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4080"/>
    <a:srgbClr val="000099"/>
    <a:srgbClr val="003399"/>
    <a:srgbClr val="0000FF"/>
    <a:srgbClr val="FFFFE1"/>
    <a:srgbClr val="FFF3F3"/>
    <a:srgbClr val="800040"/>
    <a:srgbClr val="FF6FCF"/>
    <a:srgbClr val="FF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 preferSingleView="1"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-630" y="1062"/>
      </p:cViewPr>
      <p:guideLst>
        <p:guide orient="horz" pos="717"/>
        <p:guide orient="horz" pos="19632"/>
        <p:guide orient="horz" pos="3729"/>
        <p:guide orient="horz" pos="2129"/>
        <p:guide pos="6377"/>
        <p:guide pos="7210"/>
        <p:guide pos="13125"/>
        <p:guide pos="21030"/>
        <p:guide pos="986"/>
        <p:guide pos="13997"/>
        <p:guide pos="20197"/>
        <p:guide pos="264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t" anchorCtr="0" compatLnSpc="1">
            <a:prstTxWarp prst="textNoShape">
              <a:avLst/>
            </a:prstTxWarp>
          </a:bodyPr>
          <a:lstStyle>
            <a:lvl1pPr>
              <a:defRPr sz="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t" anchorCtr="0" compatLnSpc="1">
            <a:prstTxWarp prst="textNoShape">
              <a:avLst/>
            </a:prstTxWarp>
          </a:bodyPr>
          <a:lstStyle>
            <a:lvl1pPr algn="r">
              <a:defRPr sz="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b" anchorCtr="0" compatLnSpc="1">
            <a:prstTxWarp prst="textNoShape">
              <a:avLst/>
            </a:prstTxWarp>
          </a:bodyPr>
          <a:lstStyle>
            <a:lvl1pPr>
              <a:defRPr sz="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7721" tIns="8861" rIns="17721" bIns="8861" numCol="1" anchor="b" anchorCtr="0" compatLnSpc="1">
            <a:prstTxWarp prst="textNoShape">
              <a:avLst/>
            </a:prstTxWarp>
          </a:bodyPr>
          <a:lstStyle>
            <a:lvl1pPr algn="r">
              <a:defRPr sz="200">
                <a:latin typeface="Times New Roman" pitchFamily="18" charset="0"/>
              </a:defRPr>
            </a:lvl1pPr>
          </a:lstStyle>
          <a:p>
            <a:pPr>
              <a:defRPr/>
            </a:pPr>
            <a:fld id="{84686987-CF0C-4256-BAF5-7E0119A2D5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0219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9108B6-D3EC-44A2-BF17-F4DBEBC48850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6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5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B29D8-A89C-4E47-82E4-6C3F0C0AAA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F8FE5-735A-49C4-8BB4-D503BC4AC0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0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B9620-6790-4F33-A736-042F4BA452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90888" y="9510715"/>
            <a:ext cx="18578512" cy="19750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1" y="9510715"/>
            <a:ext cx="18578513" cy="19750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D4436-24C2-4915-9145-EE0E7EE64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6" y="1317625"/>
            <a:ext cx="3950335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4" y="7369177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4" y="10439402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9" y="7369177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9" y="10439402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16128-E095-4A4F-9FE9-2533D71460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4F242-0CA8-4369-9251-D6DEB2AEA0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305E6-50CD-417B-8B56-FA749E52E4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5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5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5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6EC3D-D557-4688-AA3A-7B10D69D02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4" y="23042565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4" y="2941640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4" y="25763540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63618-7B3C-4800-B440-428B80F6FB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431F08-1269-4402-8C78-4242CF3895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273752" y="2925765"/>
            <a:ext cx="9326563" cy="263350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290888" y="2925765"/>
            <a:ext cx="27830462" cy="263350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EF8B3C-E782-4B1E-BFB1-1B6AE42EF2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91115" y="2925763"/>
            <a:ext cx="37308971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07557" tIns="203779" rIns="407557" bIns="2037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91115" y="9510714"/>
            <a:ext cx="37308971" cy="1975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91114" y="29992639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>
              <a:defRPr sz="6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6886" y="29992639"/>
            <a:ext cx="13897429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ctr">
              <a:defRPr sz="6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6086" y="29992639"/>
            <a:ext cx="9144000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r">
              <a:defRPr sz="6200">
                <a:latin typeface="Times New Roman" pitchFamily="18" charset="0"/>
              </a:defRPr>
            </a:lvl1pPr>
          </a:lstStyle>
          <a:p>
            <a:pPr>
              <a:defRPr/>
            </a:pPr>
            <a:fld id="{AB2D57C6-8699-4000-9AD2-9D317C7463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2pPr>
      <a:lvl3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3pPr>
      <a:lvl4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4pPr>
      <a:lvl5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5pPr>
      <a:lvl6pPr marL="4572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6pPr>
      <a:lvl7pPr marL="9144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7pPr>
      <a:lvl8pPr marL="13716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8pPr>
      <a:lvl9pPr marL="18288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18" charset="0"/>
        </a:defRPr>
      </a:lvl9pPr>
    </p:titleStyle>
    <p:bodyStyle>
      <a:lvl1pPr marL="1528763" indent="-1528763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4300">
          <a:solidFill>
            <a:schemeClr val="tx1"/>
          </a:solidFill>
          <a:latin typeface="+mn-lt"/>
          <a:ea typeface="+mn-ea"/>
          <a:cs typeface="+mn-cs"/>
        </a:defRPr>
      </a:lvl1pPr>
      <a:lvl2pPr marL="3311525" indent="-1273175" algn="l" defTabSz="4075113" rtl="0" eaLnBrk="0" fontAlgn="base" hangingPunct="0">
        <a:spcBef>
          <a:spcPct val="20000"/>
        </a:spcBef>
        <a:spcAft>
          <a:spcPct val="0"/>
        </a:spcAft>
        <a:buChar char="–"/>
        <a:defRPr sz="12500">
          <a:solidFill>
            <a:schemeClr val="tx1"/>
          </a:solidFill>
          <a:latin typeface="+mn-lt"/>
        </a:defRPr>
      </a:lvl2pPr>
      <a:lvl3pPr marL="5094288" indent="-1019175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0700">
          <a:solidFill>
            <a:schemeClr val="tx1"/>
          </a:solidFill>
          <a:latin typeface="+mn-lt"/>
        </a:defRPr>
      </a:lvl3pPr>
      <a:lvl4pPr marL="7132638" indent="-1019175" algn="l" defTabSz="4075113" rtl="0" eaLnBrk="0" fontAlgn="base" hangingPunct="0">
        <a:spcBef>
          <a:spcPct val="20000"/>
        </a:spcBef>
        <a:spcAft>
          <a:spcPct val="0"/>
        </a:spcAft>
        <a:buChar char="–"/>
        <a:defRPr sz="8900">
          <a:solidFill>
            <a:schemeClr val="tx1"/>
          </a:solidFill>
          <a:latin typeface="+mn-lt"/>
        </a:defRPr>
      </a:lvl4pPr>
      <a:lvl5pPr marL="9169400" indent="-1017588" algn="l" defTabSz="4075113" rtl="0" eaLnBrk="0" fontAlgn="base" hangingPunct="0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5pPr>
      <a:lvl6pPr marL="96266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6pPr>
      <a:lvl7pPr marL="100838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7pPr>
      <a:lvl8pPr marL="105410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8pPr>
      <a:lvl9pPr marL="109982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gif"/><Relationship Id="rId17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jpeg"/><Relationship Id="rId10" Type="http://schemas.openxmlformats.org/officeDocument/2006/relationships/image" Target="../media/image7.jpeg"/><Relationship Id="rId19" Type="http://schemas.openxmlformats.org/officeDocument/2006/relationships/image" Target="../media/image16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1" name="TextBox 2060"/>
          <p:cNvSpPr txBox="1"/>
          <p:nvPr/>
        </p:nvSpPr>
        <p:spPr>
          <a:xfrm>
            <a:off x="24430620" y="24191627"/>
            <a:ext cx="19176802" cy="8979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500"/>
              </a:spcBef>
            </a:pPr>
            <a:r>
              <a:rPr lang="en-US" sz="3000" dirty="0" smtClean="0"/>
              <a:t>S (LLV, 150 </a:t>
            </a:r>
            <a:r>
              <a:rPr lang="en-US" sz="3000" dirty="0" err="1" smtClean="0"/>
              <a:t>eV</a:t>
            </a:r>
            <a:r>
              <a:rPr lang="en-US" sz="3000" dirty="0" smtClean="0"/>
              <a:t>) and C (KLL, 265 </a:t>
            </a:r>
            <a:r>
              <a:rPr lang="en-US" sz="3000" dirty="0" err="1" smtClean="0"/>
              <a:t>eV</a:t>
            </a:r>
            <a:r>
              <a:rPr lang="en-US" sz="3000" dirty="0" smtClean="0"/>
              <a:t>) Auger peaks scale with varied TTPO coverage</a:t>
            </a:r>
          </a:p>
          <a:p>
            <a:pPr>
              <a:spcBef>
                <a:spcPts val="2500"/>
              </a:spcBef>
            </a:pPr>
            <a:r>
              <a:rPr lang="en-US" sz="3000" dirty="0" smtClean="0"/>
              <a:t>C peak loses significance in prolonged study as it is present following thermal annealing beyond TTPO decomposition temperature ( T &gt; 390</a:t>
            </a:r>
            <a:r>
              <a:rPr lang="en-US" sz="2800" dirty="0"/>
              <a:t>º</a:t>
            </a:r>
            <a:r>
              <a:rPr lang="en-US" sz="3000" dirty="0" smtClean="0"/>
              <a:t> C) due to natural occurrence of carbon in UHV environment</a:t>
            </a:r>
          </a:p>
          <a:p>
            <a:pPr>
              <a:spcBef>
                <a:spcPts val="2500"/>
              </a:spcBef>
            </a:pPr>
            <a:r>
              <a:rPr lang="en-US" sz="3000" b="1" i="1" dirty="0" smtClean="0"/>
              <a:t>S (LLV) is an excellent indicator peak of TTPO coverage </a:t>
            </a:r>
            <a:r>
              <a:rPr lang="en-US" sz="3000" i="1" dirty="0" smtClean="0"/>
              <a:t>as sulfur is unlikely to originate from other sources</a:t>
            </a:r>
          </a:p>
          <a:p>
            <a:pPr>
              <a:spcBef>
                <a:spcPts val="2500"/>
              </a:spcBef>
            </a:pPr>
            <a:r>
              <a:rPr lang="en-US" sz="3000" dirty="0" smtClean="0"/>
              <a:t>Slow decrease of indicator peaks following thermal anneal, 250</a:t>
            </a:r>
            <a:r>
              <a:rPr lang="en-US" sz="2800" dirty="0"/>
              <a:t>º</a:t>
            </a:r>
            <a:r>
              <a:rPr lang="en-US" sz="3000" dirty="0" smtClean="0"/>
              <a:t> C &lt; T &lt; 330</a:t>
            </a:r>
            <a:r>
              <a:rPr lang="en-US" sz="2800" dirty="0"/>
              <a:t>º</a:t>
            </a:r>
            <a:r>
              <a:rPr lang="en-US" sz="3000" dirty="0" smtClean="0"/>
              <a:t> C, suggests desorption of molecules in surface layers above immediate substrate interface</a:t>
            </a:r>
          </a:p>
          <a:p>
            <a:pPr>
              <a:spcBef>
                <a:spcPts val="2500"/>
              </a:spcBef>
            </a:pPr>
            <a:r>
              <a:rPr lang="en-US" sz="3000" dirty="0" smtClean="0"/>
              <a:t>Disappearance of S peak at T = 350</a:t>
            </a:r>
            <a:r>
              <a:rPr lang="en-US" sz="2800" dirty="0"/>
              <a:t>º</a:t>
            </a:r>
            <a:r>
              <a:rPr lang="en-US" sz="3000" dirty="0" smtClean="0"/>
              <a:t> C likely indicates complete desorption of remaining TTPO monolayer</a:t>
            </a:r>
          </a:p>
          <a:p>
            <a:pPr>
              <a:spcBef>
                <a:spcPts val="2500"/>
              </a:spcBef>
            </a:pPr>
            <a:r>
              <a:rPr lang="en-US" sz="3000" b="1" i="1" dirty="0" smtClean="0"/>
              <a:t>Thermal annealing for optimal TTPO SAM assembly safe for T &lt; 300</a:t>
            </a:r>
            <a:r>
              <a:rPr lang="en-US" sz="2800" b="1" dirty="0"/>
              <a:t>º</a:t>
            </a:r>
            <a:r>
              <a:rPr lang="en-US" sz="3000" b="1" i="1" dirty="0" smtClean="0"/>
              <a:t> C, but lower temperatures preferable</a:t>
            </a:r>
          </a:p>
          <a:p>
            <a:pPr>
              <a:spcBef>
                <a:spcPts val="2500"/>
              </a:spcBef>
            </a:pPr>
            <a:r>
              <a:rPr lang="en-US" sz="3000" dirty="0" smtClean="0"/>
              <a:t>Additional TTPO (beyond monolayer coverage) may be removed through thermal annealing</a:t>
            </a:r>
          </a:p>
          <a:p>
            <a:pPr>
              <a:spcBef>
                <a:spcPts val="2500"/>
              </a:spcBef>
            </a:pPr>
            <a:endParaRPr lang="en-US" sz="3000" dirty="0"/>
          </a:p>
          <a:p>
            <a:pPr>
              <a:spcBef>
                <a:spcPts val="2500"/>
              </a:spcBef>
            </a:pPr>
            <a:r>
              <a:rPr lang="en-US" sz="3000" dirty="0" smtClean="0"/>
              <a:t>	</a:t>
            </a:r>
          </a:p>
          <a:p>
            <a:pPr>
              <a:spcBef>
                <a:spcPts val="2500"/>
              </a:spcBef>
            </a:pPr>
            <a:endParaRPr lang="en-US" sz="3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1106" y="5714329"/>
            <a:ext cx="9461485" cy="67259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1138" y="25249016"/>
            <a:ext cx="6606841" cy="47566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0718" y="5475345"/>
            <a:ext cx="7572375" cy="70720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3627" y="14829687"/>
            <a:ext cx="7334276" cy="699894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1745846" y="15130583"/>
            <a:ext cx="9038611" cy="10543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500"/>
              </a:spcBef>
            </a:pPr>
            <a:r>
              <a:rPr lang="en-US" sz="3000" b="1" dirty="0" smtClean="0"/>
              <a:t>The Auger Effect</a:t>
            </a:r>
            <a:endParaRPr lang="en-US" sz="3000" b="1" dirty="0"/>
          </a:p>
          <a:p>
            <a:pPr>
              <a:spcBef>
                <a:spcPts val="2500"/>
              </a:spcBef>
            </a:pPr>
            <a:r>
              <a:rPr lang="en-US" sz="2800" dirty="0" smtClean="0"/>
              <a:t>Inner-shell vacancy is created by		              el            high-energy (3-5 </a:t>
            </a:r>
            <a:r>
              <a:rPr lang="en-US" sz="2800" dirty="0" err="1" smtClean="0"/>
              <a:t>keV</a:t>
            </a:r>
            <a:r>
              <a:rPr lang="en-US" sz="2800" dirty="0" smtClean="0"/>
              <a:t>) electrons</a:t>
            </a:r>
          </a:p>
          <a:p>
            <a:pPr>
              <a:spcBef>
                <a:spcPts val="2500"/>
              </a:spcBef>
            </a:pPr>
            <a:r>
              <a:rPr lang="en-US" sz="2800" dirty="0" smtClean="0"/>
              <a:t>Higher-shell electron  transitions 				    to fill vacancy (core hole)</a:t>
            </a:r>
          </a:p>
          <a:p>
            <a:pPr>
              <a:spcBef>
                <a:spcPts val="2500"/>
              </a:spcBef>
            </a:pPr>
            <a:r>
              <a:rPr lang="en-US" sz="2800" dirty="0" smtClean="0"/>
              <a:t>Emission of </a:t>
            </a:r>
            <a:r>
              <a:rPr lang="en-US" sz="2800" i="1" dirty="0" smtClean="0"/>
              <a:t>Auger electron</a:t>
            </a:r>
            <a:r>
              <a:rPr lang="en-US" sz="2800" dirty="0" smtClean="0"/>
              <a:t> with energy, </a:t>
            </a:r>
            <a:r>
              <a:rPr lang="en-US" sz="2800" i="1" dirty="0" smtClean="0"/>
              <a:t>E</a:t>
            </a:r>
            <a:r>
              <a:rPr lang="en-US" sz="2800" i="1" baseline="-25000" dirty="0" smtClean="0"/>
              <a:t>auger</a:t>
            </a:r>
            <a:r>
              <a:rPr lang="en-US" sz="2800" dirty="0" smtClean="0"/>
              <a:t>, characteristic of electronic structure.</a:t>
            </a:r>
          </a:p>
          <a:p>
            <a:pPr>
              <a:spcBef>
                <a:spcPts val="2500"/>
              </a:spcBef>
            </a:pPr>
            <a:r>
              <a:rPr lang="en-US" sz="2800" dirty="0" smtClean="0"/>
              <a:t>Auger transition defined by participating              electron orbitals (e.g., KLL)</a:t>
            </a:r>
          </a:p>
          <a:p>
            <a:pPr>
              <a:spcBef>
                <a:spcPts val="2500"/>
              </a:spcBef>
            </a:pPr>
            <a:endParaRPr lang="en-US" sz="2800" dirty="0"/>
          </a:p>
          <a:p>
            <a:pPr>
              <a:spcBef>
                <a:spcPts val="2500"/>
              </a:spcBef>
            </a:pPr>
            <a:endParaRPr lang="en-US" sz="2800" dirty="0" smtClean="0"/>
          </a:p>
          <a:p>
            <a:pPr>
              <a:spcBef>
                <a:spcPts val="2500"/>
              </a:spcBef>
            </a:pPr>
            <a:endParaRPr lang="en-US" sz="2800" dirty="0"/>
          </a:p>
          <a:p>
            <a:pPr>
              <a:spcBef>
                <a:spcPts val="2500"/>
              </a:spcBef>
            </a:pPr>
            <a:endParaRPr lang="en-US" sz="2800" dirty="0" smtClean="0"/>
          </a:p>
          <a:p>
            <a:pPr>
              <a:spcBef>
                <a:spcPts val="2500"/>
              </a:spcBef>
            </a:pPr>
            <a:endParaRPr lang="en-US" sz="2800" dirty="0"/>
          </a:p>
          <a:p>
            <a:pPr>
              <a:spcBef>
                <a:spcPts val="2500"/>
              </a:spcBef>
            </a:pPr>
            <a:endParaRPr lang="en-US" sz="2800" dirty="0" smtClean="0"/>
          </a:p>
          <a:p>
            <a:pPr>
              <a:spcBef>
                <a:spcPts val="2500"/>
              </a:spcBef>
            </a:pPr>
            <a:endParaRPr lang="en-US" sz="2800" dirty="0"/>
          </a:p>
        </p:txBody>
      </p:sp>
      <p:sp>
        <p:nvSpPr>
          <p:cNvPr id="2" name="Rectangle 145"/>
          <p:cNvSpPr>
            <a:spLocks noChangeArrowheads="1"/>
          </p:cNvSpPr>
          <p:nvPr/>
        </p:nvSpPr>
        <p:spPr bwMode="auto">
          <a:xfrm>
            <a:off x="0" y="1"/>
            <a:ext cx="43891200" cy="4079875"/>
          </a:xfrm>
          <a:prstGeom prst="rect">
            <a:avLst/>
          </a:prstGeom>
          <a:solidFill>
            <a:srgbClr val="0000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defTabSz="4389438"/>
            <a:endParaRPr lang="en-US" sz="8600"/>
          </a:p>
        </p:txBody>
      </p:sp>
      <p:sp>
        <p:nvSpPr>
          <p:cNvPr id="2056" name="Text Box 146"/>
          <p:cNvSpPr txBox="1">
            <a:spLocks noChangeArrowheads="1"/>
          </p:cNvSpPr>
          <p:nvPr/>
        </p:nvSpPr>
        <p:spPr bwMode="auto">
          <a:xfrm>
            <a:off x="3922410" y="288756"/>
            <a:ext cx="36094217" cy="496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7200" b="1" dirty="0" smtClean="0">
                <a:solidFill>
                  <a:schemeClr val="bg1"/>
                </a:solidFill>
              </a:rPr>
              <a:t>Investigation of </a:t>
            </a:r>
            <a:r>
              <a:rPr lang="en-US" sz="7200" b="1" dirty="0" err="1" smtClean="0">
                <a:solidFill>
                  <a:schemeClr val="bg1"/>
                </a:solidFill>
              </a:rPr>
              <a:t>Trithiapentaceneone</a:t>
            </a:r>
            <a:r>
              <a:rPr lang="en-US" sz="7200" b="1" dirty="0" smtClean="0">
                <a:solidFill>
                  <a:schemeClr val="bg1"/>
                </a:solidFill>
              </a:rPr>
              <a:t> on Au(788) by Auger Electron Spectroscopy</a:t>
            </a:r>
            <a:endParaRPr lang="en-US" sz="7200" dirty="0" smtClean="0">
              <a:solidFill>
                <a:schemeClr val="bg1"/>
              </a:solidFill>
            </a:endParaRPr>
          </a:p>
          <a:p>
            <a:pPr algn="ctr" defTabSz="4389438"/>
            <a:r>
              <a:rPr lang="en-US" sz="4800" i="1" dirty="0" smtClean="0">
                <a:solidFill>
                  <a:schemeClr val="bg1"/>
                </a:solidFill>
              </a:rPr>
              <a:t>Jeremiah van Baren</a:t>
            </a:r>
            <a:r>
              <a:rPr lang="en-US" sz="4800" i="1" baseline="30000" dirty="0" smtClean="0">
                <a:solidFill>
                  <a:schemeClr val="bg1"/>
                </a:solidFill>
              </a:rPr>
              <a:t>1</a:t>
            </a:r>
            <a:r>
              <a:rPr lang="en-US" sz="4800" i="1" dirty="0" smtClean="0">
                <a:solidFill>
                  <a:schemeClr val="bg1"/>
                </a:solidFill>
              </a:rPr>
              <a:t>, Amanda Larson</a:t>
            </a:r>
            <a:r>
              <a:rPr lang="en-US" sz="4800" i="1" baseline="30000" dirty="0" smtClean="0">
                <a:solidFill>
                  <a:schemeClr val="bg1"/>
                </a:solidFill>
              </a:rPr>
              <a:t>1</a:t>
            </a:r>
            <a:r>
              <a:rPr lang="en-US" sz="4800" i="1" dirty="0" smtClean="0">
                <a:solidFill>
                  <a:schemeClr val="bg1"/>
                </a:solidFill>
              </a:rPr>
              <a:t>, Jun Wang</a:t>
            </a:r>
            <a:r>
              <a:rPr lang="en-US" sz="4800" i="1" baseline="30000" dirty="0" smtClean="0">
                <a:solidFill>
                  <a:schemeClr val="bg1"/>
                </a:solidFill>
              </a:rPr>
              <a:t>1</a:t>
            </a:r>
            <a:r>
              <a:rPr lang="en-US" sz="4800" i="1" dirty="0" smtClean="0">
                <a:solidFill>
                  <a:schemeClr val="bg1"/>
                </a:solidFill>
              </a:rPr>
              <a:t>, Jeremy Kintigh</a:t>
            </a:r>
            <a:r>
              <a:rPr lang="en-US" sz="4800" i="1" baseline="30000" dirty="0" smtClean="0">
                <a:solidFill>
                  <a:schemeClr val="bg1"/>
                </a:solidFill>
              </a:rPr>
              <a:t>2</a:t>
            </a:r>
            <a:r>
              <a:rPr lang="en-US" sz="4800" i="1" dirty="0" smtClean="0">
                <a:solidFill>
                  <a:schemeClr val="bg1"/>
                </a:solidFill>
              </a:rPr>
              <a:t>, Glen P. Miller</a:t>
            </a:r>
            <a:r>
              <a:rPr lang="en-US" sz="4800" i="1" baseline="30000" dirty="0" smtClean="0">
                <a:solidFill>
                  <a:schemeClr val="bg1"/>
                </a:solidFill>
              </a:rPr>
              <a:t>2</a:t>
            </a:r>
            <a:r>
              <a:rPr lang="en-US" sz="4800" i="1" dirty="0" smtClean="0">
                <a:solidFill>
                  <a:schemeClr val="bg1"/>
                </a:solidFill>
              </a:rPr>
              <a:t>, and </a:t>
            </a:r>
            <a:r>
              <a:rPr lang="en-US" sz="4800" i="1" dirty="0" err="1" smtClean="0">
                <a:solidFill>
                  <a:schemeClr val="bg1"/>
                </a:solidFill>
              </a:rPr>
              <a:t>Karsten</a:t>
            </a:r>
            <a:r>
              <a:rPr lang="en-US" sz="4800" i="1" dirty="0" smtClean="0">
                <a:solidFill>
                  <a:schemeClr val="bg1"/>
                </a:solidFill>
              </a:rPr>
              <a:t> Pohl</a:t>
            </a:r>
            <a:r>
              <a:rPr lang="en-US" sz="4800" i="1" baseline="30000" dirty="0" smtClean="0">
                <a:solidFill>
                  <a:schemeClr val="bg1"/>
                </a:solidFill>
              </a:rPr>
              <a:t>1</a:t>
            </a:r>
            <a:endParaRPr lang="en-US" sz="4800" dirty="0" smtClean="0">
              <a:solidFill>
                <a:schemeClr val="bg1"/>
              </a:solidFill>
            </a:endParaRP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990000"/>
              </a:buClr>
              <a:buSzPct val="70000"/>
              <a:buFont typeface="Wingdings 2" pitchFamily="18" charset="2"/>
              <a:buNone/>
            </a:pPr>
            <a:r>
              <a:rPr lang="en-US" sz="4800" dirty="0" smtClean="0"/>
              <a:t> </a:t>
            </a:r>
            <a:r>
              <a:rPr lang="en-US" sz="4800" baseline="30000" dirty="0" smtClean="0">
                <a:solidFill>
                  <a:srgbClr val="FFFFFF"/>
                </a:solidFill>
              </a:rPr>
              <a:t>1</a:t>
            </a:r>
            <a:r>
              <a:rPr lang="en-US" sz="4800" dirty="0" smtClean="0">
                <a:solidFill>
                  <a:srgbClr val="FFFFFF"/>
                </a:solidFill>
              </a:rPr>
              <a:t>Department of Physics, </a:t>
            </a:r>
            <a:r>
              <a:rPr lang="en-US" sz="4800" baseline="30000" dirty="0" smtClean="0">
                <a:solidFill>
                  <a:srgbClr val="FFFFFF"/>
                </a:solidFill>
              </a:rPr>
              <a:t>2</a:t>
            </a:r>
            <a:r>
              <a:rPr lang="en-US" sz="4800" dirty="0" smtClean="0">
                <a:solidFill>
                  <a:srgbClr val="FFFFFF"/>
                </a:solidFill>
              </a:rPr>
              <a:t>Department of Chemistry University of New Hampshire;</a:t>
            </a:r>
          </a:p>
          <a:p>
            <a:pPr algn="ctr" defTabSz="4389438"/>
            <a:r>
              <a:rPr lang="en-US" sz="4800" dirty="0" smtClean="0">
                <a:solidFill>
                  <a:schemeClr val="bg1"/>
                </a:solidFill>
              </a:rPr>
              <a:t>NSF Center </a:t>
            </a:r>
            <a:r>
              <a:rPr lang="en-US" sz="4800" dirty="0">
                <a:solidFill>
                  <a:schemeClr val="bg1"/>
                </a:solidFill>
              </a:rPr>
              <a:t>for High-rate </a:t>
            </a:r>
            <a:r>
              <a:rPr lang="en-US" sz="4800" dirty="0" err="1">
                <a:solidFill>
                  <a:schemeClr val="bg1"/>
                </a:solidFill>
              </a:rPr>
              <a:t>Nanomanufacturing</a:t>
            </a:r>
            <a:r>
              <a:rPr lang="en-US" sz="4800" dirty="0">
                <a:solidFill>
                  <a:schemeClr val="bg1"/>
                </a:solidFill>
              </a:rPr>
              <a:t> </a:t>
            </a:r>
          </a:p>
          <a:p>
            <a:pPr algn="ctr" defTabSz="4389438"/>
            <a:endParaRPr lang="en-US" sz="4800" dirty="0">
              <a:solidFill>
                <a:schemeClr val="bg1"/>
              </a:solidFill>
            </a:endParaRPr>
          </a:p>
          <a:p>
            <a:pPr algn="ctr" defTabSz="4389438"/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2059" name="Picture 1152" descr="NSF Logo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2244" y="31128145"/>
            <a:ext cx="1711866" cy="1644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51" descr="whiteclear"/>
          <p:cNvPicPr>
            <a:picLocks noChangeAspect="1" noChangeArrowheads="1"/>
          </p:cNvPicPr>
          <p:nvPr/>
        </p:nvPicPr>
        <p:blipFill>
          <a:blip r:embed="rId9" cstate="print"/>
          <a:srcRect r="72061"/>
          <a:stretch>
            <a:fillRect/>
          </a:stretch>
        </p:blipFill>
        <p:spPr bwMode="auto">
          <a:xfrm>
            <a:off x="698501" y="536575"/>
            <a:ext cx="3621314" cy="295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2" name="Rectangle 18"/>
          <p:cNvSpPr>
            <a:spLocks noChangeArrowheads="1"/>
          </p:cNvSpPr>
          <p:nvPr/>
        </p:nvSpPr>
        <p:spPr bwMode="auto">
          <a:xfrm>
            <a:off x="2695439" y="31185813"/>
            <a:ext cx="88218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 err="1"/>
              <a:t>Nanoscale</a:t>
            </a:r>
            <a:r>
              <a:rPr lang="en-US" b="1" dirty="0"/>
              <a:t> Science and Engineering </a:t>
            </a:r>
          </a:p>
          <a:p>
            <a:r>
              <a:rPr lang="en-US" b="1" dirty="0"/>
              <a:t>Center for High-rate </a:t>
            </a:r>
            <a:r>
              <a:rPr lang="en-US" b="1" dirty="0" err="1"/>
              <a:t>Nanomanufacturing</a:t>
            </a:r>
            <a:endParaRPr lang="en-US" b="1" dirty="0"/>
          </a:p>
          <a:p>
            <a:r>
              <a:rPr lang="en-US" b="1" dirty="0"/>
              <a:t>EEC-0832785</a:t>
            </a:r>
          </a:p>
        </p:txBody>
      </p:sp>
      <p:pic>
        <p:nvPicPr>
          <p:cNvPr id="2064" name="Picture 1155" descr="logo_stacked_288C copy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323350" y="31306838"/>
            <a:ext cx="8315603" cy="13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66887" y="4459682"/>
            <a:ext cx="11210409" cy="1015663"/>
          </a:xfrm>
          <a:prstGeom prst="rect">
            <a:avLst/>
          </a:prstGeom>
          <a:solidFill>
            <a:srgbClr val="000066"/>
          </a:solidFill>
          <a:ln w="7620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  Abstract</a:t>
            </a:r>
            <a:endParaRPr lang="en-US" sz="60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1492" y="171451"/>
            <a:ext cx="3871022" cy="3443880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11745846" y="13842599"/>
            <a:ext cx="12414132" cy="1015663"/>
          </a:xfrm>
          <a:prstGeom prst="rect">
            <a:avLst/>
          </a:prstGeom>
          <a:solidFill>
            <a:srgbClr val="000066"/>
          </a:solidFill>
          <a:ln w="7620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 </a:t>
            </a:r>
            <a:r>
              <a:rPr lang="en-US" sz="6000" dirty="0" smtClean="0">
                <a:solidFill>
                  <a:schemeClr val="bg1"/>
                </a:solidFill>
              </a:rPr>
              <a:t> Auger Electron Spectroscopy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1745847" y="4459683"/>
            <a:ext cx="31893106" cy="1015663"/>
          </a:xfrm>
          <a:prstGeom prst="rect">
            <a:avLst/>
          </a:prstGeom>
          <a:solidFill>
            <a:srgbClr val="000066"/>
          </a:solidFill>
          <a:ln w="7620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  TTPO Auger Spectrum, Indicators</a:t>
            </a:r>
            <a:endParaRPr lang="en-US" sz="6000" dirty="0">
              <a:solidFill>
                <a:schemeClr val="bg1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5765" y="21724571"/>
            <a:ext cx="4998169" cy="272199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7561493" y="21803937"/>
            <a:ext cx="6547176" cy="275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0"/>
              </a:spcBef>
            </a:pPr>
            <a:r>
              <a:rPr lang="en-US" sz="2800" dirty="0"/>
              <a:t>Auger electrons pass between outer and inner </a:t>
            </a:r>
            <a:r>
              <a:rPr lang="en-US" sz="2800" dirty="0" smtClean="0"/>
              <a:t>shell</a:t>
            </a:r>
            <a:endParaRPr lang="en-US" sz="2800" dirty="0"/>
          </a:p>
          <a:p>
            <a:pPr>
              <a:spcBef>
                <a:spcPts val="2000"/>
              </a:spcBef>
            </a:pPr>
            <a:r>
              <a:rPr lang="en-US" sz="2800" dirty="0" smtClean="0"/>
              <a:t>Shell </a:t>
            </a:r>
            <a:r>
              <a:rPr lang="en-US" sz="2800" dirty="0"/>
              <a:t>bias determines energy of electrons incident upon detector </a:t>
            </a:r>
          </a:p>
          <a:p>
            <a:pPr>
              <a:spcBef>
                <a:spcPts val="2000"/>
              </a:spcBef>
            </a:pPr>
            <a:endParaRPr lang="en-US" sz="2800" dirty="0"/>
          </a:p>
        </p:txBody>
      </p:sp>
      <p:sp>
        <p:nvSpPr>
          <p:cNvPr id="81" name="TextBox 80"/>
          <p:cNvSpPr txBox="1"/>
          <p:nvPr/>
        </p:nvSpPr>
        <p:spPr>
          <a:xfrm>
            <a:off x="266887" y="13861195"/>
            <a:ext cx="11210409" cy="1015663"/>
          </a:xfrm>
          <a:prstGeom prst="rect">
            <a:avLst/>
          </a:prstGeom>
          <a:solidFill>
            <a:srgbClr val="000066"/>
          </a:solidFill>
          <a:ln w="7620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  Materials and Methods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04173" y="15239053"/>
            <a:ext cx="5262394" cy="92127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0"/>
              </a:spcBef>
            </a:pPr>
            <a:r>
              <a:rPr lang="en-US" sz="2800" dirty="0" smtClean="0"/>
              <a:t>Novel pentacene derivative (TTPO), </a:t>
            </a:r>
            <a:r>
              <a:rPr lang="en-US" sz="2800" dirty="0"/>
              <a:t>synthesized at </a:t>
            </a:r>
            <a:r>
              <a:rPr lang="en-US" sz="2800" dirty="0" smtClean="0"/>
              <a:t>UNH, on Au(788) substrate</a:t>
            </a:r>
          </a:p>
          <a:p>
            <a:pPr>
              <a:spcBef>
                <a:spcPts val="2000"/>
              </a:spcBef>
            </a:pPr>
            <a:r>
              <a:rPr lang="en-US" sz="2800" dirty="0" smtClean="0"/>
              <a:t> Instrumentation contained in ultra-high vacuum chamber (~10</a:t>
            </a:r>
            <a:r>
              <a:rPr lang="en-US" sz="2800" baseline="30000" dirty="0" smtClean="0"/>
              <a:t>-10</a:t>
            </a:r>
            <a:r>
              <a:rPr lang="en-US" sz="2800" dirty="0" smtClean="0"/>
              <a:t> mbar)</a:t>
            </a:r>
          </a:p>
          <a:p>
            <a:pPr>
              <a:spcBef>
                <a:spcPts val="2000"/>
              </a:spcBef>
            </a:pPr>
            <a:r>
              <a:rPr lang="en-US" sz="2800" dirty="0" smtClean="0"/>
              <a:t>Deposition and AES analysis performed </a:t>
            </a:r>
            <a:r>
              <a:rPr lang="en-US" sz="2800" i="1" dirty="0"/>
              <a:t>i</a:t>
            </a:r>
            <a:r>
              <a:rPr lang="en-US" sz="2800" i="1" dirty="0" smtClean="0"/>
              <a:t>n situ</a:t>
            </a:r>
          </a:p>
          <a:p>
            <a:pPr>
              <a:spcBef>
                <a:spcPts val="2000"/>
              </a:spcBef>
            </a:pPr>
            <a:r>
              <a:rPr lang="en-US" sz="2800" dirty="0" smtClean="0"/>
              <a:t>TTPO deposited by physical </a:t>
            </a:r>
            <a:r>
              <a:rPr lang="en-US" sz="2800" dirty="0" err="1" smtClean="0"/>
              <a:t>vapour</a:t>
            </a:r>
            <a:r>
              <a:rPr lang="en-US" sz="2800" dirty="0" smtClean="0"/>
              <a:t> deposition (PVD)</a:t>
            </a:r>
          </a:p>
          <a:p>
            <a:pPr>
              <a:spcBef>
                <a:spcPts val="2000"/>
              </a:spcBef>
            </a:pPr>
            <a:r>
              <a:rPr lang="en-US" sz="2800" dirty="0"/>
              <a:t>Primary surface analysis and TTPO coverage determination by scanning tunneling </a:t>
            </a:r>
            <a:r>
              <a:rPr lang="en-US" sz="2800" dirty="0" smtClean="0"/>
              <a:t>microscopy (STM)</a:t>
            </a:r>
            <a:endParaRPr lang="en-US" sz="2800" dirty="0"/>
          </a:p>
          <a:p>
            <a:pPr>
              <a:spcBef>
                <a:spcPts val="2000"/>
              </a:spcBef>
            </a:pPr>
            <a:endParaRPr lang="en-US" sz="2800" i="1" dirty="0" smtClean="0"/>
          </a:p>
          <a:p>
            <a:pPr>
              <a:spcBef>
                <a:spcPts val="2000"/>
              </a:spcBef>
            </a:pPr>
            <a:r>
              <a:rPr lang="en-US" sz="2800" i="1" dirty="0"/>
              <a:t> </a:t>
            </a:r>
            <a:endParaRPr lang="en-US" sz="2800" i="1" dirty="0" smtClean="0"/>
          </a:p>
          <a:p>
            <a:pPr marL="457200" indent="-457200">
              <a:spcBef>
                <a:spcPts val="2000"/>
              </a:spcBef>
              <a:buFont typeface="Arial" pitchFamily="34" charset="0"/>
              <a:buChar char="•"/>
            </a:pPr>
            <a:endParaRPr lang="en-US" sz="2800" dirty="0" smtClean="0"/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824" y="15044136"/>
            <a:ext cx="7319211" cy="311730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874628" y="18074640"/>
            <a:ext cx="6285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5,6,7-trithiapentacene-13-one</a:t>
            </a:r>
            <a:endParaRPr lang="en-US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7048785" y="22082135"/>
            <a:ext cx="3863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UHV Chamber</a:t>
            </a:r>
            <a:endParaRPr lang="en-US" sz="2400" dirty="0"/>
          </a:p>
        </p:txBody>
      </p:sp>
      <p:sp>
        <p:nvSpPr>
          <p:cNvPr id="39" name="TextBox 38"/>
          <p:cNvSpPr txBox="1"/>
          <p:nvPr/>
        </p:nvSpPr>
        <p:spPr>
          <a:xfrm>
            <a:off x="302923" y="22906338"/>
            <a:ext cx="11174373" cy="1015663"/>
          </a:xfrm>
          <a:prstGeom prst="rect">
            <a:avLst/>
          </a:prstGeom>
          <a:solidFill>
            <a:srgbClr val="000066"/>
          </a:solidFill>
          <a:ln w="7620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  Molecular Self-Assembly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921534" y="24310185"/>
            <a:ext cx="4644443" cy="29982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500"/>
              </a:spcBef>
            </a:pPr>
            <a:r>
              <a:rPr lang="en-US" sz="2800" dirty="0" smtClean="0"/>
              <a:t>Governed by molecule-molecule and molecule-substrate interactions</a:t>
            </a:r>
          </a:p>
          <a:p>
            <a:pPr>
              <a:spcBef>
                <a:spcPts val="2500"/>
              </a:spcBef>
            </a:pPr>
            <a:r>
              <a:rPr lang="en-US" sz="2800" dirty="0" smtClean="0"/>
              <a:t>Allows efficient production of molecular-scale architectures  </a:t>
            </a:r>
          </a:p>
        </p:txBody>
      </p:sp>
      <p:pic>
        <p:nvPicPr>
          <p:cNvPr id="51" name="Picture 50" descr="figure0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23" y="24278921"/>
            <a:ext cx="6300104" cy="614279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870285" y="27179863"/>
            <a:ext cx="4796198" cy="284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000"/>
              </a:spcBef>
            </a:pPr>
            <a:endParaRPr lang="en-US" sz="2200" i="1" dirty="0" smtClean="0"/>
          </a:p>
          <a:p>
            <a:pPr marL="457200" indent="-457200">
              <a:spcBef>
                <a:spcPts val="1000"/>
              </a:spcBef>
              <a:buAutoNum type="alphaLcParenBoth"/>
            </a:pPr>
            <a:r>
              <a:rPr lang="en-US" sz="2200" i="1" dirty="0" smtClean="0"/>
              <a:t>     STM image of Au(788) </a:t>
            </a:r>
          </a:p>
          <a:p>
            <a:pPr>
              <a:spcBef>
                <a:spcPts val="1000"/>
              </a:spcBef>
            </a:pPr>
            <a:r>
              <a:rPr lang="en-US" sz="2200" i="1" dirty="0" smtClean="0"/>
              <a:t>(</a:t>
            </a:r>
            <a:r>
              <a:rPr lang="en-US" sz="2200" i="1" dirty="0" err="1" smtClean="0"/>
              <a:t>b,c</a:t>
            </a:r>
            <a:r>
              <a:rPr lang="en-US" sz="2200" i="1" dirty="0" smtClean="0"/>
              <a:t>)	STM images of            	6,13-dichloropentacene  	(DCP) SAM </a:t>
            </a:r>
            <a:r>
              <a:rPr lang="en-US" sz="2200" i="1" baseline="30000" dirty="0"/>
              <a:t>1</a:t>
            </a:r>
            <a:endParaRPr lang="en-US" sz="2200" i="1" dirty="0" smtClean="0"/>
          </a:p>
          <a:p>
            <a:pPr>
              <a:spcBef>
                <a:spcPts val="1000"/>
              </a:spcBef>
            </a:pPr>
            <a:r>
              <a:rPr lang="en-US" sz="2200" i="1" dirty="0" smtClean="0"/>
              <a:t>(d) 	DFT model of free-	standing DCP SAM</a:t>
            </a:r>
            <a:r>
              <a:rPr lang="en-US" sz="2200" i="1" baseline="30000" dirty="0" smtClean="0"/>
              <a:t> 1</a:t>
            </a:r>
            <a:endParaRPr lang="en-US" sz="2200" i="1" dirty="0" smtClean="0"/>
          </a:p>
        </p:txBody>
      </p:sp>
      <p:sp>
        <p:nvSpPr>
          <p:cNvPr id="58" name="Rectangle 57"/>
          <p:cNvSpPr/>
          <p:nvPr/>
        </p:nvSpPr>
        <p:spPr>
          <a:xfrm>
            <a:off x="15033110" y="6472471"/>
            <a:ext cx="634811" cy="13289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11854801" y="20783414"/>
            <a:ext cx="77128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500"/>
              </a:spcBef>
            </a:pPr>
            <a:r>
              <a:rPr lang="en-US" sz="3000" b="1" dirty="0" smtClean="0"/>
              <a:t>Cylindrical Mirror Analyzer</a:t>
            </a:r>
            <a:endParaRPr lang="en-US" sz="30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11745846" y="24882945"/>
            <a:ext cx="771286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500"/>
              </a:spcBef>
            </a:pPr>
            <a:r>
              <a:rPr lang="en-US" sz="3000" b="1" dirty="0" smtClean="0"/>
              <a:t>Auger Spectra</a:t>
            </a:r>
            <a:endParaRPr lang="en-US" sz="30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11696998" y="25775867"/>
            <a:ext cx="5499449" cy="4932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500"/>
              </a:spcBef>
            </a:pPr>
            <a:r>
              <a:rPr lang="en-US" sz="2800" dirty="0" smtClean="0"/>
              <a:t>Signal intensity is extremely low; output differentiated to maximize peak sensitivity.</a:t>
            </a:r>
          </a:p>
          <a:p>
            <a:pPr>
              <a:spcBef>
                <a:spcPts val="2500"/>
              </a:spcBef>
            </a:pPr>
            <a:r>
              <a:rPr lang="en-US" sz="2800" dirty="0" smtClean="0"/>
              <a:t>Surface composition </a:t>
            </a:r>
            <a:r>
              <a:rPr lang="en-US" sz="2800" dirty="0"/>
              <a:t>determined by observed intensity of characteristic Auger </a:t>
            </a:r>
            <a:r>
              <a:rPr lang="en-US" sz="2800" dirty="0" smtClean="0"/>
              <a:t>peaks</a:t>
            </a:r>
          </a:p>
          <a:p>
            <a:pPr>
              <a:spcBef>
                <a:spcPts val="2500"/>
              </a:spcBef>
            </a:pPr>
            <a:r>
              <a:rPr lang="en-US" sz="2800" dirty="0" smtClean="0"/>
              <a:t>Quantitative analysis difficult due to complexity of interaction</a:t>
            </a:r>
            <a:endParaRPr lang="en-US" sz="2800" dirty="0"/>
          </a:p>
          <a:p>
            <a:pPr>
              <a:spcBef>
                <a:spcPts val="2500"/>
              </a:spcBef>
            </a:pPr>
            <a:endParaRPr lang="en-US" sz="2800" dirty="0"/>
          </a:p>
        </p:txBody>
      </p:sp>
      <p:sp>
        <p:nvSpPr>
          <p:cNvPr id="25" name="TextBox 24"/>
          <p:cNvSpPr txBox="1"/>
          <p:nvPr/>
        </p:nvSpPr>
        <p:spPr>
          <a:xfrm>
            <a:off x="18368119" y="30189337"/>
            <a:ext cx="604861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i="1" dirty="0" smtClean="0"/>
              <a:t>Auger spectrum of gold (Au</a:t>
            </a:r>
            <a:r>
              <a:rPr lang="en-US" sz="2300" i="1" dirty="0" smtClean="0"/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183348" y="12499688"/>
            <a:ext cx="95866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i="1" dirty="0" smtClean="0"/>
              <a:t>Auger spectrum; cumulative TTPO deposition</a:t>
            </a:r>
          </a:p>
          <a:p>
            <a:r>
              <a:rPr lang="en-US" sz="2300" i="1" dirty="0" smtClean="0"/>
              <a:t>(green)</a:t>
            </a:r>
            <a:r>
              <a:rPr lang="en-US" sz="2300" i="1" dirty="0"/>
              <a:t> </a:t>
            </a:r>
            <a:r>
              <a:rPr lang="en-US" sz="2300" i="1" dirty="0" smtClean="0"/>
              <a:t>S (LLV, 150 </a:t>
            </a:r>
            <a:r>
              <a:rPr lang="en-US" sz="2300" i="1" dirty="0" err="1" smtClean="0"/>
              <a:t>eV</a:t>
            </a:r>
            <a:r>
              <a:rPr lang="en-US" sz="2300" i="1" dirty="0" smtClean="0"/>
              <a:t>), (red) C (KLL, 265 </a:t>
            </a:r>
            <a:r>
              <a:rPr lang="en-US" sz="2300" i="1" dirty="0" err="1" smtClean="0"/>
              <a:t>eV</a:t>
            </a:r>
            <a:r>
              <a:rPr lang="en-US" sz="2300" i="1" dirty="0" smtClean="0"/>
              <a:t>)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880" y="18746646"/>
            <a:ext cx="5208205" cy="3207956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-16891" y="5759125"/>
            <a:ext cx="11431126" cy="7979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spcBef>
                <a:spcPts val="2500"/>
              </a:spcBef>
            </a:pPr>
            <a:r>
              <a:rPr lang="en-US" sz="3000" dirty="0" smtClean="0">
                <a:ln w="3175">
                  <a:noFill/>
                </a:ln>
                <a:solidFill>
                  <a:schemeClr val="bg2"/>
                </a:solidFill>
              </a:rPr>
              <a:t>Self-assembly </a:t>
            </a:r>
            <a:r>
              <a:rPr lang="en-US" sz="3000" dirty="0">
                <a:ln w="3175">
                  <a:noFill/>
                </a:ln>
                <a:solidFill>
                  <a:schemeClr val="bg2"/>
                </a:solidFill>
              </a:rPr>
              <a:t>of organic molecules can facilitate the efficient production of highly-ordered architectures</a:t>
            </a:r>
            <a:r>
              <a:rPr lang="en-US" sz="3000" baseline="30000" dirty="0">
                <a:ln w="3175">
                  <a:noFill/>
                </a:ln>
                <a:solidFill>
                  <a:schemeClr val="bg2"/>
                </a:solidFill>
              </a:rPr>
              <a:t>1</a:t>
            </a:r>
            <a:r>
              <a:rPr lang="en-US" sz="3000" dirty="0">
                <a:ln w="3175">
                  <a:noFill/>
                </a:ln>
                <a:solidFill>
                  <a:schemeClr val="bg2"/>
                </a:solidFill>
              </a:rPr>
              <a:t> on the molecular scale which have a wide range of applications in new materials and electronics. </a:t>
            </a:r>
          </a:p>
          <a:p>
            <a:pPr lvl="1">
              <a:spcBef>
                <a:spcPts val="2500"/>
              </a:spcBef>
            </a:pPr>
            <a:r>
              <a:rPr lang="en-US" sz="3000" dirty="0">
                <a:ln w="3175">
                  <a:noFill/>
                </a:ln>
                <a:solidFill>
                  <a:schemeClr val="bg2"/>
                </a:solidFill>
              </a:rPr>
              <a:t>Thorough investigation of such surface assemblies requires microscopic methods, which are time-consuming and highly dependent upon pristine operating conditions. </a:t>
            </a:r>
          </a:p>
          <a:p>
            <a:pPr lvl="1">
              <a:spcBef>
                <a:spcPts val="2500"/>
              </a:spcBef>
            </a:pPr>
            <a:r>
              <a:rPr lang="en-US" sz="3000" dirty="0">
                <a:ln w="3175">
                  <a:noFill/>
                </a:ln>
                <a:solidFill>
                  <a:schemeClr val="bg2"/>
                </a:solidFill>
              </a:rPr>
              <a:t>Auger electron spectroscopy (AES) provides rapid, surface-sensitive chemical analysis that greatly increases the efficiency of surface studies, including those of molecular assemblies.</a:t>
            </a:r>
          </a:p>
          <a:p>
            <a:pPr lvl="1">
              <a:spcBef>
                <a:spcPts val="2500"/>
              </a:spcBef>
            </a:pPr>
            <a:r>
              <a:rPr lang="en-US" sz="3000" dirty="0">
                <a:ln w="3175">
                  <a:noFill/>
                </a:ln>
                <a:solidFill>
                  <a:schemeClr val="bg2"/>
                </a:solidFill>
              </a:rPr>
              <a:t>5,6,7-trithiapentacene-13-one (</a:t>
            </a:r>
            <a:r>
              <a:rPr lang="en-US" sz="3000" dirty="0" smtClean="0">
                <a:ln w="3175">
                  <a:noFill/>
                </a:ln>
                <a:solidFill>
                  <a:schemeClr val="bg2"/>
                </a:solidFill>
              </a:rPr>
              <a:t>TTPO), a novel pentacene derivative synthesized </a:t>
            </a:r>
            <a:r>
              <a:rPr lang="en-US" sz="3000" dirty="0">
                <a:ln w="3175">
                  <a:noFill/>
                </a:ln>
                <a:solidFill>
                  <a:schemeClr val="bg2"/>
                </a:solidFill>
              </a:rPr>
              <a:t>by UNH  Miller Group, is </a:t>
            </a:r>
            <a:r>
              <a:rPr lang="en-US" sz="3000" dirty="0" smtClean="0">
                <a:ln w="3175">
                  <a:noFill/>
                </a:ln>
                <a:solidFill>
                  <a:schemeClr val="bg2"/>
                </a:solidFill>
              </a:rPr>
              <a:t>examined on vicinal Au(788) by </a:t>
            </a:r>
            <a:r>
              <a:rPr lang="en-US" sz="3000" dirty="0">
                <a:ln w="3175">
                  <a:noFill/>
                </a:ln>
                <a:solidFill>
                  <a:schemeClr val="bg2"/>
                </a:solidFill>
              </a:rPr>
              <a:t>AES to </a:t>
            </a:r>
            <a:r>
              <a:rPr lang="en-US" sz="3000" dirty="0" smtClean="0">
                <a:ln w="3175">
                  <a:noFill/>
                </a:ln>
                <a:solidFill>
                  <a:schemeClr val="bg2"/>
                </a:solidFill>
              </a:rPr>
              <a:t>compliment scanning tunneling microscopy study.</a:t>
            </a:r>
            <a:endParaRPr lang="en-US" sz="3000" dirty="0">
              <a:ln w="3175">
                <a:noFill/>
              </a:ln>
              <a:solidFill>
                <a:schemeClr val="bg2"/>
              </a:solidFill>
            </a:endParaRPr>
          </a:p>
          <a:p>
            <a:endParaRPr lang="en-US" sz="3000" dirty="0"/>
          </a:p>
        </p:txBody>
      </p:sp>
      <p:sp>
        <p:nvSpPr>
          <p:cNvPr id="46" name="TextBox 45"/>
          <p:cNvSpPr txBox="1"/>
          <p:nvPr/>
        </p:nvSpPr>
        <p:spPr>
          <a:xfrm>
            <a:off x="11887637" y="5795611"/>
            <a:ext cx="6983723" cy="7512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500"/>
              </a:spcBef>
            </a:pPr>
            <a:r>
              <a:rPr lang="en-US" sz="3000" dirty="0" smtClean="0"/>
              <a:t>Primary TTPO constituents are candidates for Auger “fingerprint” </a:t>
            </a:r>
          </a:p>
          <a:p>
            <a:pPr>
              <a:spcBef>
                <a:spcPts val="2500"/>
              </a:spcBef>
            </a:pPr>
            <a:r>
              <a:rPr lang="en-US" sz="2700" i="1" dirty="0" smtClean="0"/>
              <a:t>Carbon: 	common surface 	contaminant;</a:t>
            </a:r>
            <a:r>
              <a:rPr lang="en-US" sz="2700" i="1" dirty="0"/>
              <a:t> 	</a:t>
            </a:r>
            <a:r>
              <a:rPr lang="en-US" sz="2700" i="1" dirty="0" smtClean="0"/>
              <a:t>	high concentration  </a:t>
            </a:r>
          </a:p>
          <a:p>
            <a:pPr>
              <a:spcBef>
                <a:spcPts val="2500"/>
              </a:spcBef>
            </a:pPr>
            <a:r>
              <a:rPr lang="en-US" sz="2700" i="1" dirty="0" smtClean="0"/>
              <a:t>Sulfur:	</a:t>
            </a:r>
            <a:r>
              <a:rPr lang="en-US" sz="2700" i="1" dirty="0"/>
              <a:t>l</a:t>
            </a:r>
            <a:r>
              <a:rPr lang="en-US" sz="2700" i="1" dirty="0" smtClean="0"/>
              <a:t>ow natural presence;				high relative Auger sensitivity</a:t>
            </a:r>
          </a:p>
          <a:p>
            <a:pPr>
              <a:spcBef>
                <a:spcPts val="2500"/>
              </a:spcBef>
            </a:pPr>
            <a:r>
              <a:rPr lang="en-US" sz="3000" dirty="0" smtClean="0"/>
              <a:t>TTPO deposited in 30 minute increments by PVD</a:t>
            </a:r>
          </a:p>
          <a:p>
            <a:pPr>
              <a:spcBef>
                <a:spcPts val="2500"/>
              </a:spcBef>
            </a:pPr>
            <a:r>
              <a:rPr lang="en-US" sz="3000" dirty="0" smtClean="0"/>
              <a:t>STM image suggests sub-monolayer coverage after deposition time, t = 30 min.</a:t>
            </a:r>
          </a:p>
          <a:p>
            <a:pPr>
              <a:spcBef>
                <a:spcPts val="2500"/>
              </a:spcBef>
            </a:pPr>
            <a:r>
              <a:rPr lang="en-US" sz="3000" dirty="0" smtClean="0"/>
              <a:t>Carbon and sulfur Auger peaks scale with varied TTPO deposition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1163" y="15058654"/>
            <a:ext cx="2703849" cy="289199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8336" y="14890192"/>
            <a:ext cx="3562367" cy="306045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1263" y="17947688"/>
            <a:ext cx="3389603" cy="2796585"/>
          </a:xfrm>
          <a:prstGeom prst="rect">
            <a:avLst/>
          </a:prstGeom>
        </p:spPr>
      </p:pic>
      <p:cxnSp>
        <p:nvCxnSpPr>
          <p:cNvPr id="2051" name="Straight Arrow Connector 2050"/>
          <p:cNvCxnSpPr/>
          <p:nvPr/>
        </p:nvCxnSpPr>
        <p:spPr>
          <a:xfrm>
            <a:off x="19706898" y="16237144"/>
            <a:ext cx="75929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27726272" y="21773316"/>
            <a:ext cx="958661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i="1" dirty="0" smtClean="0"/>
              <a:t>Auger spectrum; cumulative thermal annealing</a:t>
            </a:r>
          </a:p>
          <a:p>
            <a:r>
              <a:rPr lang="en-US" sz="2300" i="1" dirty="0" smtClean="0"/>
              <a:t>(green) S (LLV, 150 </a:t>
            </a:r>
            <a:r>
              <a:rPr lang="en-US" sz="2300" i="1" dirty="0" err="1" smtClean="0"/>
              <a:t>eV</a:t>
            </a:r>
            <a:r>
              <a:rPr lang="en-US" sz="2300" i="1" dirty="0" smtClean="0"/>
              <a:t>), (red)C (KLL, 265 </a:t>
            </a:r>
            <a:r>
              <a:rPr lang="en-US" sz="2300" i="1" dirty="0" err="1" smtClean="0"/>
              <a:t>eV</a:t>
            </a:r>
            <a:r>
              <a:rPr lang="en-US" sz="2300" i="1" dirty="0" smtClean="0"/>
              <a:t>)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4430621" y="22906337"/>
            <a:ext cx="19208331" cy="1015663"/>
          </a:xfrm>
          <a:prstGeom prst="rect">
            <a:avLst/>
          </a:prstGeom>
          <a:solidFill>
            <a:srgbClr val="000066"/>
          </a:solidFill>
          <a:ln w="7620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 </a:t>
            </a:r>
            <a:r>
              <a:rPr lang="en-US" sz="6000" dirty="0" smtClean="0">
                <a:solidFill>
                  <a:schemeClr val="bg1"/>
                </a:solidFill>
              </a:rPr>
              <a:t> Conclusions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24430621" y="13851162"/>
            <a:ext cx="19208332" cy="1015663"/>
          </a:xfrm>
          <a:prstGeom prst="rect">
            <a:avLst/>
          </a:prstGeom>
          <a:solidFill>
            <a:srgbClr val="000066"/>
          </a:solidFill>
          <a:ln w="76200"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  </a:t>
            </a:r>
            <a:r>
              <a:rPr lang="en-US" sz="6000" dirty="0" smtClean="0">
                <a:solidFill>
                  <a:schemeClr val="bg1"/>
                </a:solidFill>
              </a:rPr>
              <a:t>Temperature Dependent Desorption</a:t>
            </a:r>
            <a:endParaRPr lang="en-US" sz="6000" dirty="0">
              <a:solidFill>
                <a:schemeClr val="bg1"/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34344548" y="12268739"/>
            <a:ext cx="100623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i="1" dirty="0" smtClean="0"/>
              <a:t>Auger spectrum; cumulative TTPO deposition;</a:t>
            </a:r>
          </a:p>
          <a:p>
            <a:r>
              <a:rPr lang="en-US" sz="2300" i="1" dirty="0"/>
              <a:t>n</a:t>
            </a:r>
            <a:r>
              <a:rPr lang="en-US" sz="2300" i="1" dirty="0" smtClean="0"/>
              <a:t>ormalized to substrate, </a:t>
            </a:r>
            <a:r>
              <a:rPr lang="en-US" sz="2300" i="1" dirty="0" smtClean="0"/>
              <a:t>Au, </a:t>
            </a:r>
            <a:r>
              <a:rPr lang="en-US" sz="2300" i="1" dirty="0" smtClean="0"/>
              <a:t>spectrum (black)</a:t>
            </a:r>
          </a:p>
          <a:p>
            <a:r>
              <a:rPr lang="en-US" sz="2300" i="1" dirty="0"/>
              <a:t>c</a:t>
            </a:r>
            <a:r>
              <a:rPr lang="en-US" sz="2300" i="1" dirty="0" smtClean="0"/>
              <a:t>umulative depositions pictured as red, blue, and green, respectively</a:t>
            </a:r>
          </a:p>
          <a:p>
            <a:endParaRPr lang="en-US" sz="2300" i="1" dirty="0" smtClean="0"/>
          </a:p>
        </p:txBody>
      </p:sp>
      <p:sp>
        <p:nvSpPr>
          <p:cNvPr id="2055" name="TextBox 2054"/>
          <p:cNvSpPr txBox="1"/>
          <p:nvPr/>
        </p:nvSpPr>
        <p:spPr>
          <a:xfrm>
            <a:off x="11974726" y="31372157"/>
            <a:ext cx="11715283" cy="1051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en-US" sz="1800" dirty="0" smtClean="0"/>
              <a:t>References	</a:t>
            </a:r>
          </a:p>
          <a:p>
            <a:pPr>
              <a:spcBef>
                <a:spcPts val="500"/>
              </a:spcBef>
            </a:pPr>
            <a:r>
              <a:rPr lang="en-US" sz="1800" dirty="0" smtClean="0"/>
              <a:t>[1] Wang, J., </a:t>
            </a:r>
            <a:r>
              <a:rPr lang="en-US" sz="1800" dirty="0" err="1" smtClean="0"/>
              <a:t>Kaur</a:t>
            </a:r>
            <a:r>
              <a:rPr lang="en-US" sz="1800" dirty="0" smtClean="0"/>
              <a:t>, I., </a:t>
            </a:r>
            <a:r>
              <a:rPr lang="en-US" sz="1800" dirty="0" err="1" smtClean="0"/>
              <a:t>Diaconescu</a:t>
            </a:r>
            <a:r>
              <a:rPr lang="en-US" sz="1800" dirty="0" smtClean="0"/>
              <a:t>, B., Tang, J.M., Miller, G.P., and Pohl, K. </a:t>
            </a:r>
            <a:r>
              <a:rPr lang="en-US" sz="1800" i="1" dirty="0" smtClean="0"/>
              <a:t>ACS Nano</a:t>
            </a:r>
            <a:r>
              <a:rPr lang="en-US" sz="1800" dirty="0" smtClean="0"/>
              <a:t> </a:t>
            </a:r>
            <a:r>
              <a:rPr lang="en-US" sz="1800" b="1" dirty="0" smtClean="0"/>
              <a:t>2011 </a:t>
            </a:r>
            <a:r>
              <a:rPr lang="en-US" sz="1800" dirty="0" smtClean="0"/>
              <a:t>5 (3), 1792-1797</a:t>
            </a:r>
          </a:p>
          <a:p>
            <a:pPr>
              <a:spcBef>
                <a:spcPts val="500"/>
              </a:spcBef>
            </a:pPr>
            <a:r>
              <a:rPr lang="en-US" sz="1800" dirty="0" smtClean="0"/>
              <a:t>[</a:t>
            </a:r>
            <a:r>
              <a:rPr lang="en-US" sz="1800" dirty="0"/>
              <a:t>2</a:t>
            </a:r>
            <a:r>
              <a:rPr lang="en-US" sz="1800" dirty="0" smtClean="0"/>
              <a:t>] Thompson, B., Tyson, C. Auger Electron Spectroscopy. In </a:t>
            </a:r>
            <a:r>
              <a:rPr lang="en-US" sz="1800" i="1" dirty="0" smtClean="0"/>
              <a:t>Chemical Analysis</a:t>
            </a:r>
            <a:r>
              <a:rPr lang="en-US" sz="1800" dirty="0" smtClean="0"/>
              <a:t>, vol. 74.; Wiley, 1985; </a:t>
            </a:r>
            <a:r>
              <a:rPr lang="en-US" sz="1800" dirty="0" err="1" smtClean="0"/>
              <a:t>pp</a:t>
            </a:r>
            <a:r>
              <a:rPr lang="en-US" sz="1800" dirty="0" smtClean="0"/>
              <a:t> 19-53.</a:t>
            </a:r>
          </a:p>
        </p:txBody>
      </p:sp>
      <p:sp>
        <p:nvSpPr>
          <p:cNvPr id="2052" name="TextBox 2051"/>
          <p:cNvSpPr txBox="1"/>
          <p:nvPr/>
        </p:nvSpPr>
        <p:spPr>
          <a:xfrm>
            <a:off x="24367559" y="14997588"/>
            <a:ext cx="2817967" cy="9561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0"/>
              </a:spcBef>
            </a:pPr>
            <a:r>
              <a:rPr lang="en-US" sz="2800" dirty="0" smtClean="0"/>
              <a:t>Adsorbed species will desorb at some critical temperature when energy exceeds surface bonding</a:t>
            </a:r>
          </a:p>
          <a:p>
            <a:pPr>
              <a:spcBef>
                <a:spcPts val="2000"/>
              </a:spcBef>
            </a:pPr>
            <a:r>
              <a:rPr lang="en-US" sz="2800" dirty="0" smtClean="0"/>
              <a:t>Indicator peaks dramatically decrease </a:t>
            </a:r>
            <a:r>
              <a:rPr lang="en-US" sz="2800" dirty="0"/>
              <a:t>at </a:t>
            </a:r>
            <a:r>
              <a:rPr lang="en-US" sz="2800" dirty="0" smtClean="0"/>
              <a:t>       T </a:t>
            </a:r>
            <a:r>
              <a:rPr lang="en-US" sz="2800" dirty="0"/>
              <a:t>= </a:t>
            </a:r>
            <a:r>
              <a:rPr lang="en-US" sz="2800" dirty="0" smtClean="0"/>
              <a:t>340</a:t>
            </a:r>
            <a:r>
              <a:rPr lang="en-US" sz="2800" dirty="0"/>
              <a:t>º</a:t>
            </a:r>
            <a:r>
              <a:rPr lang="en-US" sz="2800" dirty="0" smtClean="0"/>
              <a:t> </a:t>
            </a:r>
            <a:r>
              <a:rPr lang="en-US" sz="2800" dirty="0"/>
              <a:t>C   </a:t>
            </a:r>
            <a:endParaRPr lang="en-US" sz="2800" dirty="0" smtClean="0"/>
          </a:p>
          <a:p>
            <a:pPr>
              <a:spcBef>
                <a:spcPts val="2000"/>
              </a:spcBef>
            </a:pPr>
            <a:r>
              <a:rPr lang="en-US" sz="2800" dirty="0" smtClean="0"/>
              <a:t>Comparatively small peak change for          T </a:t>
            </a:r>
            <a:r>
              <a:rPr lang="en-US" sz="2800" dirty="0"/>
              <a:t>&lt; </a:t>
            </a:r>
            <a:r>
              <a:rPr lang="en-US" sz="2800" dirty="0" smtClean="0"/>
              <a:t>300</a:t>
            </a:r>
            <a:r>
              <a:rPr lang="en-US" sz="2800" dirty="0"/>
              <a:t>º</a:t>
            </a:r>
            <a:r>
              <a:rPr lang="en-US" sz="2800" dirty="0" smtClean="0"/>
              <a:t> </a:t>
            </a:r>
            <a:r>
              <a:rPr lang="en-US" sz="2800" dirty="0"/>
              <a:t>C</a:t>
            </a:r>
          </a:p>
          <a:p>
            <a:pPr>
              <a:spcBef>
                <a:spcPts val="2000"/>
              </a:spcBef>
            </a:pPr>
            <a:endParaRPr lang="en-US" sz="2800" dirty="0"/>
          </a:p>
          <a:p>
            <a:pPr>
              <a:spcBef>
                <a:spcPts val="2000"/>
              </a:spcBef>
            </a:pPr>
            <a:endParaRPr lang="en-US" sz="2800" dirty="0" smtClean="0"/>
          </a:p>
          <a:p>
            <a:pPr>
              <a:spcBef>
                <a:spcPts val="2000"/>
              </a:spcBef>
            </a:pPr>
            <a:endParaRPr lang="en-US" sz="2800" dirty="0"/>
          </a:p>
        </p:txBody>
      </p:sp>
      <p:sp>
        <p:nvSpPr>
          <p:cNvPr id="102" name="TextBox 101"/>
          <p:cNvSpPr txBox="1"/>
          <p:nvPr/>
        </p:nvSpPr>
        <p:spPr>
          <a:xfrm>
            <a:off x="34796247" y="21499174"/>
            <a:ext cx="1006238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i="1" dirty="0" smtClean="0"/>
              <a:t>Auger spectrum; cumulative thermal annealing;</a:t>
            </a:r>
          </a:p>
          <a:p>
            <a:r>
              <a:rPr lang="en-US" sz="2300" i="1" dirty="0"/>
              <a:t>n</a:t>
            </a:r>
            <a:r>
              <a:rPr lang="en-US" sz="2300" i="1" dirty="0" smtClean="0"/>
              <a:t>ormalized to substrate, </a:t>
            </a:r>
            <a:r>
              <a:rPr lang="en-US" sz="2300" i="1" dirty="0" smtClean="0"/>
              <a:t>Au, </a:t>
            </a:r>
            <a:r>
              <a:rPr lang="en-US" sz="2300" i="1" dirty="0" smtClean="0"/>
              <a:t>spectrum (black)</a:t>
            </a:r>
          </a:p>
          <a:p>
            <a:r>
              <a:rPr lang="en-US" sz="2300" i="1" dirty="0" smtClean="0"/>
              <a:t>(green) TTPO 90 min., (red) 330</a:t>
            </a:r>
            <a:r>
              <a:rPr lang="en-US" sz="2400" dirty="0"/>
              <a:t>º</a:t>
            </a:r>
            <a:r>
              <a:rPr lang="en-US" sz="2300" i="1" dirty="0" smtClean="0"/>
              <a:t> C anneal, (blue) 350</a:t>
            </a:r>
            <a:r>
              <a:rPr lang="en-US" sz="2400" dirty="0"/>
              <a:t>º</a:t>
            </a:r>
            <a:r>
              <a:rPr lang="en-US" sz="2300" i="1" dirty="0" smtClean="0"/>
              <a:t> C anneal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4548" y="14944354"/>
            <a:ext cx="9156618" cy="661788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8957086" y="19396780"/>
            <a:ext cx="1003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3 </a:t>
            </a:r>
            <a:r>
              <a:rPr lang="en-US" sz="1800" dirty="0" err="1" smtClean="0"/>
              <a:t>keV</a:t>
            </a:r>
            <a:endParaRPr lang="en-US" sz="18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1418" y="5714329"/>
            <a:ext cx="6714307" cy="6307063"/>
          </a:xfrm>
          <a:prstGeom prst="rect">
            <a:avLst/>
          </a:prstGeom>
        </p:spPr>
      </p:pic>
      <p:cxnSp>
        <p:nvCxnSpPr>
          <p:cNvPr id="21" name="Straight Arrow Connector 20"/>
          <p:cNvCxnSpPr/>
          <p:nvPr/>
        </p:nvCxnSpPr>
        <p:spPr>
          <a:xfrm>
            <a:off x="25746075" y="8229601"/>
            <a:ext cx="971550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Box 68"/>
          <p:cNvSpPr txBox="1"/>
          <p:nvPr/>
        </p:nvSpPr>
        <p:spPr>
          <a:xfrm>
            <a:off x="26805321" y="12233041"/>
            <a:ext cx="7255448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i="1" dirty="0" smtClean="0"/>
              <a:t>STM image; </a:t>
            </a:r>
            <a:r>
              <a:rPr lang="en-US" sz="2300" i="1" dirty="0"/>
              <a:t>TTPO </a:t>
            </a:r>
            <a:r>
              <a:rPr lang="en-US" sz="2300" i="1" dirty="0" smtClean="0"/>
              <a:t>(ellipsoids </a:t>
            </a:r>
            <a:r>
              <a:rPr lang="en-US" sz="2300" i="1" dirty="0"/>
              <a:t>in </a:t>
            </a:r>
            <a:r>
              <a:rPr lang="en-US" sz="2300" i="1" dirty="0" smtClean="0"/>
              <a:t>chains)</a:t>
            </a:r>
            <a:endParaRPr lang="en-US" sz="2300" i="1" dirty="0"/>
          </a:p>
          <a:p>
            <a:r>
              <a:rPr lang="en-US" sz="2300" i="1" dirty="0" smtClean="0"/>
              <a:t>on vicinal Au(788); sub-monolayer coverage indicated;</a:t>
            </a:r>
          </a:p>
          <a:p>
            <a:r>
              <a:rPr lang="en-US" sz="2300" i="1" dirty="0"/>
              <a:t>d</a:t>
            </a:r>
            <a:r>
              <a:rPr lang="en-US" sz="2300" i="1" dirty="0" smtClean="0"/>
              <a:t>eposition time, t = 30 min.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549516" y="15251140"/>
            <a:ext cx="29277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Benzene Rings (Carbon)</a:t>
            </a:r>
            <a:endParaRPr lang="en-US" sz="1600" dirty="0"/>
          </a:p>
        </p:txBody>
      </p:sp>
      <p:cxnSp>
        <p:nvCxnSpPr>
          <p:cNvPr id="2048" name="Straight Arrow Connector 2047"/>
          <p:cNvCxnSpPr/>
          <p:nvPr/>
        </p:nvCxnSpPr>
        <p:spPr>
          <a:xfrm flipH="1">
            <a:off x="9732579" y="15589694"/>
            <a:ext cx="84083" cy="14757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0" name="Straight Arrow Connector 2059"/>
          <p:cNvCxnSpPr/>
          <p:nvPr/>
        </p:nvCxnSpPr>
        <p:spPr>
          <a:xfrm flipH="1">
            <a:off x="9017424" y="15589694"/>
            <a:ext cx="226331" cy="14757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3">
    <a:dk1>
      <a:srgbClr val="000000"/>
    </a:dk1>
    <a:lt1>
      <a:srgbClr val="FFFFFF"/>
    </a:lt1>
    <a:dk2>
      <a:srgbClr val="000000"/>
    </a:dk2>
    <a:lt2>
      <a:srgbClr val="333333"/>
    </a:lt2>
    <a:accent1>
      <a:srgbClr val="DDDDDD"/>
    </a:accent1>
    <a:accent2>
      <a:srgbClr val="808080"/>
    </a:accent2>
    <a:accent3>
      <a:srgbClr val="FFFFFF"/>
    </a:accent3>
    <a:accent4>
      <a:srgbClr val="000000"/>
    </a:accent4>
    <a:accent5>
      <a:srgbClr val="EBEBEB"/>
    </a:accent5>
    <a:accent6>
      <a:srgbClr val="737373"/>
    </a:accent6>
    <a:hlink>
      <a:srgbClr val="4D4D4D"/>
    </a:hlink>
    <a:folHlink>
      <a:srgbClr val="EAEAE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11193</TotalTime>
  <Words>682</Words>
  <Application>Microsoft Office PowerPoint</Application>
  <PresentationFormat>Custom</PresentationFormat>
  <Paragraphs>89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PowerPoint Presentation</vt:lpstr>
    </vt:vector>
  </TitlesOfParts>
  <Company>Swarthmore College</Company>
  <LinksUpToDate>false</LinksUpToDate>
  <SharedDoc>false</SharedDoc>
  <HyperlinkBase>http://www.swarthmore.edu/NatSci/cpurrin1/posteradvice.htm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for scientific posters (Swarthmore College)</dc:title>
  <dc:creator>Colin Purrington</dc:creator>
  <dc:description>Suggestions and gripes to: cpurrin1@swarthmore.edu</dc:description>
  <cp:lastModifiedBy>Jeremiah</cp:lastModifiedBy>
  <cp:revision>747</cp:revision>
  <cp:lastPrinted>2004-05-01T11:19:50Z</cp:lastPrinted>
  <dcterms:created xsi:type="dcterms:W3CDTF">2012-02-27T18:52:43Z</dcterms:created>
  <dcterms:modified xsi:type="dcterms:W3CDTF">2013-04-18T20:33:26Z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wner">
    <vt:lpwstr>Colin Purrington</vt:lpwstr>
  </property>
</Properties>
</file>