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2484" y="1002"/>
      </p:cViewPr>
      <p:guideLst>
        <p:guide orient="horz" pos="10224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ocalUser\Dropbox\Asphalt%20Lab\Asphalt%20Testing%20Dat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ocalUser\Dropbox\Asphalt%20Lab\Asphalt%20Testing%20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 baseline="0">
                <a:latin typeface="Times New Roman" pitchFamily="18" charset="0"/>
              </a:defRPr>
            </a:pPr>
            <a:r>
              <a:rPr lang="en-US" sz="3200" baseline="0" dirty="0">
                <a:latin typeface="Times New Roman" pitchFamily="18" charset="0"/>
              </a:rPr>
              <a:t>Control Set Dynamic Modulus (Average)</a:t>
            </a:r>
          </a:p>
        </c:rich>
      </c:tx>
      <c:layout/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v>4.4°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Control!$C$11:$H$11</c:f>
              <c:numCache>
                <c:formatCode>0</c:formatCode>
                <c:ptCount val="6"/>
                <c:pt idx="0">
                  <c:v>14298.833333333334</c:v>
                </c:pt>
                <c:pt idx="1">
                  <c:v>12856.166666666666</c:v>
                </c:pt>
                <c:pt idx="2">
                  <c:v>11831.166666666666</c:v>
                </c:pt>
                <c:pt idx="3">
                  <c:v>9305.1666666666661</c:v>
                </c:pt>
                <c:pt idx="4">
                  <c:v>8321.5</c:v>
                </c:pt>
                <c:pt idx="5">
                  <c:v>6106.5</c:v>
                </c:pt>
              </c:numCache>
            </c:numRef>
          </c:yVal>
          <c:smooth val="1"/>
        </c:ser>
        <c:ser>
          <c:idx val="1"/>
          <c:order val="1"/>
          <c:tx>
            <c:v>21.1°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Control!$C$18:$H$18</c:f>
              <c:numCache>
                <c:formatCode>0</c:formatCode>
                <c:ptCount val="6"/>
                <c:pt idx="0">
                  <c:v>6069</c:v>
                </c:pt>
                <c:pt idx="1">
                  <c:v>4849</c:v>
                </c:pt>
                <c:pt idx="2">
                  <c:v>4047.8333333333335</c:v>
                </c:pt>
                <c:pt idx="3">
                  <c:v>2443</c:v>
                </c:pt>
                <c:pt idx="4">
                  <c:v>1968.3333333333333</c:v>
                </c:pt>
                <c:pt idx="5">
                  <c:v>1089.6166666666666</c:v>
                </c:pt>
              </c:numCache>
            </c:numRef>
          </c:yVal>
          <c:smooth val="1"/>
        </c:ser>
        <c:ser>
          <c:idx val="2"/>
          <c:order val="2"/>
          <c:tx>
            <c:v>37.8°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Control!$C$25:$H$25</c:f>
              <c:numCache>
                <c:formatCode>0</c:formatCode>
                <c:ptCount val="6"/>
                <c:pt idx="0">
                  <c:v>1727.3333333333333</c:v>
                </c:pt>
                <c:pt idx="1">
                  <c:v>1183.8333333333333</c:v>
                </c:pt>
                <c:pt idx="2">
                  <c:v>889.81666666666661</c:v>
                </c:pt>
                <c:pt idx="3">
                  <c:v>427.68333333333334</c:v>
                </c:pt>
                <c:pt idx="4">
                  <c:v>316.59999999999997</c:v>
                </c:pt>
                <c:pt idx="5">
                  <c:v>159.78333333333333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944448"/>
        <c:axId val="68945024"/>
      </c:scatterChart>
      <c:valAx>
        <c:axId val="68944448"/>
        <c:scaling>
          <c:orientation val="minMax"/>
          <c:max val="25"/>
        </c:scaling>
        <c:delete val="0"/>
        <c:axPos val="b"/>
        <c:title>
          <c:tx>
            <c:rich>
              <a:bodyPr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Frequency (Hz)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945024"/>
        <c:crosses val="autoZero"/>
        <c:crossBetween val="midCat"/>
      </c:valAx>
      <c:valAx>
        <c:axId val="68945024"/>
        <c:scaling>
          <c:orientation val="minMax"/>
          <c:max val="15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Dynamic Modulus (MPa)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944448"/>
        <c:crosses val="autoZero"/>
        <c:crossBetween val="midCat"/>
        <c:majorUnit val="3000"/>
      </c:valAx>
    </c:plotArea>
    <c:legend>
      <c:legendPos val="r"/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Control Set Phase Angle (Average)</a:t>
            </a:r>
          </a:p>
        </c:rich>
      </c:tx>
      <c:layout/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v>4.4°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Control!$C$38:$H$38</c:f>
              <c:numCache>
                <c:formatCode>0.00</c:formatCode>
                <c:ptCount val="6"/>
                <c:pt idx="0">
                  <c:v>10.884000000000002</c:v>
                </c:pt>
                <c:pt idx="1">
                  <c:v>12.092000000000002</c:v>
                </c:pt>
                <c:pt idx="2">
                  <c:v>13.104000000000001</c:v>
                </c:pt>
                <c:pt idx="3">
                  <c:v>16.212</c:v>
                </c:pt>
                <c:pt idx="4">
                  <c:v>17.648000000000003</c:v>
                </c:pt>
                <c:pt idx="5">
                  <c:v>21.553999999999988</c:v>
                </c:pt>
              </c:numCache>
            </c:numRef>
          </c:yVal>
          <c:smooth val="1"/>
        </c:ser>
        <c:ser>
          <c:idx val="1"/>
          <c:order val="1"/>
          <c:tx>
            <c:v>21.1°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Control!$C$46:$H$46</c:f>
              <c:numCache>
                <c:formatCode>0.00</c:formatCode>
                <c:ptCount val="6"/>
                <c:pt idx="0">
                  <c:v>24.148333333333305</c:v>
                </c:pt>
                <c:pt idx="1">
                  <c:v>26.678333333333306</c:v>
                </c:pt>
                <c:pt idx="2">
                  <c:v>28.188333333333304</c:v>
                </c:pt>
                <c:pt idx="3">
                  <c:v>32.096666666666621</c:v>
                </c:pt>
                <c:pt idx="4">
                  <c:v>32.703333333333333</c:v>
                </c:pt>
                <c:pt idx="5">
                  <c:v>34.198333333333359</c:v>
                </c:pt>
              </c:numCache>
            </c:numRef>
          </c:yVal>
          <c:smooth val="1"/>
        </c:ser>
        <c:ser>
          <c:idx val="2"/>
          <c:order val="2"/>
          <c:tx>
            <c:v>37.8° C</c:v>
          </c:tx>
          <c:spPr>
            <a:ln w="76200"/>
          </c:spPr>
          <c:marker>
            <c:symbol val="none"/>
          </c:marker>
          <c:xVal>
            <c:numRef>
              <c:f>Control!$C$3:$H$3</c:f>
              <c:numCache>
                <c:formatCode>General</c:formatCode>
                <c:ptCount val="6"/>
                <c:pt idx="0">
                  <c:v>25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0.5</c:v>
                </c:pt>
                <c:pt idx="5">
                  <c:v>0.1</c:v>
                </c:pt>
              </c:numCache>
            </c:numRef>
          </c:xVal>
          <c:yVal>
            <c:numRef>
              <c:f>Control!$C$53:$H$53</c:f>
              <c:numCache>
                <c:formatCode>0.00</c:formatCode>
                <c:ptCount val="6"/>
                <c:pt idx="0">
                  <c:v>37.768333333333359</c:v>
                </c:pt>
                <c:pt idx="1">
                  <c:v>37.505000000000003</c:v>
                </c:pt>
                <c:pt idx="2">
                  <c:v>36.876666666666608</c:v>
                </c:pt>
                <c:pt idx="3">
                  <c:v>35.74166666666661</c:v>
                </c:pt>
                <c:pt idx="4">
                  <c:v>34.286666666666612</c:v>
                </c:pt>
                <c:pt idx="5">
                  <c:v>31.640000000000004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946752"/>
        <c:axId val="68947328"/>
      </c:scatterChart>
      <c:valAx>
        <c:axId val="68946752"/>
        <c:scaling>
          <c:orientation val="minMax"/>
          <c:max val="25"/>
        </c:scaling>
        <c:delete val="0"/>
        <c:axPos val="b"/>
        <c:title>
          <c:tx>
            <c:rich>
              <a:bodyPr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2400" dirty="0">
                    <a:solidFill>
                      <a:sysClr val="windowText" lastClr="000000"/>
                    </a:solidFill>
                    <a:latin typeface="Times New Roman" pitchFamily="18" charset="0"/>
                    <a:cs typeface="Times New Roman" pitchFamily="18" charset="0"/>
                  </a:rPr>
                  <a:t>Frequency (Hz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aseline="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947328"/>
        <c:crosses val="autoZero"/>
        <c:crossBetween val="midCat"/>
      </c:valAx>
      <c:valAx>
        <c:axId val="6894732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Phase Angle (Degrees)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600" baseline="0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946752"/>
        <c:crosses val="autoZero"/>
        <c:crossBetween val="midCat"/>
        <c:majorUnit val="10"/>
      </c:valAx>
    </c:plotArea>
    <c:legend>
      <c:legendPos val="r"/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 w="12700">
      <a:solidFill>
        <a:schemeClr val="tx1"/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167F2-D043-418B-A7F9-5A667D95DAE7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4A981-4D13-4AE4-9B3E-CECF0A2EBA4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84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596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3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60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147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754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82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10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703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59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37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75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CD80A-5586-49C8-B4E0-B356E4C711CF}" type="datetimeFigureOut">
              <a:rPr lang="en-US" smtClean="0"/>
              <a:pPr/>
              <a:t>4/18/2013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A70BE-5669-4671-8108-DC5A16FBAB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557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chart" Target="../charts/chart1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wmf"/><Relationship Id="rId11" Type="http://schemas.openxmlformats.org/officeDocument/2006/relationships/image" Target="../media/image8.jpeg"/><Relationship Id="rId5" Type="http://schemas.openxmlformats.org/officeDocument/2006/relationships/chart" Target="../charts/chart2.xml"/><Relationship Id="rId10" Type="http://schemas.openxmlformats.org/officeDocument/2006/relationships/image" Target="../media/image7.jpeg"/><Relationship Id="rId4" Type="http://schemas.openxmlformats.org/officeDocument/2006/relationships/image" Target="../media/image2.jpe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ocalUser\Dropbox\Asphalt Lab\Pictures\Flooded Ro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154" y="10435640"/>
            <a:ext cx="10087520" cy="670147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40828" y="802481"/>
            <a:ext cx="42214800" cy="3693319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Asphalt Conditioning:</a:t>
            </a:r>
          </a:p>
          <a:p>
            <a:pPr algn="ctr"/>
            <a:r>
              <a:rPr lang="en-US" sz="5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Inundation and Force-Saturation Effects on Asphalt Pavement Performance</a:t>
            </a:r>
          </a:p>
          <a:p>
            <a:pPr algn="ctr"/>
            <a:r>
              <a:rPr lang="en-US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Christopher Jacques &amp; Michael Figueroa</a:t>
            </a:r>
          </a:p>
          <a:p>
            <a:pPr algn="ctr"/>
            <a:r>
              <a:rPr lang="en-US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Dr. Jo Sias Daniel, Faculty Mentor</a:t>
            </a:r>
          </a:p>
          <a:p>
            <a:pPr algn="ctr"/>
            <a:r>
              <a:rPr lang="en-US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Department of Civil Engineering, University of New Hampshire, Durham, NH</a:t>
            </a: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1218052"/>
              </p:ext>
            </p:extLst>
          </p:nvPr>
        </p:nvGraphicFramePr>
        <p:xfrm>
          <a:off x="31842896" y="9020485"/>
          <a:ext cx="9144000" cy="5122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838200" y="5125867"/>
            <a:ext cx="13258800" cy="76944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6065627"/>
            <a:ext cx="12801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widespread use of asphalt concrete as a roadway surface is due to its safe and efficient performance under traffic loads.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if it’s not as safe as we all think though?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short and long-term effects of inundation and force-saturation on asphalt pavement performance are not well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known.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An increase in the frequency and duration of inundated roads is expected in the future due to sea levels rising, climate changes, and an increase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disastrous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storms such as Hurricane Sandy or Katrina.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The effects of inundation and force-saturation must be evaluated so that safer roads can be built, roads last longer, and time and money is saved for road maintenance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34" name="Picture 10" descr="C:\Users\LocalUser\Dropbox\Asphalt Lab\Pictures\CoreLo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0392" y="21944412"/>
            <a:ext cx="3200400" cy="42672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9112628"/>
              </p:ext>
            </p:extLst>
          </p:nvPr>
        </p:nvGraphicFramePr>
        <p:xfrm>
          <a:off x="31859010" y="14384350"/>
          <a:ext cx="9144000" cy="5122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6628" y="1524000"/>
            <a:ext cx="5413159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upload.wikimedia.org/wikipedia/commons/c/c5/Road_flooded_sign_Gidly_Roa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828" y="1161367"/>
            <a:ext cx="4480034" cy="2975545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066800" y="20143410"/>
            <a:ext cx="12801600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research is part of an Undergraduate Research Experience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(INCO 590) to be completed by June 2013.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Serves as pilot studies that will be used to develop research proposals for more extensive projects.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Research Question: How does asphalt pavement performance change after inundation and/or force-saturation?</a:t>
            </a:r>
          </a:p>
          <a:p>
            <a:endParaRPr lang="en-US" sz="1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6 specimens evaluated: 3 are soaked in water (simulate inundation), 3 are vacuum-saturated and soaked (simulate force-saturation) and compared to stiffness when not soaked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Results of testing will focus on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dynamic modulus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phase angle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Asphalt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behaves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differently under varying frequency of loads and temperatures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Dynamic modulus- measure of material’s stiffness; tested at different frequencies and temperatures using a machine called AMPT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Phase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angle-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the delay between the applied stress and the resulting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strain; also tested using AMPT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LocalUser\Dropbox\Asphalt Lab\Pictures\IMG_061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689" y="27719717"/>
            <a:ext cx="4456221" cy="3342165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898225" y="31133164"/>
            <a:ext cx="8529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Asphalt specimens are compacted (left) and cut (right) to be conditioned and tested in the AMPT. 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0828" y="5125867"/>
            <a:ext cx="13256172" cy="1379642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838200" y="19208832"/>
            <a:ext cx="13258800" cy="1297226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69428" y="17297400"/>
            <a:ext cx="127989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000" b="1" i="1" dirty="0">
                <a:latin typeface="Times New Roman" pitchFamily="18" charset="0"/>
                <a:cs typeface="Times New Roman" pitchFamily="18" charset="0"/>
              </a:rPr>
              <a:t>Inundation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- when roads are flooded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asphalt is left under water for days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b="1" i="1" dirty="0">
                <a:latin typeface="Times New Roman" pitchFamily="18" charset="0"/>
                <a:cs typeface="Times New Roman" pitchFamily="18" charset="0"/>
              </a:rPr>
              <a:t>Force-saturation</a:t>
            </a:r>
            <a:r>
              <a:rPr lang="en-US" sz="3000" i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the impact of tires from traffic forces the water further into the asphalt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5318828" y="5125865"/>
            <a:ext cx="13258800" cy="2705522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5318828" y="5125864"/>
            <a:ext cx="13258800" cy="76944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Materials and Methods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796828" y="5125864"/>
            <a:ext cx="13258800" cy="76944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Current Testing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38200" y="19208833"/>
            <a:ext cx="13258800" cy="76944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Approach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099000" y="6009144"/>
            <a:ext cx="12631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Procedures completed include: fabricating specimens, determining air void content, changing specimen temperatures, and testing.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Control data set is needed to compare inundation and force-saturation results to existing pavement performance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AMPT testing at 3 different temperatures, 6 different load frequencies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Data satisfies what is expected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9796828" y="5125863"/>
            <a:ext cx="13256172" cy="145846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29796828" y="19978272"/>
            <a:ext cx="13256172" cy="769441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Future Testing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9796828" y="19978272"/>
            <a:ext cx="13256172" cy="958732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/>
          <p:cNvSpPr/>
          <p:nvPr/>
        </p:nvSpPr>
        <p:spPr>
          <a:xfrm>
            <a:off x="30099000" y="27934949"/>
            <a:ext cx="1263179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Expected Results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Dynamic modulus is expected to decrease and phase angle is expected to increase under inundation and force-saturation conditions.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9807338" y="29871280"/>
            <a:ext cx="129540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Acknowledgments</a:t>
            </a:r>
            <a:endParaRPr lang="en-US" sz="2400" b="1" cap="sm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Jo Sias Daniel,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David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Mensching, Ashton Congalton, Rob Chase</a:t>
            </a:r>
          </a:p>
          <a:p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8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References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Patsy Lynch. </a:t>
            </a:r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Flooded road in Texas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28 July 2008. Photograph. Wikimedia Commons. Accessed 15 April 2013.&lt;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http://commons.wikimedia.org/wiki/File:FEMA_-_37361_-_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Flooded_road_in_Texas.jpg&gt; (Left Picture)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Wikimedia Commons. </a:t>
            </a:r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Road flooded sign Gidley Road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11 March 2011.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Photograph. Wikimedia Commons. Accessed 15 April 2013. 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&lt; http://commons.wikimedia.org/wiki/File:Road_flooded_sign_Gidly_Road.JPG&gt; (Upper Right Picture)</a:t>
            </a:r>
          </a:p>
          <a:p>
            <a:endParaRPr lang="en-US" sz="1800" b="1" i="1" cap="smal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" name="Picture 8" descr="C:\Users\LocalUser\Dropbox\Asphalt Lab\Pictures\Gyratory Compactor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7200" y="13182600"/>
            <a:ext cx="4389120" cy="585216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9" descr="C:\Users\LocalUser\Dropbox\Asphalt Lab\Pictures\AMPT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7200" y="25574803"/>
            <a:ext cx="4594858" cy="612648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1" descr="C:\Users\LocalUser\Dropbox\Asphalt Lab\Pictures\IMG_061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399" y="6242824"/>
            <a:ext cx="4389120" cy="585216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15601949" y="9829800"/>
            <a:ext cx="835572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Compaction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Asphalt placed in oven at 142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Heated asphalt placed into cylindrical mold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Mold placed into gyratory compactor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 dimensions: 150 mm x 180 mm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544717" y="13639800"/>
            <a:ext cx="761880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Coring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Compacted specimens cored with boring drill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Specimens cut with industrial saw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 dimensions: 100 mm x 150 mm</a:t>
            </a:r>
          </a:p>
          <a:p>
            <a:pPr lvl="0">
              <a:buFont typeface="Arial" pitchFamily="34" charset="0"/>
              <a:buChar char="•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Measuring Air Void Content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Specimens weighed while dry, wet, and submerged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Weights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used to determine air content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Target air content: 6 ± 0.5%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0729299" y="25791110"/>
            <a:ext cx="761710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AMPT Testing </a:t>
            </a:r>
            <a:endParaRPr lang="en-US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Asphalt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Mixture Performance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Tester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Specimens placed into environmental chamber at: 2.4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20.6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and 37.8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Dynamic modulus and phase angle tested at: 4.4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21.1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and 37.8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° C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Load applied at different frequencies: 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25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10, 5, 1, 0.5, 0.1 Hz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Vibratory, sinusoidal loading (stress) applied to specimen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LVDTs measure deformation of asphalt (strain)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620999" y="6204724"/>
            <a:ext cx="81533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Multiple steps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involved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to test the specimens: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Fabricating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specimens:</a:t>
            </a:r>
          </a:p>
          <a:p>
            <a:pPr marL="917575" lvl="1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Heating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compaction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coring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Measuring air void content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Controlling temperature of specimens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Testing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099000" y="22169797"/>
            <a:ext cx="9144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Conditioning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 specimens are normally inundated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 specimens are vacuum-sealed in CoreLok equipment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Vacuum-sealed specimens opened underwater to induce force-saturation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All specimens placed in freezer for 16 hours then placed in a 60°C water bath for 24 hours (freeze/thaw cycle)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099000" y="26211612"/>
            <a:ext cx="1263179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Continued Testing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After conditioning, all specimens will be tested in AMPT again following same procedure as used previously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621000" y="20497862"/>
            <a:ext cx="835572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Applying Brackets</a:t>
            </a:r>
          </a:p>
          <a:p>
            <a:pPr marL="473075" indent="-473075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Brackets need to be applied to specimen so LVDTs from AMPT can attach</a:t>
            </a:r>
          </a:p>
          <a:p>
            <a:pPr marL="473075" indent="-473075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Bonding epoxy created</a:t>
            </a:r>
          </a:p>
          <a:p>
            <a:pPr marL="473075" indent="-473075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6 metal brackets glued to side of specimen</a:t>
            </a:r>
          </a:p>
          <a:p>
            <a:pPr marL="473075" indent="-473075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Brackets removed  after control set testing</a:t>
            </a:r>
          </a:p>
        </p:txBody>
      </p:sp>
      <p:pic>
        <p:nvPicPr>
          <p:cNvPr id="8" name="Picture 2" descr="C:\Users\LocalUser\Downloads\IMG_8926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4" t="1640" r="10034" b="4748"/>
          <a:stretch/>
        </p:blipFill>
        <p:spPr bwMode="auto">
          <a:xfrm>
            <a:off x="23855172" y="19126200"/>
            <a:ext cx="4110228" cy="6271531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/>
          <p:cNvSpPr/>
          <p:nvPr/>
        </p:nvSpPr>
        <p:spPr>
          <a:xfrm>
            <a:off x="30099000" y="20831872"/>
            <a:ext cx="12631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Procedures to be completed include: conditioning specimens, testing, and comparing results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0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824</Words>
  <Application>Microsoft Office PowerPoint</Application>
  <PresentationFormat>Custom</PresentationFormat>
  <Paragraphs>84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 Student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</dc:creator>
  <cp:lastModifiedBy>Chris</cp:lastModifiedBy>
  <cp:revision>65</cp:revision>
  <dcterms:created xsi:type="dcterms:W3CDTF">2013-04-15T23:52:44Z</dcterms:created>
  <dcterms:modified xsi:type="dcterms:W3CDTF">2013-04-18T20:12:31Z</dcterms:modified>
</cp:coreProperties>
</file>