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handoutMasterIdLst>
    <p:handoutMasterId r:id="rId3"/>
  </p:handoutMasterIdLst>
  <p:sldIdLst>
    <p:sldId id="256" r:id="rId2"/>
  </p:sldIdLst>
  <p:sldSz cx="43895963" cy="32921575"/>
  <p:notesSz cx="7102475" cy="9388475"/>
  <p:defaultTextStyle>
    <a:defPPr>
      <a:defRPr lang="en-US"/>
    </a:defPPr>
    <a:lvl1pPr marL="0" algn="l" defTabSz="4389150" rtl="0" eaLnBrk="1" latinLnBrk="0" hangingPunct="1">
      <a:defRPr sz="8600" kern="1200">
        <a:solidFill>
          <a:schemeClr val="tx1"/>
        </a:solidFill>
        <a:latin typeface="+mn-lt"/>
        <a:ea typeface="+mn-ea"/>
        <a:cs typeface="+mn-cs"/>
      </a:defRPr>
    </a:lvl1pPr>
    <a:lvl2pPr marL="2194575" algn="l" defTabSz="4389150" rtl="0" eaLnBrk="1" latinLnBrk="0" hangingPunct="1">
      <a:defRPr sz="8600" kern="1200">
        <a:solidFill>
          <a:schemeClr val="tx1"/>
        </a:solidFill>
        <a:latin typeface="+mn-lt"/>
        <a:ea typeface="+mn-ea"/>
        <a:cs typeface="+mn-cs"/>
      </a:defRPr>
    </a:lvl2pPr>
    <a:lvl3pPr marL="4389150" algn="l" defTabSz="4389150" rtl="0" eaLnBrk="1" latinLnBrk="0" hangingPunct="1">
      <a:defRPr sz="8600" kern="1200">
        <a:solidFill>
          <a:schemeClr val="tx1"/>
        </a:solidFill>
        <a:latin typeface="+mn-lt"/>
        <a:ea typeface="+mn-ea"/>
        <a:cs typeface="+mn-cs"/>
      </a:defRPr>
    </a:lvl3pPr>
    <a:lvl4pPr marL="6583725" algn="l" defTabSz="4389150" rtl="0" eaLnBrk="1" latinLnBrk="0" hangingPunct="1">
      <a:defRPr sz="8600" kern="1200">
        <a:solidFill>
          <a:schemeClr val="tx1"/>
        </a:solidFill>
        <a:latin typeface="+mn-lt"/>
        <a:ea typeface="+mn-ea"/>
        <a:cs typeface="+mn-cs"/>
      </a:defRPr>
    </a:lvl4pPr>
    <a:lvl5pPr marL="8778299" algn="l" defTabSz="4389150" rtl="0" eaLnBrk="1" latinLnBrk="0" hangingPunct="1">
      <a:defRPr sz="8600" kern="1200">
        <a:solidFill>
          <a:schemeClr val="tx1"/>
        </a:solidFill>
        <a:latin typeface="+mn-lt"/>
        <a:ea typeface="+mn-ea"/>
        <a:cs typeface="+mn-cs"/>
      </a:defRPr>
    </a:lvl5pPr>
    <a:lvl6pPr marL="10972874" algn="l" defTabSz="4389150" rtl="0" eaLnBrk="1" latinLnBrk="0" hangingPunct="1">
      <a:defRPr sz="8600" kern="1200">
        <a:solidFill>
          <a:schemeClr val="tx1"/>
        </a:solidFill>
        <a:latin typeface="+mn-lt"/>
        <a:ea typeface="+mn-ea"/>
        <a:cs typeface="+mn-cs"/>
      </a:defRPr>
    </a:lvl6pPr>
    <a:lvl7pPr marL="13167449" algn="l" defTabSz="4389150" rtl="0" eaLnBrk="1" latinLnBrk="0" hangingPunct="1">
      <a:defRPr sz="8600" kern="1200">
        <a:solidFill>
          <a:schemeClr val="tx1"/>
        </a:solidFill>
        <a:latin typeface="+mn-lt"/>
        <a:ea typeface="+mn-ea"/>
        <a:cs typeface="+mn-cs"/>
      </a:defRPr>
    </a:lvl7pPr>
    <a:lvl8pPr marL="15362024" algn="l" defTabSz="4389150" rtl="0" eaLnBrk="1" latinLnBrk="0" hangingPunct="1">
      <a:defRPr sz="8600" kern="1200">
        <a:solidFill>
          <a:schemeClr val="tx1"/>
        </a:solidFill>
        <a:latin typeface="+mn-lt"/>
        <a:ea typeface="+mn-ea"/>
        <a:cs typeface="+mn-cs"/>
      </a:defRPr>
    </a:lvl8pPr>
    <a:lvl9pPr marL="17556599" algn="l" defTabSz="438915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339B"/>
    <a:srgbClr val="002060"/>
    <a:srgbClr val="84F499"/>
    <a:srgbClr val="FFFF99"/>
    <a:srgbClr val="F6F6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591" autoAdjust="0"/>
    <p:restoredTop sz="96271" autoAdjust="0"/>
  </p:normalViewPr>
  <p:slideViewPr>
    <p:cSldViewPr>
      <p:cViewPr>
        <p:scale>
          <a:sx n="33" d="100"/>
          <a:sy n="33" d="100"/>
        </p:scale>
        <p:origin x="2412" y="4278"/>
      </p:cViewPr>
      <p:guideLst>
        <p:guide orient="horz" pos="10369"/>
        <p:guide pos="13826"/>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59" d="100"/>
          <a:sy n="59" d="100"/>
        </p:scale>
        <p:origin x="-2496" y="-78"/>
      </p:cViewPr>
      <p:guideLst>
        <p:guide orient="horz" pos="2957"/>
        <p:guide pos="2237"/>
      </p:guideLst>
    </p:cSldViewPr>
  </p:notes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handoutMaster" Target="handoutMasters/handout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image" Target="../media/image3.emf"/><Relationship Id="rId5" Type="http://schemas.openxmlformats.org/officeDocument/2006/relationships/image" Target="../media/image7.emf"/><Relationship Id="rId4" Type="http://schemas.openxmlformats.org/officeDocument/2006/relationships/image" Target="../media/image6.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69424"/>
          </a:xfrm>
          <a:prstGeom prst="rect">
            <a:avLst/>
          </a:prstGeom>
        </p:spPr>
        <p:txBody>
          <a:bodyPr vert="horz" lIns="94229" tIns="47114" rIns="94229" bIns="47114" rtlCol="0"/>
          <a:lstStyle>
            <a:lvl1pPr algn="l">
              <a:defRPr sz="1200"/>
            </a:lvl1pPr>
          </a:lstStyle>
          <a:p>
            <a:endParaRPr lang="en-US"/>
          </a:p>
        </p:txBody>
      </p:sp>
      <p:sp>
        <p:nvSpPr>
          <p:cNvPr id="3" name="Date Placeholder 2"/>
          <p:cNvSpPr>
            <a:spLocks noGrp="1"/>
          </p:cNvSpPr>
          <p:nvPr>
            <p:ph type="dt" sz="quarter" idx="1"/>
          </p:nvPr>
        </p:nvSpPr>
        <p:spPr>
          <a:xfrm>
            <a:off x="4023092" y="0"/>
            <a:ext cx="3077739" cy="469424"/>
          </a:xfrm>
          <a:prstGeom prst="rect">
            <a:avLst/>
          </a:prstGeom>
        </p:spPr>
        <p:txBody>
          <a:bodyPr vert="horz" lIns="94229" tIns="47114" rIns="94229" bIns="47114" rtlCol="0"/>
          <a:lstStyle>
            <a:lvl1pPr algn="r">
              <a:defRPr sz="1200"/>
            </a:lvl1pPr>
          </a:lstStyle>
          <a:p>
            <a:fld id="{0C65DBA4-7147-41C1-A683-C01EAD3367E6}" type="datetimeFigureOut">
              <a:rPr lang="en-US" smtClean="0"/>
              <a:pPr/>
              <a:t>4/18/2013</a:t>
            </a:fld>
            <a:endParaRPr lang="en-US"/>
          </a:p>
        </p:txBody>
      </p:sp>
      <p:sp>
        <p:nvSpPr>
          <p:cNvPr id="4" name="Footer Placeholder 3"/>
          <p:cNvSpPr>
            <a:spLocks noGrp="1"/>
          </p:cNvSpPr>
          <p:nvPr>
            <p:ph type="ftr" sz="quarter" idx="2"/>
          </p:nvPr>
        </p:nvSpPr>
        <p:spPr>
          <a:xfrm>
            <a:off x="0" y="8917422"/>
            <a:ext cx="3077739" cy="469424"/>
          </a:xfrm>
          <a:prstGeom prst="rect">
            <a:avLst/>
          </a:prstGeom>
        </p:spPr>
        <p:txBody>
          <a:bodyPr vert="horz" lIns="94229" tIns="47114" rIns="94229" bIns="47114" rtlCol="0" anchor="b"/>
          <a:lstStyle>
            <a:lvl1pPr algn="l">
              <a:defRPr sz="1200"/>
            </a:lvl1pPr>
          </a:lstStyle>
          <a:p>
            <a:endParaRPr lang="en-US"/>
          </a:p>
        </p:txBody>
      </p:sp>
      <p:sp>
        <p:nvSpPr>
          <p:cNvPr id="5" name="Slide Number Placeholder 4"/>
          <p:cNvSpPr>
            <a:spLocks noGrp="1"/>
          </p:cNvSpPr>
          <p:nvPr>
            <p:ph type="sldNum" sz="quarter" idx="3"/>
          </p:nvPr>
        </p:nvSpPr>
        <p:spPr>
          <a:xfrm>
            <a:off x="4023092" y="8917422"/>
            <a:ext cx="3077739" cy="469424"/>
          </a:xfrm>
          <a:prstGeom prst="rect">
            <a:avLst/>
          </a:prstGeom>
        </p:spPr>
        <p:txBody>
          <a:bodyPr vert="horz" lIns="94229" tIns="47114" rIns="94229" bIns="47114" rtlCol="0" anchor="b"/>
          <a:lstStyle>
            <a:lvl1pPr algn="r">
              <a:defRPr sz="1200"/>
            </a:lvl1pPr>
          </a:lstStyle>
          <a:p>
            <a:fld id="{323D93A9-D063-4E65-BC4A-7687E60F6BDB}" type="slidenum">
              <a:rPr lang="en-US" smtClean="0"/>
              <a:pPr/>
              <a:t>‹#›</a:t>
            </a:fld>
            <a:endParaRPr lang="en-US"/>
          </a:p>
        </p:txBody>
      </p:sp>
    </p:spTree>
    <p:extLst>
      <p:ext uri="{BB962C8B-B14F-4D97-AF65-F5344CB8AC3E}">
        <p14:creationId xmlns:p14="http://schemas.microsoft.com/office/powerpoint/2010/main" val="224515690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32189984"/>
            <a:ext cx="43895963" cy="73159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9" name="Rectangle 18"/>
          <p:cNvSpPr>
            <a:spLocks noChangeArrowheads="1"/>
          </p:cNvSpPr>
          <p:nvPr/>
        </p:nvSpPr>
        <p:spPr bwMode="white">
          <a:xfrm>
            <a:off x="43164364" y="14632"/>
            <a:ext cx="731599" cy="32921575"/>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8" name="Rectangle 17"/>
          <p:cNvSpPr>
            <a:spLocks noChangeArrowheads="1"/>
          </p:cNvSpPr>
          <p:nvPr/>
        </p:nvSpPr>
        <p:spPr bwMode="white">
          <a:xfrm>
            <a:off x="0" y="0"/>
            <a:ext cx="731599" cy="32921575"/>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6" name="Rectangle 15"/>
          <p:cNvSpPr>
            <a:spLocks noChangeArrowheads="1"/>
          </p:cNvSpPr>
          <p:nvPr/>
        </p:nvSpPr>
        <p:spPr bwMode="white">
          <a:xfrm>
            <a:off x="0" y="0"/>
            <a:ext cx="43895963" cy="12071244"/>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2" name="Rectangle 11"/>
          <p:cNvSpPr>
            <a:spLocks noChangeArrowheads="1"/>
          </p:cNvSpPr>
          <p:nvPr/>
        </p:nvSpPr>
        <p:spPr bwMode="auto">
          <a:xfrm>
            <a:off x="702336" y="30682910"/>
            <a:ext cx="42403500" cy="148604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9" name="Subtitle 8"/>
          <p:cNvSpPr>
            <a:spLocks noGrp="1"/>
          </p:cNvSpPr>
          <p:nvPr>
            <p:ph type="subTitle" idx="1"/>
          </p:nvPr>
        </p:nvSpPr>
        <p:spPr>
          <a:xfrm>
            <a:off x="6584395" y="13534425"/>
            <a:ext cx="30727174" cy="8413291"/>
          </a:xfrm>
        </p:spPr>
        <p:txBody>
          <a:bodyPr/>
          <a:lstStyle>
            <a:lvl1pPr marL="0" indent="0" algn="ctr">
              <a:buNone/>
              <a:defRPr sz="7700" b="1" cap="all" spc="1200" baseline="0">
                <a:solidFill>
                  <a:schemeClr val="tx2"/>
                </a:solidFill>
              </a:defRPr>
            </a:lvl1pPr>
            <a:lvl2pPr marL="2194743" indent="0" algn="ctr">
              <a:buNone/>
            </a:lvl2pPr>
            <a:lvl3pPr marL="4389486" indent="0" algn="ctr">
              <a:buNone/>
            </a:lvl3pPr>
            <a:lvl4pPr marL="6584229" indent="0" algn="ctr">
              <a:buNone/>
            </a:lvl4pPr>
            <a:lvl5pPr marL="8778972" indent="0" algn="ctr">
              <a:buNone/>
            </a:lvl5pPr>
            <a:lvl6pPr marL="10973714" indent="0" algn="ctr">
              <a:buNone/>
            </a:lvl6pPr>
            <a:lvl7pPr marL="13168457" indent="0" algn="ctr">
              <a:buNone/>
            </a:lvl7pPr>
            <a:lvl8pPr marL="15363200" indent="0" algn="ctr">
              <a:buNone/>
            </a:lvl8pPr>
            <a:lvl9pPr marL="17557943"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651DAE3-BB4C-4B1F-AC13-3FE1346E8802}" type="datetimeFigureOut">
              <a:rPr lang="en-US" smtClean="0"/>
              <a:pPr/>
              <a:t>4/18/2013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746232" y="11617658"/>
            <a:ext cx="4240350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438949" tIns="219474" rIns="438949" bIns="219474" anchor="ctr" compatLnSpc="1"/>
          <a:lstStyle/>
          <a:p>
            <a:endParaRPr kumimoji="0" lang="en-US"/>
          </a:p>
        </p:txBody>
      </p:sp>
      <p:sp>
        <p:nvSpPr>
          <p:cNvPr id="10" name="Rectangle 9"/>
          <p:cNvSpPr>
            <a:spLocks noChangeArrowheads="1"/>
          </p:cNvSpPr>
          <p:nvPr/>
        </p:nvSpPr>
        <p:spPr bwMode="auto">
          <a:xfrm>
            <a:off x="731600" y="731591"/>
            <a:ext cx="42403500" cy="3142913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438949" tIns="219474" rIns="438949" bIns="219474" anchor="ctr" compatLnSpc="1"/>
          <a:lstStyle/>
          <a:p>
            <a:endParaRPr kumimoji="0" lang="en-US" dirty="0"/>
          </a:p>
        </p:txBody>
      </p:sp>
      <p:sp>
        <p:nvSpPr>
          <p:cNvPr id="13" name="Oval 12"/>
          <p:cNvSpPr/>
          <p:nvPr/>
        </p:nvSpPr>
        <p:spPr>
          <a:xfrm>
            <a:off x="20484783" y="10154477"/>
            <a:ext cx="2926398" cy="2926362"/>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eaLnBrk="1" latinLnBrk="0" hangingPunct="1"/>
            <a:endParaRPr kumimoji="0" lang="en-US"/>
          </a:p>
        </p:txBody>
      </p:sp>
      <p:sp>
        <p:nvSpPr>
          <p:cNvPr id="14" name="Oval 13"/>
          <p:cNvSpPr/>
          <p:nvPr/>
        </p:nvSpPr>
        <p:spPr>
          <a:xfrm>
            <a:off x="20938375" y="10608063"/>
            <a:ext cx="2019214" cy="201919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eaLnBrk="1" latinLnBrk="0" hangingPunct="1"/>
            <a:endParaRPr kumimoji="0" lang="en-US"/>
          </a:p>
        </p:txBody>
      </p:sp>
      <p:sp>
        <p:nvSpPr>
          <p:cNvPr id="29" name="Slide Number Placeholder 28"/>
          <p:cNvSpPr>
            <a:spLocks noGrp="1"/>
          </p:cNvSpPr>
          <p:nvPr>
            <p:ph type="sldNum" sz="quarter" idx="12"/>
          </p:nvPr>
        </p:nvSpPr>
        <p:spPr>
          <a:xfrm>
            <a:off x="20850583" y="10558381"/>
            <a:ext cx="2194798" cy="2118564"/>
          </a:xfrm>
        </p:spPr>
        <p:txBody>
          <a:bodyPr/>
          <a:lstStyle>
            <a:lvl1pPr>
              <a:defRPr>
                <a:solidFill>
                  <a:schemeClr val="accent3">
                    <a:shade val="75000"/>
                  </a:schemeClr>
                </a:solidFill>
              </a:defRPr>
            </a:lvl1pPr>
          </a:lstStyle>
          <a:p>
            <a:fld id="{1135D363-4217-4E1C-9A2B-45F2DA4D0DC7}" type="slidenum">
              <a:rPr lang="en-US" smtClean="0"/>
              <a:pPr/>
              <a:t>‹#›</a:t>
            </a:fld>
            <a:endParaRPr lang="en-US"/>
          </a:p>
        </p:txBody>
      </p:sp>
      <p:sp>
        <p:nvSpPr>
          <p:cNvPr id="8" name="Title 7"/>
          <p:cNvSpPr>
            <a:spLocks noGrp="1"/>
          </p:cNvSpPr>
          <p:nvPr>
            <p:ph type="ctrTitle"/>
          </p:nvPr>
        </p:nvSpPr>
        <p:spPr>
          <a:xfrm>
            <a:off x="3292197" y="1828977"/>
            <a:ext cx="37311569" cy="8413291"/>
          </a:xfrm>
        </p:spPr>
        <p:txBody>
          <a:bodyPr anchor="b"/>
          <a:lstStyle>
            <a:lvl1pPr>
              <a:defRPr sz="20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651DAE3-BB4C-4B1F-AC13-3FE1346E8802}" type="datetimeFigureOut">
              <a:rPr lang="en-US" smtClean="0"/>
              <a:pPr/>
              <a:t>4/18/2013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20938374" y="4927063"/>
            <a:ext cx="2194798" cy="2118564"/>
          </a:xfrm>
        </p:spPr>
        <p:txBody>
          <a:bodyPr/>
          <a:lstStyle/>
          <a:p>
            <a:fld id="{1135D363-4217-4E1C-9A2B-45F2DA4D0DC7}" type="slidenum">
              <a:rPr lang="en-US" smtClean="0"/>
              <a:pPr/>
              <a:t>‹#›</a:t>
            </a:fld>
            <a:endParaRPr lang="en-US"/>
          </a:p>
        </p:txBody>
      </p:sp>
      <p:sp>
        <p:nvSpPr>
          <p:cNvPr id="8" name="Content Placeholder 7"/>
          <p:cNvSpPr>
            <a:spLocks noGrp="1"/>
          </p:cNvSpPr>
          <p:nvPr>
            <p:ph sz="quarter" idx="1"/>
          </p:nvPr>
        </p:nvSpPr>
        <p:spPr>
          <a:xfrm>
            <a:off x="1448567" y="7330537"/>
            <a:ext cx="40823246" cy="21947717"/>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731599" cy="32921575"/>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5" name="Rectangle 14"/>
          <p:cNvSpPr>
            <a:spLocks noChangeArrowheads="1"/>
          </p:cNvSpPr>
          <p:nvPr/>
        </p:nvSpPr>
        <p:spPr bwMode="white">
          <a:xfrm>
            <a:off x="0" y="32189984"/>
            <a:ext cx="43895963" cy="73159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6" name="Rectangle 15"/>
          <p:cNvSpPr>
            <a:spLocks noChangeArrowheads="1"/>
          </p:cNvSpPr>
          <p:nvPr/>
        </p:nvSpPr>
        <p:spPr bwMode="white">
          <a:xfrm>
            <a:off x="0" y="0"/>
            <a:ext cx="43895963" cy="73159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8" name="Rectangle 17"/>
          <p:cNvSpPr>
            <a:spLocks noChangeArrowheads="1"/>
          </p:cNvSpPr>
          <p:nvPr/>
        </p:nvSpPr>
        <p:spPr bwMode="white">
          <a:xfrm>
            <a:off x="43164364" y="91449"/>
            <a:ext cx="731599" cy="32921575"/>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9" name="Rectangle 18"/>
          <p:cNvSpPr>
            <a:spLocks noChangeArrowheads="1"/>
          </p:cNvSpPr>
          <p:nvPr/>
        </p:nvSpPr>
        <p:spPr bwMode="white">
          <a:xfrm>
            <a:off x="731600" y="10973858"/>
            <a:ext cx="42403500" cy="146318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2" name="Rectangle 11"/>
          <p:cNvSpPr>
            <a:spLocks noChangeArrowheads="1"/>
          </p:cNvSpPr>
          <p:nvPr/>
        </p:nvSpPr>
        <p:spPr bwMode="auto">
          <a:xfrm>
            <a:off x="746232" y="683356"/>
            <a:ext cx="42403500" cy="10271531"/>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3" name="Text Placeholder 2"/>
          <p:cNvSpPr>
            <a:spLocks noGrp="1"/>
          </p:cNvSpPr>
          <p:nvPr>
            <p:ph type="body" idx="1"/>
          </p:nvPr>
        </p:nvSpPr>
        <p:spPr>
          <a:xfrm>
            <a:off x="6569157" y="13168632"/>
            <a:ext cx="31108211" cy="8032255"/>
          </a:xfrm>
        </p:spPr>
        <p:txBody>
          <a:bodyPr anchor="t"/>
          <a:lstStyle>
            <a:lvl1pPr marL="0" indent="0" algn="ctr">
              <a:buNone/>
              <a:defRPr sz="7700" b="1" cap="all" spc="1200" baseline="0">
                <a:solidFill>
                  <a:schemeClr val="tx2"/>
                </a:solidFill>
              </a:defRPr>
            </a:lvl1pPr>
            <a:lvl2pPr>
              <a:buNone/>
              <a:defRPr sz="8600">
                <a:solidFill>
                  <a:schemeClr val="tx1">
                    <a:tint val="75000"/>
                  </a:schemeClr>
                </a:solidFill>
              </a:defRPr>
            </a:lvl2pPr>
            <a:lvl3pPr>
              <a:buNone/>
              <a:defRPr sz="7700">
                <a:solidFill>
                  <a:schemeClr val="tx1">
                    <a:tint val="75000"/>
                  </a:schemeClr>
                </a:solidFill>
              </a:defRPr>
            </a:lvl3pPr>
            <a:lvl4pPr>
              <a:buNone/>
              <a:defRPr sz="6700">
                <a:solidFill>
                  <a:schemeClr val="tx1">
                    <a:tint val="75000"/>
                  </a:schemeClr>
                </a:solidFill>
              </a:defRPr>
            </a:lvl4pPr>
            <a:lvl5pPr>
              <a:buNone/>
              <a:defRPr sz="67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702336" y="30682910"/>
            <a:ext cx="42403500" cy="148604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4" name="Rectangle 13"/>
          <p:cNvSpPr>
            <a:spLocks noChangeArrowheads="1"/>
          </p:cNvSpPr>
          <p:nvPr/>
        </p:nvSpPr>
        <p:spPr bwMode="auto">
          <a:xfrm>
            <a:off x="731600" y="731591"/>
            <a:ext cx="42403500" cy="3142913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438949" tIns="219474" rIns="438949" bIns="219474"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651DAE3-BB4C-4B1F-AC13-3FE1346E8802}" type="datetimeFigureOut">
              <a:rPr lang="en-US" smtClean="0"/>
              <a:pPr/>
              <a:t>4/18/2013</a:t>
            </a:fld>
            <a:endParaRPr lang="en-US"/>
          </a:p>
        </p:txBody>
      </p:sp>
      <p:sp>
        <p:nvSpPr>
          <p:cNvPr id="8" name="Straight Connector 7"/>
          <p:cNvSpPr>
            <a:spLocks noChangeShapeType="1"/>
          </p:cNvSpPr>
          <p:nvPr/>
        </p:nvSpPr>
        <p:spPr bwMode="auto">
          <a:xfrm>
            <a:off x="731600" y="11705449"/>
            <a:ext cx="4240350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438949" tIns="219474" rIns="438949" bIns="219474" anchor="ctr" compatLnSpc="1"/>
          <a:lstStyle/>
          <a:p>
            <a:endParaRPr kumimoji="0" lang="en-US"/>
          </a:p>
        </p:txBody>
      </p:sp>
      <p:sp>
        <p:nvSpPr>
          <p:cNvPr id="10" name="Oval 9"/>
          <p:cNvSpPr/>
          <p:nvPr/>
        </p:nvSpPr>
        <p:spPr>
          <a:xfrm>
            <a:off x="20484783" y="10154477"/>
            <a:ext cx="2926398" cy="2926362"/>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eaLnBrk="1" latinLnBrk="0" hangingPunct="1"/>
            <a:endParaRPr kumimoji="0" lang="en-US"/>
          </a:p>
        </p:txBody>
      </p:sp>
      <p:sp>
        <p:nvSpPr>
          <p:cNvPr id="11" name="Oval 10"/>
          <p:cNvSpPr/>
          <p:nvPr/>
        </p:nvSpPr>
        <p:spPr>
          <a:xfrm>
            <a:off x="20938375" y="10608063"/>
            <a:ext cx="2019214" cy="201919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eaLnBrk="1" latinLnBrk="0" hangingPunct="1"/>
            <a:endParaRPr kumimoji="0" lang="en-US"/>
          </a:p>
        </p:txBody>
      </p:sp>
      <p:sp>
        <p:nvSpPr>
          <p:cNvPr id="6" name="Slide Number Placeholder 5"/>
          <p:cNvSpPr>
            <a:spLocks noGrp="1"/>
          </p:cNvSpPr>
          <p:nvPr>
            <p:ph type="sldNum" sz="quarter" idx="12"/>
          </p:nvPr>
        </p:nvSpPr>
        <p:spPr>
          <a:xfrm>
            <a:off x="20850583" y="10558381"/>
            <a:ext cx="2194798" cy="2118564"/>
          </a:xfrm>
        </p:spPr>
        <p:txBody>
          <a:bodyPr/>
          <a:lstStyle>
            <a:lvl1pPr>
              <a:defRPr>
                <a:solidFill>
                  <a:schemeClr val="accent3">
                    <a:shade val="75000"/>
                  </a:schemeClr>
                </a:solidFill>
              </a:defRPr>
            </a:lvl1pPr>
          </a:lstStyle>
          <a:p>
            <a:fld id="{1135D363-4217-4E1C-9A2B-45F2DA4D0DC7}" type="slidenum">
              <a:rPr lang="en-US" smtClean="0"/>
              <a:pPr/>
              <a:t>‹#›</a:t>
            </a:fld>
            <a:endParaRPr lang="en-US"/>
          </a:p>
        </p:txBody>
      </p:sp>
      <p:sp>
        <p:nvSpPr>
          <p:cNvPr id="2" name="Title 1"/>
          <p:cNvSpPr>
            <a:spLocks noGrp="1"/>
          </p:cNvSpPr>
          <p:nvPr>
            <p:ph type="title"/>
          </p:nvPr>
        </p:nvSpPr>
        <p:spPr>
          <a:xfrm>
            <a:off x="3467478" y="2560567"/>
            <a:ext cx="37311569" cy="7315906"/>
          </a:xfrm>
        </p:spPr>
        <p:txBody>
          <a:bodyPr anchor="b"/>
          <a:lstStyle>
            <a:lvl1pPr algn="ctr">
              <a:buNone/>
              <a:defRPr sz="20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8567" y="1097386"/>
            <a:ext cx="40969565" cy="3643321"/>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27800776" y="30770699"/>
            <a:ext cx="14617356" cy="1755817"/>
          </a:xfrm>
        </p:spPr>
        <p:txBody>
          <a:bodyPr/>
          <a:lstStyle/>
          <a:p>
            <a:fld id="{7651DAE3-BB4C-4B1F-AC13-3FE1346E8802}" type="datetimeFigureOut">
              <a:rPr lang="en-US" smtClean="0"/>
              <a:pPr/>
              <a:t>4/18/2013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35D363-4217-4E1C-9A2B-45F2DA4D0DC7}" type="slidenum">
              <a:rPr lang="en-US" smtClean="0"/>
              <a:pPr/>
              <a:t>‹#›</a:t>
            </a:fld>
            <a:endParaRPr lang="en-US"/>
          </a:p>
        </p:txBody>
      </p:sp>
      <p:sp>
        <p:nvSpPr>
          <p:cNvPr id="8" name="Straight Connector 7"/>
          <p:cNvSpPr>
            <a:spLocks noChangeShapeType="1"/>
          </p:cNvSpPr>
          <p:nvPr/>
        </p:nvSpPr>
        <p:spPr bwMode="auto">
          <a:xfrm flipV="1">
            <a:off x="21905163" y="7563861"/>
            <a:ext cx="42825" cy="23136105"/>
          </a:xfrm>
          <a:prstGeom prst="line">
            <a:avLst/>
          </a:prstGeom>
          <a:noFill/>
          <a:ln w="9525" cap="flat" cmpd="sng" algn="ctr">
            <a:solidFill>
              <a:schemeClr val="tx2"/>
            </a:solidFill>
            <a:prstDash val="sysDash"/>
            <a:round/>
            <a:headEnd type="none" w="med" len="med"/>
            <a:tailEnd type="none" w="med" len="med"/>
          </a:ln>
          <a:effectLst/>
        </p:spPr>
        <p:txBody>
          <a:bodyPr vert="horz" wrap="none" lIns="438949" tIns="219474" rIns="438949" bIns="219474" anchor="ctr" compatLnSpc="1"/>
          <a:lstStyle/>
          <a:p>
            <a:endParaRPr kumimoji="0" lang="en-US"/>
          </a:p>
        </p:txBody>
      </p:sp>
      <p:sp>
        <p:nvSpPr>
          <p:cNvPr id="10" name="Content Placeholder 9"/>
          <p:cNvSpPr>
            <a:spLocks noGrp="1"/>
          </p:cNvSpPr>
          <p:nvPr>
            <p:ph sz="half" idx="1"/>
          </p:nvPr>
        </p:nvSpPr>
        <p:spPr>
          <a:xfrm>
            <a:off x="1448567" y="6584315"/>
            <a:ext cx="19387384" cy="22474462"/>
          </a:xfrm>
        </p:spPr>
        <p:txBody>
          <a:bodyPr/>
          <a:lstStyle>
            <a:lvl1pPr>
              <a:defRPr sz="120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23045380" y="6584315"/>
            <a:ext cx="19387384" cy="22474462"/>
          </a:xfrm>
        </p:spPr>
        <p:txBody>
          <a:bodyPr/>
          <a:lstStyle>
            <a:lvl1pPr>
              <a:defRPr sz="120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21947982" y="10562339"/>
            <a:ext cx="0" cy="20104108"/>
          </a:xfrm>
          <a:prstGeom prst="line">
            <a:avLst/>
          </a:prstGeom>
          <a:noFill/>
          <a:ln w="9525" cap="flat" cmpd="sng" algn="ctr">
            <a:solidFill>
              <a:schemeClr val="tx2"/>
            </a:solidFill>
            <a:prstDash val="sysDash"/>
            <a:round/>
            <a:headEnd type="none" w="med" len="med"/>
            <a:tailEnd type="none" w="med" len="med"/>
          </a:ln>
          <a:effectLst/>
        </p:spPr>
        <p:txBody>
          <a:bodyPr vert="horz" wrap="none" lIns="438949" tIns="219474" rIns="438949" bIns="219474" anchor="ctr" compatLnSpc="1"/>
          <a:lstStyle/>
          <a:p>
            <a:endParaRPr kumimoji="0" lang="en-US"/>
          </a:p>
        </p:txBody>
      </p:sp>
      <p:sp>
        <p:nvSpPr>
          <p:cNvPr id="20" name="Rectangle 19"/>
          <p:cNvSpPr>
            <a:spLocks noChangeArrowheads="1"/>
          </p:cNvSpPr>
          <p:nvPr/>
        </p:nvSpPr>
        <p:spPr bwMode="white">
          <a:xfrm>
            <a:off x="0" y="0"/>
            <a:ext cx="43895963" cy="695011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9" name="Rectangle 18"/>
          <p:cNvSpPr>
            <a:spLocks noChangeArrowheads="1"/>
          </p:cNvSpPr>
          <p:nvPr/>
        </p:nvSpPr>
        <p:spPr bwMode="white">
          <a:xfrm>
            <a:off x="0" y="32189984"/>
            <a:ext cx="43895963" cy="73159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21" name="Rectangle 20"/>
          <p:cNvSpPr>
            <a:spLocks noChangeArrowheads="1"/>
          </p:cNvSpPr>
          <p:nvPr/>
        </p:nvSpPr>
        <p:spPr bwMode="white">
          <a:xfrm>
            <a:off x="0" y="0"/>
            <a:ext cx="731599" cy="32921575"/>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22" name="Rectangle 21"/>
          <p:cNvSpPr>
            <a:spLocks noChangeArrowheads="1"/>
          </p:cNvSpPr>
          <p:nvPr/>
        </p:nvSpPr>
        <p:spPr bwMode="white">
          <a:xfrm>
            <a:off x="43164364" y="0"/>
            <a:ext cx="731599" cy="32921575"/>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1" name="Rectangle 10"/>
          <p:cNvSpPr/>
          <p:nvPr/>
        </p:nvSpPr>
        <p:spPr>
          <a:xfrm>
            <a:off x="731600" y="6584315"/>
            <a:ext cx="42403500" cy="4389543"/>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eaLnBrk="1" latinLnBrk="0" hangingPunct="1"/>
            <a:endParaRPr kumimoji="0" lang="en-US"/>
          </a:p>
        </p:txBody>
      </p:sp>
      <p:sp>
        <p:nvSpPr>
          <p:cNvPr id="13" name="Rectangle 12"/>
          <p:cNvSpPr>
            <a:spLocks noChangeArrowheads="1"/>
          </p:cNvSpPr>
          <p:nvPr/>
        </p:nvSpPr>
        <p:spPr bwMode="auto">
          <a:xfrm>
            <a:off x="700507" y="30682908"/>
            <a:ext cx="42403500" cy="1492445"/>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3" name="Text Placeholder 2"/>
          <p:cNvSpPr>
            <a:spLocks noGrp="1"/>
          </p:cNvSpPr>
          <p:nvPr>
            <p:ph type="body" idx="1"/>
          </p:nvPr>
        </p:nvSpPr>
        <p:spPr>
          <a:xfrm>
            <a:off x="1448567" y="7315905"/>
            <a:ext cx="19395007" cy="3518615"/>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10600" b="1" dirty="0" smtClean="0">
                <a:solidFill>
                  <a:srgbClr val="FFFFFF"/>
                </a:solidFill>
              </a:defRPr>
            </a:lvl1pPr>
            <a:lvl2pPr>
              <a:buNone/>
              <a:defRPr sz="9600" b="1"/>
            </a:lvl2pPr>
            <a:lvl3pPr>
              <a:buNone/>
              <a:defRPr sz="8600" b="1"/>
            </a:lvl3pPr>
            <a:lvl4pPr>
              <a:buNone/>
              <a:defRPr sz="7700" b="1"/>
            </a:lvl4pPr>
            <a:lvl5pPr>
              <a:buNone/>
              <a:defRPr sz="77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23000882" y="7315905"/>
            <a:ext cx="19402625" cy="3511635"/>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10600" b="1"/>
            </a:lvl1pPr>
            <a:lvl2pPr>
              <a:buNone/>
              <a:defRPr sz="9600" b="1"/>
            </a:lvl2pPr>
            <a:lvl3pPr>
              <a:buNone/>
              <a:defRPr sz="8600" b="1"/>
            </a:lvl3pPr>
            <a:lvl4pPr>
              <a:buNone/>
              <a:defRPr sz="7700" b="1"/>
            </a:lvl4pPr>
            <a:lvl5pPr>
              <a:buNone/>
              <a:defRPr sz="77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651DAE3-BB4C-4B1F-AC13-3FE1346E8802}" type="datetimeFigureOut">
              <a:rPr lang="en-US" smtClean="0"/>
              <a:pPr/>
              <a:t>4/18/2013</a:t>
            </a:fld>
            <a:endParaRPr lang="en-US"/>
          </a:p>
        </p:txBody>
      </p:sp>
      <p:sp>
        <p:nvSpPr>
          <p:cNvPr id="8" name="Footer Placeholder 7"/>
          <p:cNvSpPr>
            <a:spLocks noGrp="1"/>
          </p:cNvSpPr>
          <p:nvPr>
            <p:ph type="ftr" sz="quarter" idx="11"/>
          </p:nvPr>
        </p:nvSpPr>
        <p:spPr>
          <a:xfrm>
            <a:off x="1463199" y="30770699"/>
            <a:ext cx="17192586" cy="1755817"/>
          </a:xfrm>
        </p:spPr>
        <p:txBody>
          <a:bodyPr/>
          <a:lstStyle/>
          <a:p>
            <a:endParaRPr lang="en-US"/>
          </a:p>
        </p:txBody>
      </p:sp>
      <p:sp>
        <p:nvSpPr>
          <p:cNvPr id="15" name="Straight Connector 14"/>
          <p:cNvSpPr>
            <a:spLocks noChangeShapeType="1"/>
          </p:cNvSpPr>
          <p:nvPr/>
        </p:nvSpPr>
        <p:spPr bwMode="auto">
          <a:xfrm>
            <a:off x="731600" y="6145361"/>
            <a:ext cx="4240350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438949" tIns="219474" rIns="438949" bIns="219474" anchor="ctr" compatLnSpc="1"/>
          <a:lstStyle/>
          <a:p>
            <a:endParaRPr kumimoji="0" lang="en-US"/>
          </a:p>
        </p:txBody>
      </p:sp>
      <p:sp>
        <p:nvSpPr>
          <p:cNvPr id="18" name="Rectangle 17"/>
          <p:cNvSpPr>
            <a:spLocks noChangeArrowheads="1"/>
          </p:cNvSpPr>
          <p:nvPr/>
        </p:nvSpPr>
        <p:spPr bwMode="auto">
          <a:xfrm>
            <a:off x="731600" y="746223"/>
            <a:ext cx="42403500" cy="3142913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438949" tIns="219474" rIns="438949" bIns="219474" anchor="ctr" compatLnSpc="1"/>
          <a:lstStyle/>
          <a:p>
            <a:endParaRPr kumimoji="0" lang="en-US" dirty="0"/>
          </a:p>
        </p:txBody>
      </p:sp>
      <p:sp>
        <p:nvSpPr>
          <p:cNvPr id="24" name="Content Placeholder 23"/>
          <p:cNvSpPr>
            <a:spLocks noGrp="1"/>
          </p:cNvSpPr>
          <p:nvPr>
            <p:ph sz="quarter" idx="2"/>
          </p:nvPr>
        </p:nvSpPr>
        <p:spPr>
          <a:xfrm>
            <a:off x="1448567" y="11863783"/>
            <a:ext cx="19402016" cy="18330107"/>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23045380" y="11863783"/>
            <a:ext cx="19387384" cy="18348291"/>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20484783" y="4589416"/>
            <a:ext cx="2926398" cy="2926362"/>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eaLnBrk="1" latinLnBrk="0" hangingPunct="1"/>
            <a:endParaRPr kumimoji="0" lang="en-US"/>
          </a:p>
        </p:txBody>
      </p:sp>
      <p:sp>
        <p:nvSpPr>
          <p:cNvPr id="27" name="Oval 26"/>
          <p:cNvSpPr/>
          <p:nvPr/>
        </p:nvSpPr>
        <p:spPr>
          <a:xfrm>
            <a:off x="20938375" y="5043002"/>
            <a:ext cx="2019214" cy="201919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eaLnBrk="1" latinLnBrk="0" hangingPunct="1"/>
            <a:endParaRPr kumimoji="0" lang="en-US"/>
          </a:p>
        </p:txBody>
      </p:sp>
      <p:sp>
        <p:nvSpPr>
          <p:cNvPr id="9" name="Slide Number Placeholder 8"/>
          <p:cNvSpPr>
            <a:spLocks noGrp="1"/>
          </p:cNvSpPr>
          <p:nvPr>
            <p:ph type="sldNum" sz="quarter" idx="12"/>
          </p:nvPr>
        </p:nvSpPr>
        <p:spPr>
          <a:xfrm>
            <a:off x="20850583" y="5004082"/>
            <a:ext cx="2194798" cy="2118564"/>
          </a:xfrm>
        </p:spPr>
        <p:txBody>
          <a:bodyPr/>
          <a:lstStyle>
            <a:lvl1pPr algn="ctr">
              <a:defRPr/>
            </a:lvl1pPr>
          </a:lstStyle>
          <a:p>
            <a:fld id="{1135D363-4217-4E1C-9A2B-45F2DA4D0DC7}"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651DAE3-BB4C-4B1F-AC13-3FE1346E8802}" type="datetimeFigureOut">
              <a:rPr lang="en-US" smtClean="0"/>
              <a:pPr/>
              <a:t>4/18/2013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20850583" y="4973378"/>
            <a:ext cx="2194798" cy="2118564"/>
          </a:xfrm>
        </p:spPr>
        <p:txBody>
          <a:bodyPr/>
          <a:lstStyle/>
          <a:p>
            <a:fld id="{2C6B1FF6-39B9-40F5-8B67-33C6354A3D4F}" type="slidenum">
              <a:rPr kumimoji="0" lang="en-US" smtClean="0"/>
              <a:pPr/>
              <a:t>‹#›</a:t>
            </a:fld>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32189984"/>
            <a:ext cx="43895963" cy="73159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8" name="Rectangle 7"/>
          <p:cNvSpPr>
            <a:spLocks noChangeArrowheads="1"/>
          </p:cNvSpPr>
          <p:nvPr/>
        </p:nvSpPr>
        <p:spPr bwMode="white">
          <a:xfrm>
            <a:off x="0" y="0"/>
            <a:ext cx="43895963" cy="74622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0" name="Rectangle 9"/>
          <p:cNvSpPr>
            <a:spLocks noChangeArrowheads="1"/>
          </p:cNvSpPr>
          <p:nvPr/>
        </p:nvSpPr>
        <p:spPr bwMode="white">
          <a:xfrm>
            <a:off x="43164364" y="0"/>
            <a:ext cx="731599" cy="32921575"/>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9" name="Rectangle 8"/>
          <p:cNvSpPr>
            <a:spLocks noChangeArrowheads="1"/>
          </p:cNvSpPr>
          <p:nvPr/>
        </p:nvSpPr>
        <p:spPr bwMode="white">
          <a:xfrm>
            <a:off x="0" y="0"/>
            <a:ext cx="731599" cy="32921575"/>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5" name="Rectangle 4"/>
          <p:cNvSpPr>
            <a:spLocks noChangeArrowheads="1"/>
          </p:cNvSpPr>
          <p:nvPr/>
        </p:nvSpPr>
        <p:spPr bwMode="auto">
          <a:xfrm>
            <a:off x="702336" y="30682910"/>
            <a:ext cx="42403500" cy="148604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6" name="Rectangle 5"/>
          <p:cNvSpPr>
            <a:spLocks noChangeArrowheads="1"/>
          </p:cNvSpPr>
          <p:nvPr/>
        </p:nvSpPr>
        <p:spPr bwMode="auto">
          <a:xfrm>
            <a:off x="731600" y="760854"/>
            <a:ext cx="42403500" cy="3142913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438949" tIns="219474" rIns="438949" bIns="219474" anchor="ctr" compatLnSpc="1"/>
          <a:lstStyle/>
          <a:p>
            <a:endParaRPr kumimoji="0" lang="en-US" dirty="0"/>
          </a:p>
        </p:txBody>
      </p:sp>
      <p:sp>
        <p:nvSpPr>
          <p:cNvPr id="2" name="Date Placeholder 1"/>
          <p:cNvSpPr>
            <a:spLocks noGrp="1"/>
          </p:cNvSpPr>
          <p:nvPr>
            <p:ph type="dt" sz="half" idx="10"/>
          </p:nvPr>
        </p:nvSpPr>
        <p:spPr/>
        <p:txBody>
          <a:bodyPr/>
          <a:lstStyle/>
          <a:p>
            <a:fld id="{7651DAE3-BB4C-4B1F-AC13-3FE1346E8802}" type="datetimeFigureOut">
              <a:rPr lang="en-US" smtClean="0"/>
              <a:pPr/>
              <a:t>4/18/2013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20484783" y="30361008"/>
            <a:ext cx="2926398" cy="2118560"/>
          </a:xfrm>
        </p:spPr>
        <p:txBody>
          <a:bodyPr/>
          <a:lstStyle>
            <a:lvl1pPr>
              <a:defRPr>
                <a:solidFill>
                  <a:srgbClr val="FFFFFF"/>
                </a:solidFill>
              </a:defRPr>
            </a:lvl1pPr>
          </a:lstStyle>
          <a:p>
            <a:fld id="{1135D363-4217-4E1C-9A2B-45F2DA4D0DC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9" name="Rectangle 18"/>
          <p:cNvSpPr>
            <a:spLocks noChangeArrowheads="1"/>
          </p:cNvSpPr>
          <p:nvPr/>
        </p:nvSpPr>
        <p:spPr bwMode="auto">
          <a:xfrm>
            <a:off x="731600" y="731591"/>
            <a:ext cx="42403500" cy="1463181"/>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5" name="Rectangle 14"/>
          <p:cNvSpPr>
            <a:spLocks noChangeArrowheads="1"/>
          </p:cNvSpPr>
          <p:nvPr/>
        </p:nvSpPr>
        <p:spPr bwMode="white">
          <a:xfrm>
            <a:off x="0" y="32189984"/>
            <a:ext cx="43895963" cy="73159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8" name="Rectangle 17"/>
          <p:cNvSpPr>
            <a:spLocks noChangeArrowheads="1"/>
          </p:cNvSpPr>
          <p:nvPr/>
        </p:nvSpPr>
        <p:spPr bwMode="white">
          <a:xfrm>
            <a:off x="43164364" y="0"/>
            <a:ext cx="731599" cy="32921575"/>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6" name="Rectangle 15"/>
          <p:cNvSpPr>
            <a:spLocks noChangeArrowheads="1"/>
          </p:cNvSpPr>
          <p:nvPr/>
        </p:nvSpPr>
        <p:spPr bwMode="white">
          <a:xfrm>
            <a:off x="0" y="0"/>
            <a:ext cx="43895963" cy="57064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7" name="Rectangle 16"/>
          <p:cNvSpPr>
            <a:spLocks noChangeArrowheads="1"/>
          </p:cNvSpPr>
          <p:nvPr/>
        </p:nvSpPr>
        <p:spPr bwMode="white">
          <a:xfrm>
            <a:off x="0" y="0"/>
            <a:ext cx="731599" cy="32921575"/>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3" name="Rectangle 12"/>
          <p:cNvSpPr/>
          <p:nvPr/>
        </p:nvSpPr>
        <p:spPr>
          <a:xfrm>
            <a:off x="731599" y="2926362"/>
            <a:ext cx="13168789" cy="28166236"/>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eaLnBrk="1" latinLnBrk="0" hangingPunct="1"/>
            <a:endParaRPr kumimoji="0" lang="en-US"/>
          </a:p>
        </p:txBody>
      </p:sp>
      <p:sp>
        <p:nvSpPr>
          <p:cNvPr id="2" name="Title 1"/>
          <p:cNvSpPr>
            <a:spLocks noGrp="1"/>
          </p:cNvSpPr>
          <p:nvPr>
            <p:ph type="title"/>
          </p:nvPr>
        </p:nvSpPr>
        <p:spPr>
          <a:xfrm>
            <a:off x="1828999" y="4389543"/>
            <a:ext cx="11339790" cy="4755339"/>
          </a:xfrm>
        </p:spPr>
        <p:txBody>
          <a:bodyPr anchor="b">
            <a:noAutofit/>
          </a:bodyPr>
          <a:lstStyle>
            <a:lvl1pPr algn="l">
              <a:buNone/>
              <a:defRPr sz="106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828999" y="9510680"/>
            <a:ext cx="11339790" cy="19897741"/>
          </a:xfrm>
        </p:spPr>
        <p:txBody>
          <a:bodyPr/>
          <a:lstStyle>
            <a:lvl1pPr marL="0" indent="0">
              <a:spcAft>
                <a:spcPts val="4800"/>
              </a:spcAft>
              <a:buNone/>
              <a:defRPr sz="7700">
                <a:solidFill>
                  <a:srgbClr val="FFFFFF"/>
                </a:solidFill>
              </a:defRPr>
            </a:lvl1pPr>
            <a:lvl2pPr>
              <a:buNone/>
              <a:defRPr sz="5800"/>
            </a:lvl2pPr>
            <a:lvl3pPr>
              <a:buNone/>
              <a:defRPr sz="4800"/>
            </a:lvl3pPr>
            <a:lvl4pPr>
              <a:buNone/>
              <a:defRPr sz="4300"/>
            </a:lvl4pPr>
            <a:lvl5pPr>
              <a:buNone/>
              <a:defRPr sz="43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731600" y="731591"/>
            <a:ext cx="42403500" cy="3142913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438949" tIns="219474" rIns="438949" bIns="219474" anchor="ctr" compatLnSpc="1"/>
          <a:lstStyle/>
          <a:p>
            <a:endParaRPr kumimoji="0" lang="en-US" dirty="0"/>
          </a:p>
        </p:txBody>
      </p:sp>
      <p:sp>
        <p:nvSpPr>
          <p:cNvPr id="9" name="Straight Connector 8"/>
          <p:cNvSpPr>
            <a:spLocks noChangeShapeType="1"/>
          </p:cNvSpPr>
          <p:nvPr/>
        </p:nvSpPr>
        <p:spPr bwMode="auto">
          <a:xfrm>
            <a:off x="731600" y="2560567"/>
            <a:ext cx="4240350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438949" tIns="219474" rIns="438949" bIns="219474" anchor="ctr" compatLnSpc="1"/>
          <a:lstStyle/>
          <a:p>
            <a:endParaRPr kumimoji="0" lang="en-US"/>
          </a:p>
        </p:txBody>
      </p:sp>
      <p:sp>
        <p:nvSpPr>
          <p:cNvPr id="20" name="Content Placeholder 19"/>
          <p:cNvSpPr>
            <a:spLocks noGrp="1"/>
          </p:cNvSpPr>
          <p:nvPr>
            <p:ph sz="quarter" idx="1"/>
          </p:nvPr>
        </p:nvSpPr>
        <p:spPr>
          <a:xfrm>
            <a:off x="14997787" y="3292157"/>
            <a:ext cx="27069177" cy="25971465"/>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6218595" y="1097386"/>
            <a:ext cx="2926398" cy="2926362"/>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eaLnBrk="1" latinLnBrk="0" hangingPunct="1"/>
            <a:endParaRPr kumimoji="0" lang="en-US"/>
          </a:p>
        </p:txBody>
      </p:sp>
      <p:sp>
        <p:nvSpPr>
          <p:cNvPr id="11" name="Oval 10"/>
          <p:cNvSpPr/>
          <p:nvPr/>
        </p:nvSpPr>
        <p:spPr>
          <a:xfrm>
            <a:off x="6672187" y="1550972"/>
            <a:ext cx="2019214" cy="201919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eaLnBrk="1" latinLnBrk="0" hangingPunct="1"/>
            <a:endParaRPr kumimoji="0" lang="en-US"/>
          </a:p>
        </p:txBody>
      </p:sp>
      <p:sp>
        <p:nvSpPr>
          <p:cNvPr id="7" name="Slide Number Placeholder 6"/>
          <p:cNvSpPr>
            <a:spLocks noGrp="1"/>
          </p:cNvSpPr>
          <p:nvPr>
            <p:ph type="sldNum" sz="quarter" idx="12"/>
          </p:nvPr>
        </p:nvSpPr>
        <p:spPr>
          <a:xfrm>
            <a:off x="6584395" y="1501290"/>
            <a:ext cx="2194798" cy="2118564"/>
          </a:xfrm>
        </p:spPr>
        <p:txBody>
          <a:bodyPr/>
          <a:lstStyle>
            <a:lvl1pPr>
              <a:defRPr>
                <a:solidFill>
                  <a:schemeClr val="accent3">
                    <a:shade val="75000"/>
                  </a:schemeClr>
                </a:solidFill>
              </a:defRPr>
            </a:lvl1pPr>
          </a:lstStyle>
          <a:p>
            <a:fld id="{1135D363-4217-4E1C-9A2B-45F2DA4D0DC7}" type="slidenum">
              <a:rPr lang="en-US" smtClean="0"/>
              <a:pPr/>
              <a:t>‹#›</a:t>
            </a:fld>
            <a:endParaRPr lang="en-US"/>
          </a:p>
        </p:txBody>
      </p:sp>
      <p:sp>
        <p:nvSpPr>
          <p:cNvPr id="21" name="Rectangle 20"/>
          <p:cNvSpPr>
            <a:spLocks noChangeArrowheads="1"/>
          </p:cNvSpPr>
          <p:nvPr/>
        </p:nvSpPr>
        <p:spPr bwMode="auto">
          <a:xfrm>
            <a:off x="716968" y="30667208"/>
            <a:ext cx="42403500" cy="148604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5" name="Date Placeholder 4"/>
          <p:cNvSpPr>
            <a:spLocks noGrp="1"/>
          </p:cNvSpPr>
          <p:nvPr>
            <p:ph type="dt" sz="half" idx="10"/>
          </p:nvPr>
        </p:nvSpPr>
        <p:spPr/>
        <p:txBody>
          <a:bodyPr/>
          <a:lstStyle/>
          <a:p>
            <a:fld id="{7651DAE3-BB4C-4B1F-AC13-3FE1346E8802}" type="datetimeFigureOut">
              <a:rPr lang="en-US" smtClean="0"/>
              <a:pPr/>
              <a:t>4/18/2013</a:t>
            </a:fld>
            <a:endParaRPr lang="en-US"/>
          </a:p>
        </p:txBody>
      </p:sp>
      <p:sp>
        <p:nvSpPr>
          <p:cNvPr id="6" name="Footer Placeholder 5"/>
          <p:cNvSpPr>
            <a:spLocks noGrp="1"/>
          </p:cNvSpPr>
          <p:nvPr>
            <p:ph type="ftr" sz="quarter" idx="11"/>
          </p:nvPr>
        </p:nvSpPr>
        <p:spPr>
          <a:xfrm>
            <a:off x="1448567" y="30775039"/>
            <a:ext cx="16241506" cy="1755817"/>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731600" y="2560567"/>
            <a:ext cx="4240350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438949" tIns="219474" rIns="438949" bIns="219474" anchor="ctr" compatLnSpc="1"/>
          <a:lstStyle/>
          <a:p>
            <a:endParaRPr kumimoji="0" lang="en-US"/>
          </a:p>
        </p:txBody>
      </p:sp>
      <p:sp>
        <p:nvSpPr>
          <p:cNvPr id="19" name="Rectangle 18"/>
          <p:cNvSpPr>
            <a:spLocks noChangeArrowheads="1"/>
          </p:cNvSpPr>
          <p:nvPr/>
        </p:nvSpPr>
        <p:spPr bwMode="white">
          <a:xfrm>
            <a:off x="0" y="32189984"/>
            <a:ext cx="43895963" cy="73159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6" name="Rectangle 15"/>
          <p:cNvSpPr>
            <a:spLocks noChangeArrowheads="1"/>
          </p:cNvSpPr>
          <p:nvPr/>
        </p:nvSpPr>
        <p:spPr bwMode="white">
          <a:xfrm>
            <a:off x="43164364" y="0"/>
            <a:ext cx="731599" cy="32921575"/>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7" name="Rectangle 16"/>
          <p:cNvSpPr>
            <a:spLocks noChangeArrowheads="1"/>
          </p:cNvSpPr>
          <p:nvPr/>
        </p:nvSpPr>
        <p:spPr bwMode="white">
          <a:xfrm>
            <a:off x="0" y="0"/>
            <a:ext cx="43895963" cy="73159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8" name="Rectangle 17"/>
          <p:cNvSpPr>
            <a:spLocks noChangeArrowheads="1"/>
          </p:cNvSpPr>
          <p:nvPr/>
        </p:nvSpPr>
        <p:spPr bwMode="white">
          <a:xfrm>
            <a:off x="0" y="0"/>
            <a:ext cx="731599" cy="32921575"/>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dirty="0"/>
          </a:p>
        </p:txBody>
      </p:sp>
      <p:sp>
        <p:nvSpPr>
          <p:cNvPr id="20" name="Rectangle 19"/>
          <p:cNvSpPr>
            <a:spLocks noChangeArrowheads="1"/>
          </p:cNvSpPr>
          <p:nvPr/>
        </p:nvSpPr>
        <p:spPr bwMode="auto">
          <a:xfrm>
            <a:off x="731600" y="731591"/>
            <a:ext cx="42403500" cy="1448549"/>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8" name="Rectangle 7"/>
          <p:cNvSpPr/>
          <p:nvPr/>
        </p:nvSpPr>
        <p:spPr>
          <a:xfrm>
            <a:off x="731599" y="2926362"/>
            <a:ext cx="13168789" cy="28166236"/>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eaLnBrk="1" latinLnBrk="0" hangingPunct="1"/>
            <a:endParaRPr kumimoji="0" lang="en-US"/>
          </a:p>
        </p:txBody>
      </p:sp>
      <p:sp>
        <p:nvSpPr>
          <p:cNvPr id="15" name="Rectangle 14"/>
          <p:cNvSpPr>
            <a:spLocks noChangeArrowheads="1"/>
          </p:cNvSpPr>
          <p:nvPr/>
        </p:nvSpPr>
        <p:spPr bwMode="auto">
          <a:xfrm>
            <a:off x="731600" y="746223"/>
            <a:ext cx="42403500" cy="3142913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438949" tIns="219474" rIns="438949" bIns="219474" anchor="ctr" compatLnSpc="1"/>
          <a:lstStyle/>
          <a:p>
            <a:endParaRPr kumimoji="0" lang="en-US" dirty="0"/>
          </a:p>
        </p:txBody>
      </p:sp>
      <p:sp>
        <p:nvSpPr>
          <p:cNvPr id="12" name="Oval 11"/>
          <p:cNvSpPr/>
          <p:nvPr/>
        </p:nvSpPr>
        <p:spPr>
          <a:xfrm>
            <a:off x="6218595" y="1097386"/>
            <a:ext cx="2926398" cy="2926362"/>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eaLnBrk="1" latinLnBrk="0" hangingPunct="1"/>
            <a:endParaRPr kumimoji="0" lang="en-US"/>
          </a:p>
        </p:txBody>
      </p:sp>
      <p:sp>
        <p:nvSpPr>
          <p:cNvPr id="13" name="Oval 12"/>
          <p:cNvSpPr/>
          <p:nvPr/>
        </p:nvSpPr>
        <p:spPr>
          <a:xfrm>
            <a:off x="6672187" y="1550972"/>
            <a:ext cx="2019214" cy="201919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eaLnBrk="1" latinLnBrk="0" hangingPunct="1"/>
            <a:endParaRPr kumimoji="0" lang="en-US"/>
          </a:p>
        </p:txBody>
      </p:sp>
      <p:sp>
        <p:nvSpPr>
          <p:cNvPr id="7" name="Slide Number Placeholder 6"/>
          <p:cNvSpPr>
            <a:spLocks noGrp="1"/>
          </p:cNvSpPr>
          <p:nvPr>
            <p:ph type="sldNum" sz="quarter" idx="12"/>
          </p:nvPr>
        </p:nvSpPr>
        <p:spPr>
          <a:xfrm>
            <a:off x="6584395" y="1501290"/>
            <a:ext cx="2194798" cy="2118564"/>
          </a:xfrm>
        </p:spPr>
        <p:txBody>
          <a:bodyPr/>
          <a:lstStyle/>
          <a:p>
            <a:fld id="{1135D363-4217-4E1C-9A2B-45F2DA4D0DC7}" type="slidenum">
              <a:rPr lang="en-US" smtClean="0"/>
              <a:pPr/>
              <a:t>‹#›</a:t>
            </a:fld>
            <a:endParaRPr lang="en-US"/>
          </a:p>
        </p:txBody>
      </p:sp>
      <p:sp>
        <p:nvSpPr>
          <p:cNvPr id="2" name="Title 1"/>
          <p:cNvSpPr>
            <a:spLocks noGrp="1"/>
          </p:cNvSpPr>
          <p:nvPr>
            <p:ph type="title"/>
          </p:nvPr>
        </p:nvSpPr>
        <p:spPr>
          <a:xfrm>
            <a:off x="14403363" y="24142489"/>
            <a:ext cx="28166576" cy="5852724"/>
          </a:xfrm>
        </p:spPr>
        <p:txBody>
          <a:bodyPr anchor="t">
            <a:noAutofit/>
          </a:bodyPr>
          <a:lstStyle>
            <a:lvl1pPr algn="l">
              <a:buNone/>
              <a:defRPr sz="115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4403363" y="2926362"/>
            <a:ext cx="28166576" cy="20484536"/>
          </a:xfrm>
        </p:spPr>
        <p:txBody>
          <a:bodyPr/>
          <a:lstStyle>
            <a:lvl1pPr marL="0" indent="0">
              <a:buNone/>
              <a:defRPr sz="154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828999" y="4755339"/>
            <a:ext cx="11705590" cy="25239874"/>
          </a:xfrm>
        </p:spPr>
        <p:txBody>
          <a:bodyPr/>
          <a:lstStyle>
            <a:lvl1pPr marL="0" indent="0">
              <a:spcAft>
                <a:spcPts val="4800"/>
              </a:spcAft>
              <a:buFontTx/>
              <a:buNone/>
              <a:defRPr sz="7700">
                <a:solidFill>
                  <a:srgbClr val="FFFFFF"/>
                </a:solidFill>
              </a:defRPr>
            </a:lvl1pPr>
            <a:lvl2pPr>
              <a:defRPr sz="5800"/>
            </a:lvl2pPr>
            <a:lvl3pPr>
              <a:defRPr sz="4800"/>
            </a:lvl3pPr>
            <a:lvl4pPr>
              <a:defRPr sz="4300"/>
            </a:lvl4pPr>
            <a:lvl5pPr>
              <a:defRPr sz="43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716968" y="30667208"/>
            <a:ext cx="42403500" cy="148604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5" name="Date Placeholder 4"/>
          <p:cNvSpPr>
            <a:spLocks noGrp="1"/>
          </p:cNvSpPr>
          <p:nvPr>
            <p:ph type="dt" sz="half" idx="10"/>
          </p:nvPr>
        </p:nvSpPr>
        <p:spPr>
          <a:xfrm>
            <a:off x="27786144" y="30746889"/>
            <a:ext cx="14617356" cy="1755817"/>
          </a:xfrm>
        </p:spPr>
        <p:txBody>
          <a:bodyPr/>
          <a:lstStyle/>
          <a:p>
            <a:fld id="{7651DAE3-BB4C-4B1F-AC13-3FE1346E8802}" type="datetimeFigureOut">
              <a:rPr lang="en-US" smtClean="0"/>
              <a:pPr/>
              <a:t>4/18/2013</a:t>
            </a:fld>
            <a:endParaRPr lang="en-US"/>
          </a:p>
        </p:txBody>
      </p:sp>
      <p:sp>
        <p:nvSpPr>
          <p:cNvPr id="6" name="Footer Placeholder 5"/>
          <p:cNvSpPr>
            <a:spLocks noGrp="1"/>
          </p:cNvSpPr>
          <p:nvPr>
            <p:ph type="ftr" sz="quarter" idx="11"/>
          </p:nvPr>
        </p:nvSpPr>
        <p:spPr>
          <a:xfrm>
            <a:off x="1448567" y="30775039"/>
            <a:ext cx="17207217" cy="1755817"/>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651DAE3-BB4C-4B1F-AC13-3FE1346E8802}" type="datetimeFigureOut">
              <a:rPr lang="en-US" smtClean="0"/>
              <a:pPr/>
              <a:t>4/18/2013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35D363-4217-4E1C-9A2B-45F2DA4D0DC7}"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32189984"/>
            <a:ext cx="43895963" cy="73159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8" name="Rectangle 7"/>
          <p:cNvSpPr>
            <a:spLocks noChangeArrowheads="1"/>
          </p:cNvSpPr>
          <p:nvPr/>
        </p:nvSpPr>
        <p:spPr bwMode="white">
          <a:xfrm>
            <a:off x="33653572" y="0"/>
            <a:ext cx="10242391" cy="32921575"/>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9" name="Rectangle 8"/>
          <p:cNvSpPr>
            <a:spLocks noChangeArrowheads="1"/>
          </p:cNvSpPr>
          <p:nvPr/>
        </p:nvSpPr>
        <p:spPr bwMode="white">
          <a:xfrm>
            <a:off x="0" y="0"/>
            <a:ext cx="43895963" cy="74622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0" name="Rectangle 9"/>
          <p:cNvSpPr>
            <a:spLocks noChangeArrowheads="1"/>
          </p:cNvSpPr>
          <p:nvPr/>
        </p:nvSpPr>
        <p:spPr bwMode="white">
          <a:xfrm>
            <a:off x="0" y="0"/>
            <a:ext cx="731599" cy="32921575"/>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1" name="Rectangle 10"/>
          <p:cNvSpPr>
            <a:spLocks noChangeArrowheads="1"/>
          </p:cNvSpPr>
          <p:nvPr/>
        </p:nvSpPr>
        <p:spPr bwMode="auto">
          <a:xfrm>
            <a:off x="702336" y="30682910"/>
            <a:ext cx="42403500" cy="148604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2" name="Rectangle 11"/>
          <p:cNvSpPr>
            <a:spLocks noChangeArrowheads="1"/>
          </p:cNvSpPr>
          <p:nvPr/>
        </p:nvSpPr>
        <p:spPr bwMode="auto">
          <a:xfrm>
            <a:off x="731600" y="746223"/>
            <a:ext cx="42403500" cy="3142913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438949" tIns="219474" rIns="438949" bIns="219474" anchor="ctr" compatLnSpc="1"/>
          <a:lstStyle/>
          <a:p>
            <a:endParaRPr kumimoji="0" lang="en-US" dirty="0"/>
          </a:p>
        </p:txBody>
      </p:sp>
      <p:sp>
        <p:nvSpPr>
          <p:cNvPr id="13" name="Straight Connector 12"/>
          <p:cNvSpPr>
            <a:spLocks noChangeShapeType="1"/>
          </p:cNvSpPr>
          <p:nvPr/>
        </p:nvSpPr>
        <p:spPr bwMode="auto">
          <a:xfrm rot="5400000">
            <a:off x="19307089" y="15736513"/>
            <a:ext cx="29980581"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438949" tIns="219474" rIns="438949" bIns="219474" anchor="ctr" compatLnSpc="1"/>
          <a:lstStyle/>
          <a:p>
            <a:endParaRPr kumimoji="0" lang="en-US"/>
          </a:p>
        </p:txBody>
      </p:sp>
      <p:sp>
        <p:nvSpPr>
          <p:cNvPr id="14" name="Oval 13"/>
          <p:cNvSpPr/>
          <p:nvPr/>
        </p:nvSpPr>
        <p:spPr>
          <a:xfrm>
            <a:off x="32834180" y="14045017"/>
            <a:ext cx="2926398" cy="2926362"/>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eaLnBrk="1" latinLnBrk="0" hangingPunct="1"/>
            <a:endParaRPr kumimoji="0" lang="en-US"/>
          </a:p>
        </p:txBody>
      </p:sp>
      <p:sp>
        <p:nvSpPr>
          <p:cNvPr id="15" name="Oval 14"/>
          <p:cNvSpPr/>
          <p:nvPr/>
        </p:nvSpPr>
        <p:spPr>
          <a:xfrm>
            <a:off x="33287772" y="14498603"/>
            <a:ext cx="2019214" cy="201919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eaLnBrk="1" latinLnBrk="0" hangingPunct="1"/>
            <a:endParaRPr kumimoji="0" lang="en-US"/>
          </a:p>
        </p:txBody>
      </p:sp>
      <p:sp>
        <p:nvSpPr>
          <p:cNvPr id="6" name="Slide Number Placeholder 5"/>
          <p:cNvSpPr>
            <a:spLocks noGrp="1"/>
          </p:cNvSpPr>
          <p:nvPr>
            <p:ph type="sldNum" sz="quarter" idx="12"/>
          </p:nvPr>
        </p:nvSpPr>
        <p:spPr>
          <a:xfrm>
            <a:off x="33199980" y="14448921"/>
            <a:ext cx="2194798" cy="2118564"/>
          </a:xfrm>
        </p:spPr>
        <p:txBody>
          <a:bodyPr/>
          <a:lstStyle/>
          <a:p>
            <a:fld id="{1135D363-4217-4E1C-9A2B-45F2DA4D0DC7}" type="slidenum">
              <a:rPr lang="en-US" smtClean="0"/>
              <a:pPr/>
              <a:t>‹#›</a:t>
            </a:fld>
            <a:endParaRPr lang="en-US"/>
          </a:p>
        </p:txBody>
      </p:sp>
      <p:sp>
        <p:nvSpPr>
          <p:cNvPr id="3" name="Vertical Text Placeholder 2"/>
          <p:cNvSpPr>
            <a:spLocks noGrp="1"/>
          </p:cNvSpPr>
          <p:nvPr>
            <p:ph type="body" orient="vert" idx="1"/>
          </p:nvPr>
        </p:nvSpPr>
        <p:spPr>
          <a:xfrm>
            <a:off x="1463199" y="1463181"/>
            <a:ext cx="31458773" cy="27945252"/>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651DAE3-BB4C-4B1F-AC13-3FE1346E8802}" type="datetimeFigureOut">
              <a:rPr lang="en-US" smtClean="0"/>
              <a:pPr/>
              <a:t>4/18/2013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35482570" y="1463188"/>
            <a:ext cx="6950194" cy="28090029"/>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32189984"/>
            <a:ext cx="43895963" cy="73159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6" name="Rectangle 15"/>
          <p:cNvSpPr>
            <a:spLocks noChangeArrowheads="1"/>
          </p:cNvSpPr>
          <p:nvPr/>
        </p:nvSpPr>
        <p:spPr bwMode="white">
          <a:xfrm>
            <a:off x="0" y="2"/>
            <a:ext cx="43895963" cy="6688826"/>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8" name="Rectangle 17"/>
          <p:cNvSpPr>
            <a:spLocks noChangeArrowheads="1"/>
          </p:cNvSpPr>
          <p:nvPr/>
        </p:nvSpPr>
        <p:spPr bwMode="white">
          <a:xfrm>
            <a:off x="0" y="0"/>
            <a:ext cx="731599" cy="32921575"/>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9" name="Rectangle 18"/>
          <p:cNvSpPr>
            <a:spLocks noChangeArrowheads="1"/>
          </p:cNvSpPr>
          <p:nvPr/>
        </p:nvSpPr>
        <p:spPr bwMode="white">
          <a:xfrm>
            <a:off x="43164364" y="0"/>
            <a:ext cx="731599" cy="32921575"/>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9" name="Rectangle 8"/>
          <p:cNvSpPr>
            <a:spLocks noChangeArrowheads="1"/>
          </p:cNvSpPr>
          <p:nvPr/>
        </p:nvSpPr>
        <p:spPr bwMode="auto">
          <a:xfrm>
            <a:off x="716968" y="30667208"/>
            <a:ext cx="42403500" cy="148604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438949" tIns="219474" rIns="438949" bIns="219474" anchor="ctr" compatLnSpc="1"/>
          <a:lstStyle/>
          <a:p>
            <a:endParaRPr kumimoji="0" lang="en-US"/>
          </a:p>
        </p:txBody>
      </p:sp>
      <p:sp>
        <p:nvSpPr>
          <p:cNvPr id="14" name="Date Placeholder 13"/>
          <p:cNvSpPr>
            <a:spLocks noGrp="1"/>
          </p:cNvSpPr>
          <p:nvPr>
            <p:ph type="dt" sz="half" idx="2"/>
          </p:nvPr>
        </p:nvSpPr>
        <p:spPr>
          <a:xfrm>
            <a:off x="27800776" y="30746889"/>
            <a:ext cx="14617356" cy="1755817"/>
          </a:xfrm>
          <a:prstGeom prst="rect">
            <a:avLst/>
          </a:prstGeom>
        </p:spPr>
        <p:txBody>
          <a:bodyPr vert="horz" lIns="438949" tIns="219474" rIns="438949" bIns="219474"/>
          <a:lstStyle>
            <a:lvl1pPr algn="r" eaLnBrk="1" latinLnBrk="0" hangingPunct="1">
              <a:defRPr kumimoji="0" sz="6700">
                <a:solidFill>
                  <a:srgbClr val="FFFFFF"/>
                </a:solidFill>
              </a:defRPr>
            </a:lvl1pPr>
          </a:lstStyle>
          <a:p>
            <a:fld id="{7651DAE3-BB4C-4B1F-AC13-3FE1346E8802}" type="datetimeFigureOut">
              <a:rPr lang="en-US" smtClean="0"/>
              <a:pPr/>
              <a:t>4/18/2013</a:t>
            </a:fld>
            <a:endParaRPr lang="en-US"/>
          </a:p>
        </p:txBody>
      </p:sp>
      <p:sp>
        <p:nvSpPr>
          <p:cNvPr id="3" name="Footer Placeholder 2"/>
          <p:cNvSpPr>
            <a:spLocks noGrp="1"/>
          </p:cNvSpPr>
          <p:nvPr>
            <p:ph type="ftr" sz="quarter" idx="3"/>
          </p:nvPr>
        </p:nvSpPr>
        <p:spPr>
          <a:xfrm>
            <a:off x="1463199" y="30775039"/>
            <a:ext cx="17192586" cy="1755817"/>
          </a:xfrm>
          <a:prstGeom prst="rect">
            <a:avLst/>
          </a:prstGeom>
        </p:spPr>
        <p:txBody>
          <a:bodyPr vert="horz" lIns="438949" tIns="219474" rIns="438949" bIns="219474"/>
          <a:lstStyle>
            <a:lvl1pPr algn="l" eaLnBrk="1" latinLnBrk="0" hangingPunct="1">
              <a:defRPr kumimoji="0" sz="5800">
                <a:solidFill>
                  <a:srgbClr val="FFFFFF"/>
                </a:solidFill>
              </a:defRPr>
            </a:lvl1pPr>
          </a:lstStyle>
          <a:p>
            <a:endParaRPr lang="en-US"/>
          </a:p>
        </p:txBody>
      </p:sp>
      <p:sp>
        <p:nvSpPr>
          <p:cNvPr id="8" name="Rectangle 7"/>
          <p:cNvSpPr>
            <a:spLocks noChangeArrowheads="1"/>
          </p:cNvSpPr>
          <p:nvPr/>
        </p:nvSpPr>
        <p:spPr bwMode="auto">
          <a:xfrm>
            <a:off x="731600" y="746223"/>
            <a:ext cx="42403500" cy="3142913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438949" tIns="219474" rIns="438949" bIns="219474" anchor="ctr" compatLnSpc="1"/>
          <a:lstStyle/>
          <a:p>
            <a:endParaRPr kumimoji="0" lang="en-US" dirty="0"/>
          </a:p>
        </p:txBody>
      </p:sp>
      <p:sp>
        <p:nvSpPr>
          <p:cNvPr id="10" name="Straight Connector 9"/>
          <p:cNvSpPr>
            <a:spLocks noChangeShapeType="1"/>
          </p:cNvSpPr>
          <p:nvPr/>
        </p:nvSpPr>
        <p:spPr bwMode="auto">
          <a:xfrm>
            <a:off x="731600" y="6128957"/>
            <a:ext cx="42403500"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438949" tIns="219474" rIns="438949" bIns="219474" anchor="ctr" compatLnSpc="1"/>
          <a:lstStyle/>
          <a:p>
            <a:endParaRPr kumimoji="0" lang="en-US"/>
          </a:p>
        </p:txBody>
      </p:sp>
      <p:sp>
        <p:nvSpPr>
          <p:cNvPr id="12" name="Oval 11"/>
          <p:cNvSpPr/>
          <p:nvPr/>
        </p:nvSpPr>
        <p:spPr>
          <a:xfrm>
            <a:off x="20484783" y="4589416"/>
            <a:ext cx="2926398" cy="2926362"/>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eaLnBrk="1" latinLnBrk="0" hangingPunct="1"/>
            <a:endParaRPr kumimoji="0" lang="en-US"/>
          </a:p>
        </p:txBody>
      </p:sp>
      <p:sp>
        <p:nvSpPr>
          <p:cNvPr id="15" name="Oval 14"/>
          <p:cNvSpPr/>
          <p:nvPr/>
        </p:nvSpPr>
        <p:spPr>
          <a:xfrm>
            <a:off x="20938375" y="5043002"/>
            <a:ext cx="2019214" cy="201919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eaLnBrk="1" latinLnBrk="0" hangingPunct="1"/>
            <a:endParaRPr kumimoji="0" lang="en-US"/>
          </a:p>
        </p:txBody>
      </p:sp>
      <p:sp>
        <p:nvSpPr>
          <p:cNvPr id="23" name="Slide Number Placeholder 22"/>
          <p:cNvSpPr>
            <a:spLocks noGrp="1"/>
          </p:cNvSpPr>
          <p:nvPr>
            <p:ph type="sldNum" sz="quarter" idx="4"/>
          </p:nvPr>
        </p:nvSpPr>
        <p:spPr>
          <a:xfrm>
            <a:off x="20850583" y="4993319"/>
            <a:ext cx="2194798" cy="2118564"/>
          </a:xfrm>
          <a:prstGeom prst="rect">
            <a:avLst/>
          </a:prstGeom>
        </p:spPr>
        <p:txBody>
          <a:bodyPr vert="horz" lIns="219474" tIns="219474" rIns="219474" bIns="219474" anchor="ctr">
            <a:normAutofit/>
          </a:bodyPr>
          <a:lstStyle>
            <a:lvl1pPr algn="ctr" eaLnBrk="1" latinLnBrk="0" hangingPunct="1">
              <a:defRPr kumimoji="0" sz="7700">
                <a:solidFill>
                  <a:schemeClr val="accent3">
                    <a:shade val="75000"/>
                  </a:schemeClr>
                </a:solidFill>
              </a:defRPr>
            </a:lvl1pPr>
          </a:lstStyle>
          <a:p>
            <a:fld id="{1135D363-4217-4E1C-9A2B-45F2DA4D0DC7}" type="slidenum">
              <a:rPr lang="en-US" smtClean="0"/>
              <a:pPr/>
              <a:t>‹#›</a:t>
            </a:fld>
            <a:endParaRPr lang="en-US"/>
          </a:p>
        </p:txBody>
      </p:sp>
      <p:sp>
        <p:nvSpPr>
          <p:cNvPr id="22" name="Title Placeholder 21"/>
          <p:cNvSpPr>
            <a:spLocks noGrp="1"/>
          </p:cNvSpPr>
          <p:nvPr>
            <p:ph type="title"/>
          </p:nvPr>
        </p:nvSpPr>
        <p:spPr>
          <a:xfrm>
            <a:off x="1448567" y="1097386"/>
            <a:ext cx="40969565" cy="3643321"/>
          </a:xfrm>
          <a:prstGeom prst="rect">
            <a:avLst/>
          </a:prstGeom>
        </p:spPr>
        <p:txBody>
          <a:bodyPr vert="horz" lIns="438949" tIns="219474" rIns="438949" bIns="219474"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1448567" y="7315906"/>
            <a:ext cx="40969565" cy="22079403"/>
          </a:xfrm>
          <a:prstGeom prst="rect">
            <a:avLst/>
          </a:prstGeom>
        </p:spPr>
        <p:txBody>
          <a:bodyPr vert="horz" lIns="438949" tIns="219474" rIns="438949" bIns="219474">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1" latinLnBrk="0" hangingPunct="1">
        <a:spcBef>
          <a:spcPct val="0"/>
        </a:spcBef>
        <a:buNone/>
        <a:defRPr kumimoji="0" sz="15800" kern="1200">
          <a:solidFill>
            <a:schemeClr val="accent3">
              <a:shade val="75000"/>
            </a:schemeClr>
          </a:solidFill>
          <a:latin typeface="+mj-lt"/>
          <a:ea typeface="+mj-ea"/>
          <a:cs typeface="+mj-cs"/>
        </a:defRPr>
      </a:lvl1pPr>
    </p:titleStyle>
    <p:bodyStyle>
      <a:lvl1pPr marL="1316846" indent="-1316846" algn="l" rtl="0" eaLnBrk="1" latinLnBrk="0" hangingPunct="1">
        <a:spcBef>
          <a:spcPct val="20000"/>
        </a:spcBef>
        <a:buClr>
          <a:schemeClr val="accent1"/>
        </a:buClr>
        <a:buSzPct val="85000"/>
        <a:buFont typeface="Wingdings 2"/>
        <a:buChar char=""/>
        <a:defRPr kumimoji="0" sz="13000" kern="1200">
          <a:solidFill>
            <a:schemeClr val="tx1"/>
          </a:solidFill>
          <a:latin typeface="+mn-lt"/>
          <a:ea typeface="+mn-ea"/>
          <a:cs typeface="+mn-cs"/>
        </a:defRPr>
      </a:lvl1pPr>
      <a:lvl2pPr marL="2633691" indent="-1316846" algn="l" rtl="0" eaLnBrk="1" latinLnBrk="0" hangingPunct="1">
        <a:spcBef>
          <a:spcPct val="20000"/>
        </a:spcBef>
        <a:buClr>
          <a:schemeClr val="accent2"/>
        </a:buClr>
        <a:buSzPct val="70000"/>
        <a:buFont typeface="Wingdings"/>
        <a:buChar char=""/>
        <a:defRPr kumimoji="0" sz="10600" kern="1200">
          <a:solidFill>
            <a:schemeClr val="tx2"/>
          </a:solidFill>
          <a:latin typeface="+mn-lt"/>
          <a:ea typeface="+mn-ea"/>
          <a:cs typeface="+mn-cs"/>
        </a:defRPr>
      </a:lvl2pPr>
      <a:lvl3pPr marL="3950537" indent="-1097371" algn="l" rtl="0" eaLnBrk="1" latinLnBrk="0" hangingPunct="1">
        <a:spcBef>
          <a:spcPct val="20000"/>
        </a:spcBef>
        <a:buClr>
          <a:schemeClr val="accent3"/>
        </a:buClr>
        <a:buSzPct val="75000"/>
        <a:buFont typeface="Wingdings 2"/>
        <a:buChar char=""/>
        <a:defRPr kumimoji="0" sz="9600" kern="1200">
          <a:solidFill>
            <a:schemeClr val="tx1"/>
          </a:solidFill>
          <a:latin typeface="+mn-lt"/>
          <a:ea typeface="+mn-ea"/>
          <a:cs typeface="+mn-cs"/>
        </a:defRPr>
      </a:lvl3pPr>
      <a:lvl4pPr marL="5267383" indent="-1097371" algn="l" rtl="0" eaLnBrk="1" latinLnBrk="0" hangingPunct="1">
        <a:spcBef>
          <a:spcPct val="20000"/>
        </a:spcBef>
        <a:buClr>
          <a:schemeClr val="accent4"/>
        </a:buClr>
        <a:buSzPct val="70000"/>
        <a:buFont typeface="Wingdings"/>
        <a:buChar char=""/>
        <a:defRPr kumimoji="0" sz="9600" kern="1200">
          <a:solidFill>
            <a:schemeClr val="tx2"/>
          </a:solidFill>
          <a:latin typeface="+mn-lt"/>
          <a:ea typeface="+mn-ea"/>
          <a:cs typeface="+mn-cs"/>
        </a:defRPr>
      </a:lvl4pPr>
      <a:lvl5pPr marL="6584229" indent="-1097371" algn="l" rtl="0" eaLnBrk="1" latinLnBrk="0" hangingPunct="1">
        <a:spcBef>
          <a:spcPct val="20000"/>
        </a:spcBef>
        <a:buClr>
          <a:schemeClr val="accent5"/>
        </a:buClr>
        <a:buFontTx/>
        <a:buChar char="•"/>
        <a:defRPr kumimoji="0" sz="8600" kern="1200">
          <a:solidFill>
            <a:schemeClr val="tx1"/>
          </a:solidFill>
          <a:latin typeface="+mn-lt"/>
          <a:ea typeface="+mn-ea"/>
          <a:cs typeface="+mn-cs"/>
        </a:defRPr>
      </a:lvl5pPr>
      <a:lvl6pPr marL="7901074" indent="-877897" algn="l" rtl="0" eaLnBrk="1" latinLnBrk="0" hangingPunct="1">
        <a:spcBef>
          <a:spcPct val="20000"/>
        </a:spcBef>
        <a:buClr>
          <a:schemeClr val="accent6"/>
        </a:buClr>
        <a:buSzPct val="80000"/>
        <a:buFont typeface="Wingdings 2"/>
        <a:buChar char=""/>
        <a:defRPr kumimoji="0" sz="8600" kern="1200">
          <a:solidFill>
            <a:schemeClr val="tx1"/>
          </a:solidFill>
          <a:latin typeface="+mn-lt"/>
          <a:ea typeface="+mn-ea"/>
          <a:cs typeface="+mn-cs"/>
        </a:defRPr>
      </a:lvl6pPr>
      <a:lvl7pPr marL="9217920" indent="-877897" algn="l" rtl="0" eaLnBrk="1" latinLnBrk="0" hangingPunct="1">
        <a:spcBef>
          <a:spcPct val="20000"/>
        </a:spcBef>
        <a:buClr>
          <a:schemeClr val="accent1">
            <a:shade val="75000"/>
          </a:schemeClr>
        </a:buClr>
        <a:buSzPct val="90000"/>
        <a:buChar char="•"/>
        <a:defRPr kumimoji="0" sz="7700" kern="1200" baseline="0">
          <a:solidFill>
            <a:schemeClr val="tx1"/>
          </a:solidFill>
          <a:latin typeface="+mn-lt"/>
          <a:ea typeface="+mn-ea"/>
          <a:cs typeface="+mn-cs"/>
        </a:defRPr>
      </a:lvl7pPr>
      <a:lvl8pPr marL="10095817" indent="-877897" algn="l" rtl="0" eaLnBrk="1" latinLnBrk="0" hangingPunct="1">
        <a:spcBef>
          <a:spcPct val="20000"/>
        </a:spcBef>
        <a:buClr>
          <a:schemeClr val="accent4">
            <a:shade val="75000"/>
          </a:schemeClr>
        </a:buClr>
        <a:buChar char="•"/>
        <a:defRPr kumimoji="0" sz="7700" kern="1200">
          <a:solidFill>
            <a:schemeClr val="tx1"/>
          </a:solidFill>
          <a:latin typeface="+mn-lt"/>
          <a:ea typeface="+mn-ea"/>
          <a:cs typeface="+mn-cs"/>
        </a:defRPr>
      </a:lvl8pPr>
      <a:lvl9pPr marL="11412663" indent="-877897" algn="l" rtl="0" eaLnBrk="1" latinLnBrk="0" hangingPunct="1">
        <a:spcBef>
          <a:spcPct val="20000"/>
        </a:spcBef>
        <a:buClr>
          <a:schemeClr val="accent2">
            <a:shade val="75000"/>
          </a:schemeClr>
        </a:buClr>
        <a:buSzPct val="90000"/>
        <a:buChar char="•"/>
        <a:defRPr kumimoji="0" sz="67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2194743" algn="l" rtl="0" eaLnBrk="1" latinLnBrk="0" hangingPunct="1">
        <a:defRPr kumimoji="0" kern="1200">
          <a:solidFill>
            <a:schemeClr val="tx1"/>
          </a:solidFill>
          <a:latin typeface="+mn-lt"/>
          <a:ea typeface="+mn-ea"/>
          <a:cs typeface="+mn-cs"/>
        </a:defRPr>
      </a:lvl2pPr>
      <a:lvl3pPr marL="4389486" algn="l" rtl="0" eaLnBrk="1" latinLnBrk="0" hangingPunct="1">
        <a:defRPr kumimoji="0" kern="1200">
          <a:solidFill>
            <a:schemeClr val="tx1"/>
          </a:solidFill>
          <a:latin typeface="+mn-lt"/>
          <a:ea typeface="+mn-ea"/>
          <a:cs typeface="+mn-cs"/>
        </a:defRPr>
      </a:lvl3pPr>
      <a:lvl4pPr marL="6584229" algn="l" rtl="0" eaLnBrk="1" latinLnBrk="0" hangingPunct="1">
        <a:defRPr kumimoji="0" kern="1200">
          <a:solidFill>
            <a:schemeClr val="tx1"/>
          </a:solidFill>
          <a:latin typeface="+mn-lt"/>
          <a:ea typeface="+mn-ea"/>
          <a:cs typeface="+mn-cs"/>
        </a:defRPr>
      </a:lvl4pPr>
      <a:lvl5pPr marL="8778972" algn="l" rtl="0" eaLnBrk="1" latinLnBrk="0" hangingPunct="1">
        <a:defRPr kumimoji="0" kern="1200">
          <a:solidFill>
            <a:schemeClr val="tx1"/>
          </a:solidFill>
          <a:latin typeface="+mn-lt"/>
          <a:ea typeface="+mn-ea"/>
          <a:cs typeface="+mn-cs"/>
        </a:defRPr>
      </a:lvl5pPr>
      <a:lvl6pPr marL="10973714" algn="l" rtl="0" eaLnBrk="1" latinLnBrk="0" hangingPunct="1">
        <a:defRPr kumimoji="0" kern="1200">
          <a:solidFill>
            <a:schemeClr val="tx1"/>
          </a:solidFill>
          <a:latin typeface="+mn-lt"/>
          <a:ea typeface="+mn-ea"/>
          <a:cs typeface="+mn-cs"/>
        </a:defRPr>
      </a:lvl6pPr>
      <a:lvl7pPr marL="13168457" algn="l" rtl="0" eaLnBrk="1" latinLnBrk="0" hangingPunct="1">
        <a:defRPr kumimoji="0" kern="1200">
          <a:solidFill>
            <a:schemeClr val="tx1"/>
          </a:solidFill>
          <a:latin typeface="+mn-lt"/>
          <a:ea typeface="+mn-ea"/>
          <a:cs typeface="+mn-cs"/>
        </a:defRPr>
      </a:lvl7pPr>
      <a:lvl8pPr marL="15363200" algn="l" rtl="0" eaLnBrk="1" latinLnBrk="0" hangingPunct="1">
        <a:defRPr kumimoji="0" kern="1200">
          <a:solidFill>
            <a:schemeClr val="tx1"/>
          </a:solidFill>
          <a:latin typeface="+mn-lt"/>
          <a:ea typeface="+mn-ea"/>
          <a:cs typeface="+mn-cs"/>
        </a:defRPr>
      </a:lvl8pPr>
      <a:lvl9pPr marL="17557943"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2.bin"/><Relationship Id="rId13" Type="http://schemas.openxmlformats.org/officeDocument/2006/relationships/image" Target="../media/image6.emf"/><Relationship Id="rId18" Type="http://schemas.openxmlformats.org/officeDocument/2006/relationships/image" Target="../media/image7.emf"/><Relationship Id="rId3" Type="http://schemas.openxmlformats.org/officeDocument/2006/relationships/hyperlink" Target="mailto:jkf32@unh.edu" TargetMode="External"/><Relationship Id="rId7" Type="http://schemas.openxmlformats.org/officeDocument/2006/relationships/image" Target="../media/image3.emf"/><Relationship Id="rId12" Type="http://schemas.openxmlformats.org/officeDocument/2006/relationships/oleObject" Target="../embeddings/oleObject4.bin"/><Relationship Id="rId17" Type="http://schemas.openxmlformats.org/officeDocument/2006/relationships/oleObject" Target="../embeddings/oleObject5.bin"/><Relationship Id="rId2" Type="http://schemas.openxmlformats.org/officeDocument/2006/relationships/slideLayout" Target="../slideLayouts/slideLayout7.xml"/><Relationship Id="rId16" Type="http://schemas.openxmlformats.org/officeDocument/2006/relationships/image" Target="../media/image12.png"/><Relationship Id="rId1" Type="http://schemas.openxmlformats.org/officeDocument/2006/relationships/vmlDrawing" Target="../drawings/vmlDrawing1.vml"/><Relationship Id="rId6" Type="http://schemas.openxmlformats.org/officeDocument/2006/relationships/oleObject" Target="../embeddings/oleObject1.bin"/><Relationship Id="rId11" Type="http://schemas.openxmlformats.org/officeDocument/2006/relationships/image" Target="../media/image5.emf"/><Relationship Id="rId5" Type="http://schemas.openxmlformats.org/officeDocument/2006/relationships/image" Target="../media/image9.jpeg"/><Relationship Id="rId15" Type="http://schemas.openxmlformats.org/officeDocument/2006/relationships/image" Target="../media/image11.png"/><Relationship Id="rId10" Type="http://schemas.openxmlformats.org/officeDocument/2006/relationships/oleObject" Target="../embeddings/oleObject3.bin"/><Relationship Id="rId4" Type="http://schemas.openxmlformats.org/officeDocument/2006/relationships/image" Target="../media/image8.png"/><Relationship Id="rId9" Type="http://schemas.openxmlformats.org/officeDocument/2006/relationships/image" Target="../media/image4.emf"/><Relationship Id="rId1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tx2"/>
        </a:solidFill>
        <a:effectLst/>
      </p:bgPr>
    </p:bg>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0" y="0"/>
            <a:ext cx="43895963" cy="5903912"/>
          </a:xfrm>
          <a:solidFill>
            <a:srgbClr val="002060"/>
          </a:solidFill>
        </p:spPr>
        <p:txBody>
          <a:bodyPr>
            <a:noAutofit/>
          </a:bodyPr>
          <a:lstStyle/>
          <a:p>
            <a:r>
              <a:rPr lang="en-US" sz="7400" b="1" i="1" dirty="0" smtClean="0">
                <a:solidFill>
                  <a:schemeClr val="bg1"/>
                </a:solidFill>
                <a:effectLst>
                  <a:outerShdw blurRad="50800" dist="50800" dir="5400000" algn="tl">
                    <a:schemeClr val="tx1"/>
                  </a:outerShdw>
                </a:effectLst>
                <a:latin typeface="Times New Roman" pitchFamily="18" charset="0"/>
                <a:cs typeface="Times New Roman" pitchFamily="18" charset="0"/>
              </a:rPr>
              <a:t>Effect of Cu(II) on the Aggregation of </a:t>
            </a:r>
            <a:r>
              <a:rPr lang="en-US" sz="7400" b="1" i="1" dirty="0" err="1" smtClean="0">
                <a:solidFill>
                  <a:schemeClr val="bg1"/>
                </a:solidFill>
                <a:effectLst>
                  <a:outerShdw blurRad="50800" dist="50800" dir="5400000" algn="tl">
                    <a:schemeClr val="tx1"/>
                  </a:outerShdw>
                </a:effectLst>
                <a:latin typeface="Times New Roman" pitchFamily="18" charset="0"/>
                <a:cs typeface="Times New Roman" pitchFamily="18" charset="0"/>
              </a:rPr>
              <a:t>PolyNIPAM</a:t>
            </a:r>
            <a:r>
              <a:rPr lang="en-US" sz="7400" b="1" i="1" dirty="0" smtClean="0">
                <a:solidFill>
                  <a:schemeClr val="bg1"/>
                </a:solidFill>
                <a:effectLst>
                  <a:outerShdw blurRad="50800" dist="50800" dir="5400000" algn="tl">
                    <a:schemeClr val="tx1"/>
                  </a:outerShdw>
                </a:effectLst>
                <a:latin typeface="Times New Roman" pitchFamily="18" charset="0"/>
                <a:cs typeface="Times New Roman" pitchFamily="18" charset="0"/>
              </a:rPr>
              <a:t>-co-</a:t>
            </a:r>
            <a:r>
              <a:rPr lang="en-US" sz="7400" b="1" i="1" dirty="0" err="1" smtClean="0">
                <a:solidFill>
                  <a:schemeClr val="bg1"/>
                </a:solidFill>
                <a:effectLst>
                  <a:outerShdw blurRad="50800" dist="50800" dir="5400000" algn="tl">
                    <a:schemeClr val="tx1"/>
                  </a:outerShdw>
                </a:effectLst>
                <a:latin typeface="Times New Roman" pitchFamily="18" charset="0"/>
                <a:cs typeface="Times New Roman" pitchFamily="18" charset="0"/>
              </a:rPr>
              <a:t>Bypiridine</a:t>
            </a:r>
            <a:r>
              <a:rPr lang="en-US" sz="7400" b="1" i="1" dirty="0" smtClean="0">
                <a:solidFill>
                  <a:schemeClr val="bg1"/>
                </a:solidFill>
                <a:effectLst>
                  <a:outerShdw blurRad="50800" dist="50800" dir="5400000" algn="tl">
                    <a:schemeClr val="tx1"/>
                  </a:outerShdw>
                </a:effectLst>
                <a:latin typeface="Times New Roman" pitchFamily="18" charset="0"/>
                <a:cs typeface="Times New Roman" pitchFamily="18" charset="0"/>
              </a:rPr>
              <a:t> </a:t>
            </a:r>
            <a:br>
              <a:rPr lang="en-US" sz="7400" b="1" i="1" dirty="0" smtClean="0">
                <a:solidFill>
                  <a:schemeClr val="bg1"/>
                </a:solidFill>
                <a:effectLst>
                  <a:outerShdw blurRad="50800" dist="50800" dir="5400000" algn="tl">
                    <a:schemeClr val="tx1"/>
                  </a:outerShdw>
                </a:effectLst>
                <a:latin typeface="Times New Roman" pitchFamily="18" charset="0"/>
                <a:cs typeface="Times New Roman" pitchFamily="18" charset="0"/>
              </a:rPr>
            </a:br>
            <a:r>
              <a:rPr lang="en-US" sz="7400" b="1" i="1" dirty="0" smtClean="0">
                <a:solidFill>
                  <a:schemeClr val="bg1"/>
                </a:solidFill>
                <a:effectLst>
                  <a:outerShdw blurRad="50800" dist="50800" dir="5400000" algn="tl">
                    <a:schemeClr val="tx1"/>
                  </a:outerShdw>
                </a:effectLst>
                <a:latin typeface="Times New Roman" pitchFamily="18" charset="0"/>
                <a:cs typeface="Times New Roman" pitchFamily="18" charset="0"/>
              </a:rPr>
              <a:t>Modified-Silica </a:t>
            </a:r>
            <a:r>
              <a:rPr lang="en-US" sz="7400" b="1" i="1" dirty="0" err="1" smtClean="0">
                <a:solidFill>
                  <a:schemeClr val="bg1"/>
                </a:solidFill>
                <a:effectLst>
                  <a:outerShdw blurRad="50800" dist="50800" dir="5400000" algn="tl">
                    <a:schemeClr val="tx1"/>
                  </a:outerShdw>
                </a:effectLst>
                <a:latin typeface="Times New Roman" pitchFamily="18" charset="0"/>
                <a:cs typeface="Times New Roman" pitchFamily="18" charset="0"/>
              </a:rPr>
              <a:t>Nanoparticles</a:t>
            </a:r>
            <a:r>
              <a:rPr lang="en-US" sz="8800" i="1" dirty="0" smtClean="0">
                <a:solidFill>
                  <a:schemeClr val="bg1"/>
                </a:solidFill>
                <a:effectLst>
                  <a:outerShdw blurRad="50800" dist="50800" dir="5400000" algn="tl">
                    <a:schemeClr val="tx1"/>
                  </a:outerShdw>
                </a:effectLst>
                <a:latin typeface="Arial" pitchFamily="34" charset="0"/>
                <a:cs typeface="Arial" pitchFamily="34" charset="0"/>
              </a:rPr>
              <a:t/>
            </a:r>
            <a:br>
              <a:rPr lang="en-US" sz="8800" i="1" dirty="0" smtClean="0">
                <a:solidFill>
                  <a:schemeClr val="bg1"/>
                </a:solidFill>
                <a:effectLst>
                  <a:outerShdw blurRad="50800" dist="50800" dir="5400000" algn="tl">
                    <a:schemeClr val="tx1"/>
                  </a:outerShdw>
                </a:effectLst>
                <a:latin typeface="Arial" pitchFamily="34" charset="0"/>
                <a:cs typeface="Arial" pitchFamily="34" charset="0"/>
              </a:rPr>
            </a:br>
            <a:r>
              <a:rPr lang="en-US" sz="6600"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Jean Remy </a:t>
            </a:r>
            <a:r>
              <a:rPr lang="en-US" sz="6600" dirty="0" err="1"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Mutumwa</a:t>
            </a:r>
            <a:r>
              <a:rPr lang="en-US" sz="6600"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 and William R. Seitz</a:t>
            </a:r>
            <a:r>
              <a:rPr lang="en-US" sz="6600" dirty="0">
                <a:solidFill>
                  <a:schemeClr val="bg1"/>
                </a:solidFill>
                <a:effectLst>
                  <a:outerShdw blurRad="50800" dist="50800" dir="5400000" algn="tl">
                    <a:schemeClr val="tx1"/>
                  </a:outerShdw>
                </a:effectLst>
                <a:latin typeface="Arial" pitchFamily="34" charset="0"/>
                <a:cs typeface="Arial" pitchFamily="34" charset="0"/>
              </a:rPr>
              <a:t/>
            </a:r>
            <a:br>
              <a:rPr lang="en-US" sz="6600" dirty="0">
                <a:solidFill>
                  <a:schemeClr val="bg1"/>
                </a:solidFill>
                <a:effectLst>
                  <a:outerShdw blurRad="50800" dist="50800" dir="5400000" algn="tl">
                    <a:schemeClr val="tx1"/>
                  </a:outerShdw>
                </a:effectLst>
                <a:latin typeface="Arial" pitchFamily="34" charset="0"/>
                <a:cs typeface="Arial" pitchFamily="34" charset="0"/>
              </a:rPr>
            </a:br>
            <a:r>
              <a:rPr lang="en-US" sz="5000" i="1" dirty="0">
                <a:solidFill>
                  <a:schemeClr val="bg1"/>
                </a:solidFill>
                <a:effectLst>
                  <a:outerShdw blurRad="50800" dist="50800" dir="5400000" algn="tl">
                    <a:schemeClr val="tx1"/>
                  </a:outerShdw>
                </a:effectLst>
                <a:latin typeface="Times New Roman" pitchFamily="18" charset="0"/>
                <a:cs typeface="Times New Roman" pitchFamily="18" charset="0"/>
              </a:rPr>
              <a:t>Department of Chemistry, University of New Hampshire, 23 Academic way, Durham, NH </a:t>
            </a:r>
            <a:r>
              <a:rPr lang="en-US" sz="5000" i="1" dirty="0" smtClean="0">
                <a:solidFill>
                  <a:schemeClr val="bg1"/>
                </a:solidFill>
                <a:effectLst>
                  <a:outerShdw blurRad="50800" dist="50800" dir="5400000" algn="tl">
                    <a:schemeClr val="tx1"/>
                  </a:outerShdw>
                </a:effectLst>
                <a:latin typeface="Times New Roman" pitchFamily="18" charset="0"/>
                <a:cs typeface="Times New Roman" pitchFamily="18" charset="0"/>
              </a:rPr>
              <a:t>03824-2602</a:t>
            </a:r>
            <a:r>
              <a:rPr lang="en-US" sz="5000" i="1" dirty="0" smtClean="0">
                <a:solidFill>
                  <a:schemeClr val="bg1"/>
                </a:solidFill>
                <a:latin typeface="Arial" pitchFamily="34" charset="0"/>
                <a:cs typeface="Arial" pitchFamily="34" charset="0"/>
              </a:rPr>
              <a:t/>
            </a:r>
            <a:br>
              <a:rPr lang="en-US" sz="5000" i="1" dirty="0" smtClean="0">
                <a:solidFill>
                  <a:schemeClr val="bg1"/>
                </a:solidFill>
                <a:latin typeface="Arial" pitchFamily="34" charset="0"/>
                <a:cs typeface="Arial" pitchFamily="34" charset="0"/>
              </a:rPr>
            </a:br>
            <a:r>
              <a:rPr lang="en-US" sz="5000" i="1" dirty="0" smtClean="0">
                <a:solidFill>
                  <a:schemeClr val="bg1"/>
                </a:solidFill>
                <a:latin typeface="Arial" pitchFamily="34" charset="0"/>
                <a:cs typeface="Arial" pitchFamily="34" charset="0"/>
                <a:hlinkClick r:id="rId3"/>
              </a:rPr>
              <a:t>jkf32@unh.edu</a:t>
            </a:r>
            <a:r>
              <a:rPr lang="en-US" sz="5000" i="1" dirty="0">
                <a:solidFill>
                  <a:schemeClr val="bg1"/>
                </a:solidFill>
                <a:latin typeface="Arial" pitchFamily="34" charset="0"/>
                <a:cs typeface="Arial" pitchFamily="34" charset="0"/>
              </a:rPr>
              <a:t/>
            </a:r>
            <a:br>
              <a:rPr lang="en-US" sz="5000" i="1" dirty="0">
                <a:solidFill>
                  <a:schemeClr val="bg1"/>
                </a:solidFill>
                <a:latin typeface="Arial" pitchFamily="34" charset="0"/>
                <a:cs typeface="Arial" pitchFamily="34" charset="0"/>
              </a:rPr>
            </a:br>
            <a:r>
              <a:rPr lang="en-US" sz="5000" i="1" dirty="0" smtClean="0">
                <a:solidFill>
                  <a:schemeClr val="bg1"/>
                </a:solidFill>
                <a:effectLst>
                  <a:outerShdw blurRad="50800" dist="50800" dir="5400000" algn="ctr" rotWithShape="0">
                    <a:schemeClr val="tx1"/>
                  </a:outerShdw>
                </a:effectLst>
                <a:latin typeface="Arial" pitchFamily="34" charset="0"/>
                <a:cs typeface="Arial" pitchFamily="34" charset="0"/>
              </a:rPr>
              <a:t>Undergraduate Research Conference, April 2013</a:t>
            </a:r>
            <a:endParaRPr lang="en-US" sz="5000" i="1" dirty="0">
              <a:solidFill>
                <a:schemeClr val="bg1"/>
              </a:solidFill>
              <a:effectLst>
                <a:outerShdw blurRad="50800" dist="50800" dir="5400000" algn="ctr" rotWithShape="0">
                  <a:schemeClr val="tx1"/>
                </a:outerShdw>
              </a:effectLst>
              <a:latin typeface="Arial" pitchFamily="34" charset="0"/>
              <a:cs typeface="Arial" pitchFamily="34" charset="0"/>
            </a:endParaRPr>
          </a:p>
        </p:txBody>
      </p:sp>
      <p:sp>
        <p:nvSpPr>
          <p:cNvPr id="5" name="TextBox 4"/>
          <p:cNvSpPr txBox="1"/>
          <p:nvPr/>
        </p:nvSpPr>
        <p:spPr>
          <a:xfrm>
            <a:off x="489597" y="6955731"/>
            <a:ext cx="42916768" cy="2105190"/>
          </a:xfrm>
          <a:prstGeom prst="rect">
            <a:avLst/>
          </a:prstGeom>
          <a:solidFill>
            <a:schemeClr val="accent3">
              <a:lumMod val="20000"/>
              <a:lumOff val="80000"/>
            </a:schemeClr>
          </a:solidFill>
          <a:ln>
            <a:noFill/>
          </a:ln>
        </p:spPr>
        <p:txBody>
          <a:bodyPr wrap="square" lIns="438915" tIns="219455" rIns="438915" bIns="219455" rtlCol="0">
            <a:spAutoFit/>
          </a:bodyPr>
          <a:lstStyle/>
          <a:p>
            <a:pPr algn="just"/>
            <a:r>
              <a:rPr lang="en-US" sz="3600" dirty="0" smtClean="0">
                <a:latin typeface="Calibri" pitchFamily="34" charset="0"/>
                <a:cs typeface="Arial" pitchFamily="34" charset="0"/>
              </a:rPr>
              <a:t>A new free Cu(II) ion sensor is being prepared based on poly N-</a:t>
            </a:r>
            <a:r>
              <a:rPr lang="en-US" sz="3600" dirty="0" err="1" smtClean="0">
                <a:latin typeface="Calibri" pitchFamily="34" charset="0"/>
                <a:cs typeface="Arial" pitchFamily="34" charset="0"/>
              </a:rPr>
              <a:t>isopropylacrylamide</a:t>
            </a:r>
            <a:r>
              <a:rPr lang="en-US" sz="3600" dirty="0" smtClean="0">
                <a:latin typeface="Calibri" pitchFamily="34" charset="0"/>
                <a:cs typeface="Arial" pitchFamily="34" charset="0"/>
              </a:rPr>
              <a:t>-co-N-(4'-methyl-2,2'-bipyridin-4-yl)-N-</a:t>
            </a:r>
            <a:r>
              <a:rPr lang="en-US" sz="3600" dirty="0" err="1" smtClean="0">
                <a:latin typeface="Calibri" pitchFamily="34" charset="0"/>
                <a:cs typeface="Arial" pitchFamily="34" charset="0"/>
              </a:rPr>
              <a:t>propylacrylamide</a:t>
            </a:r>
            <a:r>
              <a:rPr lang="en-US" sz="3600" dirty="0" smtClean="0">
                <a:latin typeface="Calibri" pitchFamily="34" charset="0"/>
                <a:cs typeface="Arial" pitchFamily="34" charset="0"/>
              </a:rPr>
              <a:t> (</a:t>
            </a:r>
            <a:r>
              <a:rPr lang="en-US" sz="3600" dirty="0" err="1" smtClean="0">
                <a:latin typeface="Calibri" pitchFamily="34" charset="0"/>
                <a:cs typeface="Arial" pitchFamily="34" charset="0"/>
              </a:rPr>
              <a:t>PNIPAm</a:t>
            </a:r>
            <a:r>
              <a:rPr lang="en-US" sz="3600" dirty="0" smtClean="0">
                <a:latin typeface="Calibri" pitchFamily="34" charset="0"/>
                <a:cs typeface="Arial" pitchFamily="34" charset="0"/>
              </a:rPr>
              <a:t>-co-MPPA) copolymer coated with silica particles. The second order scattering measurement showed the sensor that responded sensitively to trace amount of Cu(II) ion. The detection limit can be as low as 10</a:t>
            </a:r>
            <a:r>
              <a:rPr lang="en-US" sz="3600" baseline="30000" dirty="0" smtClean="0">
                <a:latin typeface="Calibri" pitchFamily="34" charset="0"/>
                <a:cs typeface="Arial" pitchFamily="34" charset="0"/>
              </a:rPr>
              <a:t>-8</a:t>
            </a:r>
            <a:r>
              <a:rPr lang="en-US" sz="3600" dirty="0" smtClean="0">
                <a:latin typeface="Calibri" pitchFamily="34" charset="0"/>
                <a:cs typeface="Arial" pitchFamily="34" charset="0"/>
              </a:rPr>
              <a:t> M Cu(II). Thermal phase transition properties of poly N-</a:t>
            </a:r>
            <a:r>
              <a:rPr lang="en-US" sz="3600" dirty="0" err="1" smtClean="0">
                <a:latin typeface="Calibri" pitchFamily="34" charset="0"/>
                <a:cs typeface="Arial" pitchFamily="34" charset="0"/>
              </a:rPr>
              <a:t>Isopropylacrylamide</a:t>
            </a:r>
            <a:r>
              <a:rPr lang="en-US" sz="3600" dirty="0" smtClean="0">
                <a:latin typeface="Calibri" pitchFamily="34" charset="0"/>
                <a:cs typeface="Arial" pitchFamily="34" charset="0"/>
              </a:rPr>
              <a:t> and the stability of the silica nanoparticles rendered organic functionalization, such as polymerization, possible for designing versatile metal ion sensors. </a:t>
            </a:r>
            <a:r>
              <a:rPr lang="en-US" sz="3600" dirty="0" smtClean="0"/>
              <a:t> </a:t>
            </a:r>
          </a:p>
        </p:txBody>
      </p:sp>
      <p:sp>
        <p:nvSpPr>
          <p:cNvPr id="28" name="TextBox 27"/>
          <p:cNvSpPr txBox="1"/>
          <p:nvPr/>
        </p:nvSpPr>
        <p:spPr>
          <a:xfrm>
            <a:off x="23892197" y="24741707"/>
            <a:ext cx="335222" cy="261610"/>
          </a:xfrm>
          <a:prstGeom prst="rect">
            <a:avLst/>
          </a:prstGeom>
          <a:noFill/>
        </p:spPr>
        <p:txBody>
          <a:bodyPr wrap="square" rtlCol="0">
            <a:spAutoFit/>
          </a:bodyPr>
          <a:lstStyle/>
          <a:p>
            <a:r>
              <a:rPr lang="en-US" sz="1100" b="1" dirty="0" smtClean="0">
                <a:latin typeface="Arial" pitchFamily="34" charset="0"/>
                <a:cs typeface="Arial" pitchFamily="34" charset="0"/>
              </a:rPr>
              <a:t> </a:t>
            </a:r>
            <a:endParaRPr lang="en-US" sz="1100" b="1" dirty="0">
              <a:latin typeface="Arial" pitchFamily="34" charset="0"/>
              <a:cs typeface="Arial" pitchFamily="34" charset="0"/>
            </a:endParaRPr>
          </a:p>
        </p:txBody>
      </p:sp>
      <p:pic>
        <p:nvPicPr>
          <p:cNvPr id="1090" name="Picture 6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227901" y="19485123"/>
            <a:ext cx="6840760" cy="46494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21515933" y="26253875"/>
            <a:ext cx="628343" cy="461665"/>
          </a:xfrm>
          <a:prstGeom prst="rect">
            <a:avLst/>
          </a:prstGeom>
          <a:noFill/>
        </p:spPr>
        <p:txBody>
          <a:bodyPr wrap="square" rtlCol="0">
            <a:spAutoFit/>
          </a:bodyPr>
          <a:lstStyle/>
          <a:p>
            <a:r>
              <a:rPr lang="en-US" sz="2400" b="1" dirty="0" smtClean="0"/>
              <a:t>b</a:t>
            </a:r>
            <a:endParaRPr lang="en-US" sz="2400" b="1" dirty="0"/>
          </a:p>
        </p:txBody>
      </p:sp>
      <p:sp>
        <p:nvSpPr>
          <p:cNvPr id="30" name="TextBox 29"/>
          <p:cNvSpPr txBox="1"/>
          <p:nvPr/>
        </p:nvSpPr>
        <p:spPr>
          <a:xfrm>
            <a:off x="21515933" y="21141307"/>
            <a:ext cx="540060" cy="461665"/>
          </a:xfrm>
          <a:prstGeom prst="rect">
            <a:avLst/>
          </a:prstGeom>
          <a:noFill/>
        </p:spPr>
        <p:txBody>
          <a:bodyPr wrap="square" rtlCol="0">
            <a:spAutoFit/>
          </a:bodyPr>
          <a:lstStyle/>
          <a:p>
            <a:r>
              <a:rPr lang="en-US" sz="2400" b="1" dirty="0" smtClean="0"/>
              <a:t>b</a:t>
            </a:r>
            <a:endParaRPr lang="en-US" sz="2400" b="1" dirty="0"/>
          </a:p>
        </p:txBody>
      </p:sp>
      <p:pic>
        <p:nvPicPr>
          <p:cNvPr id="31" name="Picture 13" descr="C:\Users\aaa\Pictures\Logo_white_blue grey.jpg"/>
          <p:cNvPicPr>
            <a:picLocks noChangeAspect="1" noChangeArrowheads="1"/>
          </p:cNvPicPr>
          <p:nvPr/>
        </p:nvPicPr>
        <p:blipFill>
          <a:blip r:embed="rId5" cstate="print">
            <a:clrChange>
              <a:clrFrom>
                <a:srgbClr val="010066"/>
              </a:clrFrom>
              <a:clrTo>
                <a:srgbClr val="010066">
                  <a:alpha val="0"/>
                </a:srgbClr>
              </a:clrTo>
            </a:clrChange>
          </a:blip>
          <a:srcRect/>
          <a:stretch>
            <a:fillRect/>
          </a:stretch>
        </p:blipFill>
        <p:spPr bwMode="auto">
          <a:xfrm>
            <a:off x="909009" y="475011"/>
            <a:ext cx="4549140" cy="4625340"/>
          </a:xfrm>
          <a:prstGeom prst="rect">
            <a:avLst/>
          </a:prstGeom>
          <a:noFill/>
          <a:ln w="9525">
            <a:noFill/>
            <a:miter lim="800000"/>
            <a:headEnd/>
            <a:tailEnd/>
          </a:ln>
        </p:spPr>
      </p:pic>
      <p:pic>
        <p:nvPicPr>
          <p:cNvPr id="32" name="Picture 13" descr="C:\Users\aaa\Pictures\Logo_white_blue grey.jpg"/>
          <p:cNvPicPr>
            <a:picLocks noChangeAspect="1" noChangeArrowheads="1"/>
          </p:cNvPicPr>
          <p:nvPr/>
        </p:nvPicPr>
        <p:blipFill>
          <a:blip r:embed="rId5" cstate="print">
            <a:clrChange>
              <a:clrFrom>
                <a:srgbClr val="010066"/>
              </a:clrFrom>
              <a:clrTo>
                <a:srgbClr val="010066">
                  <a:alpha val="0"/>
                </a:srgbClr>
              </a:clrTo>
            </a:clrChange>
          </a:blip>
          <a:srcRect/>
          <a:stretch>
            <a:fillRect/>
          </a:stretch>
        </p:blipFill>
        <p:spPr bwMode="auto">
          <a:xfrm>
            <a:off x="38065137" y="475011"/>
            <a:ext cx="4549140" cy="4625340"/>
          </a:xfrm>
          <a:prstGeom prst="rect">
            <a:avLst/>
          </a:prstGeom>
          <a:noFill/>
          <a:ln w="9525">
            <a:noFill/>
            <a:miter lim="800000"/>
            <a:headEnd/>
            <a:tailEnd/>
          </a:ln>
        </p:spPr>
      </p:pic>
      <p:sp>
        <p:nvSpPr>
          <p:cNvPr id="35" name="TextBox 34"/>
          <p:cNvSpPr txBox="1"/>
          <p:nvPr/>
        </p:nvSpPr>
        <p:spPr>
          <a:xfrm>
            <a:off x="22019989" y="19629139"/>
            <a:ext cx="5832648" cy="523220"/>
          </a:xfrm>
          <a:prstGeom prst="rect">
            <a:avLst/>
          </a:prstGeom>
          <a:solidFill>
            <a:schemeClr val="bg1"/>
          </a:solidFill>
        </p:spPr>
        <p:txBody>
          <a:bodyPr wrap="square" rtlCol="0">
            <a:spAutoFit/>
          </a:bodyPr>
          <a:lstStyle/>
          <a:p>
            <a:pPr algn="ctr"/>
            <a:r>
              <a:rPr lang="en-US" sz="2800" b="1" dirty="0" err="1" smtClean="0">
                <a:latin typeface="Calibri" pitchFamily="34" charset="0"/>
              </a:rPr>
              <a:t>PolyNIPAm</a:t>
            </a:r>
            <a:r>
              <a:rPr lang="en-US" sz="2800" b="1" dirty="0" smtClean="0">
                <a:latin typeface="Calibri" pitchFamily="34" charset="0"/>
              </a:rPr>
              <a:t>-co-MPPA Phase Transition</a:t>
            </a:r>
            <a:endParaRPr lang="en-US" sz="2800" b="1" dirty="0">
              <a:latin typeface="Calibri" pitchFamily="34" charset="0"/>
            </a:endParaRPr>
          </a:p>
        </p:txBody>
      </p:sp>
      <p:grpSp>
        <p:nvGrpSpPr>
          <p:cNvPr id="101" name="Group 100"/>
          <p:cNvGrpSpPr/>
          <p:nvPr/>
        </p:nvGrpSpPr>
        <p:grpSpPr>
          <a:xfrm>
            <a:off x="489597" y="9381209"/>
            <a:ext cx="14113568" cy="22985796"/>
            <a:chOff x="489597" y="9381209"/>
            <a:chExt cx="14113568" cy="22985796"/>
          </a:xfrm>
        </p:grpSpPr>
        <p:sp>
          <p:nvSpPr>
            <p:cNvPr id="6" name="TextBox 5"/>
            <p:cNvSpPr txBox="1"/>
            <p:nvPr/>
          </p:nvSpPr>
          <p:spPr>
            <a:xfrm>
              <a:off x="489597" y="10040895"/>
              <a:ext cx="14041560" cy="22326110"/>
            </a:xfrm>
            <a:prstGeom prst="rect">
              <a:avLst/>
            </a:prstGeom>
            <a:solidFill>
              <a:schemeClr val="accent3">
                <a:lumMod val="20000"/>
                <a:lumOff val="80000"/>
              </a:schemeClr>
            </a:solidFill>
            <a:ln>
              <a:noFill/>
            </a:ln>
          </p:spPr>
          <p:txBody>
            <a:bodyPr wrap="square" lIns="438915" tIns="219455" rIns="438915" bIns="219455" rtlCol="0">
              <a:spAutoFit/>
            </a:bodyPr>
            <a:lstStyle/>
            <a:p>
              <a:pPr algn="ctr"/>
              <a:r>
                <a:rPr lang="en-AU" sz="4000" b="1" i="1" dirty="0" smtClean="0">
                  <a:solidFill>
                    <a:srgbClr val="25339B"/>
                  </a:solidFill>
                  <a:latin typeface="Times New Roman" pitchFamily="18" charset="0"/>
                  <a:cs typeface="Times New Roman" pitchFamily="18" charset="0"/>
                </a:rPr>
                <a:t>Synthesis of </a:t>
              </a:r>
              <a:r>
                <a:rPr lang="en-AU" sz="4000" b="1" i="1" dirty="0" err="1" smtClean="0">
                  <a:solidFill>
                    <a:srgbClr val="25339B"/>
                  </a:solidFill>
                  <a:latin typeface="Times New Roman" pitchFamily="18" charset="0"/>
                  <a:cs typeface="Times New Roman" pitchFamily="18" charset="0"/>
                </a:rPr>
                <a:t>aminated</a:t>
              </a:r>
              <a:r>
                <a:rPr lang="en-AU" sz="4000" b="1" i="1" dirty="0" smtClean="0">
                  <a:solidFill>
                    <a:srgbClr val="25339B"/>
                  </a:solidFill>
                  <a:latin typeface="Times New Roman" pitchFamily="18" charset="0"/>
                  <a:cs typeface="Times New Roman" pitchFamily="18" charset="0"/>
                </a:rPr>
                <a:t> silica </a:t>
              </a:r>
              <a:r>
                <a:rPr lang="en-AU" sz="4000" b="1" i="1" dirty="0" err="1" smtClean="0">
                  <a:solidFill>
                    <a:srgbClr val="25339B"/>
                  </a:solidFill>
                  <a:latin typeface="Times New Roman" pitchFamily="18" charset="0"/>
                  <a:cs typeface="Times New Roman" pitchFamily="18" charset="0"/>
                </a:rPr>
                <a:t>nanoparticles</a:t>
              </a:r>
              <a:endParaRPr lang="en-AU" sz="4000" b="1" i="1" dirty="0" smtClean="0">
                <a:solidFill>
                  <a:srgbClr val="25339B"/>
                </a:solidFill>
                <a:latin typeface="Times New Roman" pitchFamily="18" charset="0"/>
                <a:cs typeface="Times New Roman" pitchFamily="18" charset="0"/>
              </a:endParaRPr>
            </a:p>
            <a:p>
              <a:pPr algn="ctr"/>
              <a:endParaRPr lang="en-AU" sz="4000" b="1" i="1" dirty="0" smtClean="0">
                <a:solidFill>
                  <a:srgbClr val="25339B"/>
                </a:solidFill>
                <a:latin typeface="Times New Roman" pitchFamily="18" charset="0"/>
                <a:cs typeface="Times New Roman" pitchFamily="18" charset="0"/>
              </a:endParaRPr>
            </a:p>
            <a:p>
              <a:pPr>
                <a:buFont typeface="Wingdings" pitchFamily="2" charset="2"/>
                <a:buChar char="§"/>
              </a:pPr>
              <a:r>
                <a:rPr lang="en-AU" sz="3400" dirty="0" smtClean="0">
                  <a:latin typeface="Calibri" pitchFamily="34" charset="0"/>
                  <a:cs typeface="Arial" pitchFamily="34" charset="0"/>
                </a:rPr>
                <a:t> </a:t>
              </a:r>
              <a:r>
                <a:rPr lang="en-AU" sz="3400" dirty="0" smtClean="0">
                  <a:latin typeface="Calibri" pitchFamily="34" charset="0"/>
                  <a:cs typeface="Arial" pitchFamily="34" charset="0"/>
                </a:rPr>
                <a:t> </a:t>
              </a:r>
              <a:r>
                <a:rPr lang="en-AU" sz="3400" dirty="0" err="1" smtClean="0">
                  <a:latin typeface="Calibri" pitchFamily="34" charset="0"/>
                  <a:cs typeface="Arial" pitchFamily="34" charset="0"/>
                </a:rPr>
                <a:t>Aerosil</a:t>
              </a:r>
              <a:r>
                <a:rPr lang="en-AU" sz="3400" dirty="0" smtClean="0">
                  <a:latin typeface="Calibri" pitchFamily="34" charset="0"/>
                  <a:cs typeface="Arial" pitchFamily="34" charset="0"/>
                </a:rPr>
                <a:t> 200 silica particles </a:t>
              </a:r>
              <a:r>
                <a:rPr lang="en-AU" sz="3400" b="1" dirty="0" smtClean="0">
                  <a:latin typeface="Calibri" pitchFamily="34" charset="0"/>
                  <a:cs typeface="Arial" pitchFamily="34" charset="0"/>
                </a:rPr>
                <a:t>1</a:t>
              </a:r>
              <a:r>
                <a:rPr lang="en-AU" sz="3400" dirty="0" smtClean="0">
                  <a:latin typeface="Calibri" pitchFamily="34" charset="0"/>
                  <a:cs typeface="Arial" pitchFamily="34" charset="0"/>
                </a:rPr>
                <a:t> were </a:t>
              </a:r>
              <a:r>
                <a:rPr lang="en-AU" sz="3400" dirty="0" err="1" smtClean="0">
                  <a:latin typeface="Calibri" pitchFamily="34" charset="0"/>
                  <a:cs typeface="Arial" pitchFamily="34" charset="0"/>
                </a:rPr>
                <a:t>aminated</a:t>
              </a:r>
              <a:r>
                <a:rPr lang="en-AU" sz="3400" dirty="0" smtClean="0">
                  <a:latin typeface="Calibri" pitchFamily="34" charset="0"/>
                  <a:cs typeface="Arial" pitchFamily="34" charset="0"/>
                </a:rPr>
                <a:t> with APTES (3-aminopropyltriethoxysilane) in toluene under room temperature for 24 hours.</a:t>
              </a:r>
            </a:p>
            <a:p>
              <a:endParaRPr lang="en-AU" sz="3200" b="1" dirty="0" smtClean="0">
                <a:latin typeface="Arial" pitchFamily="34" charset="0"/>
                <a:cs typeface="Arial" pitchFamily="34" charset="0"/>
              </a:endParaRPr>
            </a:p>
            <a:p>
              <a:endParaRPr lang="en-AU" sz="3200" b="1" dirty="0" smtClean="0">
                <a:latin typeface="Arial" pitchFamily="34" charset="0"/>
                <a:cs typeface="Arial" pitchFamily="34" charset="0"/>
              </a:endParaRPr>
            </a:p>
            <a:p>
              <a:endParaRPr lang="en-AU" sz="3600" b="1" dirty="0" smtClean="0">
                <a:latin typeface="Times New Roman" pitchFamily="18" charset="0"/>
                <a:cs typeface="Times New Roman" pitchFamily="18" charset="0"/>
              </a:endParaRPr>
            </a:p>
            <a:p>
              <a:endParaRPr lang="en-AU" sz="3600" b="1" dirty="0" smtClean="0">
                <a:latin typeface="Times New Roman" pitchFamily="18" charset="0"/>
                <a:cs typeface="Times New Roman" pitchFamily="18" charset="0"/>
              </a:endParaRPr>
            </a:p>
            <a:p>
              <a:endParaRPr lang="en-AU" sz="3600" b="1" dirty="0" smtClean="0">
                <a:latin typeface="Times New Roman" pitchFamily="18" charset="0"/>
                <a:cs typeface="Times New Roman" pitchFamily="18" charset="0"/>
              </a:endParaRPr>
            </a:p>
            <a:p>
              <a:endParaRPr lang="en-AU" sz="3600" b="1" dirty="0" smtClean="0">
                <a:latin typeface="Times New Roman" pitchFamily="18" charset="0"/>
                <a:cs typeface="Times New Roman" pitchFamily="18" charset="0"/>
              </a:endParaRPr>
            </a:p>
            <a:p>
              <a:endParaRPr lang="en-AU" sz="3600" b="1" dirty="0" smtClean="0">
                <a:latin typeface="Times New Roman" pitchFamily="18" charset="0"/>
                <a:cs typeface="Times New Roman" pitchFamily="18" charset="0"/>
              </a:endParaRPr>
            </a:p>
            <a:p>
              <a:r>
                <a:rPr lang="en-AU" sz="3000" b="1" dirty="0" smtClean="0">
                  <a:latin typeface="Calibri" pitchFamily="34" charset="0"/>
                  <a:cs typeface="Arial" pitchFamily="34" charset="0"/>
                </a:rPr>
                <a:t>Scheme 1. </a:t>
              </a:r>
              <a:r>
                <a:rPr lang="en-AU" sz="3000" dirty="0" err="1" smtClean="0">
                  <a:latin typeface="Calibri" pitchFamily="34" charset="0"/>
                  <a:cs typeface="Arial" pitchFamily="34" charset="0"/>
                </a:rPr>
                <a:t>Amination</a:t>
              </a:r>
              <a:r>
                <a:rPr lang="en-AU" sz="3000" dirty="0" smtClean="0">
                  <a:latin typeface="Calibri" pitchFamily="34" charset="0"/>
                  <a:cs typeface="Arial" pitchFamily="34" charset="0"/>
                </a:rPr>
                <a:t> of SiO</a:t>
              </a:r>
              <a:r>
                <a:rPr lang="en-AU" sz="3000" baseline="-25000" dirty="0" smtClean="0">
                  <a:latin typeface="Calibri" pitchFamily="34" charset="0"/>
                  <a:cs typeface="Arial" pitchFamily="34" charset="0"/>
                </a:rPr>
                <a:t>2</a:t>
              </a:r>
              <a:r>
                <a:rPr lang="en-AU" sz="3000" dirty="0" smtClean="0">
                  <a:latin typeface="Calibri" pitchFamily="34" charset="0"/>
                  <a:cs typeface="Arial" pitchFamily="34" charset="0"/>
                </a:rPr>
                <a:t> particles </a:t>
              </a:r>
              <a:endParaRPr lang="en-AU" sz="3000" dirty="0" smtClean="0">
                <a:latin typeface="Arial" pitchFamily="34" charset="0"/>
                <a:cs typeface="Arial" pitchFamily="34" charset="0"/>
              </a:endParaRPr>
            </a:p>
            <a:p>
              <a:endParaRPr lang="en-AU" sz="3400" dirty="0" smtClean="0">
                <a:latin typeface="Arial" pitchFamily="34" charset="0"/>
                <a:cs typeface="Arial" pitchFamily="34" charset="0"/>
              </a:endParaRPr>
            </a:p>
            <a:p>
              <a:pPr algn="ctr"/>
              <a:r>
                <a:rPr lang="en-AU" sz="4000" b="1" i="1" dirty="0" smtClean="0">
                  <a:solidFill>
                    <a:srgbClr val="25339B"/>
                  </a:solidFill>
                  <a:latin typeface="Times New Roman" pitchFamily="18" charset="0"/>
                  <a:cs typeface="Times New Roman" pitchFamily="18" charset="0"/>
                </a:rPr>
                <a:t>Preparation of  </a:t>
              </a:r>
              <a:r>
                <a:rPr lang="en-AU" sz="4000" b="1" i="1" dirty="0" err="1" smtClean="0">
                  <a:solidFill>
                    <a:srgbClr val="25339B"/>
                  </a:solidFill>
                  <a:latin typeface="Times New Roman" pitchFamily="18" charset="0"/>
                  <a:cs typeface="Times New Roman" pitchFamily="18" charset="0"/>
                </a:rPr>
                <a:t>polyNIPAm</a:t>
              </a:r>
              <a:r>
                <a:rPr lang="en-AU" sz="4000" b="1" i="1" dirty="0" smtClean="0">
                  <a:solidFill>
                    <a:srgbClr val="25339B"/>
                  </a:solidFill>
                  <a:latin typeface="Times New Roman" pitchFamily="18" charset="0"/>
                  <a:cs typeface="Times New Roman" pitchFamily="18" charset="0"/>
                </a:rPr>
                <a:t>-co-MPPA copolymer</a:t>
              </a:r>
            </a:p>
            <a:p>
              <a:pPr algn="ctr"/>
              <a:endParaRPr lang="en-AU" sz="4000" b="1" i="1" dirty="0" smtClean="0">
                <a:solidFill>
                  <a:srgbClr val="25339B"/>
                </a:solidFill>
                <a:latin typeface="Times New Roman" pitchFamily="18" charset="0"/>
                <a:cs typeface="Times New Roman" pitchFamily="18" charset="0"/>
              </a:endParaRPr>
            </a:p>
            <a:p>
              <a:pPr algn="just">
                <a:buFont typeface="Wingdings" pitchFamily="2" charset="2"/>
                <a:buChar char="§"/>
              </a:pPr>
              <a:r>
                <a:rPr lang="en-AU" sz="3400" dirty="0" smtClean="0">
                  <a:latin typeface="Calibri" pitchFamily="34" charset="0"/>
                  <a:cs typeface="Arial" pitchFamily="34" charset="0"/>
                </a:rPr>
                <a:t>  </a:t>
              </a:r>
              <a:r>
                <a:rPr lang="en-AU" sz="3400" dirty="0" err="1" smtClean="0">
                  <a:latin typeface="Calibri" pitchFamily="34" charset="0"/>
                  <a:cs typeface="Arial" pitchFamily="34" charset="0"/>
                </a:rPr>
                <a:t>PolyNIPAM</a:t>
              </a:r>
              <a:r>
                <a:rPr lang="en-AU" sz="3400" dirty="0" smtClean="0">
                  <a:latin typeface="Calibri" pitchFamily="34" charset="0"/>
                  <a:cs typeface="Arial" pitchFamily="34" charset="0"/>
                </a:rPr>
                <a:t>-co-MPPA was prepared via RAFT or Reversible Addition-Fragmentation chain Transfer, a type of living radical polymerization which, with appropriate chain transfer agent usually containing </a:t>
              </a:r>
              <a:r>
                <a:rPr lang="en-AU" sz="3400" dirty="0" err="1" smtClean="0">
                  <a:latin typeface="Calibri" pitchFamily="34" charset="0"/>
                  <a:cs typeface="Arial" pitchFamily="34" charset="0"/>
                </a:rPr>
                <a:t>thiocarbonylthio</a:t>
              </a:r>
              <a:r>
                <a:rPr lang="en-AU" sz="3400" dirty="0" smtClean="0">
                  <a:latin typeface="Calibri" pitchFamily="34" charset="0"/>
                  <a:cs typeface="Arial" pitchFamily="34" charset="0"/>
                </a:rPr>
                <a:t> group, allows the synthesis of macromolecules with complex architectures and predetermined weight</a:t>
              </a:r>
              <a:r>
                <a:rPr lang="en-AU" sz="3400" baseline="30000" dirty="0" smtClean="0">
                  <a:latin typeface="Calibri" pitchFamily="34" charset="0"/>
                  <a:cs typeface="Arial" pitchFamily="34" charset="0"/>
                </a:rPr>
                <a:t>1</a:t>
              </a:r>
              <a:r>
                <a:rPr lang="en-AU" sz="3400" dirty="0" smtClean="0">
                  <a:latin typeface="Calibri" pitchFamily="34" charset="0"/>
                  <a:cs typeface="Arial" pitchFamily="34" charset="0"/>
                </a:rPr>
                <a:t>. For this </a:t>
              </a:r>
              <a:r>
                <a:rPr lang="en-AU" sz="3400" dirty="0" smtClean="0">
                  <a:latin typeface="Calibri" pitchFamily="34" charset="0"/>
                  <a:cs typeface="Arial" pitchFamily="34" charset="0"/>
                </a:rPr>
                <a:t>purpose</a:t>
              </a:r>
              <a:r>
                <a:rPr lang="en-AU" sz="3400" dirty="0" smtClean="0">
                  <a:latin typeface="Calibri" pitchFamily="34" charset="0"/>
                  <a:cs typeface="Arial" pitchFamily="34" charset="0"/>
                </a:rPr>
                <a:t>, </a:t>
              </a:r>
              <a:r>
                <a:rPr lang="en-AU" sz="3400" dirty="0" err="1" smtClean="0">
                  <a:latin typeface="Calibri" pitchFamily="34" charset="0"/>
                  <a:cs typeface="Arial" pitchFamily="34" charset="0"/>
                </a:rPr>
                <a:t>polyNIPAm</a:t>
              </a:r>
              <a:r>
                <a:rPr lang="en-AU" sz="3400" dirty="0" smtClean="0">
                  <a:latin typeface="Calibri" pitchFamily="34" charset="0"/>
                  <a:cs typeface="Arial" pitchFamily="34" charset="0"/>
                </a:rPr>
                <a:t>-co-MPPA was designed with 100 monomers </a:t>
              </a:r>
              <a:r>
                <a:rPr lang="en-AU" sz="3400" dirty="0" smtClean="0">
                  <a:latin typeface="Calibri" pitchFamily="34" charset="0"/>
                  <a:cs typeface="Arial" pitchFamily="34" charset="0"/>
                </a:rPr>
                <a:t>of </a:t>
              </a:r>
              <a:r>
                <a:rPr lang="en-AU" sz="3400" dirty="0" err="1" smtClean="0">
                  <a:latin typeface="Calibri" pitchFamily="34" charset="0"/>
                  <a:cs typeface="Arial" pitchFamily="34" charset="0"/>
                </a:rPr>
                <a:t>NIPAm</a:t>
              </a:r>
              <a:r>
                <a:rPr lang="en-AU" sz="3400" dirty="0" smtClean="0">
                  <a:latin typeface="Calibri" pitchFamily="34" charset="0"/>
                  <a:cs typeface="Arial" pitchFamily="34" charset="0"/>
                </a:rPr>
                <a:t>  </a:t>
              </a:r>
              <a:r>
                <a:rPr lang="en-AU" sz="3400" dirty="0" smtClean="0">
                  <a:latin typeface="Calibri" pitchFamily="34" charset="0"/>
                  <a:cs typeface="Arial" pitchFamily="34" charset="0"/>
                </a:rPr>
                <a:t>vs. 2 monomers of MPPA</a:t>
              </a:r>
              <a:r>
                <a:rPr lang="en-AU" sz="3200" dirty="0" smtClean="0">
                  <a:latin typeface="Calibri" pitchFamily="34" charset="0"/>
                  <a:cs typeface="Arial" pitchFamily="34" charset="0"/>
                </a:rPr>
                <a:t>.</a:t>
              </a:r>
            </a:p>
            <a:p>
              <a:pPr algn="just"/>
              <a:endParaRPr lang="en-AU" sz="3200" b="1" dirty="0" smtClean="0">
                <a:latin typeface="Calibri" pitchFamily="34" charset="0"/>
                <a:cs typeface="Arial" pitchFamily="34" charset="0"/>
              </a:endParaRPr>
            </a:p>
            <a:p>
              <a:pPr algn="just"/>
              <a:endParaRPr lang="en-AU" sz="3200" b="1" dirty="0" smtClean="0">
                <a:latin typeface="Calibri" pitchFamily="34" charset="0"/>
                <a:cs typeface="Times New Roman" pitchFamily="18" charset="0"/>
              </a:endParaRPr>
            </a:p>
            <a:p>
              <a:endParaRPr lang="en-AU" sz="4000" b="1" dirty="0" smtClean="0">
                <a:latin typeface="Times New Roman" pitchFamily="18" charset="0"/>
                <a:cs typeface="Times New Roman" pitchFamily="18" charset="0"/>
              </a:endParaRPr>
            </a:p>
            <a:p>
              <a:endParaRPr lang="en-AU" sz="4000" b="1" dirty="0" smtClean="0">
                <a:latin typeface="Times New Roman" pitchFamily="18" charset="0"/>
                <a:cs typeface="Times New Roman" pitchFamily="18" charset="0"/>
              </a:endParaRPr>
            </a:p>
            <a:p>
              <a:endParaRPr lang="en-AU" sz="4000" b="1" dirty="0" smtClean="0">
                <a:latin typeface="Times New Roman" pitchFamily="18" charset="0"/>
                <a:cs typeface="Times New Roman" pitchFamily="18" charset="0"/>
              </a:endParaRPr>
            </a:p>
            <a:p>
              <a:endParaRPr lang="en-AU" sz="4000" b="1" dirty="0" smtClean="0">
                <a:latin typeface="Times New Roman" pitchFamily="18" charset="0"/>
                <a:cs typeface="Times New Roman" pitchFamily="18" charset="0"/>
              </a:endParaRPr>
            </a:p>
            <a:p>
              <a:endParaRPr lang="en-AU" sz="4000" b="1" dirty="0" smtClean="0">
                <a:latin typeface="Times New Roman" pitchFamily="18" charset="0"/>
                <a:cs typeface="Times New Roman" pitchFamily="18" charset="0"/>
              </a:endParaRPr>
            </a:p>
            <a:p>
              <a:endParaRPr lang="en-AU" sz="4000" b="1" dirty="0" smtClean="0">
                <a:latin typeface="Times New Roman" pitchFamily="18" charset="0"/>
                <a:cs typeface="Times New Roman" pitchFamily="18" charset="0"/>
              </a:endParaRPr>
            </a:p>
            <a:p>
              <a:endParaRPr lang="en-AU" sz="4000" b="1" dirty="0" smtClean="0">
                <a:latin typeface="Times New Roman" pitchFamily="18" charset="0"/>
                <a:cs typeface="Times New Roman" pitchFamily="18" charset="0"/>
              </a:endParaRPr>
            </a:p>
            <a:p>
              <a:endParaRPr lang="en-AU" sz="4000" b="1" dirty="0" smtClean="0">
                <a:latin typeface="Times New Roman" pitchFamily="18" charset="0"/>
                <a:cs typeface="Times New Roman" pitchFamily="18" charset="0"/>
              </a:endParaRPr>
            </a:p>
            <a:p>
              <a:endParaRPr lang="en-AU" sz="4000" b="1" dirty="0" smtClean="0">
                <a:latin typeface="Times New Roman" pitchFamily="18" charset="0"/>
                <a:cs typeface="Times New Roman" pitchFamily="18" charset="0"/>
              </a:endParaRPr>
            </a:p>
            <a:p>
              <a:endParaRPr lang="en-AU" sz="4000" b="1" dirty="0" smtClean="0">
                <a:latin typeface="Times New Roman" pitchFamily="18" charset="0"/>
                <a:cs typeface="Times New Roman" pitchFamily="18" charset="0"/>
              </a:endParaRPr>
            </a:p>
            <a:p>
              <a:endParaRPr lang="en-AU" sz="4000" b="1" dirty="0" smtClean="0">
                <a:latin typeface="Times New Roman" pitchFamily="18" charset="0"/>
                <a:cs typeface="Times New Roman" pitchFamily="18" charset="0"/>
              </a:endParaRPr>
            </a:p>
            <a:p>
              <a:endParaRPr lang="en-AU" sz="2800" b="1" dirty="0" smtClean="0">
                <a:latin typeface="Times New Roman" pitchFamily="18" charset="0"/>
                <a:cs typeface="Times New Roman" pitchFamily="18" charset="0"/>
              </a:endParaRPr>
            </a:p>
            <a:p>
              <a:endParaRPr lang="en-AU" sz="2800" b="1" dirty="0" smtClean="0">
                <a:latin typeface="Times New Roman" pitchFamily="18" charset="0"/>
                <a:cs typeface="Times New Roman" pitchFamily="18" charset="0"/>
              </a:endParaRPr>
            </a:p>
            <a:p>
              <a:r>
                <a:rPr lang="en-AU" sz="3000" b="1" dirty="0" smtClean="0">
                  <a:latin typeface="Times New Roman" pitchFamily="18" charset="0"/>
                  <a:cs typeface="Times New Roman" pitchFamily="18" charset="0"/>
                </a:rPr>
                <a:t>Sche</a:t>
              </a:r>
              <a:r>
                <a:rPr lang="en-AU" sz="3000" b="1" dirty="0" smtClean="0">
                  <a:latin typeface="Calibri" pitchFamily="34" charset="0"/>
                  <a:cs typeface="Times New Roman" pitchFamily="18" charset="0"/>
                </a:rPr>
                <a:t>me 2. </a:t>
              </a:r>
              <a:r>
                <a:rPr lang="en-AU" sz="3000" dirty="0" smtClean="0">
                  <a:latin typeface="Calibri" pitchFamily="34" charset="0"/>
                  <a:cs typeface="Times New Roman" pitchFamily="18" charset="0"/>
                </a:rPr>
                <a:t>Synthesis of </a:t>
              </a:r>
              <a:r>
                <a:rPr lang="en-AU" sz="3000" dirty="0" err="1" smtClean="0">
                  <a:latin typeface="Calibri" pitchFamily="34" charset="0"/>
                  <a:cs typeface="Times New Roman" pitchFamily="18" charset="0"/>
                </a:rPr>
                <a:t>polyNIPAm</a:t>
              </a:r>
              <a:r>
                <a:rPr lang="en-AU" sz="3000" dirty="0" smtClean="0">
                  <a:latin typeface="Calibri" pitchFamily="34" charset="0"/>
                  <a:cs typeface="Times New Roman" pitchFamily="18" charset="0"/>
                </a:rPr>
                <a:t>-co-MPPA via RAFT polymerization</a:t>
              </a:r>
            </a:p>
            <a:p>
              <a:endParaRPr lang="en-AU" sz="2800" b="1" dirty="0" smtClean="0">
                <a:latin typeface="Calibri" pitchFamily="34" charset="0"/>
                <a:cs typeface="Times New Roman" pitchFamily="18" charset="0"/>
              </a:endParaRPr>
            </a:p>
          </p:txBody>
        </p:sp>
        <p:graphicFrame>
          <p:nvGraphicFramePr>
            <p:cNvPr id="1127" name="Object 103"/>
            <p:cNvGraphicFramePr>
              <a:graphicFrameLocks noChangeAspect="1"/>
            </p:cNvGraphicFramePr>
            <p:nvPr/>
          </p:nvGraphicFramePr>
          <p:xfrm>
            <a:off x="3009876" y="22653475"/>
            <a:ext cx="9384097" cy="7920880"/>
          </p:xfrm>
          <a:graphic>
            <a:graphicData uri="http://schemas.openxmlformats.org/presentationml/2006/ole">
              <mc:AlternateContent xmlns:mc="http://schemas.openxmlformats.org/markup-compatibility/2006">
                <mc:Choice xmlns:v="urn:schemas-microsoft-com:vml" Requires="v">
                  <p:oleObj spid="_x0000_s1140" name="CS ChemDraw Drawing" r:id="rId6" imgW="3419694" imgH="3748568" progId="ChemDraw.Document.6.0">
                    <p:embed/>
                  </p:oleObj>
                </mc:Choice>
                <mc:Fallback>
                  <p:oleObj name="CS ChemDraw Drawing" r:id="rId6" imgW="3419694" imgH="3748568" progId="ChemDraw.Document.6.0">
                    <p:embed/>
                    <p:pic>
                      <p:nvPicPr>
                        <p:cNvPr id="0" name="Picture 1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09876" y="22653475"/>
                          <a:ext cx="9384097" cy="7920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0" name="Object 106"/>
            <p:cNvGraphicFramePr>
              <a:graphicFrameLocks noChangeAspect="1"/>
            </p:cNvGraphicFramePr>
            <p:nvPr/>
          </p:nvGraphicFramePr>
          <p:xfrm>
            <a:off x="1425701" y="13148419"/>
            <a:ext cx="11089232" cy="2926931"/>
          </p:xfrm>
          <a:graphic>
            <a:graphicData uri="http://schemas.openxmlformats.org/presentationml/2006/ole">
              <mc:AlternateContent xmlns:mc="http://schemas.openxmlformats.org/markup-compatibility/2006">
                <mc:Choice xmlns:v="urn:schemas-microsoft-com:vml" Requires="v">
                  <p:oleObj spid="_x0000_s1141" name="CS ChemDraw Drawing" r:id="rId8" imgW="3070388" imgH="869726" progId="ChemDraw.Document.6.0">
                    <p:embed/>
                  </p:oleObj>
                </mc:Choice>
                <mc:Fallback>
                  <p:oleObj name="CS ChemDraw Drawing" r:id="rId8" imgW="3070388" imgH="869726" progId="ChemDraw.Document.6.0">
                    <p:embed/>
                    <p:pic>
                      <p:nvPicPr>
                        <p:cNvPr id="0" name="Picture 11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25701" y="13148419"/>
                          <a:ext cx="11089232" cy="29269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9" name="TextBox 38"/>
            <p:cNvSpPr txBox="1"/>
            <p:nvPr/>
          </p:nvSpPr>
          <p:spPr>
            <a:xfrm>
              <a:off x="489597" y="9381209"/>
              <a:ext cx="14113568" cy="769441"/>
            </a:xfrm>
            <a:prstGeom prst="rect">
              <a:avLst/>
            </a:prstGeom>
            <a:solidFill>
              <a:srgbClr val="002060"/>
            </a:solidFill>
            <a:ln>
              <a:noFill/>
            </a:ln>
          </p:spPr>
          <p:txBody>
            <a:bodyPr wrap="square" rtlCol="0">
              <a:spAutoFit/>
            </a:bodyPr>
            <a:lstStyle/>
            <a:p>
              <a:pPr lvl="0" algn="just"/>
              <a:r>
                <a:rPr lang="en-AU" sz="4400" b="1" dirty="0" smtClean="0">
                  <a:solidFill>
                    <a:schemeClr val="bg1"/>
                  </a:solidFill>
                  <a:latin typeface="Arial" pitchFamily="34" charset="0"/>
                  <a:cs typeface="Arial" pitchFamily="34" charset="0"/>
                </a:rPr>
                <a:t>Results </a:t>
              </a:r>
            </a:p>
          </p:txBody>
        </p:sp>
      </p:grpSp>
      <p:grpSp>
        <p:nvGrpSpPr>
          <p:cNvPr id="100" name="Group 99"/>
          <p:cNvGrpSpPr/>
          <p:nvPr/>
        </p:nvGrpSpPr>
        <p:grpSpPr>
          <a:xfrm>
            <a:off x="28572717" y="9381209"/>
            <a:ext cx="14905656" cy="12085730"/>
            <a:chOff x="28572717" y="9570666"/>
            <a:chExt cx="14905656" cy="12085730"/>
          </a:xfrm>
        </p:grpSpPr>
        <p:sp>
          <p:nvSpPr>
            <p:cNvPr id="7" name="TextBox 6"/>
            <p:cNvSpPr txBox="1"/>
            <p:nvPr/>
          </p:nvSpPr>
          <p:spPr>
            <a:xfrm>
              <a:off x="28572717" y="10287132"/>
              <a:ext cx="14905656" cy="11369264"/>
            </a:xfrm>
            <a:prstGeom prst="rect">
              <a:avLst/>
            </a:prstGeom>
            <a:solidFill>
              <a:schemeClr val="accent3">
                <a:lumMod val="20000"/>
                <a:lumOff val="80000"/>
              </a:schemeClr>
            </a:solidFill>
            <a:ln>
              <a:noFill/>
            </a:ln>
          </p:spPr>
          <p:txBody>
            <a:bodyPr wrap="square" lIns="438915" tIns="219455" rIns="438915" bIns="219455" rtlCol="0">
              <a:spAutoFit/>
            </a:bodyPr>
            <a:lstStyle/>
            <a:p>
              <a:r>
                <a:rPr lang="en-AU" sz="3600" dirty="0" smtClean="0">
                  <a:latin typeface="Calibri" pitchFamily="34" charset="0"/>
                  <a:cs typeface="Arial" pitchFamily="34" charset="0"/>
                </a:rPr>
                <a:t>We are currently in process of coating a previously synthesized </a:t>
              </a:r>
              <a:r>
                <a:rPr lang="en-AU" sz="3600" dirty="0" err="1" smtClean="0">
                  <a:latin typeface="Calibri" pitchFamily="34" charset="0"/>
                  <a:cs typeface="Arial" pitchFamily="34" charset="0"/>
                </a:rPr>
                <a:t>polyNIPAm</a:t>
              </a:r>
              <a:r>
                <a:rPr lang="en-AU" sz="3600" dirty="0" smtClean="0">
                  <a:latin typeface="Calibri" pitchFamily="34" charset="0"/>
                  <a:cs typeface="Arial" pitchFamily="34" charset="0"/>
                </a:rPr>
                <a:t>-co-MPPA to the surface of the </a:t>
              </a:r>
              <a:r>
                <a:rPr lang="en-AU" sz="3600" dirty="0" err="1" smtClean="0">
                  <a:latin typeface="Calibri" pitchFamily="34" charset="0"/>
                  <a:cs typeface="Arial" pitchFamily="34" charset="0"/>
                </a:rPr>
                <a:t>Aerosil</a:t>
              </a:r>
              <a:r>
                <a:rPr lang="en-AU" sz="3600" dirty="0" smtClean="0">
                  <a:latin typeface="Calibri" pitchFamily="34" charset="0"/>
                  <a:cs typeface="Arial" pitchFamily="34" charset="0"/>
                </a:rPr>
                <a:t> 200 silica particles (scheme 4).  Alternative synthesis will directly utilize RAFT polymerization (scheme 5).</a:t>
              </a:r>
            </a:p>
            <a:p>
              <a:endParaRPr lang="en-AU" sz="3400" dirty="0" smtClean="0">
                <a:latin typeface="Calibri" pitchFamily="34" charset="0"/>
                <a:cs typeface="Arial" pitchFamily="34" charset="0"/>
              </a:endParaRPr>
            </a:p>
            <a:p>
              <a:endParaRPr lang="en-AU" sz="3400" dirty="0" smtClean="0">
                <a:latin typeface="Calibri" pitchFamily="34" charset="0"/>
                <a:cs typeface="Arial" pitchFamily="34" charset="0"/>
              </a:endParaRPr>
            </a:p>
            <a:p>
              <a:endParaRPr lang="en-AU" sz="3400" dirty="0" smtClean="0">
                <a:latin typeface="Calibri" pitchFamily="34" charset="0"/>
                <a:cs typeface="Arial" pitchFamily="34" charset="0"/>
              </a:endParaRPr>
            </a:p>
            <a:p>
              <a:endParaRPr lang="en-AU" sz="3200" b="1" dirty="0" smtClean="0">
                <a:latin typeface="Arial" pitchFamily="34" charset="0"/>
                <a:cs typeface="Arial" pitchFamily="34" charset="0"/>
              </a:endParaRPr>
            </a:p>
            <a:p>
              <a:endParaRPr lang="en-AU" sz="3200" b="1" dirty="0" smtClean="0">
                <a:latin typeface="Arial" pitchFamily="34" charset="0"/>
                <a:cs typeface="Arial" pitchFamily="34" charset="0"/>
              </a:endParaRPr>
            </a:p>
            <a:p>
              <a:endParaRPr lang="en-AU" sz="3200" b="1" dirty="0" smtClean="0">
                <a:latin typeface="Arial" pitchFamily="34" charset="0"/>
                <a:cs typeface="Arial" pitchFamily="34" charset="0"/>
              </a:endParaRPr>
            </a:p>
            <a:p>
              <a:endParaRPr lang="en-AU" sz="3200" b="1" dirty="0" smtClean="0">
                <a:latin typeface="Arial" pitchFamily="34" charset="0"/>
                <a:cs typeface="Arial" pitchFamily="34" charset="0"/>
              </a:endParaRPr>
            </a:p>
            <a:p>
              <a:endParaRPr lang="en-AU" sz="3200" b="1" dirty="0" smtClean="0">
                <a:latin typeface="Arial" pitchFamily="34" charset="0"/>
                <a:cs typeface="Arial" pitchFamily="34" charset="0"/>
              </a:endParaRPr>
            </a:p>
            <a:p>
              <a:endParaRPr lang="en-AU" sz="3000" b="1" dirty="0" smtClean="0">
                <a:latin typeface="Calibri" pitchFamily="34" charset="0"/>
                <a:cs typeface="Arial" pitchFamily="34" charset="0"/>
              </a:endParaRPr>
            </a:p>
            <a:p>
              <a:r>
                <a:rPr lang="en-AU" sz="3000" b="1" dirty="0" smtClean="0">
                  <a:latin typeface="Calibri" pitchFamily="34" charset="0"/>
                  <a:cs typeface="Arial" pitchFamily="34" charset="0"/>
                </a:rPr>
                <a:t>Scheme 4.  </a:t>
              </a:r>
              <a:r>
                <a:rPr lang="en-AU" sz="3000" dirty="0" smtClean="0">
                  <a:latin typeface="Calibri" pitchFamily="34" charset="0"/>
                  <a:cs typeface="Arial" pitchFamily="34" charset="0"/>
                </a:rPr>
                <a:t>Coating the silica  particles with </a:t>
              </a:r>
              <a:r>
                <a:rPr lang="en-AU" sz="3000" dirty="0" err="1" smtClean="0">
                  <a:latin typeface="Calibri" pitchFamily="34" charset="0"/>
                  <a:cs typeface="Arial" pitchFamily="34" charset="0"/>
                </a:rPr>
                <a:t>polyNIPAm</a:t>
              </a:r>
              <a:r>
                <a:rPr lang="en-AU" sz="3000" dirty="0" smtClean="0">
                  <a:latin typeface="Calibri" pitchFamily="34" charset="0"/>
                  <a:cs typeface="Arial" pitchFamily="34" charset="0"/>
                </a:rPr>
                <a:t>-co-MPPA.</a:t>
              </a:r>
              <a:endParaRPr lang="en-AU" sz="3200" dirty="0" smtClean="0">
                <a:latin typeface="Arial" pitchFamily="34" charset="0"/>
                <a:cs typeface="Arial" pitchFamily="34" charset="0"/>
              </a:endParaRPr>
            </a:p>
            <a:p>
              <a:endParaRPr lang="en-AU" sz="3200" dirty="0" smtClean="0">
                <a:latin typeface="Arial" pitchFamily="34" charset="0"/>
                <a:cs typeface="Arial" pitchFamily="34" charset="0"/>
              </a:endParaRPr>
            </a:p>
            <a:p>
              <a:endParaRPr lang="en-AU" sz="3200" dirty="0" smtClean="0">
                <a:latin typeface="Arial" pitchFamily="34" charset="0"/>
                <a:cs typeface="Arial" pitchFamily="34" charset="0"/>
              </a:endParaRPr>
            </a:p>
            <a:p>
              <a:endParaRPr lang="en-AU" sz="3200" b="1" dirty="0" smtClean="0">
                <a:latin typeface="Arial" pitchFamily="34" charset="0"/>
                <a:cs typeface="Arial" pitchFamily="34" charset="0"/>
              </a:endParaRPr>
            </a:p>
            <a:p>
              <a:endParaRPr lang="en-AU" sz="3200" b="1" dirty="0" smtClean="0">
                <a:latin typeface="Arial" pitchFamily="34" charset="0"/>
                <a:cs typeface="Arial" pitchFamily="34" charset="0"/>
              </a:endParaRPr>
            </a:p>
            <a:p>
              <a:endParaRPr lang="en-AU" sz="3200" b="1" dirty="0" smtClean="0">
                <a:latin typeface="Arial" pitchFamily="34" charset="0"/>
                <a:cs typeface="Arial" pitchFamily="34" charset="0"/>
              </a:endParaRPr>
            </a:p>
            <a:p>
              <a:endParaRPr lang="en-AU" sz="3200" b="1" dirty="0" smtClean="0">
                <a:latin typeface="Arial" pitchFamily="34" charset="0"/>
                <a:cs typeface="Arial" pitchFamily="34" charset="0"/>
              </a:endParaRPr>
            </a:p>
            <a:p>
              <a:endParaRPr lang="en-AU" sz="2800" b="1" dirty="0" smtClean="0">
                <a:latin typeface="Calibri" pitchFamily="34" charset="0"/>
                <a:cs typeface="Arial" pitchFamily="34" charset="0"/>
              </a:endParaRPr>
            </a:p>
            <a:p>
              <a:endParaRPr lang="en-AU" sz="3000" b="1" dirty="0" smtClean="0">
                <a:latin typeface="Calibri" pitchFamily="34" charset="0"/>
                <a:cs typeface="Times New Roman" pitchFamily="18" charset="0"/>
              </a:endParaRPr>
            </a:p>
            <a:p>
              <a:r>
                <a:rPr lang="en-AU" sz="3000" b="1" dirty="0" smtClean="0">
                  <a:latin typeface="Calibri" pitchFamily="34" charset="0"/>
                  <a:cs typeface="Times New Roman" pitchFamily="18" charset="0"/>
                </a:rPr>
                <a:t>Scheme 5. </a:t>
              </a:r>
              <a:r>
                <a:rPr lang="en-AU" sz="3000" dirty="0" smtClean="0">
                  <a:latin typeface="Calibri" pitchFamily="34" charset="0"/>
                  <a:cs typeface="Times New Roman" pitchFamily="18" charset="0"/>
                </a:rPr>
                <a:t>Synthesis of SiO</a:t>
              </a:r>
              <a:r>
                <a:rPr lang="en-AU" sz="3000" baseline="-25000" dirty="0" smtClean="0">
                  <a:latin typeface="Calibri" pitchFamily="34" charset="0"/>
                  <a:cs typeface="Times New Roman" pitchFamily="18" charset="0"/>
                </a:rPr>
                <a:t>2</a:t>
              </a:r>
              <a:r>
                <a:rPr lang="en-AU" sz="3000" dirty="0" smtClean="0">
                  <a:latin typeface="Calibri" pitchFamily="34" charset="0"/>
                  <a:cs typeface="Times New Roman" pitchFamily="18" charset="0"/>
                </a:rPr>
                <a:t>- </a:t>
              </a:r>
              <a:r>
                <a:rPr lang="en-AU" sz="3000" dirty="0" err="1" smtClean="0">
                  <a:latin typeface="Calibri" pitchFamily="34" charset="0"/>
                  <a:cs typeface="Times New Roman" pitchFamily="18" charset="0"/>
                </a:rPr>
                <a:t>polyNIPAM</a:t>
              </a:r>
              <a:r>
                <a:rPr lang="en-AU" sz="3000" dirty="0" smtClean="0">
                  <a:latin typeface="Calibri" pitchFamily="34" charset="0"/>
                  <a:cs typeface="Times New Roman" pitchFamily="18" charset="0"/>
                </a:rPr>
                <a:t>-co-MPPA via RAFT polymerization</a:t>
              </a:r>
              <a:endParaRPr lang="en-AU" sz="3000" baseline="-25000" dirty="0" smtClean="0">
                <a:latin typeface="Calibri" pitchFamily="34" charset="0"/>
                <a:cs typeface="Times New Roman" pitchFamily="18" charset="0"/>
              </a:endParaRPr>
            </a:p>
          </p:txBody>
        </p:sp>
        <p:graphicFrame>
          <p:nvGraphicFramePr>
            <p:cNvPr id="1128" name="Object 104"/>
            <p:cNvGraphicFramePr>
              <a:graphicFrameLocks noChangeAspect="1"/>
            </p:cNvGraphicFramePr>
            <p:nvPr/>
          </p:nvGraphicFramePr>
          <p:xfrm>
            <a:off x="29076773" y="17252875"/>
            <a:ext cx="14141458" cy="3372105"/>
          </p:xfrm>
          <a:graphic>
            <a:graphicData uri="http://schemas.openxmlformats.org/presentationml/2006/ole">
              <mc:AlternateContent xmlns:mc="http://schemas.openxmlformats.org/markup-compatibility/2006">
                <mc:Choice xmlns:v="urn:schemas-microsoft-com:vml" Requires="v">
                  <p:oleObj spid="_x0000_s1142" name="CS ChemDraw Drawing" r:id="rId10" imgW="5563814" imgH="1324024" progId="ChemDraw.Document.6.0">
                    <p:embed/>
                  </p:oleObj>
                </mc:Choice>
                <mc:Fallback>
                  <p:oleObj name="CS ChemDraw Drawing" r:id="rId10" imgW="5563814" imgH="1324024" progId="ChemDraw.Document.6.0">
                    <p:embed/>
                    <p:pic>
                      <p:nvPicPr>
                        <p:cNvPr id="0" name="Picture 11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9076773" y="17252875"/>
                          <a:ext cx="14141458" cy="3372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0" name="TextBox 39"/>
            <p:cNvSpPr txBox="1"/>
            <p:nvPr/>
          </p:nvSpPr>
          <p:spPr>
            <a:xfrm>
              <a:off x="28572717" y="9570666"/>
              <a:ext cx="14905656" cy="769441"/>
            </a:xfrm>
            <a:prstGeom prst="rect">
              <a:avLst/>
            </a:prstGeom>
            <a:solidFill>
              <a:srgbClr val="002060"/>
            </a:solidFill>
            <a:ln>
              <a:noFill/>
            </a:ln>
          </p:spPr>
          <p:txBody>
            <a:bodyPr wrap="square" rtlCol="0">
              <a:spAutoFit/>
            </a:bodyPr>
            <a:lstStyle/>
            <a:p>
              <a:pPr lvl="0" algn="just"/>
              <a:r>
                <a:rPr lang="en-AU" sz="4400" b="1" dirty="0" smtClean="0">
                  <a:solidFill>
                    <a:schemeClr val="bg1"/>
                  </a:solidFill>
                  <a:latin typeface="Arial" pitchFamily="34" charset="0"/>
                  <a:cs typeface="Arial" pitchFamily="34" charset="0"/>
                </a:rPr>
                <a:t>Future works </a:t>
              </a:r>
            </a:p>
          </p:txBody>
        </p:sp>
      </p:grpSp>
      <p:grpSp>
        <p:nvGrpSpPr>
          <p:cNvPr id="51" name="Group 50"/>
          <p:cNvGrpSpPr/>
          <p:nvPr/>
        </p:nvGrpSpPr>
        <p:grpSpPr>
          <a:xfrm>
            <a:off x="28572717" y="21789379"/>
            <a:ext cx="14905656" cy="4546382"/>
            <a:chOff x="28572717" y="19269099"/>
            <a:chExt cx="14833648" cy="4546382"/>
          </a:xfrm>
        </p:grpSpPr>
        <p:sp>
          <p:nvSpPr>
            <p:cNvPr id="23" name="TextBox 22"/>
            <p:cNvSpPr txBox="1"/>
            <p:nvPr/>
          </p:nvSpPr>
          <p:spPr>
            <a:xfrm>
              <a:off x="28572717" y="19845163"/>
              <a:ext cx="14833648" cy="3970318"/>
            </a:xfrm>
            <a:prstGeom prst="rect">
              <a:avLst/>
            </a:prstGeom>
            <a:solidFill>
              <a:schemeClr val="accent3">
                <a:lumMod val="20000"/>
                <a:lumOff val="80000"/>
              </a:schemeClr>
            </a:solidFill>
            <a:ln>
              <a:noFill/>
            </a:ln>
          </p:spPr>
          <p:txBody>
            <a:bodyPr wrap="square" rtlCol="0">
              <a:spAutoFit/>
            </a:bodyPr>
            <a:lstStyle/>
            <a:p>
              <a:pPr lvl="0" algn="just"/>
              <a:endParaRPr lang="en-US" sz="3600" dirty="0" smtClean="0">
                <a:latin typeface="Calibri" pitchFamily="34" charset="0"/>
                <a:cs typeface="Arial" pitchFamily="34" charset="0"/>
              </a:endParaRPr>
            </a:p>
            <a:p>
              <a:pPr lvl="0" algn="just"/>
              <a:r>
                <a:rPr lang="en-US" sz="3600" dirty="0" smtClean="0">
                  <a:latin typeface="Calibri" pitchFamily="34" charset="0"/>
                  <a:cs typeface="Arial" pitchFamily="34" charset="0"/>
                </a:rPr>
                <a:t>A Cu(II) sensor based on </a:t>
              </a:r>
              <a:r>
                <a:rPr lang="en-US" sz="3600" dirty="0" err="1" smtClean="0">
                  <a:latin typeface="Calibri" pitchFamily="34" charset="0"/>
                  <a:cs typeface="Arial" pitchFamily="34" charset="0"/>
                </a:rPr>
                <a:t>polyNIPAm</a:t>
              </a:r>
              <a:r>
                <a:rPr lang="en-US" sz="3600" dirty="0" smtClean="0">
                  <a:latin typeface="Calibri" pitchFamily="34" charset="0"/>
                  <a:cs typeface="Arial" pitchFamily="34" charset="0"/>
                </a:rPr>
                <a:t>-co-MPAA coated silica particles is being developed. The intensity of second order scattering could be measured to determine trace amount of Cu(II) in water samples. The polymer itself showed that the detection limit could be as low as 10-8M. Coating polymer on silica particles is currently under process.</a:t>
              </a:r>
            </a:p>
            <a:p>
              <a:pPr lvl="0" algn="just"/>
              <a:endParaRPr lang="en-AU" sz="3600" b="1" dirty="0" smtClean="0">
                <a:solidFill>
                  <a:prstClr val="black"/>
                </a:solidFill>
                <a:latin typeface="Calibri" pitchFamily="34" charset="0"/>
                <a:cs typeface="Arial" pitchFamily="34" charset="0"/>
              </a:endParaRPr>
            </a:p>
          </p:txBody>
        </p:sp>
        <p:sp>
          <p:nvSpPr>
            <p:cNvPr id="29" name="TextBox 28"/>
            <p:cNvSpPr txBox="1"/>
            <p:nvPr/>
          </p:nvSpPr>
          <p:spPr>
            <a:xfrm>
              <a:off x="28572717" y="19269099"/>
              <a:ext cx="14833648" cy="769441"/>
            </a:xfrm>
            <a:prstGeom prst="rect">
              <a:avLst/>
            </a:prstGeom>
            <a:solidFill>
              <a:srgbClr val="002060"/>
            </a:solidFill>
            <a:ln>
              <a:noFill/>
            </a:ln>
          </p:spPr>
          <p:txBody>
            <a:bodyPr wrap="square" rtlCol="0">
              <a:spAutoFit/>
            </a:bodyPr>
            <a:lstStyle/>
            <a:p>
              <a:pPr lvl="0" algn="just"/>
              <a:r>
                <a:rPr lang="en-AU" sz="4400" b="1" dirty="0" smtClean="0">
                  <a:solidFill>
                    <a:schemeClr val="bg1"/>
                  </a:solidFill>
                  <a:latin typeface="Arial" pitchFamily="34" charset="0"/>
                  <a:cs typeface="Arial" pitchFamily="34" charset="0"/>
                </a:rPr>
                <a:t>Conclusion</a:t>
              </a:r>
            </a:p>
          </p:txBody>
        </p:sp>
      </p:grpSp>
      <p:grpSp>
        <p:nvGrpSpPr>
          <p:cNvPr id="50" name="Group 49"/>
          <p:cNvGrpSpPr/>
          <p:nvPr/>
        </p:nvGrpSpPr>
        <p:grpSpPr>
          <a:xfrm>
            <a:off x="28572717" y="26708570"/>
            <a:ext cx="14905656" cy="2281609"/>
            <a:chOff x="28644724" y="22964154"/>
            <a:chExt cx="14833649" cy="2281609"/>
          </a:xfrm>
        </p:grpSpPr>
        <p:sp>
          <p:nvSpPr>
            <p:cNvPr id="8" name="TextBox 7"/>
            <p:cNvSpPr txBox="1"/>
            <p:nvPr/>
          </p:nvSpPr>
          <p:spPr>
            <a:xfrm>
              <a:off x="28644724" y="23694571"/>
              <a:ext cx="14833648" cy="1551192"/>
            </a:xfrm>
            <a:prstGeom prst="rect">
              <a:avLst/>
            </a:prstGeom>
            <a:solidFill>
              <a:schemeClr val="accent3">
                <a:lumMod val="20000"/>
                <a:lumOff val="80000"/>
              </a:schemeClr>
            </a:solidFill>
            <a:ln>
              <a:noFill/>
            </a:ln>
          </p:spPr>
          <p:txBody>
            <a:bodyPr wrap="square" lIns="438915" tIns="219455" rIns="438915" bIns="219455" rtlCol="0">
              <a:spAutoFit/>
            </a:bodyPr>
            <a:lstStyle/>
            <a:p>
              <a:pPr algn="just"/>
              <a:r>
                <a:rPr lang="en-AU" sz="3600" dirty="0" smtClean="0">
                  <a:latin typeface="Calibri" pitchFamily="34" charset="0"/>
                  <a:cs typeface="Arial" pitchFamily="34" charset="0"/>
                </a:rPr>
                <a:t>We acknowledge the Department of Chemistry for financial support and </a:t>
              </a:r>
              <a:r>
                <a:rPr lang="en-AU" sz="3600" dirty="0" smtClean="0">
                  <a:latin typeface="Calibri" pitchFamily="34" charset="0"/>
                  <a:cs typeface="Arial" pitchFamily="34" charset="0"/>
                </a:rPr>
                <a:t>all  Seitz and </a:t>
              </a:r>
              <a:r>
                <a:rPr lang="en-AU" sz="3600" dirty="0" err="1" smtClean="0">
                  <a:latin typeface="Calibri" pitchFamily="34" charset="0"/>
                  <a:cs typeface="Arial" pitchFamily="34" charset="0"/>
                </a:rPr>
                <a:t>Planalp</a:t>
              </a:r>
              <a:r>
                <a:rPr lang="en-AU" sz="3600" dirty="0" smtClean="0">
                  <a:latin typeface="Calibri" pitchFamily="34" charset="0"/>
                  <a:cs typeface="Arial" pitchFamily="34" charset="0"/>
                </a:rPr>
                <a:t> groups </a:t>
              </a:r>
              <a:r>
                <a:rPr lang="en-AU" sz="3600" dirty="0" smtClean="0">
                  <a:latin typeface="Calibri" pitchFamily="34" charset="0"/>
                  <a:cs typeface="Arial" pitchFamily="34" charset="0"/>
                </a:rPr>
                <a:t>members.</a:t>
              </a:r>
            </a:p>
          </p:txBody>
        </p:sp>
        <p:sp>
          <p:nvSpPr>
            <p:cNvPr id="47" name="TextBox 46"/>
            <p:cNvSpPr txBox="1"/>
            <p:nvPr/>
          </p:nvSpPr>
          <p:spPr>
            <a:xfrm>
              <a:off x="28644725" y="22964154"/>
              <a:ext cx="14833648" cy="769441"/>
            </a:xfrm>
            <a:prstGeom prst="rect">
              <a:avLst/>
            </a:prstGeom>
            <a:solidFill>
              <a:srgbClr val="002060"/>
            </a:solidFill>
            <a:ln>
              <a:noFill/>
            </a:ln>
          </p:spPr>
          <p:txBody>
            <a:bodyPr wrap="square" rtlCol="0">
              <a:spAutoFit/>
            </a:bodyPr>
            <a:lstStyle/>
            <a:p>
              <a:pPr lvl="0" algn="just"/>
              <a:r>
                <a:rPr lang="en-AU" sz="4400" b="1" dirty="0" smtClean="0">
                  <a:solidFill>
                    <a:schemeClr val="bg1"/>
                  </a:solidFill>
                  <a:latin typeface="Arial" pitchFamily="34" charset="0"/>
                  <a:cs typeface="Arial" pitchFamily="34" charset="0"/>
                </a:rPr>
                <a:t>Acknowledgements</a:t>
              </a:r>
            </a:p>
          </p:txBody>
        </p:sp>
      </p:grpSp>
      <p:grpSp>
        <p:nvGrpSpPr>
          <p:cNvPr id="49" name="Group 48"/>
          <p:cNvGrpSpPr/>
          <p:nvPr/>
        </p:nvGrpSpPr>
        <p:grpSpPr>
          <a:xfrm>
            <a:off x="28572717" y="29444874"/>
            <a:ext cx="14905657" cy="2874631"/>
            <a:chOff x="28644725" y="26132506"/>
            <a:chExt cx="14833649" cy="2874631"/>
          </a:xfrm>
        </p:grpSpPr>
        <p:sp>
          <p:nvSpPr>
            <p:cNvPr id="9" name="TextBox 8"/>
            <p:cNvSpPr txBox="1"/>
            <p:nvPr/>
          </p:nvSpPr>
          <p:spPr>
            <a:xfrm>
              <a:off x="28644725" y="26901947"/>
              <a:ext cx="14833648" cy="2105190"/>
            </a:xfrm>
            <a:prstGeom prst="rect">
              <a:avLst/>
            </a:prstGeom>
            <a:solidFill>
              <a:schemeClr val="accent3">
                <a:lumMod val="20000"/>
                <a:lumOff val="80000"/>
              </a:schemeClr>
            </a:solidFill>
            <a:ln>
              <a:noFill/>
            </a:ln>
          </p:spPr>
          <p:txBody>
            <a:bodyPr wrap="square" lIns="438915" tIns="219455" rIns="438915" bIns="219455" rtlCol="0">
              <a:spAutoFit/>
            </a:bodyPr>
            <a:lstStyle/>
            <a:p>
              <a:pPr marL="514350" indent="-514350" algn="just"/>
              <a:r>
                <a:rPr lang="en-AU" sz="3600" dirty="0" smtClean="0">
                  <a:latin typeface="Calibri" pitchFamily="34" charset="0"/>
                  <a:cs typeface="Arial" pitchFamily="34" charset="0"/>
                </a:rPr>
                <a:t>1. </a:t>
              </a:r>
              <a:r>
                <a:rPr lang="en-US" sz="3600" dirty="0" smtClean="0">
                  <a:latin typeface="Calibri" pitchFamily="34" charset="0"/>
                </a:rPr>
                <a:t>Yao, S.; Jones, A.M.; Du, J.; Jackson, R.K.; Massing, J.O; Kennedy, D.P.; Bencivenga, N.E.; Planalp, R.P.; Burdette, S.C.; Seitz, W.R. </a:t>
              </a:r>
              <a:r>
                <a:rPr lang="en-US" sz="3600" i="1" dirty="0" smtClean="0">
                  <a:latin typeface="Calibri" pitchFamily="34" charset="0"/>
                </a:rPr>
                <a:t>Analyst.</a:t>
              </a:r>
              <a:r>
                <a:rPr lang="en-US" sz="3600" b="1" i="1" dirty="0" smtClean="0">
                  <a:latin typeface="Calibri" pitchFamily="34" charset="0"/>
                </a:rPr>
                <a:t> </a:t>
              </a:r>
              <a:r>
                <a:rPr lang="en-US" sz="3600" b="1" dirty="0" smtClean="0">
                  <a:latin typeface="Calibri" pitchFamily="34" charset="0"/>
                </a:rPr>
                <a:t>2012, </a:t>
              </a:r>
              <a:r>
                <a:rPr lang="en-US" sz="3600" i="1" dirty="0" smtClean="0">
                  <a:latin typeface="Calibri" pitchFamily="34" charset="0"/>
                </a:rPr>
                <a:t>137</a:t>
              </a:r>
              <a:r>
                <a:rPr lang="en-US" sz="3600" dirty="0" smtClean="0">
                  <a:latin typeface="Calibri" pitchFamily="34" charset="0"/>
                </a:rPr>
                <a:t>, 4734 – 4741</a:t>
              </a:r>
              <a:endParaRPr lang="en-AU" sz="3600" dirty="0" smtClean="0">
                <a:latin typeface="Calibri" pitchFamily="34" charset="0"/>
                <a:cs typeface="Arial" pitchFamily="34" charset="0"/>
              </a:endParaRPr>
            </a:p>
          </p:txBody>
        </p:sp>
        <p:sp>
          <p:nvSpPr>
            <p:cNvPr id="48" name="TextBox 47"/>
            <p:cNvSpPr txBox="1"/>
            <p:nvPr/>
          </p:nvSpPr>
          <p:spPr>
            <a:xfrm>
              <a:off x="28644726" y="26132506"/>
              <a:ext cx="14833648" cy="769441"/>
            </a:xfrm>
            <a:prstGeom prst="rect">
              <a:avLst/>
            </a:prstGeom>
            <a:solidFill>
              <a:srgbClr val="002060"/>
            </a:solidFill>
            <a:ln>
              <a:noFill/>
            </a:ln>
          </p:spPr>
          <p:txBody>
            <a:bodyPr wrap="square" rtlCol="0">
              <a:spAutoFit/>
            </a:bodyPr>
            <a:lstStyle/>
            <a:p>
              <a:pPr lvl="0" algn="just"/>
              <a:r>
                <a:rPr lang="en-AU" sz="4400" b="1" dirty="0" smtClean="0">
                  <a:solidFill>
                    <a:schemeClr val="bg1"/>
                  </a:solidFill>
                  <a:latin typeface="Arial" pitchFamily="34" charset="0"/>
                  <a:cs typeface="Arial" pitchFamily="34" charset="0"/>
                </a:rPr>
                <a:t>Reference</a:t>
              </a:r>
              <a:endParaRPr lang="en-AU" sz="4400" b="1" dirty="0" smtClean="0">
                <a:solidFill>
                  <a:schemeClr val="bg1"/>
                </a:solidFill>
                <a:latin typeface="Arial" pitchFamily="34" charset="0"/>
                <a:cs typeface="Arial" pitchFamily="34" charset="0"/>
              </a:endParaRPr>
            </a:p>
          </p:txBody>
        </p:sp>
      </p:grpSp>
      <p:sp>
        <p:nvSpPr>
          <p:cNvPr id="75" name="TextBox 74"/>
          <p:cNvSpPr txBox="1"/>
          <p:nvPr/>
        </p:nvSpPr>
        <p:spPr>
          <a:xfrm>
            <a:off x="15035213" y="19773155"/>
            <a:ext cx="484327" cy="461665"/>
          </a:xfrm>
          <a:prstGeom prst="rect">
            <a:avLst/>
          </a:prstGeom>
          <a:noFill/>
        </p:spPr>
        <p:txBody>
          <a:bodyPr wrap="square" rtlCol="0">
            <a:spAutoFit/>
          </a:bodyPr>
          <a:lstStyle/>
          <a:p>
            <a:r>
              <a:rPr lang="en-US" sz="2400" b="1" dirty="0" smtClean="0"/>
              <a:t>a</a:t>
            </a:r>
            <a:endParaRPr lang="en-US" sz="2400" b="1" dirty="0"/>
          </a:p>
        </p:txBody>
      </p:sp>
      <p:sp>
        <p:nvSpPr>
          <p:cNvPr id="76" name="TextBox 75"/>
          <p:cNvSpPr txBox="1"/>
          <p:nvPr/>
        </p:nvSpPr>
        <p:spPr>
          <a:xfrm>
            <a:off x="15035213" y="21213315"/>
            <a:ext cx="484327" cy="461665"/>
          </a:xfrm>
          <a:prstGeom prst="rect">
            <a:avLst/>
          </a:prstGeom>
          <a:noFill/>
        </p:spPr>
        <p:txBody>
          <a:bodyPr wrap="square" rtlCol="0">
            <a:spAutoFit/>
          </a:bodyPr>
          <a:lstStyle/>
          <a:p>
            <a:r>
              <a:rPr lang="en-US" sz="2400" b="1" dirty="0" smtClean="0"/>
              <a:t>a</a:t>
            </a:r>
            <a:endParaRPr lang="en-US" sz="2400" b="1" dirty="0"/>
          </a:p>
        </p:txBody>
      </p:sp>
      <p:sp>
        <p:nvSpPr>
          <p:cNvPr id="77" name="TextBox 76"/>
          <p:cNvSpPr txBox="1"/>
          <p:nvPr/>
        </p:nvSpPr>
        <p:spPr>
          <a:xfrm>
            <a:off x="489596" y="6163643"/>
            <a:ext cx="42916769" cy="769441"/>
          </a:xfrm>
          <a:prstGeom prst="rect">
            <a:avLst/>
          </a:prstGeom>
          <a:solidFill>
            <a:srgbClr val="002060"/>
          </a:solidFill>
          <a:ln>
            <a:noFill/>
          </a:ln>
        </p:spPr>
        <p:txBody>
          <a:bodyPr wrap="square" rtlCol="0">
            <a:spAutoFit/>
          </a:bodyPr>
          <a:lstStyle/>
          <a:p>
            <a:pPr lvl="0" algn="just"/>
            <a:r>
              <a:rPr lang="en-AU" sz="4400" b="1" dirty="0" smtClean="0">
                <a:solidFill>
                  <a:schemeClr val="bg1"/>
                </a:solidFill>
                <a:latin typeface="Arial" pitchFamily="34" charset="0"/>
                <a:cs typeface="Arial" pitchFamily="34" charset="0"/>
              </a:rPr>
              <a:t>Introduction </a:t>
            </a:r>
          </a:p>
        </p:txBody>
      </p:sp>
      <p:pic>
        <p:nvPicPr>
          <p:cNvPr id="87" name="Picture 6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227901" y="19413115"/>
            <a:ext cx="6840760" cy="46494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8" name="TextBox 87"/>
          <p:cNvSpPr txBox="1"/>
          <p:nvPr/>
        </p:nvSpPr>
        <p:spPr>
          <a:xfrm>
            <a:off x="22019989" y="19557131"/>
            <a:ext cx="5832648" cy="523220"/>
          </a:xfrm>
          <a:prstGeom prst="rect">
            <a:avLst/>
          </a:prstGeom>
          <a:solidFill>
            <a:schemeClr val="bg1"/>
          </a:solidFill>
        </p:spPr>
        <p:txBody>
          <a:bodyPr wrap="square" rtlCol="0">
            <a:spAutoFit/>
          </a:bodyPr>
          <a:lstStyle/>
          <a:p>
            <a:pPr algn="ctr"/>
            <a:r>
              <a:rPr lang="en-US" sz="2800" b="1" dirty="0" err="1" smtClean="0">
                <a:latin typeface="Calibri" pitchFamily="34" charset="0"/>
              </a:rPr>
              <a:t>PolyNIPAm</a:t>
            </a:r>
            <a:r>
              <a:rPr lang="en-US" sz="2800" b="1" dirty="0" smtClean="0">
                <a:latin typeface="Calibri" pitchFamily="34" charset="0"/>
              </a:rPr>
              <a:t>-co-MPPA Phase Transition</a:t>
            </a:r>
            <a:endParaRPr lang="en-US" sz="2800" b="1" dirty="0">
              <a:latin typeface="Calibri" pitchFamily="34" charset="0"/>
            </a:endParaRPr>
          </a:p>
        </p:txBody>
      </p:sp>
      <p:pic>
        <p:nvPicPr>
          <p:cNvPr id="89" name="Picture 6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299909" y="19485123"/>
            <a:ext cx="6840760" cy="46494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0" name="TextBox 89"/>
          <p:cNvSpPr txBox="1"/>
          <p:nvPr/>
        </p:nvSpPr>
        <p:spPr>
          <a:xfrm>
            <a:off x="22091997" y="19629139"/>
            <a:ext cx="5832648" cy="523220"/>
          </a:xfrm>
          <a:prstGeom prst="rect">
            <a:avLst/>
          </a:prstGeom>
          <a:solidFill>
            <a:schemeClr val="bg1"/>
          </a:solidFill>
        </p:spPr>
        <p:txBody>
          <a:bodyPr wrap="square" rtlCol="0">
            <a:spAutoFit/>
          </a:bodyPr>
          <a:lstStyle/>
          <a:p>
            <a:pPr algn="ctr"/>
            <a:r>
              <a:rPr lang="en-US" sz="2800" b="1" dirty="0" err="1" smtClean="0">
                <a:latin typeface="Calibri" pitchFamily="34" charset="0"/>
              </a:rPr>
              <a:t>PolyNIPAm</a:t>
            </a:r>
            <a:r>
              <a:rPr lang="en-US" sz="2800" b="1" dirty="0" smtClean="0">
                <a:latin typeface="Calibri" pitchFamily="34" charset="0"/>
              </a:rPr>
              <a:t>-co-MPPA Phase Transition</a:t>
            </a:r>
            <a:endParaRPr lang="en-US" sz="2800" b="1" dirty="0">
              <a:latin typeface="Calibri" pitchFamily="34" charset="0"/>
            </a:endParaRPr>
          </a:p>
        </p:txBody>
      </p:sp>
      <p:grpSp>
        <p:nvGrpSpPr>
          <p:cNvPr id="95" name="Group 94"/>
          <p:cNvGrpSpPr/>
          <p:nvPr/>
        </p:nvGrpSpPr>
        <p:grpSpPr>
          <a:xfrm>
            <a:off x="14891194" y="9453217"/>
            <a:ext cx="13249475" cy="22849330"/>
            <a:chOff x="14891194" y="9525225"/>
            <a:chExt cx="13249475" cy="22849330"/>
          </a:xfrm>
        </p:grpSpPr>
        <p:sp>
          <p:nvSpPr>
            <p:cNvPr id="10" name="TextBox 9"/>
            <p:cNvSpPr txBox="1"/>
            <p:nvPr/>
          </p:nvSpPr>
          <p:spPr>
            <a:xfrm>
              <a:off x="14891194" y="9525225"/>
              <a:ext cx="13249472" cy="22849330"/>
            </a:xfrm>
            <a:prstGeom prst="rect">
              <a:avLst/>
            </a:prstGeom>
            <a:solidFill>
              <a:schemeClr val="accent3">
                <a:lumMod val="20000"/>
                <a:lumOff val="80000"/>
              </a:schemeClr>
            </a:solid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p:spPr>
          <p:txBody>
            <a:bodyPr wrap="square" lIns="438915" tIns="219455" rIns="438915" bIns="219455" rtlCol="0">
              <a:spAutoFit/>
            </a:bodyPr>
            <a:lstStyle/>
            <a:p>
              <a:pPr algn="ctr"/>
              <a:r>
                <a:rPr lang="en-AU" sz="4000" b="1" i="1" dirty="0" err="1" smtClean="0">
                  <a:solidFill>
                    <a:srgbClr val="25339B"/>
                  </a:solidFill>
                  <a:latin typeface="Times New Roman" pitchFamily="18" charset="0"/>
                  <a:cs typeface="Times New Roman" pitchFamily="18" charset="0"/>
                </a:rPr>
                <a:t>Behavior</a:t>
              </a:r>
              <a:r>
                <a:rPr lang="en-AU" sz="4000" b="1" i="1" dirty="0" smtClean="0">
                  <a:solidFill>
                    <a:srgbClr val="25339B"/>
                  </a:solidFill>
                  <a:latin typeface="Times New Roman" pitchFamily="18" charset="0"/>
                  <a:cs typeface="Times New Roman" pitchFamily="18" charset="0"/>
                </a:rPr>
                <a:t> of </a:t>
              </a:r>
              <a:r>
                <a:rPr lang="en-AU" sz="4000" b="1" i="1" dirty="0" err="1" smtClean="0">
                  <a:solidFill>
                    <a:srgbClr val="25339B"/>
                  </a:solidFill>
                  <a:latin typeface="Times New Roman" pitchFamily="18" charset="0"/>
                  <a:cs typeface="Times New Roman" pitchFamily="18" charset="0"/>
                </a:rPr>
                <a:t>polyNIPAm</a:t>
              </a:r>
              <a:r>
                <a:rPr lang="en-AU" sz="4000" b="1" i="1" dirty="0" smtClean="0">
                  <a:solidFill>
                    <a:srgbClr val="25339B"/>
                  </a:solidFill>
                  <a:latin typeface="Times New Roman" pitchFamily="18" charset="0"/>
                  <a:cs typeface="Times New Roman" pitchFamily="18" charset="0"/>
                </a:rPr>
                <a:t> copolymers-coated silica particles</a:t>
              </a:r>
            </a:p>
            <a:p>
              <a:endParaRPr lang="en-AU" sz="4000" b="1" baseline="30000" dirty="0" smtClean="0">
                <a:latin typeface="Arial" pitchFamily="34" charset="0"/>
                <a:cs typeface="Arial" pitchFamily="34" charset="0"/>
              </a:endParaRPr>
            </a:p>
            <a:p>
              <a:endParaRPr lang="en-AU" sz="4000" b="1" baseline="30000" dirty="0" smtClean="0">
                <a:latin typeface="Arial" pitchFamily="34" charset="0"/>
                <a:cs typeface="Arial" pitchFamily="34" charset="0"/>
              </a:endParaRPr>
            </a:p>
            <a:p>
              <a:endParaRPr lang="en-AU" sz="4000" b="1" baseline="30000" dirty="0" smtClean="0">
                <a:latin typeface="Arial" pitchFamily="34" charset="0"/>
                <a:cs typeface="Arial" pitchFamily="34" charset="0"/>
              </a:endParaRPr>
            </a:p>
            <a:p>
              <a:endParaRPr lang="en-AU" sz="3400" b="1" dirty="0" smtClean="0">
                <a:latin typeface="Arial" pitchFamily="34" charset="0"/>
                <a:cs typeface="Arial" pitchFamily="34" charset="0"/>
              </a:endParaRPr>
            </a:p>
            <a:p>
              <a:endParaRPr lang="en-AU" sz="3400" b="1" dirty="0" smtClean="0">
                <a:latin typeface="Arial" pitchFamily="34" charset="0"/>
                <a:cs typeface="Arial" pitchFamily="34" charset="0"/>
              </a:endParaRPr>
            </a:p>
            <a:p>
              <a:endParaRPr lang="en-AU" sz="3400" b="1" dirty="0" smtClean="0">
                <a:latin typeface="Arial" pitchFamily="34" charset="0"/>
                <a:cs typeface="Arial" pitchFamily="34" charset="0"/>
              </a:endParaRPr>
            </a:p>
            <a:p>
              <a:endParaRPr lang="en-AU" sz="3400" b="1" dirty="0" smtClean="0">
                <a:latin typeface="Arial" pitchFamily="34" charset="0"/>
                <a:cs typeface="Arial" pitchFamily="34" charset="0"/>
              </a:endParaRPr>
            </a:p>
            <a:p>
              <a:endParaRPr lang="en-AU" sz="3400" b="1" dirty="0" smtClean="0">
                <a:latin typeface="Arial" pitchFamily="34" charset="0"/>
                <a:cs typeface="Arial" pitchFamily="34" charset="0"/>
              </a:endParaRPr>
            </a:p>
            <a:p>
              <a:endParaRPr lang="en-AU" sz="3400" b="1" dirty="0" smtClean="0">
                <a:latin typeface="Arial" pitchFamily="34" charset="0"/>
                <a:cs typeface="Arial" pitchFamily="34" charset="0"/>
              </a:endParaRPr>
            </a:p>
            <a:p>
              <a:endParaRPr lang="en-AU" sz="3400" b="1" dirty="0" smtClean="0">
                <a:latin typeface="Arial" pitchFamily="34" charset="0"/>
                <a:cs typeface="Arial" pitchFamily="34" charset="0"/>
              </a:endParaRPr>
            </a:p>
            <a:p>
              <a:endParaRPr lang="en-AU" sz="2800" b="1" dirty="0" smtClean="0">
                <a:latin typeface="Calibri" pitchFamily="34" charset="0"/>
                <a:cs typeface="Arial" pitchFamily="34" charset="0"/>
              </a:endParaRPr>
            </a:p>
            <a:p>
              <a:r>
                <a:rPr lang="en-AU" sz="2800" b="1" dirty="0" smtClean="0">
                  <a:latin typeface="Calibri" pitchFamily="34" charset="0"/>
                  <a:cs typeface="Times New Roman" pitchFamily="18" charset="0"/>
                </a:rPr>
                <a:t>Scheme 3. </a:t>
              </a:r>
              <a:r>
                <a:rPr lang="en-AU" sz="2800" dirty="0" smtClean="0">
                  <a:latin typeface="Calibri" pitchFamily="34" charset="0"/>
                  <a:cs typeface="Times New Roman" pitchFamily="18" charset="0"/>
                </a:rPr>
                <a:t>Schematic illustration for thermal phase transition and Cu(II) test on SiO</a:t>
              </a:r>
              <a:r>
                <a:rPr lang="en-AU" sz="2800" baseline="-25000" dirty="0" smtClean="0">
                  <a:latin typeface="Calibri" pitchFamily="34" charset="0"/>
                  <a:cs typeface="Times New Roman" pitchFamily="18" charset="0"/>
                </a:rPr>
                <a:t>2</a:t>
              </a:r>
              <a:r>
                <a:rPr lang="en-AU" sz="2800" dirty="0" smtClean="0">
                  <a:latin typeface="Calibri" pitchFamily="34" charset="0"/>
                  <a:cs typeface="Times New Roman" pitchFamily="18" charset="0"/>
                </a:rPr>
                <a:t>-PNIPAm-co-MPPA</a:t>
              </a:r>
              <a:endParaRPr lang="en-AU" sz="4000" b="1" i="1" dirty="0" smtClean="0">
                <a:solidFill>
                  <a:srgbClr val="25339B"/>
                </a:solidFill>
                <a:latin typeface="Times New Roman" pitchFamily="18" charset="0"/>
                <a:cs typeface="Times New Roman" pitchFamily="18" charset="0"/>
              </a:endParaRPr>
            </a:p>
            <a:p>
              <a:pPr algn="ctr"/>
              <a:r>
                <a:rPr lang="en-AU" sz="4000" b="1" i="1" dirty="0" err="1" smtClean="0">
                  <a:solidFill>
                    <a:srgbClr val="25339B"/>
                  </a:solidFill>
                  <a:latin typeface="Times New Roman" pitchFamily="18" charset="0"/>
                  <a:cs typeface="Times New Roman" pitchFamily="18" charset="0"/>
                </a:rPr>
                <a:t>PolyNIPAm</a:t>
              </a:r>
              <a:r>
                <a:rPr lang="en-AU" sz="4000" b="1" i="1" dirty="0" smtClean="0">
                  <a:solidFill>
                    <a:srgbClr val="25339B"/>
                  </a:solidFill>
                  <a:latin typeface="Times New Roman" pitchFamily="18" charset="0"/>
                  <a:cs typeface="Times New Roman" pitchFamily="18" charset="0"/>
                </a:rPr>
                <a:t> scattering data</a:t>
              </a:r>
            </a:p>
            <a:p>
              <a:endParaRPr lang="en-AU" sz="2800" dirty="0" smtClean="0">
                <a:latin typeface="Calibri" pitchFamily="34" charset="0"/>
                <a:cs typeface="Times New Roman" pitchFamily="18" charset="0"/>
              </a:endParaRPr>
            </a:p>
            <a:p>
              <a:pPr>
                <a:buFont typeface="Wingdings" pitchFamily="2" charset="2"/>
                <a:buChar char="§"/>
              </a:pPr>
              <a:r>
                <a:rPr lang="en-AU" sz="3600" dirty="0" smtClean="0">
                  <a:latin typeface="Calibri" pitchFamily="34" charset="0"/>
                  <a:cs typeface="Times New Roman" pitchFamily="18" charset="0"/>
                </a:rPr>
                <a:t>  </a:t>
              </a:r>
              <a:r>
                <a:rPr lang="en-AU" sz="3600" dirty="0" smtClean="0">
                  <a:latin typeface="Calibri" pitchFamily="34" charset="0"/>
                  <a:cs typeface="Times New Roman" pitchFamily="18" charset="0"/>
                </a:rPr>
                <a:t>Second order scattering was utilized  to monitor the conformational change of copolymer-coated silica particles.</a:t>
              </a:r>
            </a:p>
            <a:p>
              <a:endParaRPr lang="en-AU" sz="3400" dirty="0" smtClean="0">
                <a:latin typeface="Calibri" pitchFamily="34" charset="0"/>
                <a:cs typeface="Times New Roman" pitchFamily="18" charset="0"/>
              </a:endParaRPr>
            </a:p>
            <a:p>
              <a:pPr>
                <a:buFont typeface="Wingdings" pitchFamily="2" charset="2"/>
                <a:buChar char="§"/>
              </a:pPr>
              <a:endParaRPr lang="en-AU" sz="3400" b="1" baseline="30000" dirty="0" smtClean="0">
                <a:latin typeface="Calibri" pitchFamily="34" charset="0"/>
                <a:cs typeface="Times New Roman" pitchFamily="18" charset="0"/>
              </a:endParaRPr>
            </a:p>
            <a:p>
              <a:pPr>
                <a:buFont typeface="Wingdings" pitchFamily="2" charset="2"/>
                <a:buChar char="§"/>
              </a:pPr>
              <a:endParaRPr lang="en-AU" sz="3400" b="1" baseline="30000" dirty="0" smtClean="0">
                <a:latin typeface="Calibri" pitchFamily="34" charset="0"/>
                <a:cs typeface="Times New Roman" pitchFamily="18" charset="0"/>
              </a:endParaRPr>
            </a:p>
            <a:p>
              <a:endParaRPr lang="en-AU" sz="3400" b="1" baseline="30000" dirty="0" smtClean="0">
                <a:latin typeface="Calibri" pitchFamily="34" charset="0"/>
                <a:cs typeface="Times New Roman" pitchFamily="18" charset="0"/>
              </a:endParaRPr>
            </a:p>
            <a:p>
              <a:pPr>
                <a:buFont typeface="Wingdings" pitchFamily="2" charset="2"/>
                <a:buChar char="§"/>
              </a:pPr>
              <a:endParaRPr lang="en-AU" sz="3400" b="1" baseline="30000" dirty="0" smtClean="0">
                <a:latin typeface="Calibri" pitchFamily="34" charset="0"/>
                <a:cs typeface="Times New Roman" pitchFamily="18" charset="0"/>
              </a:endParaRPr>
            </a:p>
            <a:p>
              <a:pPr>
                <a:buFont typeface="Wingdings" pitchFamily="2" charset="2"/>
                <a:buChar char="§"/>
              </a:pPr>
              <a:endParaRPr lang="en-AU" sz="3400" b="1" baseline="30000" dirty="0" smtClean="0">
                <a:latin typeface="Calibri" pitchFamily="34" charset="0"/>
                <a:cs typeface="Times New Roman" pitchFamily="18" charset="0"/>
              </a:endParaRPr>
            </a:p>
            <a:p>
              <a:pPr>
                <a:buFont typeface="Wingdings" pitchFamily="2" charset="2"/>
                <a:buChar char="§"/>
              </a:pPr>
              <a:endParaRPr lang="en-AU" sz="3400" b="1" baseline="30000" dirty="0" smtClean="0">
                <a:latin typeface="Calibri" pitchFamily="34" charset="0"/>
                <a:cs typeface="Times New Roman" pitchFamily="18" charset="0"/>
              </a:endParaRPr>
            </a:p>
            <a:p>
              <a:pPr>
                <a:buFont typeface="Wingdings" pitchFamily="2" charset="2"/>
                <a:buChar char="§"/>
              </a:pPr>
              <a:endParaRPr lang="en-AU" sz="3600" b="1" baseline="30000" dirty="0" smtClean="0">
                <a:latin typeface="Arial" pitchFamily="34" charset="0"/>
                <a:cs typeface="Arial" pitchFamily="34" charset="0"/>
              </a:endParaRPr>
            </a:p>
            <a:p>
              <a:endParaRPr lang="en-AU" sz="2800" b="1" dirty="0">
                <a:latin typeface="Arial" pitchFamily="34" charset="0"/>
                <a:cs typeface="Arial" pitchFamily="34" charset="0"/>
              </a:endParaRPr>
            </a:p>
            <a:p>
              <a:endParaRPr lang="en-AU" sz="2800" b="1" dirty="0" smtClean="0">
                <a:latin typeface="Arial" pitchFamily="34" charset="0"/>
                <a:cs typeface="Arial" pitchFamily="34" charset="0"/>
              </a:endParaRPr>
            </a:p>
            <a:p>
              <a:endParaRPr lang="en-AU" sz="2800" b="1" dirty="0">
                <a:latin typeface="Arial" pitchFamily="34" charset="0"/>
                <a:cs typeface="Arial" pitchFamily="34" charset="0"/>
              </a:endParaRPr>
            </a:p>
            <a:p>
              <a:endParaRPr lang="en-AU" sz="2800" b="1" dirty="0" smtClean="0">
                <a:latin typeface="Arial" pitchFamily="34" charset="0"/>
                <a:cs typeface="Arial" pitchFamily="34" charset="0"/>
              </a:endParaRPr>
            </a:p>
            <a:p>
              <a:endParaRPr lang="en-AU" sz="2800" b="1" dirty="0">
                <a:latin typeface="Arial" pitchFamily="34" charset="0"/>
                <a:cs typeface="Arial" pitchFamily="34" charset="0"/>
              </a:endParaRPr>
            </a:p>
            <a:p>
              <a:endParaRPr lang="en-AU" sz="2800" b="1" dirty="0" smtClean="0">
                <a:latin typeface="Arial" pitchFamily="34" charset="0"/>
                <a:cs typeface="Arial" pitchFamily="34" charset="0"/>
              </a:endParaRPr>
            </a:p>
            <a:p>
              <a:endParaRPr lang="en-AU" sz="2800" b="1" dirty="0" smtClean="0">
                <a:latin typeface="Arial" pitchFamily="34" charset="0"/>
                <a:cs typeface="Arial" pitchFamily="34" charset="0"/>
              </a:endParaRPr>
            </a:p>
            <a:p>
              <a:r>
                <a:rPr lang="en-AU" sz="3000" b="1" dirty="0" smtClean="0">
                  <a:latin typeface="Calibri" pitchFamily="34" charset="0"/>
                  <a:cs typeface="Arial" pitchFamily="34" charset="0"/>
                </a:rPr>
                <a:t>Figure 1. </a:t>
              </a:r>
              <a:r>
                <a:rPr lang="en-AU" sz="3000" dirty="0" smtClean="0">
                  <a:latin typeface="Calibri" pitchFamily="34" charset="0"/>
                  <a:cs typeface="Arial" pitchFamily="34" charset="0"/>
                </a:rPr>
                <a:t>(a) Second order scattering intensity at different temperatures, (b) Phase transition curve for </a:t>
              </a:r>
              <a:r>
                <a:rPr lang="en-AU" sz="3000" dirty="0" err="1" smtClean="0">
                  <a:latin typeface="Calibri" pitchFamily="34" charset="0"/>
                  <a:cs typeface="Arial" pitchFamily="34" charset="0"/>
                </a:rPr>
                <a:t>PolyNIPAm</a:t>
              </a:r>
              <a:r>
                <a:rPr lang="en-AU" sz="3000" dirty="0" smtClean="0">
                  <a:latin typeface="Calibri" pitchFamily="34" charset="0"/>
                  <a:cs typeface="Arial" pitchFamily="34" charset="0"/>
                </a:rPr>
                <a:t>-co-MPPA.</a:t>
              </a:r>
            </a:p>
            <a:p>
              <a:pPr marL="514350" indent="-514350"/>
              <a:endParaRPr lang="en-AU" sz="3400" dirty="0" smtClean="0">
                <a:latin typeface="Arial" pitchFamily="34" charset="0"/>
                <a:cs typeface="Arial" pitchFamily="34" charset="0"/>
              </a:endParaRPr>
            </a:p>
            <a:p>
              <a:pPr marL="514350" indent="-514350"/>
              <a:endParaRPr lang="en-AU" sz="3400" dirty="0" smtClean="0">
                <a:latin typeface="Arial" pitchFamily="34" charset="0"/>
                <a:cs typeface="Arial" pitchFamily="34" charset="0"/>
              </a:endParaRPr>
            </a:p>
            <a:p>
              <a:pPr marL="514350" indent="-514350"/>
              <a:endParaRPr lang="en-AU" sz="3400" dirty="0" smtClean="0">
                <a:latin typeface="Arial" pitchFamily="34" charset="0"/>
                <a:cs typeface="Arial" pitchFamily="34" charset="0"/>
              </a:endParaRPr>
            </a:p>
            <a:p>
              <a:pPr marL="514350" indent="-514350">
                <a:buFont typeface="+mj-lt"/>
                <a:buAutoNum type="alphaLcPeriod"/>
              </a:pPr>
              <a:endParaRPr lang="en-AU" sz="3400" dirty="0" smtClean="0">
                <a:latin typeface="Arial" pitchFamily="34" charset="0"/>
                <a:cs typeface="Arial" pitchFamily="34" charset="0"/>
              </a:endParaRPr>
            </a:p>
            <a:p>
              <a:endParaRPr lang="en-AU" sz="3400" dirty="0" smtClean="0">
                <a:latin typeface="Arial" pitchFamily="34" charset="0"/>
                <a:cs typeface="Arial" pitchFamily="34" charset="0"/>
              </a:endParaRPr>
            </a:p>
            <a:p>
              <a:pPr marL="514350" indent="-514350"/>
              <a:endParaRPr lang="en-AU" sz="3400" dirty="0" smtClean="0">
                <a:latin typeface="Arial" pitchFamily="34" charset="0"/>
                <a:cs typeface="Arial" pitchFamily="34" charset="0"/>
              </a:endParaRPr>
            </a:p>
            <a:p>
              <a:pPr marL="514350" indent="-514350"/>
              <a:endParaRPr lang="en-AU" sz="3400" dirty="0" smtClean="0">
                <a:latin typeface="Arial" pitchFamily="34" charset="0"/>
                <a:cs typeface="Arial" pitchFamily="34" charset="0"/>
              </a:endParaRPr>
            </a:p>
            <a:p>
              <a:endParaRPr lang="en-AU" sz="3400" b="1" dirty="0" smtClean="0">
                <a:latin typeface="Arial" pitchFamily="34" charset="0"/>
                <a:cs typeface="Arial" pitchFamily="34" charset="0"/>
              </a:endParaRPr>
            </a:p>
            <a:p>
              <a:endParaRPr lang="en-AU" sz="3400" b="1" dirty="0" smtClean="0">
                <a:latin typeface="Arial" pitchFamily="34" charset="0"/>
                <a:cs typeface="Arial" pitchFamily="34" charset="0"/>
              </a:endParaRPr>
            </a:p>
            <a:p>
              <a:endParaRPr lang="en-AU" sz="3400" b="1" dirty="0" smtClean="0">
                <a:latin typeface="Arial" pitchFamily="34" charset="0"/>
                <a:cs typeface="Arial" pitchFamily="34" charset="0"/>
              </a:endParaRPr>
            </a:p>
            <a:p>
              <a:r>
                <a:rPr lang="en-AU" sz="3000" b="1" dirty="0" smtClean="0">
                  <a:latin typeface="Calibri" pitchFamily="34" charset="0"/>
                  <a:cs typeface="Arial" pitchFamily="34" charset="0"/>
                </a:rPr>
                <a:t>Figure 2. </a:t>
              </a:r>
              <a:r>
                <a:rPr lang="en-AU" sz="3000" dirty="0" smtClean="0">
                  <a:latin typeface="Calibri" pitchFamily="34" charset="0"/>
                  <a:cs typeface="Arial" pitchFamily="34" charset="0"/>
                </a:rPr>
                <a:t>(a) Second order scattering intensity at different concentrations of </a:t>
              </a:r>
              <a:r>
                <a:rPr lang="en-AU" sz="3000" dirty="0">
                  <a:latin typeface="Calibri" pitchFamily="34" charset="0"/>
                  <a:cs typeface="Arial" pitchFamily="34" charset="0"/>
                </a:rPr>
                <a:t>Cu(II) at </a:t>
              </a:r>
              <a:r>
                <a:rPr lang="en-US" sz="3000" dirty="0" smtClean="0">
                  <a:latin typeface="Calibri" pitchFamily="34" charset="0"/>
                  <a:cs typeface="Arial" pitchFamily="34" charset="0"/>
                </a:rPr>
                <a:t>40°C, (b) calibration curve with Cu(II) for </a:t>
              </a:r>
              <a:r>
                <a:rPr lang="en-US" sz="3000" dirty="0" err="1" smtClean="0">
                  <a:latin typeface="Calibri" pitchFamily="34" charset="0"/>
                  <a:cs typeface="Arial" pitchFamily="34" charset="0"/>
                </a:rPr>
                <a:t>PolyNIPAm</a:t>
              </a:r>
              <a:r>
                <a:rPr lang="en-US" sz="3000" dirty="0" smtClean="0">
                  <a:latin typeface="Calibri" pitchFamily="34" charset="0"/>
                  <a:cs typeface="Arial" pitchFamily="34" charset="0"/>
                </a:rPr>
                <a:t>-co-MPPA.</a:t>
              </a:r>
            </a:p>
            <a:p>
              <a:endParaRPr lang="en-US" sz="3000" dirty="0" smtClean="0">
                <a:latin typeface="Calibri" pitchFamily="34" charset="0"/>
                <a:cs typeface="Arial" pitchFamily="34" charset="0"/>
              </a:endParaRPr>
            </a:p>
          </p:txBody>
        </p:sp>
        <p:graphicFrame>
          <p:nvGraphicFramePr>
            <p:cNvPr id="1057" name="Object 33"/>
            <p:cNvGraphicFramePr>
              <a:graphicFrameLocks noChangeAspect="1"/>
            </p:cNvGraphicFramePr>
            <p:nvPr>
              <p:extLst>
                <p:ext uri="{D42A27DB-BD31-4B8C-83A1-F6EECF244321}">
                  <p14:modId xmlns:p14="http://schemas.microsoft.com/office/powerpoint/2010/main" val="159463728"/>
                </p:ext>
              </p:extLst>
            </p:nvPr>
          </p:nvGraphicFramePr>
          <p:xfrm>
            <a:off x="15755293" y="10268099"/>
            <a:ext cx="11161240" cy="5106223"/>
          </p:xfrm>
          <a:graphic>
            <a:graphicData uri="http://schemas.openxmlformats.org/presentationml/2006/ole">
              <mc:AlternateContent xmlns:mc="http://schemas.openxmlformats.org/markup-compatibility/2006">
                <mc:Choice xmlns:v="urn:schemas-microsoft-com:vml" Requires="v">
                  <p:oleObj spid="_x0000_s1143" name="CS ChemDraw Drawing" r:id="rId12" imgW="8355240" imgH="3773880" progId="ChemDraw.Document.6.0">
                    <p:embed/>
                  </p:oleObj>
                </mc:Choice>
                <mc:Fallback>
                  <p:oleObj name="CS ChemDraw Drawing" r:id="rId12" imgW="8355240" imgH="3773880" progId="ChemDraw.Document.6.0">
                    <p:embed/>
                    <p:pic>
                      <p:nvPicPr>
                        <p:cNvPr id="0" name="Picture 11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5755293" y="10268099"/>
                          <a:ext cx="11161240" cy="51062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074" name="Picture 50"/>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4891197" y="25677812"/>
              <a:ext cx="6725111" cy="48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81" name="Picture 57"/>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1515933" y="25677811"/>
              <a:ext cx="6552730" cy="47846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87" name="Picture 63"/>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4891197" y="19413115"/>
              <a:ext cx="6661416"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4" name="TextBox 33"/>
            <p:cNvSpPr txBox="1"/>
            <p:nvPr/>
          </p:nvSpPr>
          <p:spPr>
            <a:xfrm>
              <a:off x="15611277" y="19485123"/>
              <a:ext cx="5832648" cy="954107"/>
            </a:xfrm>
            <a:prstGeom prst="rect">
              <a:avLst/>
            </a:prstGeom>
            <a:solidFill>
              <a:schemeClr val="bg1"/>
            </a:solidFill>
          </p:spPr>
          <p:txBody>
            <a:bodyPr wrap="square" rtlCol="0">
              <a:spAutoFit/>
            </a:bodyPr>
            <a:lstStyle/>
            <a:p>
              <a:pPr algn="ctr"/>
              <a:r>
                <a:rPr lang="en-US" sz="2800" b="1" dirty="0" err="1" smtClean="0">
                  <a:latin typeface="Calibri" pitchFamily="34" charset="0"/>
                </a:rPr>
                <a:t>PolyNIPAm</a:t>
              </a:r>
              <a:r>
                <a:rPr lang="en-US" sz="2800" b="1" dirty="0" smtClean="0">
                  <a:latin typeface="Calibri" pitchFamily="34" charset="0"/>
                </a:rPr>
                <a:t>-co-MPPA Temperature </a:t>
              </a:r>
            </a:p>
            <a:p>
              <a:pPr algn="ctr"/>
              <a:r>
                <a:rPr lang="en-US" sz="2800" b="1" dirty="0" smtClean="0">
                  <a:latin typeface="Calibri" pitchFamily="34" charset="0"/>
                </a:rPr>
                <a:t> </a:t>
              </a:r>
              <a:r>
                <a:rPr lang="en-US" sz="2800" b="1" dirty="0" err="1" smtClean="0">
                  <a:latin typeface="Calibri" pitchFamily="34" charset="0"/>
                </a:rPr>
                <a:t>Respons</a:t>
              </a:r>
              <a:endParaRPr lang="en-US" sz="2800" b="1" dirty="0">
                <a:latin typeface="Calibri" pitchFamily="34" charset="0"/>
              </a:endParaRPr>
            </a:p>
          </p:txBody>
        </p:sp>
        <p:sp>
          <p:nvSpPr>
            <p:cNvPr id="70" name="TextBox 69"/>
            <p:cNvSpPr txBox="1"/>
            <p:nvPr/>
          </p:nvSpPr>
          <p:spPr>
            <a:xfrm>
              <a:off x="15251237" y="25893835"/>
              <a:ext cx="5904656" cy="523220"/>
            </a:xfrm>
            <a:prstGeom prst="rect">
              <a:avLst/>
            </a:prstGeom>
            <a:solidFill>
              <a:schemeClr val="bg1"/>
            </a:solidFill>
          </p:spPr>
          <p:txBody>
            <a:bodyPr wrap="square" rtlCol="0">
              <a:spAutoFit/>
            </a:bodyPr>
            <a:lstStyle/>
            <a:p>
              <a:pPr algn="ctr"/>
              <a:r>
                <a:rPr lang="en-US" sz="2800" b="1" dirty="0" err="1" smtClean="0">
                  <a:latin typeface="Calibri" pitchFamily="34" charset="0"/>
                </a:rPr>
                <a:t>PolyNIPAm</a:t>
              </a:r>
              <a:r>
                <a:rPr lang="en-US" sz="2800" b="1" dirty="0" smtClean="0">
                  <a:latin typeface="Calibri" pitchFamily="34" charset="0"/>
                </a:rPr>
                <a:t>-co-MPPA Cu(II) test at 40°C</a:t>
              </a:r>
              <a:endParaRPr lang="en-US" sz="2800" b="1" dirty="0">
                <a:latin typeface="Calibri" pitchFamily="34" charset="0"/>
              </a:endParaRPr>
            </a:p>
          </p:txBody>
        </p:sp>
        <p:sp>
          <p:nvSpPr>
            <p:cNvPr id="71" name="TextBox 70"/>
            <p:cNvSpPr txBox="1"/>
            <p:nvPr/>
          </p:nvSpPr>
          <p:spPr>
            <a:xfrm>
              <a:off x="21947981" y="25677811"/>
              <a:ext cx="5904656" cy="523220"/>
            </a:xfrm>
            <a:prstGeom prst="rect">
              <a:avLst/>
            </a:prstGeom>
            <a:solidFill>
              <a:schemeClr val="bg1"/>
            </a:solidFill>
          </p:spPr>
          <p:txBody>
            <a:bodyPr wrap="square" rtlCol="0">
              <a:spAutoFit/>
            </a:bodyPr>
            <a:lstStyle/>
            <a:p>
              <a:pPr algn="ctr"/>
              <a:r>
                <a:rPr lang="en-US" sz="2800" b="1" dirty="0" err="1" smtClean="0">
                  <a:latin typeface="Calibri" pitchFamily="34" charset="0"/>
                </a:rPr>
                <a:t>PolyNIPAm</a:t>
              </a:r>
              <a:r>
                <a:rPr lang="en-US" sz="2800" b="1" dirty="0" smtClean="0">
                  <a:latin typeface="Calibri" pitchFamily="34" charset="0"/>
                </a:rPr>
                <a:t>-co-MPPA Cu(II) test at 40°C</a:t>
              </a:r>
              <a:endParaRPr lang="en-US" sz="2800" b="1" dirty="0">
                <a:latin typeface="Calibri" pitchFamily="34" charset="0"/>
              </a:endParaRPr>
            </a:p>
          </p:txBody>
        </p:sp>
        <p:pic>
          <p:nvPicPr>
            <p:cNvPr id="91" name="Picture 6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299909" y="19413115"/>
              <a:ext cx="6840760" cy="46494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2" name="TextBox 91"/>
            <p:cNvSpPr txBox="1"/>
            <p:nvPr/>
          </p:nvSpPr>
          <p:spPr>
            <a:xfrm>
              <a:off x="22091997" y="19557131"/>
              <a:ext cx="5832648" cy="523220"/>
            </a:xfrm>
            <a:prstGeom prst="rect">
              <a:avLst/>
            </a:prstGeom>
            <a:solidFill>
              <a:schemeClr val="bg1"/>
            </a:solidFill>
          </p:spPr>
          <p:txBody>
            <a:bodyPr wrap="square" rtlCol="0">
              <a:spAutoFit/>
            </a:bodyPr>
            <a:lstStyle/>
            <a:p>
              <a:pPr algn="ctr"/>
              <a:r>
                <a:rPr lang="en-US" sz="2800" b="1" dirty="0" err="1" smtClean="0">
                  <a:latin typeface="Calibri" pitchFamily="34" charset="0"/>
                </a:rPr>
                <a:t>PolyNIPAm</a:t>
              </a:r>
              <a:r>
                <a:rPr lang="en-US" sz="2800" b="1" dirty="0" smtClean="0">
                  <a:latin typeface="Calibri" pitchFamily="34" charset="0"/>
                </a:rPr>
                <a:t>-co-MPPA Phase Transition</a:t>
              </a:r>
              <a:endParaRPr lang="en-US" sz="2800" b="1" dirty="0">
                <a:latin typeface="Calibri" pitchFamily="34" charset="0"/>
              </a:endParaRPr>
            </a:p>
          </p:txBody>
        </p:sp>
      </p:grpSp>
      <p:sp>
        <p:nvSpPr>
          <p:cNvPr id="93" name="TextBox 92"/>
          <p:cNvSpPr txBox="1"/>
          <p:nvPr/>
        </p:nvSpPr>
        <p:spPr>
          <a:xfrm>
            <a:off x="14891197" y="26181867"/>
            <a:ext cx="484327" cy="461665"/>
          </a:xfrm>
          <a:prstGeom prst="rect">
            <a:avLst/>
          </a:prstGeom>
          <a:noFill/>
        </p:spPr>
        <p:txBody>
          <a:bodyPr wrap="square" rtlCol="0">
            <a:spAutoFit/>
          </a:bodyPr>
          <a:lstStyle/>
          <a:p>
            <a:r>
              <a:rPr lang="en-US" sz="2400" b="1" dirty="0" smtClean="0"/>
              <a:t>a</a:t>
            </a:r>
            <a:endParaRPr lang="en-US" sz="2400" b="1" dirty="0"/>
          </a:p>
        </p:txBody>
      </p:sp>
      <p:graphicFrame>
        <p:nvGraphicFramePr>
          <p:cNvPr id="1134" name="Object 110"/>
          <p:cNvGraphicFramePr>
            <a:graphicFrameLocks noChangeAspect="1"/>
          </p:cNvGraphicFramePr>
          <p:nvPr/>
        </p:nvGraphicFramePr>
        <p:xfrm>
          <a:off x="29148781" y="12572354"/>
          <a:ext cx="11089232" cy="3147019"/>
        </p:xfrm>
        <a:graphic>
          <a:graphicData uri="http://schemas.openxmlformats.org/presentationml/2006/ole">
            <mc:AlternateContent xmlns:mc="http://schemas.openxmlformats.org/markup-compatibility/2006">
              <mc:Choice xmlns:v="urn:schemas-microsoft-com:vml" Requires="v">
                <p:oleObj spid="_x0000_s1144" name="CS ChemDraw Drawing" r:id="rId17" imgW="4246200" imgH="1204920" progId="ChemDraw.Document.6.0">
                  <p:embed/>
                </p:oleObj>
              </mc:Choice>
              <mc:Fallback>
                <p:oleObj name="CS ChemDraw Drawing" r:id="rId17" imgW="4246200" imgH="1204920" progId="ChemDraw.Document.6.0">
                  <p:embed/>
                  <p:pic>
                    <p:nvPicPr>
                      <p:cNvPr id="0" name="Picture 115"/>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9148781" y="12572354"/>
                        <a:ext cx="11089232" cy="3147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2" name="TextBox 51"/>
          <p:cNvSpPr txBox="1"/>
          <p:nvPr/>
        </p:nvSpPr>
        <p:spPr>
          <a:xfrm>
            <a:off x="14963205" y="19773155"/>
            <a:ext cx="484327" cy="461665"/>
          </a:xfrm>
          <a:prstGeom prst="rect">
            <a:avLst/>
          </a:prstGeom>
          <a:noFill/>
        </p:spPr>
        <p:txBody>
          <a:bodyPr wrap="square" rtlCol="0">
            <a:spAutoFit/>
          </a:bodyPr>
          <a:lstStyle/>
          <a:p>
            <a:r>
              <a:rPr lang="en-US" sz="2400" b="1" dirty="0" smtClean="0"/>
              <a:t>a</a:t>
            </a:r>
            <a:endParaRPr lang="en-US" sz="2400" b="1" dirty="0"/>
          </a:p>
        </p:txBody>
      </p:sp>
      <p:sp>
        <p:nvSpPr>
          <p:cNvPr id="53" name="TextBox 52"/>
          <p:cNvSpPr txBox="1"/>
          <p:nvPr/>
        </p:nvSpPr>
        <p:spPr>
          <a:xfrm>
            <a:off x="21371917" y="19845163"/>
            <a:ext cx="484327" cy="461665"/>
          </a:xfrm>
          <a:prstGeom prst="rect">
            <a:avLst/>
          </a:prstGeom>
          <a:noFill/>
        </p:spPr>
        <p:txBody>
          <a:bodyPr wrap="square" rtlCol="0">
            <a:spAutoFit/>
          </a:bodyPr>
          <a:lstStyle/>
          <a:p>
            <a:r>
              <a:rPr lang="en-US" sz="2400" b="1" dirty="0" smtClean="0"/>
              <a:t>b</a:t>
            </a:r>
            <a:endParaRPr lang="en-US" sz="2400" b="1" dirty="0"/>
          </a:p>
        </p:txBody>
      </p:sp>
      <p:sp>
        <p:nvSpPr>
          <p:cNvPr id="54" name="TextBox 53"/>
          <p:cNvSpPr txBox="1"/>
          <p:nvPr/>
        </p:nvSpPr>
        <p:spPr>
          <a:xfrm>
            <a:off x="21371917" y="26181867"/>
            <a:ext cx="484327" cy="461665"/>
          </a:xfrm>
          <a:prstGeom prst="rect">
            <a:avLst/>
          </a:prstGeom>
          <a:noFill/>
        </p:spPr>
        <p:txBody>
          <a:bodyPr wrap="square" rtlCol="0">
            <a:spAutoFit/>
          </a:bodyPr>
          <a:lstStyle/>
          <a:p>
            <a:r>
              <a:rPr lang="en-US" sz="2400" b="1" dirty="0" smtClean="0"/>
              <a:t>b</a:t>
            </a:r>
            <a:endParaRPr lang="en-US" sz="2400" b="1"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10177</TotalTime>
  <Words>528</Words>
  <Application>Microsoft Office PowerPoint</Application>
  <PresentationFormat>Custom</PresentationFormat>
  <Paragraphs>123</Paragraphs>
  <Slides>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Civic</vt:lpstr>
      <vt:lpstr>CS ChemDraw Drawing</vt:lpstr>
      <vt:lpstr>Effect of Cu(II) on the Aggregation of PolyNIPAM-co-Bypiridine  Modified-Silica Nanoparticles Jean Remy Mutumwa* and William R. Seitz Department of Chemistry, University of New Hampshire, 23 Academic way, Durham, NH 03824-2602 jkf32@unh.edu Undergraduate Research Conference, April 2013</vt:lpstr>
    </vt:vector>
  </TitlesOfParts>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Chem 756 Special Project</dc:title>
  <dc:creator>.</dc:creator>
  <cp:lastModifiedBy>gislab</cp:lastModifiedBy>
  <cp:revision>59</cp:revision>
  <dcterms:created xsi:type="dcterms:W3CDTF">2010-11-22T19:55:53Z</dcterms:created>
  <dcterms:modified xsi:type="dcterms:W3CDTF">2013-04-18T19:00:41Z</dcterms:modified>
</cp:coreProperties>
</file>