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5433226" rtl="0" eaLnBrk="1" latinLnBrk="0" hangingPunct="1">
      <a:defRPr sz="10600" kern="1200">
        <a:solidFill>
          <a:schemeClr val="tx1"/>
        </a:solidFill>
        <a:latin typeface="+mn-lt"/>
        <a:ea typeface="+mn-ea"/>
        <a:cs typeface="+mn-cs"/>
      </a:defRPr>
    </a:lvl1pPr>
    <a:lvl2pPr marL="2716613" algn="l" defTabSz="5433226" rtl="0" eaLnBrk="1" latinLnBrk="0" hangingPunct="1">
      <a:defRPr sz="10600" kern="1200">
        <a:solidFill>
          <a:schemeClr val="tx1"/>
        </a:solidFill>
        <a:latin typeface="+mn-lt"/>
        <a:ea typeface="+mn-ea"/>
        <a:cs typeface="+mn-cs"/>
      </a:defRPr>
    </a:lvl2pPr>
    <a:lvl3pPr marL="5433226" algn="l" defTabSz="5433226" rtl="0" eaLnBrk="1" latinLnBrk="0" hangingPunct="1">
      <a:defRPr sz="10600" kern="1200">
        <a:solidFill>
          <a:schemeClr val="tx1"/>
        </a:solidFill>
        <a:latin typeface="+mn-lt"/>
        <a:ea typeface="+mn-ea"/>
        <a:cs typeface="+mn-cs"/>
      </a:defRPr>
    </a:lvl3pPr>
    <a:lvl4pPr marL="8149838" algn="l" defTabSz="5433226" rtl="0" eaLnBrk="1" latinLnBrk="0" hangingPunct="1">
      <a:defRPr sz="10600" kern="1200">
        <a:solidFill>
          <a:schemeClr val="tx1"/>
        </a:solidFill>
        <a:latin typeface="+mn-lt"/>
        <a:ea typeface="+mn-ea"/>
        <a:cs typeface="+mn-cs"/>
      </a:defRPr>
    </a:lvl4pPr>
    <a:lvl5pPr marL="10866456" algn="l" defTabSz="5433226" rtl="0" eaLnBrk="1" latinLnBrk="0" hangingPunct="1">
      <a:defRPr sz="10600" kern="1200">
        <a:solidFill>
          <a:schemeClr val="tx1"/>
        </a:solidFill>
        <a:latin typeface="+mn-lt"/>
        <a:ea typeface="+mn-ea"/>
        <a:cs typeface="+mn-cs"/>
      </a:defRPr>
    </a:lvl5pPr>
    <a:lvl6pPr marL="13583069" algn="l" defTabSz="5433226" rtl="0" eaLnBrk="1" latinLnBrk="0" hangingPunct="1">
      <a:defRPr sz="10600" kern="1200">
        <a:solidFill>
          <a:schemeClr val="tx1"/>
        </a:solidFill>
        <a:latin typeface="+mn-lt"/>
        <a:ea typeface="+mn-ea"/>
        <a:cs typeface="+mn-cs"/>
      </a:defRPr>
    </a:lvl6pPr>
    <a:lvl7pPr marL="16299682" algn="l" defTabSz="5433226" rtl="0" eaLnBrk="1" latinLnBrk="0" hangingPunct="1">
      <a:defRPr sz="10600" kern="1200">
        <a:solidFill>
          <a:schemeClr val="tx1"/>
        </a:solidFill>
        <a:latin typeface="+mn-lt"/>
        <a:ea typeface="+mn-ea"/>
        <a:cs typeface="+mn-cs"/>
      </a:defRPr>
    </a:lvl7pPr>
    <a:lvl8pPr marL="19016294" algn="l" defTabSz="5433226" rtl="0" eaLnBrk="1" latinLnBrk="0" hangingPunct="1">
      <a:defRPr sz="10600" kern="1200">
        <a:solidFill>
          <a:schemeClr val="tx1"/>
        </a:solidFill>
        <a:latin typeface="+mn-lt"/>
        <a:ea typeface="+mn-ea"/>
        <a:cs typeface="+mn-cs"/>
      </a:defRPr>
    </a:lvl8pPr>
    <a:lvl9pPr marL="21732907" algn="l" defTabSz="5433226" rtl="0" eaLnBrk="1" latinLnBrk="0" hangingPunct="1">
      <a:defRPr sz="10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5A7D1"/>
    <a:srgbClr val="8CADD4"/>
    <a:srgbClr val="E0EAF0"/>
    <a:srgbClr val="2860A4"/>
    <a:srgbClr val="245794"/>
    <a:srgbClr val="23538D"/>
    <a:srgbClr val="1B2FBF"/>
    <a:srgbClr val="041DDA"/>
    <a:srgbClr val="8FBA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51" autoAdjust="0"/>
    <p:restoredTop sz="94660"/>
  </p:normalViewPr>
  <p:slideViewPr>
    <p:cSldViewPr>
      <p:cViewPr varScale="1">
        <p:scale>
          <a:sx n="23" d="100"/>
          <a:sy n="23" d="100"/>
        </p:scale>
        <p:origin x="-1668" y="-108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503190-9490-42FE-B703-220ADF228CA5}" type="datetimeFigureOut">
              <a:rPr lang="en-US" smtClean="0"/>
              <a:t>4/19/2013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C0E2AD-2246-4303-BE34-FA54158A0A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996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C0E2AD-2246-4303-BE34-FA54158A0A8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8427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3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7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1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54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69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31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570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0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F997-8E9D-4B47-A384-1962163D3639}" type="datetimeFigureOut">
              <a:rPr lang="en-US" smtClean="0"/>
              <a:t>4/19/2013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35489-9E8B-4A50-AFDA-839CC7B779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818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F997-8E9D-4B47-A384-1962163D3639}" type="datetimeFigureOut">
              <a:rPr lang="en-US" smtClean="0"/>
              <a:t>4/19/2013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35489-9E8B-4A50-AFDA-839CC7B779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506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9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3859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7718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1578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543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69286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3146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57005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0864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F997-8E9D-4B47-A384-1962163D3639}" type="datetimeFigureOut">
              <a:rPr lang="en-US" smtClean="0"/>
              <a:t>4/19/2013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35489-9E8B-4A50-AFDA-839CC7B779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488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7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7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F997-8E9D-4B47-A384-1962163D3639}" type="datetimeFigureOut">
              <a:rPr lang="en-US" smtClean="0"/>
              <a:t>4/19/2013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35489-9E8B-4A50-AFDA-839CC7B779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948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3859" indent="0">
              <a:buNone/>
              <a:defRPr sz="9600" b="1"/>
            </a:lvl2pPr>
            <a:lvl3pPr marL="4387718" indent="0">
              <a:buNone/>
              <a:defRPr sz="8600" b="1"/>
            </a:lvl3pPr>
            <a:lvl4pPr marL="6581578" indent="0">
              <a:buNone/>
              <a:defRPr sz="7700" b="1"/>
            </a:lvl4pPr>
            <a:lvl5pPr marL="8775432" indent="0">
              <a:buNone/>
              <a:defRPr sz="7700" b="1"/>
            </a:lvl5pPr>
            <a:lvl6pPr marL="10969286" indent="0">
              <a:buNone/>
              <a:defRPr sz="7700" b="1"/>
            </a:lvl6pPr>
            <a:lvl7pPr marL="13163146" indent="0">
              <a:buNone/>
              <a:defRPr sz="7700" b="1"/>
            </a:lvl7pPr>
            <a:lvl8pPr marL="15357005" indent="0">
              <a:buNone/>
              <a:defRPr sz="7700" b="1"/>
            </a:lvl8pPr>
            <a:lvl9pPr marL="17550864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3859" indent="0">
              <a:buNone/>
              <a:defRPr sz="9600" b="1"/>
            </a:lvl2pPr>
            <a:lvl3pPr marL="4387718" indent="0">
              <a:buNone/>
              <a:defRPr sz="8600" b="1"/>
            </a:lvl3pPr>
            <a:lvl4pPr marL="6581578" indent="0">
              <a:buNone/>
              <a:defRPr sz="7700" b="1"/>
            </a:lvl4pPr>
            <a:lvl5pPr marL="8775432" indent="0">
              <a:buNone/>
              <a:defRPr sz="7700" b="1"/>
            </a:lvl5pPr>
            <a:lvl6pPr marL="10969286" indent="0">
              <a:buNone/>
              <a:defRPr sz="7700" b="1"/>
            </a:lvl6pPr>
            <a:lvl7pPr marL="13163146" indent="0">
              <a:buNone/>
              <a:defRPr sz="7700" b="1"/>
            </a:lvl7pPr>
            <a:lvl8pPr marL="15357005" indent="0">
              <a:buNone/>
              <a:defRPr sz="7700" b="1"/>
            </a:lvl8pPr>
            <a:lvl9pPr marL="17550864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F997-8E9D-4B47-A384-1962163D3639}" type="datetimeFigureOut">
              <a:rPr lang="en-US" smtClean="0"/>
              <a:t>4/19/2013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35489-9E8B-4A50-AFDA-839CC7B779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336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F997-8E9D-4B47-A384-1962163D3639}" type="datetimeFigureOut">
              <a:rPr lang="en-US" smtClean="0"/>
              <a:t>4/19/2013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35489-9E8B-4A50-AFDA-839CC7B779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456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F997-8E9D-4B47-A384-1962163D3639}" type="datetimeFigureOut">
              <a:rPr lang="en-US" smtClean="0"/>
              <a:t>4/19/2013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35489-9E8B-4A50-AFDA-839CC7B779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755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7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7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7" y="6888487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3859" indent="0">
              <a:buNone/>
              <a:defRPr sz="5800"/>
            </a:lvl2pPr>
            <a:lvl3pPr marL="4387718" indent="0">
              <a:buNone/>
              <a:defRPr sz="4800"/>
            </a:lvl3pPr>
            <a:lvl4pPr marL="6581578" indent="0">
              <a:buNone/>
              <a:defRPr sz="4300"/>
            </a:lvl4pPr>
            <a:lvl5pPr marL="8775432" indent="0">
              <a:buNone/>
              <a:defRPr sz="4300"/>
            </a:lvl5pPr>
            <a:lvl6pPr marL="10969286" indent="0">
              <a:buNone/>
              <a:defRPr sz="4300"/>
            </a:lvl6pPr>
            <a:lvl7pPr marL="13163146" indent="0">
              <a:buNone/>
              <a:defRPr sz="4300"/>
            </a:lvl7pPr>
            <a:lvl8pPr marL="15357005" indent="0">
              <a:buNone/>
              <a:defRPr sz="4300"/>
            </a:lvl8pPr>
            <a:lvl9pPr marL="17550864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F997-8E9D-4B47-A384-1962163D3639}" type="datetimeFigureOut">
              <a:rPr lang="en-US" smtClean="0"/>
              <a:t>4/19/2013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35489-9E8B-4A50-AFDA-839CC7B779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481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3859" indent="0">
              <a:buNone/>
              <a:defRPr sz="13400"/>
            </a:lvl2pPr>
            <a:lvl3pPr marL="4387718" indent="0">
              <a:buNone/>
              <a:defRPr sz="11500"/>
            </a:lvl3pPr>
            <a:lvl4pPr marL="6581578" indent="0">
              <a:buNone/>
              <a:defRPr sz="9600"/>
            </a:lvl4pPr>
            <a:lvl5pPr marL="8775432" indent="0">
              <a:buNone/>
              <a:defRPr sz="9600"/>
            </a:lvl5pPr>
            <a:lvl6pPr marL="10969286" indent="0">
              <a:buNone/>
              <a:defRPr sz="9600"/>
            </a:lvl6pPr>
            <a:lvl7pPr marL="13163146" indent="0">
              <a:buNone/>
              <a:defRPr sz="9600"/>
            </a:lvl7pPr>
            <a:lvl8pPr marL="15357005" indent="0">
              <a:buNone/>
              <a:defRPr sz="9600"/>
            </a:lvl8pPr>
            <a:lvl9pPr marL="17550864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3859" indent="0">
              <a:buNone/>
              <a:defRPr sz="5800"/>
            </a:lvl2pPr>
            <a:lvl3pPr marL="4387718" indent="0">
              <a:buNone/>
              <a:defRPr sz="4800"/>
            </a:lvl3pPr>
            <a:lvl4pPr marL="6581578" indent="0">
              <a:buNone/>
              <a:defRPr sz="4300"/>
            </a:lvl4pPr>
            <a:lvl5pPr marL="8775432" indent="0">
              <a:buNone/>
              <a:defRPr sz="4300"/>
            </a:lvl5pPr>
            <a:lvl6pPr marL="10969286" indent="0">
              <a:buNone/>
              <a:defRPr sz="4300"/>
            </a:lvl6pPr>
            <a:lvl7pPr marL="13163146" indent="0">
              <a:buNone/>
              <a:defRPr sz="4300"/>
            </a:lvl7pPr>
            <a:lvl8pPr marL="15357005" indent="0">
              <a:buNone/>
              <a:defRPr sz="4300"/>
            </a:lvl8pPr>
            <a:lvl9pPr marL="17550864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F997-8E9D-4B47-A384-1962163D3639}" type="datetimeFigureOut">
              <a:rPr lang="en-US" smtClean="0"/>
              <a:t>4/19/2013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35489-9E8B-4A50-AFDA-839CC7B779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980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F997-8E9D-4B47-A384-1962163D3639}" type="datetimeFigureOut">
              <a:rPr lang="en-US" smtClean="0"/>
              <a:t>4/19/2013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35489-9E8B-4A50-AFDA-839CC7B779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415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74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74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7F997-8E9D-4B47-A384-1962163D3639}" type="datetimeFigureOut">
              <a:rPr lang="en-US" smtClean="0"/>
              <a:t>4/19/2013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35489-9E8B-4A50-AFDA-839CC7B779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789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otGrid">
          <a:fgClr>
            <a:schemeClr val="accent1">
              <a:lumMod val="60000"/>
              <a:lumOff val="40000"/>
            </a:schemeClr>
          </a:fgClr>
          <a:bgClr>
            <a:schemeClr val="tx2">
              <a:lumMod val="5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768" tIns="219389" rIns="438768" bIns="21938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7"/>
            <a:ext cx="39502080" cy="21724622"/>
          </a:xfrm>
          <a:prstGeom prst="rect">
            <a:avLst/>
          </a:prstGeom>
        </p:spPr>
        <p:txBody>
          <a:bodyPr vert="horz" lIns="438768" tIns="219389" rIns="438768" bIns="2193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768" tIns="219389" rIns="438768" bIns="219389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07F997-8E9D-4B47-A384-1962163D3639}" type="datetimeFigureOut">
              <a:rPr lang="en-US" smtClean="0"/>
              <a:t>4/19/2013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768" tIns="219389" rIns="438768" bIns="219389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768" tIns="219389" rIns="438768" bIns="219389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F35489-9E8B-4A50-AFDA-839CC7B779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171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4387718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392" indent="-1645392" algn="l" defTabSz="4387718" rtl="0" eaLnBrk="1" latinLnBrk="0" hangingPunct="1">
        <a:spcBef>
          <a:spcPct val="20000"/>
        </a:spcBef>
        <a:buFont typeface="Arial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5018" indent="-1371158" algn="l" defTabSz="4387718" rtl="0" eaLnBrk="1" latinLnBrk="0" hangingPunct="1">
        <a:spcBef>
          <a:spcPct val="20000"/>
        </a:spcBef>
        <a:buFont typeface="Arial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4643" indent="-1096925" algn="l" defTabSz="4387718" rtl="0" eaLnBrk="1" latinLnBrk="0" hangingPunct="1">
        <a:spcBef>
          <a:spcPct val="20000"/>
        </a:spcBef>
        <a:buFont typeface="Arial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78502" indent="-1096925" algn="l" defTabSz="4387718" rtl="0" eaLnBrk="1" latinLnBrk="0" hangingPunct="1">
        <a:spcBef>
          <a:spcPct val="20000"/>
        </a:spcBef>
        <a:buFont typeface="Arial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2362" indent="-1096925" algn="l" defTabSz="4387718" rtl="0" eaLnBrk="1" latinLnBrk="0" hangingPunct="1">
        <a:spcBef>
          <a:spcPct val="20000"/>
        </a:spcBef>
        <a:buFont typeface="Arial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66221" indent="-1096925" algn="l" defTabSz="4387718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0080" indent="-1096925" algn="l" defTabSz="4387718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3930" indent="-1096925" algn="l" defTabSz="4387718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47789" indent="-1096925" algn="l" defTabSz="4387718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771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3859" algn="l" defTabSz="438771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7718" algn="l" defTabSz="438771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1578" algn="l" defTabSz="438771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5432" algn="l" defTabSz="438771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69286" algn="l" defTabSz="438771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3146" algn="l" defTabSz="438771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57005" algn="l" defTabSz="438771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0864" algn="l" defTabSz="4387718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jpe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jpeg"/><Relationship Id="rId19" Type="http://schemas.openxmlformats.org/officeDocument/2006/relationships/image" Target="../media/image17.jpe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ounded Rectangle 38"/>
          <p:cNvSpPr/>
          <p:nvPr/>
        </p:nvSpPr>
        <p:spPr>
          <a:xfrm>
            <a:off x="15773400" y="3757608"/>
            <a:ext cx="12344400" cy="7062792"/>
          </a:xfrm>
          <a:prstGeom prst="roundRect">
            <a:avLst>
              <a:gd name="adj" fmla="val 6961"/>
            </a:avLst>
          </a:prstGeom>
          <a:solidFill>
            <a:srgbClr val="85A7D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Rounded Rectangle 54"/>
          <p:cNvSpPr/>
          <p:nvPr/>
        </p:nvSpPr>
        <p:spPr>
          <a:xfrm>
            <a:off x="28727400" y="17911708"/>
            <a:ext cx="14126900" cy="14316524"/>
          </a:xfrm>
          <a:prstGeom prst="roundRect">
            <a:avLst>
              <a:gd name="adj" fmla="val 6961"/>
            </a:avLst>
          </a:prstGeom>
          <a:solidFill>
            <a:srgbClr val="85A7D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Rounded Rectangle 51"/>
          <p:cNvSpPr/>
          <p:nvPr/>
        </p:nvSpPr>
        <p:spPr>
          <a:xfrm>
            <a:off x="15774820" y="21721322"/>
            <a:ext cx="12344400" cy="10506910"/>
          </a:xfrm>
          <a:prstGeom prst="roundRect">
            <a:avLst>
              <a:gd name="adj" fmla="val 6961"/>
            </a:avLst>
          </a:prstGeom>
          <a:solidFill>
            <a:srgbClr val="85A7D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0" name="Rounded Rectangle 49"/>
          <p:cNvSpPr/>
          <p:nvPr/>
        </p:nvSpPr>
        <p:spPr>
          <a:xfrm>
            <a:off x="28681100" y="3733800"/>
            <a:ext cx="14173200" cy="13716000"/>
          </a:xfrm>
          <a:prstGeom prst="roundRect">
            <a:avLst>
              <a:gd name="adj" fmla="val 6961"/>
            </a:avLst>
          </a:prstGeom>
          <a:solidFill>
            <a:srgbClr val="85A7D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Rounded Rectangle 48"/>
          <p:cNvSpPr/>
          <p:nvPr/>
        </p:nvSpPr>
        <p:spPr>
          <a:xfrm>
            <a:off x="1060516" y="17927134"/>
            <a:ext cx="14173200" cy="14301098"/>
          </a:xfrm>
          <a:prstGeom prst="roundRect">
            <a:avLst>
              <a:gd name="adj" fmla="val 6961"/>
            </a:avLst>
          </a:prstGeom>
          <a:solidFill>
            <a:srgbClr val="85A7D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ounded Rectangle 28"/>
          <p:cNvSpPr/>
          <p:nvPr/>
        </p:nvSpPr>
        <p:spPr>
          <a:xfrm>
            <a:off x="1060516" y="3733800"/>
            <a:ext cx="14173200" cy="13716000"/>
          </a:xfrm>
          <a:prstGeom prst="roundRect">
            <a:avLst>
              <a:gd name="adj" fmla="val 6961"/>
            </a:avLst>
          </a:prstGeom>
          <a:solidFill>
            <a:srgbClr val="85A7D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Plaque 23"/>
          <p:cNvSpPr/>
          <p:nvPr/>
        </p:nvSpPr>
        <p:spPr>
          <a:xfrm>
            <a:off x="1060516" y="533400"/>
            <a:ext cx="41879773" cy="2811184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39209814" y="992355"/>
            <a:ext cx="2623986" cy="2131845"/>
            <a:chOff x="16021050" y="914399"/>
            <a:chExt cx="14287500" cy="12649201"/>
          </a:xfrm>
        </p:grpSpPr>
        <p:pic>
          <p:nvPicPr>
            <p:cNvPr id="3" name="Picture 2" descr="http://www.unionleader.com/storyimage/UL/20130311/SPORTS22/130319902/AR/0/AR-130319902.jpg?q=100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21050" y="914399"/>
              <a:ext cx="14287500" cy="126492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Rectangle 5"/>
            <p:cNvSpPr/>
            <p:nvPr/>
          </p:nvSpPr>
          <p:spPr>
            <a:xfrm>
              <a:off x="21031200" y="11658600"/>
              <a:ext cx="1752600" cy="12192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15830495" y="422136"/>
            <a:ext cx="1237308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b="1" dirty="0" smtClean="0">
                <a:solidFill>
                  <a:srgbClr val="2860A4"/>
                </a:solidFill>
                <a:latin typeface="Times New Roman" pitchFamily="18" charset="0"/>
                <a:cs typeface="Times New Roman" pitchFamily="18" charset="0"/>
              </a:rPr>
              <a:t>UNH Baja SAE</a:t>
            </a:r>
          </a:p>
          <a:p>
            <a:pPr algn="ctr"/>
            <a:r>
              <a:rPr lang="en-US" sz="8800" dirty="0" smtClean="0">
                <a:solidFill>
                  <a:srgbClr val="2860A4"/>
                </a:solidFill>
                <a:latin typeface="Times New Roman" pitchFamily="18" charset="0"/>
                <a:cs typeface="Times New Roman" pitchFamily="18" charset="0"/>
              </a:rPr>
              <a:t>Off-Road Racing Vehicle</a:t>
            </a:r>
            <a:endParaRPr lang="en-US" sz="8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6247102" y="4968851"/>
            <a:ext cx="11473196" cy="504753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600" b="1" dirty="0">
                <a:latin typeface="Times New Roman"/>
                <a:cs typeface="Times New Roman"/>
              </a:rPr>
              <a:t>The purpose of UNH Baja is to </a:t>
            </a:r>
            <a:r>
              <a:rPr lang="en-US" sz="4600" b="1" dirty="0" smtClean="0">
                <a:latin typeface="Times New Roman"/>
                <a:cs typeface="Times New Roman"/>
              </a:rPr>
              <a:t>design, fabricate, and race a </a:t>
            </a:r>
            <a:r>
              <a:rPr lang="en-US" sz="4600" b="1" dirty="0">
                <a:latin typeface="Times New Roman"/>
                <a:cs typeface="Times New Roman"/>
              </a:rPr>
              <a:t>single seat, all-terrain, sporting </a:t>
            </a:r>
            <a:r>
              <a:rPr lang="en-US" sz="4600" b="1" dirty="0" smtClean="0">
                <a:latin typeface="Times New Roman"/>
                <a:cs typeface="Times New Roman"/>
              </a:rPr>
              <a:t>vehicle within the regulations set by SAE. </a:t>
            </a:r>
          </a:p>
          <a:p>
            <a:pPr algn="ctr"/>
            <a:r>
              <a:rPr lang="en-US" sz="4600" b="1" dirty="0" smtClean="0">
                <a:latin typeface="Times New Roman"/>
                <a:cs typeface="Times New Roman"/>
              </a:rPr>
              <a:t>During competition the vehicle is tested for </a:t>
            </a:r>
            <a:r>
              <a:rPr lang="en-US" sz="4600" b="1" u="sng" dirty="0" smtClean="0">
                <a:latin typeface="Times New Roman"/>
                <a:cs typeface="Times New Roman"/>
              </a:rPr>
              <a:t>endurance</a:t>
            </a:r>
            <a:r>
              <a:rPr lang="en-US" sz="4600" b="1" dirty="0" smtClean="0">
                <a:latin typeface="Times New Roman"/>
                <a:cs typeface="Times New Roman"/>
              </a:rPr>
              <a:t>, </a:t>
            </a:r>
            <a:r>
              <a:rPr lang="en-US" sz="4600" b="1" u="sng" dirty="0" smtClean="0">
                <a:latin typeface="Times New Roman"/>
                <a:cs typeface="Times New Roman"/>
              </a:rPr>
              <a:t>acceleration</a:t>
            </a:r>
            <a:r>
              <a:rPr lang="en-US" sz="4600" b="1" dirty="0" smtClean="0">
                <a:latin typeface="Times New Roman"/>
                <a:cs typeface="Times New Roman"/>
              </a:rPr>
              <a:t>, </a:t>
            </a:r>
            <a:r>
              <a:rPr lang="en-US" sz="4600" b="1" u="sng" dirty="0" smtClean="0">
                <a:latin typeface="Times New Roman"/>
                <a:cs typeface="Times New Roman"/>
              </a:rPr>
              <a:t>maneuverability</a:t>
            </a:r>
            <a:r>
              <a:rPr lang="en-US" sz="4600" b="1" dirty="0" smtClean="0">
                <a:latin typeface="Times New Roman"/>
                <a:cs typeface="Times New Roman"/>
              </a:rPr>
              <a:t>, and </a:t>
            </a:r>
            <a:r>
              <a:rPr lang="en-US" sz="4600" b="1" u="sng" dirty="0" smtClean="0">
                <a:latin typeface="Times New Roman"/>
                <a:cs typeface="Times New Roman"/>
              </a:rPr>
              <a:t>hill-climb capabilities. </a:t>
            </a:r>
            <a:endParaRPr lang="en-US" sz="4600" b="1" u="sng" dirty="0">
              <a:latin typeface="Times New Roman"/>
              <a:cs typeface="Times New Roman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6671730" y="11684670"/>
            <a:ext cx="10874486" cy="255454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/>
              <a:t>Personal Goals (Minimize Weight, Cost, etc.)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15773400" y="11330938"/>
            <a:ext cx="12344400" cy="9762531"/>
          </a:xfrm>
          <a:prstGeom prst="roundRect">
            <a:avLst>
              <a:gd name="adj" fmla="val 6961"/>
            </a:avLst>
          </a:prstGeom>
          <a:solidFill>
            <a:srgbClr val="85A7D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18382556" y="3877270"/>
            <a:ext cx="71356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>
                  <a:solidFill>
                    <a:schemeClr val="bg1"/>
                  </a:solidFill>
                </a:ln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Background/Objectives</a:t>
            </a:r>
            <a:endParaRPr lang="en-US" sz="5400" b="1" cap="none" spc="0" dirty="0">
              <a:ln w="11430">
                <a:solidFill>
                  <a:schemeClr val="bg1"/>
                </a:solidFill>
              </a:ln>
              <a:solidFill>
                <a:schemeClr val="bg1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7" name="Picture 1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889703" y="11732565"/>
            <a:ext cx="10114635" cy="89592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Rectangle 69"/>
          <p:cNvSpPr/>
          <p:nvPr/>
        </p:nvSpPr>
        <p:spPr>
          <a:xfrm>
            <a:off x="33116404" y="3801070"/>
            <a:ext cx="54745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>
                  <a:solidFill>
                    <a:schemeClr val="bg1"/>
                  </a:solidFill>
                </a:ln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Drivetrain Design</a:t>
            </a:r>
            <a:endParaRPr lang="en-US" sz="5400" b="1" cap="none" spc="0" dirty="0">
              <a:ln w="11430">
                <a:solidFill>
                  <a:schemeClr val="bg1"/>
                </a:solidFill>
              </a:ln>
              <a:solidFill>
                <a:schemeClr val="bg1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29042010" y="4559643"/>
            <a:ext cx="7726416" cy="76636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Transmission</a:t>
            </a: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v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Gearbox is a Spicer H-12 FNR transaxle with a set 13.25:1 gear ratio </a:t>
            </a:r>
          </a:p>
          <a:p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v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All components are internal (no external sprockets or chain drive) to reduce debris interference during competition</a:t>
            </a:r>
          </a:p>
          <a:p>
            <a:pPr marL="571500" indent="-571500">
              <a:buFont typeface="Wingdings" pitchFamily="2" charset="2"/>
              <a:buChar char="v"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v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Custom axles fabricated from ATV and UTV axles</a:t>
            </a:r>
          </a:p>
          <a:p>
            <a:pPr marL="571500" indent="-571500">
              <a:buFont typeface="Wingdings" pitchFamily="2" charset="2"/>
              <a:buChar char="v"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v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Includes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Forward, 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Neutral, and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Reverse</a:t>
            </a:r>
            <a:endParaRPr lang="en-US" sz="3600" dirty="0"/>
          </a:p>
        </p:txBody>
      </p:sp>
      <p:pic>
        <p:nvPicPr>
          <p:cNvPr id="72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35979" y="4800600"/>
            <a:ext cx="5486400" cy="37738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1911" y="12192000"/>
            <a:ext cx="5957490" cy="5029200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33228552" y="18077460"/>
            <a:ext cx="49234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 w="11430">
                  <a:solidFill>
                    <a:schemeClr val="bg1"/>
                  </a:solidFill>
                </a:ln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Controls Design</a:t>
            </a:r>
            <a:endParaRPr lang="en-US" sz="5400" b="1" cap="none" spc="0" dirty="0">
              <a:ln w="11430">
                <a:solidFill>
                  <a:schemeClr val="bg1"/>
                </a:solidFill>
              </a:ln>
              <a:solidFill>
                <a:schemeClr val="bg1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6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328600" y="18460631"/>
            <a:ext cx="4114800" cy="30481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" name="TextBox 76"/>
          <p:cNvSpPr txBox="1"/>
          <p:nvPr/>
        </p:nvSpPr>
        <p:spPr>
          <a:xfrm>
            <a:off x="35261941" y="20961489"/>
            <a:ext cx="7427410" cy="82638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buClr>
                <a:schemeClr val="tx1"/>
              </a:buClr>
            </a:pP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Braking</a:t>
            </a:r>
          </a:p>
          <a:p>
            <a:pPr>
              <a:spcAft>
                <a:spcPts val="600"/>
              </a:spcAft>
              <a:buClr>
                <a:schemeClr val="tx1"/>
              </a:buClr>
            </a:pPr>
            <a:endParaRPr lang="en-US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spcAft>
                <a:spcPts val="600"/>
              </a:spcAft>
              <a:buClr>
                <a:schemeClr val="tx1"/>
              </a:buClr>
              <a:buFont typeface="Wingdings" pitchFamily="2" charset="2"/>
              <a:buChar char="v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Two hydraulic brake cylinders (front and rear) provide redundancy in case of failure</a:t>
            </a:r>
          </a:p>
          <a:p>
            <a:pPr marL="571500" indent="-571500">
              <a:buClr>
                <a:schemeClr val="tx1"/>
              </a:buClr>
              <a:buFont typeface="Wingdings" pitchFamily="2" charset="2"/>
              <a:buChar char="v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One pedal control to ease drivability</a:t>
            </a:r>
          </a:p>
          <a:p>
            <a:pPr marL="571500" indent="-571500">
              <a:buClr>
                <a:schemeClr val="tx1"/>
              </a:buClr>
              <a:buFont typeface="Wingdings" pitchFamily="2" charset="2"/>
              <a:buChar char="v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Bias bar for a front-rear braking ratio of 70:30</a:t>
            </a:r>
          </a:p>
          <a:p>
            <a:pPr marL="571500" indent="-571500">
              <a:buClr>
                <a:schemeClr val="tx1"/>
              </a:buClr>
              <a:buFont typeface="Wingdings" pitchFamily="2" charset="2"/>
              <a:buChar char="v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Pedals mounted from above to reduce interference on the floor</a:t>
            </a:r>
          </a:p>
          <a:p>
            <a:pPr marL="571500" indent="-571500">
              <a:buClr>
                <a:schemeClr val="tx1"/>
              </a:buClr>
              <a:buFont typeface="Wingdings" pitchFamily="2" charset="2"/>
              <a:buChar char="v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Polaris Outlaw 525 front calipers</a:t>
            </a:r>
          </a:p>
          <a:p>
            <a:pPr marL="571500" indent="-571500">
              <a:buClr>
                <a:schemeClr val="tx1"/>
              </a:buClr>
              <a:buFont typeface="Wingdings" pitchFamily="2" charset="2"/>
              <a:buChar char="v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Arctic Cat Mudpro 1000 Rear Calipers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pPr marL="571500" lvl="1" indent="-571500">
              <a:buClr>
                <a:schemeClr val="tx1"/>
              </a:buClr>
              <a:buFont typeface="Wingdings" pitchFamily="2" charset="2"/>
              <a:buChar char="v"/>
            </a:pP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¾” Bore Wildwood Cylinders</a:t>
            </a:r>
          </a:p>
          <a:p>
            <a:pPr>
              <a:buClr>
                <a:schemeClr val="tx1"/>
              </a:buClr>
            </a:pP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9042010" y="25481845"/>
            <a:ext cx="61455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Steering</a:t>
            </a:r>
          </a:p>
          <a:p>
            <a:endParaRPr lang="en-US" sz="1200" b="1" dirty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v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Rack &amp; pinion steering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v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Turning radius of 12’</a:t>
            </a:r>
          </a:p>
          <a:p>
            <a:pPr marL="571500" indent="-571500">
              <a:buFont typeface="Wingdings" pitchFamily="2" charset="2"/>
              <a:buChar char="v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Detachable quick-release steering wheel</a:t>
            </a:r>
          </a:p>
        </p:txBody>
      </p:sp>
      <p:pic>
        <p:nvPicPr>
          <p:cNvPr id="79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403800" y="28117800"/>
            <a:ext cx="4990163" cy="3786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" name="Rectangle 90"/>
          <p:cNvSpPr/>
          <p:nvPr/>
        </p:nvSpPr>
        <p:spPr>
          <a:xfrm>
            <a:off x="18233526" y="22165270"/>
            <a:ext cx="74241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 w="11430">
                  <a:solidFill>
                    <a:schemeClr val="bg1"/>
                  </a:solidFill>
                </a:ln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Thanks to Our Sponsors</a:t>
            </a:r>
            <a:endParaRPr lang="en-US" sz="5400" b="1" cap="none" spc="0" dirty="0">
              <a:ln w="11430">
                <a:solidFill>
                  <a:schemeClr val="bg1"/>
                </a:solidFill>
              </a:ln>
              <a:solidFill>
                <a:schemeClr val="bg1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079200" y="25198978"/>
            <a:ext cx="2587194" cy="18340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" name="Picture 4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934241" y="23933144"/>
            <a:ext cx="1600200" cy="22812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247102" y="25543502"/>
            <a:ext cx="1507498" cy="15074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" name="Picture 6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187404" y="23903578"/>
            <a:ext cx="4538996" cy="13183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25170" y="25419705"/>
            <a:ext cx="2801230" cy="794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7" name="Rectangle 96"/>
          <p:cNvSpPr/>
          <p:nvPr/>
        </p:nvSpPr>
        <p:spPr>
          <a:xfrm>
            <a:off x="20878800" y="26404669"/>
            <a:ext cx="2440242" cy="64633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600" b="1" dirty="0" smtClean="0">
                <a:ln w="1143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Shea Family</a:t>
            </a:r>
          </a:p>
        </p:txBody>
      </p:sp>
      <p:sp>
        <p:nvSpPr>
          <p:cNvPr id="98" name="Rectangle 97"/>
          <p:cNvSpPr/>
          <p:nvPr/>
        </p:nvSpPr>
        <p:spPr>
          <a:xfrm>
            <a:off x="18135600" y="26404669"/>
            <a:ext cx="229357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600" b="1" dirty="0">
                <a:ln w="1143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Todd </a:t>
            </a:r>
            <a:r>
              <a:rPr lang="en-US" sz="3600" b="1" dirty="0" smtClean="0">
                <a:ln w="1143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Gross</a:t>
            </a:r>
            <a:endParaRPr lang="en-US" sz="3600" b="1" dirty="0">
              <a:ln w="1143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9" name="Picture 2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768433" y="23933144"/>
            <a:ext cx="4951865" cy="10541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0" name="Rectangle 99"/>
          <p:cNvSpPr/>
          <p:nvPr/>
        </p:nvSpPr>
        <p:spPr>
          <a:xfrm>
            <a:off x="17915975" y="27813000"/>
            <a:ext cx="83859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ln w="11430">
                  <a:solidFill>
                    <a:schemeClr val="bg1"/>
                  </a:solidFill>
                </a:ln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UNH Baja Group Members</a:t>
            </a:r>
            <a:endParaRPr lang="en-US" sz="5400" b="1" cap="none" spc="0" dirty="0">
              <a:ln w="11430">
                <a:solidFill>
                  <a:schemeClr val="bg1"/>
                </a:solidFill>
              </a:ln>
              <a:solidFill>
                <a:schemeClr val="bg1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20269177" y="29110126"/>
            <a:ext cx="411480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600" b="1" cap="none" spc="0" dirty="0" smtClean="0">
                <a:ln w="11430">
                  <a:solidFill>
                    <a:schemeClr val="bg1"/>
                  </a:solidFill>
                </a:ln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Cole Gustafson</a:t>
            </a:r>
          </a:p>
          <a:p>
            <a:pPr algn="ctr"/>
            <a:r>
              <a:rPr lang="en-US" sz="3600" b="1" dirty="0" smtClean="0">
                <a:ln w="11430">
                  <a:solidFill>
                    <a:schemeClr val="bg1"/>
                  </a:solidFill>
                </a:ln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Jon Ulrich</a:t>
            </a:r>
          </a:p>
          <a:p>
            <a:pPr algn="ctr"/>
            <a:r>
              <a:rPr lang="en-US" sz="3600" b="1" cap="none" spc="0" dirty="0" smtClean="0">
                <a:ln w="11430">
                  <a:solidFill>
                    <a:schemeClr val="bg1"/>
                  </a:solidFill>
                </a:ln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Ted Withers</a:t>
            </a:r>
          </a:p>
        </p:txBody>
      </p:sp>
      <p:pic>
        <p:nvPicPr>
          <p:cNvPr id="102" name="Picture 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9278600"/>
            <a:ext cx="5863093" cy="3167410"/>
          </a:xfrm>
          <a:prstGeom prst="roundRect">
            <a:avLst>
              <a:gd name="adj" fmla="val 14063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" name="Rectangle 102"/>
          <p:cNvSpPr/>
          <p:nvPr/>
        </p:nvSpPr>
        <p:spPr>
          <a:xfrm>
            <a:off x="5427947" y="18050470"/>
            <a:ext cx="56669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>
                  <a:solidFill>
                    <a:schemeClr val="bg1"/>
                  </a:solidFill>
                </a:ln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Suspension</a:t>
            </a:r>
            <a:r>
              <a:rPr lang="en-US" sz="5400" b="1" cap="none" spc="0" dirty="0" smtClean="0">
                <a:ln w="11430"/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400" b="1" cap="none" spc="0" dirty="0" smtClean="0">
                <a:ln w="11430">
                  <a:solidFill>
                    <a:schemeClr val="bg1"/>
                  </a:solidFill>
                </a:ln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Design</a:t>
            </a:r>
            <a:endParaRPr lang="en-US" sz="5400" b="1" cap="none" spc="0" dirty="0">
              <a:ln w="11430">
                <a:solidFill>
                  <a:schemeClr val="bg1"/>
                </a:solidFill>
              </a:ln>
              <a:solidFill>
                <a:schemeClr val="bg1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1575267" y="22555200"/>
            <a:ext cx="57399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Figure </a:t>
            </a:r>
            <a:r>
              <a:rPr lang="en-US" sz="2400" dirty="0">
                <a:solidFill>
                  <a:schemeClr val="bg1"/>
                </a:solidFill>
              </a:rPr>
              <a:t>3</a:t>
            </a:r>
            <a:r>
              <a:rPr lang="en-US" sz="2400" dirty="0" smtClean="0">
                <a:solidFill>
                  <a:schemeClr val="bg1"/>
                </a:solidFill>
              </a:rPr>
              <a:t>: Lotus Suspension Analysis view of complete suspension</a:t>
            </a:r>
            <a:endParaRPr lang="en-US" sz="2400" dirty="0">
              <a:solidFill>
                <a:schemeClr val="bg1"/>
              </a:solidFill>
            </a:endParaRPr>
          </a:p>
        </p:txBody>
      </p:sp>
      <p:graphicFrame>
        <p:nvGraphicFramePr>
          <p:cNvPr id="105" name="Table 10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2981826"/>
              </p:ext>
            </p:extLst>
          </p:nvPr>
        </p:nvGraphicFramePr>
        <p:xfrm>
          <a:off x="1520063" y="23521921"/>
          <a:ext cx="9501154" cy="43644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00400"/>
                <a:gridCol w="3209033"/>
                <a:gridCol w="3091721"/>
              </a:tblGrid>
              <a:tr h="80060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en-US" sz="2400" u="none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Suspension Geometry Parameters</a:t>
                      </a:r>
                      <a:endParaRPr lang="en-US" sz="2400" u="none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Front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Rear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85056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Camber Toe Angle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0° at Rebound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-5° at Bump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0° at Rebound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-10° at Bump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38845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Caster Angle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3° at Static Ride Height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0°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38845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Toe Angle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-1° at Static Ride Height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0°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9250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Wheel Travel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3” up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7” down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3” up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8” down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38845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Track Width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52”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50”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38845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Static Ride Height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11.5”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11.5”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40" t="10910"/>
          <a:stretch/>
        </p:blipFill>
        <p:spPr>
          <a:xfrm>
            <a:off x="11277600" y="23490331"/>
            <a:ext cx="3505199" cy="42062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7" name="TextBox 106"/>
          <p:cNvSpPr txBox="1"/>
          <p:nvPr/>
        </p:nvSpPr>
        <p:spPr>
          <a:xfrm>
            <a:off x="7972390" y="18592800"/>
            <a:ext cx="609765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chemeClr val="tx1"/>
              </a:buClr>
            </a:pPr>
            <a:endParaRPr lang="en-US" sz="3600" u="sng" dirty="0" smtClean="0"/>
          </a:p>
          <a:p>
            <a:pPr marL="571500" indent="-571500">
              <a:buClr>
                <a:schemeClr val="tx1"/>
              </a:buClr>
              <a:buFont typeface="Wingdings" pitchFamily="2" charset="2"/>
              <a:buChar char="v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Front and rear double a-arm to allow a fully independent suspension</a:t>
            </a:r>
          </a:p>
          <a:p>
            <a:pPr>
              <a:buClr>
                <a:schemeClr val="tx1"/>
              </a:buClr>
            </a:pP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Clr>
                <a:schemeClr val="tx1"/>
              </a:buClr>
              <a:buFont typeface="Wingdings" pitchFamily="2" charset="2"/>
              <a:buChar char="v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Fox Float Airshox chosen for vehicle shocks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8" name="Content Placeholder 4"/>
          <p:cNvPicPr>
            <a:picLocks/>
          </p:cNvPicPr>
          <p:nvPr/>
        </p:nvPicPr>
        <p:blipFill>
          <a:blip r:embed="rId17"/>
          <a:stretch>
            <a:fillRect/>
          </a:stretch>
        </p:blipFill>
        <p:spPr>
          <a:xfrm>
            <a:off x="1447800" y="28041600"/>
            <a:ext cx="3768437" cy="30449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9" name="Content Placeholder 5"/>
          <p:cNvPicPr>
            <a:picLocks/>
          </p:cNvPicPr>
          <p:nvPr/>
        </p:nvPicPr>
        <p:blipFill>
          <a:blip r:embed="rId18"/>
          <a:stretch>
            <a:fillRect/>
          </a:stretch>
        </p:blipFill>
        <p:spPr>
          <a:xfrm>
            <a:off x="5410200" y="28041600"/>
            <a:ext cx="3767328" cy="30449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0" name="TextBox 109"/>
          <p:cNvSpPr txBox="1"/>
          <p:nvPr/>
        </p:nvSpPr>
        <p:spPr>
          <a:xfrm>
            <a:off x="2642067" y="31165800"/>
            <a:ext cx="57399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Figures 4 and 5: SolidWorks finite element analysis load simulation given a 5ft drop</a:t>
            </a:r>
            <a:endParaRPr lang="en-US" sz="2400" dirty="0">
              <a:solidFill>
                <a:schemeClr val="bg1"/>
              </a:solidFill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6529093"/>
              </p:ext>
            </p:extLst>
          </p:nvPr>
        </p:nvGraphicFramePr>
        <p:xfrm>
          <a:off x="9372600" y="28217276"/>
          <a:ext cx="5434016" cy="34819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24163"/>
                <a:gridCol w="1856747"/>
                <a:gridCol w="1453106"/>
              </a:tblGrid>
              <a:tr h="73046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Static Rest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5ft Drop 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71733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Maximum Stress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14.6 MPa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311 MPa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92290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Maximum Displacement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.017 mm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.462 mm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50136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Safety Factor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(at max 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SCF)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30.82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1.45</a:t>
                      </a:r>
                      <a:endParaRPr lang="en-US" sz="2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9525" marB="0" anchor="ctr"/>
                </a:tc>
              </a:tr>
            </a:tbl>
          </a:graphicData>
        </a:graphic>
      </p:graphicFrame>
      <p:pic>
        <p:nvPicPr>
          <p:cNvPr id="1027" name="Picture 3" descr="I:\DCIM\101NCD60\DSC_0456.JPG"/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104" r="12684"/>
          <a:stretch/>
        </p:blipFill>
        <p:spPr bwMode="auto">
          <a:xfrm>
            <a:off x="29517386" y="19147030"/>
            <a:ext cx="5194788" cy="58402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33116404" y="23386198"/>
            <a:ext cx="1595770" cy="4804874"/>
          </a:xfrm>
          <a:prstGeom prst="straightConnector1">
            <a:avLst/>
          </a:prstGeom>
          <a:ln w="57150">
            <a:solidFill>
              <a:schemeClr val="bg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/>
          <p:nvPr/>
        </p:nvCxnSpPr>
        <p:spPr>
          <a:xfrm flipH="1">
            <a:off x="33193312" y="20269200"/>
            <a:ext cx="5707943" cy="265041"/>
          </a:xfrm>
          <a:prstGeom prst="straightConnector1">
            <a:avLst/>
          </a:prstGeom>
          <a:ln w="57150">
            <a:solidFill>
              <a:schemeClr val="bg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36804808" y="28879800"/>
            <a:ext cx="56385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Shifting</a:t>
            </a:r>
          </a:p>
          <a:p>
            <a:endParaRPr lang="en-US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v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Jetski Steering Cable to shift the transmission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986908" y="3801070"/>
            <a:ext cx="4320415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>
                  <a:solidFill>
                    <a:schemeClr val="bg1"/>
                  </a:solidFill>
                </a:ln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Frame</a:t>
            </a:r>
            <a:r>
              <a:rPr lang="en-US" sz="5400" b="1" cap="none" spc="0" dirty="0" smtClean="0">
                <a:ln w="11430"/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400" b="1" cap="none" spc="0" dirty="0" smtClean="0">
                <a:ln w="11430">
                  <a:solidFill>
                    <a:schemeClr val="bg1"/>
                  </a:solidFill>
                </a:ln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Design</a:t>
            </a:r>
            <a:endParaRPr lang="en-US" sz="5400" b="1" cap="none" spc="0" dirty="0">
              <a:ln w="11430">
                <a:solidFill>
                  <a:schemeClr val="bg1"/>
                </a:solidFill>
              </a:ln>
              <a:solidFill>
                <a:schemeClr val="bg1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8382000" y="4648200"/>
            <a:ext cx="6477000" cy="298543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Goals</a:t>
            </a:r>
          </a:p>
          <a:p>
            <a:pPr marL="571500" indent="-571500">
              <a:buFont typeface="Wingdings" pitchFamily="2" charset="2"/>
              <a:buChar char="v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Maintain driver safety</a:t>
            </a:r>
          </a:p>
          <a:p>
            <a:pPr marL="571500" indent="-571500">
              <a:buFont typeface="Wingdings" pitchFamily="2" charset="2"/>
              <a:buChar char="v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Minimize weight</a:t>
            </a:r>
          </a:p>
          <a:p>
            <a:pPr marL="571500" indent="-571500">
              <a:buFont typeface="Wingdings" pitchFamily="2" charset="2"/>
              <a:buChar char="v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Maximize structural integrity</a:t>
            </a:r>
          </a:p>
          <a:p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5" name="Picture 5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534" y="4779176"/>
            <a:ext cx="6309360" cy="4355388"/>
          </a:xfrm>
          <a:prstGeom prst="roundRect">
            <a:avLst>
              <a:gd name="adj" fmla="val 11220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6" name="Table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7356856"/>
              </p:ext>
            </p:extLst>
          </p:nvPr>
        </p:nvGraphicFramePr>
        <p:xfrm>
          <a:off x="1676400" y="10738104"/>
          <a:ext cx="6172200" cy="16824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34434"/>
                <a:gridCol w="1787548"/>
                <a:gridCol w="2150218"/>
              </a:tblGrid>
              <a:tr h="78817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Load-case</a:t>
                      </a:r>
                      <a:endParaRPr lang="en-US" sz="2400" dirty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Max Deflection</a:t>
                      </a:r>
                      <a:endParaRPr lang="en-US" sz="2400" dirty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Max Stress</a:t>
                      </a:r>
                      <a:endParaRPr lang="en-US" sz="2400" dirty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81202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Collision </a:t>
                      </a: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 mph)</a:t>
                      </a:r>
                      <a:endParaRPr lang="en-US" sz="2400" dirty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0.452 inches</a:t>
                      </a:r>
                      <a:endParaRPr lang="en-US" sz="2400" dirty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798 psi</a:t>
                      </a:r>
                      <a:endParaRPr lang="en-US" sz="2400" dirty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67" name="Table 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8683585"/>
              </p:ext>
            </p:extLst>
          </p:nvPr>
        </p:nvGraphicFramePr>
        <p:xfrm>
          <a:off x="1676401" y="14452396"/>
          <a:ext cx="12953999" cy="26926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19199"/>
                <a:gridCol w="1066800"/>
                <a:gridCol w="1143000"/>
                <a:gridCol w="2209800"/>
                <a:gridCol w="1600200"/>
                <a:gridCol w="2009300"/>
                <a:gridCol w="1953100"/>
                <a:gridCol w="1752600"/>
              </a:tblGrid>
              <a:tr h="101010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 </a:t>
                      </a:r>
                      <a:r>
                        <a:rPr lang="en-US" sz="2400" dirty="0" smtClean="0">
                          <a:effectLst/>
                        </a:rPr>
                        <a:t>Steel</a:t>
                      </a:r>
                      <a:endParaRPr lang="en-US" sz="2400" dirty="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Cost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$/ft</a:t>
                      </a:r>
                      <a:endParaRPr lang="en-US" sz="2400" dirty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Weight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lb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/</a:t>
                      </a: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ft</a:t>
                      </a:r>
                      <a:endParaRPr lang="en-US" sz="2400" dirty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Outer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Diameter (inches)</a:t>
                      </a:r>
                      <a:endParaRPr lang="en-US" sz="2400" dirty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Thickness (inches)</a:t>
                      </a:r>
                      <a:endParaRPr lang="en-US" sz="2400" dirty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Tensile Strength 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psi)</a:t>
                      </a:r>
                      <a:endParaRPr lang="en-US" sz="2400" dirty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Yield 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Strength 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(psi)</a:t>
                      </a:r>
                      <a:endParaRPr lang="en-US" sz="2400" dirty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Weldability</a:t>
                      </a: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74339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</a:rPr>
                        <a:t>A500</a:t>
                      </a:r>
                      <a:endParaRPr lang="en-US" sz="2400" dirty="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41D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5.05</a:t>
                      </a:r>
                      <a:endParaRPr lang="en-US" sz="2400" dirty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1.14</a:t>
                      </a:r>
                      <a:endParaRPr lang="en-US" sz="2400" dirty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1.05</a:t>
                      </a:r>
                      <a:endParaRPr lang="en-US" sz="2400" dirty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0.113</a:t>
                      </a:r>
                      <a:endParaRPr lang="en-US" sz="2400" dirty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72,300</a:t>
                      </a:r>
                      <a:endParaRPr lang="en-US" sz="2400" dirty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65,700</a:t>
                      </a:r>
                      <a:endParaRPr lang="en-US" sz="2400" dirty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Easy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MIG/TIG</a:t>
                      </a:r>
                      <a:endParaRPr lang="en-US" sz="2400" dirty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6888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</a:rPr>
                        <a:t>A513</a:t>
                      </a:r>
                      <a:endParaRPr lang="en-US" sz="2400" dirty="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33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8.80</a:t>
                      </a:r>
                      <a:endParaRPr lang="en-US" sz="2400" dirty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E0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0.50</a:t>
                      </a:r>
                      <a:endParaRPr lang="en-US" sz="2400" dirty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E0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1.00</a:t>
                      </a:r>
                      <a:endParaRPr lang="en-US" sz="2400" dirty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E0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SimSun"/>
                          <a:cs typeface="Times New Roman" pitchFamily="18" charset="0"/>
                        </a:rPr>
                        <a:t>0.049</a:t>
                      </a:r>
                      <a:endParaRPr lang="en-US" sz="2400" dirty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E0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98,740</a:t>
                      </a:r>
                      <a:endParaRPr lang="en-US" sz="2400" dirty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E0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86,530</a:t>
                      </a:r>
                      <a:endParaRPr lang="en-US" sz="2400" dirty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E0EA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Easy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MIG/TIG</a:t>
                      </a:r>
                      <a:endParaRPr lang="en-US" sz="2400" dirty="0">
                        <a:effectLst/>
                        <a:latin typeface="Times New Roman" pitchFamily="18" charset="0"/>
                        <a:ea typeface="SimSu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E0EAF0"/>
                    </a:solidFill>
                  </a:tcPr>
                </a:tc>
              </a:tr>
            </a:tbl>
          </a:graphicData>
        </a:graphic>
      </p:graphicFrame>
      <p:sp>
        <p:nvSpPr>
          <p:cNvPr id="68" name="Rectangle 9"/>
          <p:cNvSpPr>
            <a:spLocks noChangeArrowheads="1"/>
          </p:cNvSpPr>
          <p:nvPr/>
        </p:nvSpPr>
        <p:spPr bwMode="auto">
          <a:xfrm>
            <a:off x="1600199" y="9982200"/>
            <a:ext cx="701040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Marc-Mentat FEA Results</a:t>
            </a:r>
            <a:endParaRPr kumimoji="0" lang="en-US" altLang="zh-CN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1619534" y="12571274"/>
            <a:ext cx="13649891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Steel 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Selection: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Our steel was chosen to meet competition requirements </a:t>
            </a: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while maintaining a high strength to weight ratio, low cost, and </a:t>
            </a: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to simplify welding requirements.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16776646" y="29108400"/>
            <a:ext cx="296747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600" b="1" dirty="0" smtClean="0">
                <a:ln w="11430">
                  <a:solidFill>
                    <a:schemeClr val="bg1"/>
                  </a:solidFill>
                </a:ln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Alex Kachuck</a:t>
            </a:r>
          </a:p>
          <a:p>
            <a:pPr algn="ctr"/>
            <a:r>
              <a:rPr lang="en-US" sz="3600" b="1" cap="none" spc="0" dirty="0" smtClean="0">
                <a:ln w="11430">
                  <a:solidFill>
                    <a:schemeClr val="bg1"/>
                  </a:solidFill>
                </a:ln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Damon Tarry</a:t>
            </a:r>
          </a:p>
          <a:p>
            <a:pPr algn="ctr"/>
            <a:r>
              <a:rPr lang="en-US" sz="3600" b="1" dirty="0" smtClean="0">
                <a:ln w="11430">
                  <a:solidFill>
                    <a:schemeClr val="bg1"/>
                  </a:solidFill>
                </a:ln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Kevin Quinn</a:t>
            </a:r>
            <a:endParaRPr lang="en-US" sz="3600" b="1" cap="none" spc="0" dirty="0">
              <a:ln w="11430">
                <a:solidFill>
                  <a:schemeClr val="bg1"/>
                </a:solidFill>
              </a:ln>
              <a:solidFill>
                <a:schemeClr val="bg1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23850600" y="29110126"/>
            <a:ext cx="411480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3600" b="1" dirty="0" smtClean="0">
                <a:ln w="11430">
                  <a:solidFill>
                    <a:schemeClr val="bg1"/>
                  </a:solidFill>
                </a:ln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Tim O’Neil</a:t>
            </a:r>
          </a:p>
          <a:p>
            <a:pPr algn="ctr"/>
            <a:r>
              <a:rPr lang="en-US" sz="3600" b="1" dirty="0" smtClean="0">
                <a:ln w="11430">
                  <a:solidFill>
                    <a:schemeClr val="bg1"/>
                  </a:solidFill>
                </a:ln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Anthony Tonelli</a:t>
            </a:r>
          </a:p>
          <a:p>
            <a:pPr algn="ctr"/>
            <a:r>
              <a:rPr lang="en-US" sz="3600" b="1" cap="none" spc="0" dirty="0" smtClean="0">
                <a:ln w="11430">
                  <a:solidFill>
                    <a:schemeClr val="bg1"/>
                  </a:solidFill>
                </a:ln>
                <a:solidFill>
                  <a:schemeClr val="bg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Devan Shea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36728400" y="9892129"/>
            <a:ext cx="602899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Engine</a:t>
            </a:r>
          </a:p>
          <a:p>
            <a:pPr algn="ctr"/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v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Engine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: 10 Horsepower      Briggs &amp;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Stratton</a:t>
            </a:r>
          </a:p>
          <a:p>
            <a:pPr marL="571500" indent="-571500">
              <a:buFont typeface="Wingdings" pitchFamily="2" charset="2"/>
              <a:buChar char="v"/>
            </a:pP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v"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CVT 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driven, allowing engine to develop peak power at nearly all ground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speeds</a:t>
            </a:r>
            <a:endParaRPr lang="en-US" sz="3600" dirty="0"/>
          </a:p>
        </p:txBody>
      </p:sp>
      <p:sp>
        <p:nvSpPr>
          <p:cNvPr id="73" name="TextBox 72"/>
          <p:cNvSpPr txBox="1"/>
          <p:nvPr/>
        </p:nvSpPr>
        <p:spPr>
          <a:xfrm>
            <a:off x="36836089" y="8534400"/>
            <a:ext cx="56835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Figure </a:t>
            </a:r>
            <a:r>
              <a:rPr lang="en-US" sz="2400" dirty="0">
                <a:solidFill>
                  <a:schemeClr val="bg1"/>
                </a:solidFill>
              </a:rPr>
              <a:t>6</a:t>
            </a:r>
            <a:r>
              <a:rPr lang="en-US" sz="2400" dirty="0" smtClean="0">
                <a:solidFill>
                  <a:schemeClr val="bg1"/>
                </a:solidFill>
              </a:rPr>
              <a:t>: Plot of horsepower and torque vs. revolutions per minute. Max allowed RPM is 3800 producing 8HP and 11.8ft-lb of torque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1606485" y="9144000"/>
            <a:ext cx="65469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+mj-lt"/>
                <a:cs typeface="Times New Roman" pitchFamily="18" charset="0"/>
              </a:rPr>
              <a:t>Figure </a:t>
            </a:r>
            <a:r>
              <a:rPr lang="en-US" sz="2400" dirty="0">
                <a:solidFill>
                  <a:schemeClr val="bg1"/>
                </a:solidFill>
                <a:latin typeface="+mj-lt"/>
                <a:cs typeface="Times New Roman" pitchFamily="18" charset="0"/>
              </a:rPr>
              <a:t>1</a:t>
            </a:r>
            <a:r>
              <a:rPr lang="en-US" sz="2400" dirty="0" smtClean="0">
                <a:solidFill>
                  <a:schemeClr val="bg1"/>
                </a:solidFill>
                <a:latin typeface="+mj-lt"/>
                <a:cs typeface="Times New Roman" pitchFamily="18" charset="0"/>
              </a:rPr>
              <a:t>:</a:t>
            </a:r>
            <a:r>
              <a:rPr lang="en-US" sz="2400" dirty="0" smtClean="0">
                <a:solidFill>
                  <a:srgbClr val="FFFF00"/>
                </a:solidFill>
                <a:latin typeface="+mj-lt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chemeClr val="bg1"/>
                </a:solidFill>
                <a:latin typeface="+mj-lt"/>
                <a:cs typeface="Times New Roman" pitchFamily="18" charset="0"/>
              </a:rPr>
              <a:t>Marc-</a:t>
            </a:r>
            <a:r>
              <a:rPr lang="en-US" sz="2400" dirty="0" err="1" smtClean="0">
                <a:solidFill>
                  <a:schemeClr val="bg1"/>
                </a:solidFill>
                <a:latin typeface="+mj-lt"/>
                <a:cs typeface="Times New Roman" pitchFamily="18" charset="0"/>
              </a:rPr>
              <a:t>Mentat</a:t>
            </a:r>
            <a:r>
              <a:rPr lang="en-US" sz="2400" dirty="0" smtClean="0">
                <a:solidFill>
                  <a:schemeClr val="bg1"/>
                </a:solidFill>
                <a:latin typeface="+mj-lt"/>
                <a:cs typeface="Times New Roman" pitchFamily="18" charset="0"/>
              </a:rPr>
              <a:t> Finite Element Analysis to test frame under torsion, loading, and impact</a:t>
            </a:r>
            <a:endParaRPr lang="en-US" sz="2400" dirty="0">
              <a:solidFill>
                <a:schemeClr val="bg1"/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6663" y="7338062"/>
            <a:ext cx="5742737" cy="4244338"/>
          </a:xfrm>
          <a:prstGeom prst="rect">
            <a:avLst/>
          </a:prstGeom>
        </p:spPr>
      </p:pic>
      <p:sp>
        <p:nvSpPr>
          <p:cNvPr id="85" name="TextBox 84"/>
          <p:cNvSpPr txBox="1"/>
          <p:nvPr/>
        </p:nvSpPr>
        <p:spPr>
          <a:xfrm>
            <a:off x="8458201" y="11589603"/>
            <a:ext cx="5791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Figure </a:t>
            </a:r>
            <a:r>
              <a:rPr lang="en-US" sz="2400" dirty="0">
                <a:solidFill>
                  <a:schemeClr val="bg1"/>
                </a:solidFill>
              </a:rPr>
              <a:t>2</a:t>
            </a:r>
            <a:r>
              <a:rPr lang="en-US" sz="2400" dirty="0" smtClean="0">
                <a:solidFill>
                  <a:schemeClr val="bg1"/>
                </a:solidFill>
              </a:rPr>
              <a:t>: SolidWorks frame model showing A500 steel in blue and A513 steel in magenta</a:t>
            </a:r>
            <a:endParaRPr lang="en-US" sz="2400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677833"/>
            <a:ext cx="6554511" cy="2522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1401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pothecary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1367</TotalTime>
  <Words>534</Words>
  <Application>Microsoft Office PowerPoint</Application>
  <PresentationFormat>Custom</PresentationFormat>
  <Paragraphs>145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Timothy S O'Neil</dc:creator>
  <cp:lastModifiedBy> </cp:lastModifiedBy>
  <cp:revision>95</cp:revision>
  <dcterms:created xsi:type="dcterms:W3CDTF">2013-04-11T14:10:56Z</dcterms:created>
  <dcterms:modified xsi:type="dcterms:W3CDTF">2013-04-19T15:37:50Z</dcterms:modified>
</cp:coreProperties>
</file>