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66" d="100"/>
          <a:sy n="66" d="100"/>
        </p:scale>
        <p:origin x="5275" y="4781"/>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AECABB1-CD88-4574-9E5A-7A670B8B583C}" type="datetimeFigureOut">
              <a:rPr lang="en-US" smtClean="0"/>
              <a:pPr/>
              <a:t>4/19/2013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460453-D3A2-467A-9EAB-C12F950518EC}" type="slidenum">
              <a:rPr lang="en-US" smtClean="0"/>
              <a:pPr/>
              <a:t>‹#›</a:t>
            </a:fld>
            <a:endParaRPr lang="en-US"/>
          </a:p>
        </p:txBody>
      </p:sp>
    </p:spTree>
    <p:extLst>
      <p:ext uri="{BB962C8B-B14F-4D97-AF65-F5344CB8AC3E}">
        <p14:creationId xmlns:p14="http://schemas.microsoft.com/office/powerpoint/2010/main" val="899741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ECABB1-CD88-4574-9E5A-7A670B8B583C}" type="datetimeFigureOut">
              <a:rPr lang="en-US" smtClean="0"/>
              <a:pPr/>
              <a:t>4/19/2013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460453-D3A2-467A-9EAB-C12F950518EC}" type="slidenum">
              <a:rPr lang="en-US" smtClean="0"/>
              <a:pPr/>
              <a:t>‹#›</a:t>
            </a:fld>
            <a:endParaRPr lang="en-US"/>
          </a:p>
        </p:txBody>
      </p:sp>
    </p:spTree>
    <p:extLst>
      <p:ext uri="{BB962C8B-B14F-4D97-AF65-F5344CB8AC3E}">
        <p14:creationId xmlns:p14="http://schemas.microsoft.com/office/powerpoint/2010/main" val="3717228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ECABB1-CD88-4574-9E5A-7A670B8B583C}" type="datetimeFigureOut">
              <a:rPr lang="en-US" smtClean="0"/>
              <a:pPr/>
              <a:t>4/19/2013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460453-D3A2-467A-9EAB-C12F950518EC}" type="slidenum">
              <a:rPr lang="en-US" smtClean="0"/>
              <a:pPr/>
              <a:t>‹#›</a:t>
            </a:fld>
            <a:endParaRPr lang="en-US"/>
          </a:p>
        </p:txBody>
      </p:sp>
    </p:spTree>
    <p:extLst>
      <p:ext uri="{BB962C8B-B14F-4D97-AF65-F5344CB8AC3E}">
        <p14:creationId xmlns:p14="http://schemas.microsoft.com/office/powerpoint/2010/main" val="1449819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AECABB1-CD88-4574-9E5A-7A670B8B583C}" type="datetimeFigureOut">
              <a:rPr lang="en-US" smtClean="0"/>
              <a:pPr/>
              <a:t>4/19/2013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460453-D3A2-467A-9EAB-C12F950518EC}" type="slidenum">
              <a:rPr lang="en-US" smtClean="0"/>
              <a:pPr/>
              <a:t>‹#›</a:t>
            </a:fld>
            <a:endParaRPr lang="en-US"/>
          </a:p>
        </p:txBody>
      </p:sp>
    </p:spTree>
    <p:extLst>
      <p:ext uri="{BB962C8B-B14F-4D97-AF65-F5344CB8AC3E}">
        <p14:creationId xmlns:p14="http://schemas.microsoft.com/office/powerpoint/2010/main" val="3900419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AECABB1-CD88-4574-9E5A-7A670B8B583C}" type="datetimeFigureOut">
              <a:rPr lang="en-US" smtClean="0"/>
              <a:pPr/>
              <a:t>4/19/2013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460453-D3A2-467A-9EAB-C12F950518EC}" type="slidenum">
              <a:rPr lang="en-US" smtClean="0"/>
              <a:pPr/>
              <a:t>‹#›</a:t>
            </a:fld>
            <a:endParaRPr lang="en-US"/>
          </a:p>
        </p:txBody>
      </p:sp>
    </p:spTree>
    <p:extLst>
      <p:ext uri="{BB962C8B-B14F-4D97-AF65-F5344CB8AC3E}">
        <p14:creationId xmlns:p14="http://schemas.microsoft.com/office/powerpoint/2010/main" val="2658591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AECABB1-CD88-4574-9E5A-7A670B8B583C}" type="datetimeFigureOut">
              <a:rPr lang="en-US" smtClean="0"/>
              <a:pPr/>
              <a:t>4/19/2013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460453-D3A2-467A-9EAB-C12F950518EC}" type="slidenum">
              <a:rPr lang="en-US" smtClean="0"/>
              <a:pPr/>
              <a:t>‹#›</a:t>
            </a:fld>
            <a:endParaRPr lang="en-US"/>
          </a:p>
        </p:txBody>
      </p:sp>
    </p:spTree>
    <p:extLst>
      <p:ext uri="{BB962C8B-B14F-4D97-AF65-F5344CB8AC3E}">
        <p14:creationId xmlns:p14="http://schemas.microsoft.com/office/powerpoint/2010/main" val="3145479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ECABB1-CD88-4574-9E5A-7A670B8B583C}" type="datetimeFigureOut">
              <a:rPr lang="en-US" smtClean="0"/>
              <a:pPr/>
              <a:t>4/19/2013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460453-D3A2-467A-9EAB-C12F950518EC}" type="slidenum">
              <a:rPr lang="en-US" smtClean="0"/>
              <a:pPr/>
              <a:t>‹#›</a:t>
            </a:fld>
            <a:endParaRPr lang="en-US"/>
          </a:p>
        </p:txBody>
      </p:sp>
    </p:spTree>
    <p:extLst>
      <p:ext uri="{BB962C8B-B14F-4D97-AF65-F5344CB8AC3E}">
        <p14:creationId xmlns:p14="http://schemas.microsoft.com/office/powerpoint/2010/main" val="1679150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ECABB1-CD88-4574-9E5A-7A670B8B583C}" type="datetimeFigureOut">
              <a:rPr lang="en-US" smtClean="0"/>
              <a:pPr/>
              <a:t>4/19/2013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460453-D3A2-467A-9EAB-C12F950518EC}" type="slidenum">
              <a:rPr lang="en-US" smtClean="0"/>
              <a:pPr/>
              <a:t>‹#›</a:t>
            </a:fld>
            <a:endParaRPr lang="en-US"/>
          </a:p>
        </p:txBody>
      </p:sp>
    </p:spTree>
    <p:extLst>
      <p:ext uri="{BB962C8B-B14F-4D97-AF65-F5344CB8AC3E}">
        <p14:creationId xmlns:p14="http://schemas.microsoft.com/office/powerpoint/2010/main" val="3693882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ECABB1-CD88-4574-9E5A-7A670B8B583C}" type="datetimeFigureOut">
              <a:rPr lang="en-US" smtClean="0"/>
              <a:pPr/>
              <a:t>4/19/2013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460453-D3A2-467A-9EAB-C12F950518EC}" type="slidenum">
              <a:rPr lang="en-US" smtClean="0"/>
              <a:pPr/>
              <a:t>‹#›</a:t>
            </a:fld>
            <a:endParaRPr lang="en-US"/>
          </a:p>
        </p:txBody>
      </p:sp>
    </p:spTree>
    <p:extLst>
      <p:ext uri="{BB962C8B-B14F-4D97-AF65-F5344CB8AC3E}">
        <p14:creationId xmlns:p14="http://schemas.microsoft.com/office/powerpoint/2010/main" val="983536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ECABB1-CD88-4574-9E5A-7A670B8B583C}" type="datetimeFigureOut">
              <a:rPr lang="en-US" smtClean="0"/>
              <a:pPr/>
              <a:t>4/19/2013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460453-D3A2-467A-9EAB-C12F950518EC}" type="slidenum">
              <a:rPr lang="en-US" smtClean="0"/>
              <a:pPr/>
              <a:t>‹#›</a:t>
            </a:fld>
            <a:endParaRPr lang="en-US"/>
          </a:p>
        </p:txBody>
      </p:sp>
    </p:spTree>
    <p:extLst>
      <p:ext uri="{BB962C8B-B14F-4D97-AF65-F5344CB8AC3E}">
        <p14:creationId xmlns:p14="http://schemas.microsoft.com/office/powerpoint/2010/main" val="3068329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ECABB1-CD88-4574-9E5A-7A670B8B583C}" type="datetimeFigureOut">
              <a:rPr lang="en-US" smtClean="0"/>
              <a:pPr/>
              <a:t>4/19/2013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460453-D3A2-467A-9EAB-C12F950518EC}" type="slidenum">
              <a:rPr lang="en-US" smtClean="0"/>
              <a:pPr/>
              <a:t>‹#›</a:t>
            </a:fld>
            <a:endParaRPr lang="en-US"/>
          </a:p>
        </p:txBody>
      </p:sp>
    </p:spTree>
    <p:extLst>
      <p:ext uri="{BB962C8B-B14F-4D97-AF65-F5344CB8AC3E}">
        <p14:creationId xmlns:p14="http://schemas.microsoft.com/office/powerpoint/2010/main" val="17413901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4AECABB1-CD88-4574-9E5A-7A670B8B583C}" type="datetimeFigureOut">
              <a:rPr lang="en-US" smtClean="0"/>
              <a:pPr/>
              <a:t>4/19/2013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93460453-D3A2-467A-9EAB-C12F950518EC}" type="slidenum">
              <a:rPr lang="en-US" smtClean="0"/>
              <a:pPr/>
              <a:t>‹#›</a:t>
            </a:fld>
            <a:endParaRPr lang="en-US"/>
          </a:p>
        </p:txBody>
      </p:sp>
    </p:spTree>
    <p:extLst>
      <p:ext uri="{BB962C8B-B14F-4D97-AF65-F5344CB8AC3E}">
        <p14:creationId xmlns:p14="http://schemas.microsoft.com/office/powerpoint/2010/main" val="36335467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29600" y="609600"/>
            <a:ext cx="27889200" cy="2209800"/>
          </a:xfrm>
          <a:gradFill flip="none" rotWithShape="1">
            <a:gsLst>
              <a:gs pos="0">
                <a:schemeClr val="accent1">
                  <a:tint val="66000"/>
                  <a:satMod val="160000"/>
                </a:schemeClr>
              </a:gs>
              <a:gs pos="0">
                <a:schemeClr val="accent1">
                  <a:lumMod val="60000"/>
                  <a:lumOff val="40000"/>
                </a:schemeClr>
              </a:gs>
              <a:gs pos="50000">
                <a:schemeClr val="accent1">
                  <a:lumMod val="40000"/>
                  <a:lumOff val="60000"/>
                </a:schemeClr>
              </a:gs>
              <a:gs pos="100000">
                <a:schemeClr val="accent1">
                  <a:lumMod val="20000"/>
                  <a:lumOff val="80000"/>
                </a:schemeClr>
              </a:gs>
            </a:gsLst>
            <a:lin ang="5400000" scaled="1"/>
            <a:tileRect/>
          </a:gradFill>
          <a:ln>
            <a:solidFill>
              <a:schemeClr val="accent1">
                <a:lumMod val="20000"/>
                <a:lumOff val="80000"/>
              </a:schemeClr>
            </a:solidFill>
          </a:ln>
        </p:spPr>
        <p:txBody>
          <a:bodyPr>
            <a:noAutofit/>
          </a:bodyPr>
          <a:lstStyle/>
          <a:p>
            <a:r>
              <a:rPr lang="en-US" sz="7200" dirty="0" smtClean="0"/>
              <a:t>Chosen Multiplication Methods and the Ability to Learn New Methods</a:t>
            </a:r>
            <a:endParaRPr lang="en-US" sz="7200" dirty="0"/>
          </a:p>
        </p:txBody>
      </p:sp>
      <p:sp>
        <p:nvSpPr>
          <p:cNvPr id="3" name="Subtitle 2"/>
          <p:cNvSpPr>
            <a:spLocks noGrp="1"/>
          </p:cNvSpPr>
          <p:nvPr>
            <p:ph type="subTitle" idx="1"/>
          </p:nvPr>
        </p:nvSpPr>
        <p:spPr>
          <a:xfrm>
            <a:off x="1898905" y="6492238"/>
            <a:ext cx="12664441" cy="10930275"/>
          </a:xfrm>
          <a:gradFill>
            <a:gsLst>
              <a:gs pos="0">
                <a:schemeClr val="accent3">
                  <a:lumMod val="60000"/>
                  <a:lumOff val="40000"/>
                </a:schemeClr>
              </a:gs>
              <a:gs pos="50000">
                <a:schemeClr val="accent3">
                  <a:lumMod val="40000"/>
                  <a:lumOff val="60000"/>
                </a:schemeClr>
              </a:gs>
              <a:gs pos="100000">
                <a:schemeClr val="accent3">
                  <a:lumMod val="20000"/>
                  <a:lumOff val="80000"/>
                </a:schemeClr>
              </a:gs>
            </a:gsLst>
            <a:lin ang="5400000" scaled="1"/>
          </a:gradFill>
          <a:ln>
            <a:noFill/>
          </a:ln>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r>
              <a:rPr lang="en-US" sz="3600" dirty="0" smtClean="0">
                <a:solidFill>
                  <a:schemeClr val="tx1"/>
                </a:solidFill>
              </a:rPr>
              <a:t>Introduction</a:t>
            </a:r>
            <a:endParaRPr lang="en-US" sz="3600" dirty="0">
              <a:solidFill>
                <a:schemeClr val="tx1"/>
              </a:solidFill>
            </a:endParaRPr>
          </a:p>
          <a:p>
            <a:pPr marL="457200" lvl="1" indent="-457200" algn="l">
              <a:buFont typeface="Arial" pitchFamily="34" charset="0"/>
              <a:buChar char="•"/>
            </a:pPr>
            <a:r>
              <a:rPr lang="en-US" sz="3000" dirty="0" smtClean="0">
                <a:solidFill>
                  <a:schemeClr val="tx1"/>
                </a:solidFill>
              </a:rPr>
              <a:t>I intended to explore how students thought about  the multiplication algorithms  that they use, both on paper and mentally since </a:t>
            </a:r>
            <a:r>
              <a:rPr lang="en-US" sz="3000" dirty="0">
                <a:solidFill>
                  <a:schemeClr val="tx1"/>
                </a:solidFill>
              </a:rPr>
              <a:t>“Algorithms are one means by which we can look into one another’s minds” (Morrow</a:t>
            </a:r>
            <a:r>
              <a:rPr lang="en-US" sz="3000" dirty="0" smtClean="0">
                <a:solidFill>
                  <a:schemeClr val="tx1"/>
                </a:solidFill>
              </a:rPr>
              <a:t>).</a:t>
            </a:r>
          </a:p>
          <a:p>
            <a:pPr marL="457200" indent="-457200" algn="l">
              <a:buFont typeface="Arial" pitchFamily="34" charset="0"/>
              <a:buChar char="•"/>
            </a:pPr>
            <a:r>
              <a:rPr lang="en-US" sz="3000" dirty="0" smtClean="0">
                <a:solidFill>
                  <a:schemeClr val="tx1"/>
                </a:solidFill>
              </a:rPr>
              <a:t>This research was  to </a:t>
            </a:r>
          </a:p>
          <a:p>
            <a:pPr marL="2651760" lvl="1" indent="-457200" algn="l">
              <a:buFont typeface="Arial" pitchFamily="34" charset="0"/>
              <a:buChar char="•"/>
            </a:pPr>
            <a:r>
              <a:rPr lang="en-US" sz="2800" dirty="0" smtClean="0">
                <a:solidFill>
                  <a:schemeClr val="tx1"/>
                </a:solidFill>
              </a:rPr>
              <a:t>Identify their favored multiplication algorithms, both mental and pencil and paper methods.</a:t>
            </a:r>
          </a:p>
          <a:p>
            <a:pPr marL="2651760" lvl="1" indent="-457200" algn="l">
              <a:buFont typeface="Arial" pitchFamily="34" charset="0"/>
              <a:buChar char="•"/>
            </a:pPr>
            <a:r>
              <a:rPr lang="en-US" sz="2800" dirty="0" smtClean="0">
                <a:solidFill>
                  <a:schemeClr val="tx1"/>
                </a:solidFill>
              </a:rPr>
              <a:t>Compare and contrast those metal and written algorithms.</a:t>
            </a:r>
          </a:p>
          <a:p>
            <a:pPr marL="2651760" lvl="1" indent="-457200" algn="l">
              <a:buFont typeface="Arial" pitchFamily="34" charset="0"/>
              <a:buChar char="•"/>
            </a:pPr>
            <a:r>
              <a:rPr lang="en-US" sz="2800" dirty="0" smtClean="0">
                <a:solidFill>
                  <a:schemeClr val="tx1"/>
                </a:solidFill>
              </a:rPr>
              <a:t>Teach the Box Method, which was a completely new algorithm for all of the students involved.</a:t>
            </a:r>
          </a:p>
          <a:p>
            <a:pPr marL="2651760" lvl="1" indent="-457200" algn="l">
              <a:buFont typeface="Arial" pitchFamily="34" charset="0"/>
              <a:buChar char="•"/>
            </a:pPr>
            <a:r>
              <a:rPr lang="en-US" sz="2800" dirty="0" smtClean="0">
                <a:solidFill>
                  <a:schemeClr val="tx1"/>
                </a:solidFill>
              </a:rPr>
              <a:t>Return for an exit interview to observe any students’ change in favored method.</a:t>
            </a:r>
          </a:p>
          <a:p>
            <a:pPr marL="2651760" lvl="1" indent="-457200" algn="l">
              <a:buFont typeface="Arial" pitchFamily="34" charset="0"/>
              <a:buChar char="•"/>
            </a:pPr>
            <a:r>
              <a:rPr lang="en-US" sz="2800" dirty="0" smtClean="0">
                <a:solidFill>
                  <a:schemeClr val="tx1"/>
                </a:solidFill>
              </a:rPr>
              <a:t>Asses competency when using the Box Method.</a:t>
            </a:r>
          </a:p>
          <a:p>
            <a:pPr algn="l"/>
            <a:endParaRPr lang="en-US" sz="3000" dirty="0">
              <a:solidFill>
                <a:schemeClr val="tx1"/>
              </a:solidFill>
            </a:endParaRPr>
          </a:p>
          <a:p>
            <a:pPr marL="457200" indent="-457200" algn="l">
              <a:buFont typeface="Arial" pitchFamily="34" charset="0"/>
              <a:buChar char="•"/>
            </a:pPr>
            <a:r>
              <a:rPr lang="en-US" sz="3000" dirty="0" smtClean="0">
                <a:solidFill>
                  <a:schemeClr val="tx1"/>
                </a:solidFill>
              </a:rPr>
              <a:t>This work is important because multiplication is a requirement for higher levels of math. </a:t>
            </a:r>
          </a:p>
          <a:p>
            <a:pPr marL="457200" indent="-457200" algn="l">
              <a:buFont typeface="Arial" pitchFamily="34" charset="0"/>
              <a:buChar char="•"/>
            </a:pPr>
            <a:r>
              <a:rPr lang="en-US" sz="3000" dirty="0" smtClean="0">
                <a:solidFill>
                  <a:schemeClr val="tx1"/>
                </a:solidFill>
              </a:rPr>
              <a:t>Multiplication methods are numerous . If particular algorithms are the most conducive to future learning, then these methods  should be a focus.</a:t>
            </a:r>
          </a:p>
          <a:p>
            <a:pPr marL="457200" indent="-457200" algn="l">
              <a:buFont typeface="Arial" pitchFamily="34" charset="0"/>
              <a:buChar char="•"/>
            </a:pPr>
            <a:r>
              <a:rPr lang="en-US" sz="3000" dirty="0">
                <a:solidFill>
                  <a:schemeClr val="tx1"/>
                </a:solidFill>
              </a:rPr>
              <a:t>According to research there are many (at least 7 found) multiplication algorithms commonly documented. Among these are the Box Method, and Long Multiplication, also known as the traditional  algorithm</a:t>
            </a:r>
            <a:endParaRPr lang="en-US" sz="3000" dirty="0" smtClean="0">
              <a:solidFill>
                <a:schemeClr val="tx1"/>
              </a:solidFill>
            </a:endParaRPr>
          </a:p>
          <a:p>
            <a:pPr marL="457200" indent="-457200" algn="l">
              <a:buFont typeface="Arial" pitchFamily="34" charset="0"/>
              <a:buChar char="•"/>
            </a:pPr>
            <a:r>
              <a:rPr lang="en-US" sz="3000" dirty="0" smtClean="0">
                <a:solidFill>
                  <a:schemeClr val="tx1"/>
                </a:solidFill>
              </a:rPr>
              <a:t>This research will determine if a student’s ability to learn new methods  is affected at all  by how they currently perform multiplication. </a:t>
            </a:r>
          </a:p>
          <a:p>
            <a:pPr marL="457200" indent="-457200" algn="l">
              <a:buFont typeface="Arial" pitchFamily="34" charset="0"/>
              <a:buChar char="•"/>
            </a:pPr>
            <a:r>
              <a:rPr lang="en-US" sz="3000" dirty="0" smtClean="0">
                <a:solidFill>
                  <a:schemeClr val="tx1"/>
                </a:solidFill>
              </a:rPr>
              <a:t>If students understand the connections between mental arithmetic and pencil and paper methods, they may be able  to develop flexible strategies between future math concepts.</a:t>
            </a:r>
            <a:endParaRPr lang="en-US" sz="3000" dirty="0">
              <a:solidFill>
                <a:schemeClr val="tx1"/>
              </a:solidFill>
            </a:endParaRPr>
          </a:p>
        </p:txBody>
      </p:sp>
      <p:grpSp>
        <p:nvGrpSpPr>
          <p:cNvPr id="28" name="Group 27"/>
          <p:cNvGrpSpPr/>
          <p:nvPr/>
        </p:nvGrpSpPr>
        <p:grpSpPr>
          <a:xfrm>
            <a:off x="1905000" y="3352800"/>
            <a:ext cx="19735800" cy="4015636"/>
            <a:chOff x="9372600" y="3733801"/>
            <a:chExt cx="26670001" cy="4451249"/>
          </a:xfrm>
        </p:grpSpPr>
        <p:sp>
          <p:nvSpPr>
            <p:cNvPr id="6" name="TextBox 5"/>
            <p:cNvSpPr txBox="1"/>
            <p:nvPr/>
          </p:nvSpPr>
          <p:spPr>
            <a:xfrm>
              <a:off x="9372601" y="4056966"/>
              <a:ext cx="26670000" cy="4128084"/>
            </a:xfrm>
            <a:prstGeom prst="rect">
              <a:avLst/>
            </a:prstGeom>
            <a:noFill/>
          </p:spPr>
          <p:txBody>
            <a:bodyPr wrap="square" rtlCol="0">
              <a:spAutoFit/>
            </a:bodyPr>
            <a:lstStyle/>
            <a:p>
              <a:pPr algn="ctr"/>
              <a:endParaRPr lang="en-US" sz="3600" dirty="0" smtClean="0"/>
            </a:p>
            <a:p>
              <a:pPr marL="571500" indent="-571500">
                <a:buFont typeface="Arial" pitchFamily="34" charset="0"/>
                <a:buChar char="•"/>
              </a:pPr>
              <a:r>
                <a:rPr lang="en-US" sz="3200" dirty="0"/>
                <a:t>Is there a correlation between a specific multiplication algorithm which is a student’s primary method and the ability to efficiently learn and use other multiplication algorithms? </a:t>
              </a:r>
            </a:p>
            <a:p>
              <a:pPr marL="571500" indent="-571500">
                <a:buFont typeface="Arial" pitchFamily="34" charset="0"/>
                <a:buChar char="•"/>
              </a:pPr>
              <a:r>
                <a:rPr lang="en-US" sz="3200" dirty="0"/>
                <a:t>I</a:t>
              </a:r>
              <a:r>
                <a:rPr lang="en-US" sz="3200" dirty="0" smtClean="0"/>
                <a:t>n </a:t>
              </a:r>
              <a:r>
                <a:rPr lang="en-US" sz="3200" dirty="0"/>
                <a:t>what ways does a student’s chosen mental algorithm for multiplication differ from the pencil and paper algorithm, and are the students aware of these differences? </a:t>
              </a:r>
            </a:p>
            <a:p>
              <a:pPr algn="ctr"/>
              <a:endParaRPr lang="en-US" sz="3600" dirty="0" smtClean="0"/>
            </a:p>
            <a:p>
              <a:pPr algn="ctr"/>
              <a:endParaRPr lang="en-US" sz="3600" dirty="0"/>
            </a:p>
          </p:txBody>
        </p:sp>
        <p:sp>
          <p:nvSpPr>
            <p:cNvPr id="12" name="TextBox 11"/>
            <p:cNvSpPr txBox="1"/>
            <p:nvPr/>
          </p:nvSpPr>
          <p:spPr>
            <a:xfrm>
              <a:off x="9372600" y="3733801"/>
              <a:ext cx="26670000" cy="716444"/>
            </a:xfrm>
            <a:prstGeom prst="rect">
              <a:avLst/>
            </a:prstGeom>
            <a:gradFill flip="none" rotWithShape="1">
              <a:gsLst>
                <a:gs pos="0">
                  <a:schemeClr val="accent1">
                    <a:lumMod val="60000"/>
                    <a:lumOff val="40000"/>
                  </a:schemeClr>
                </a:gs>
                <a:gs pos="100000">
                  <a:schemeClr val="accent1">
                    <a:lumMod val="20000"/>
                    <a:lumOff val="80000"/>
                  </a:schemeClr>
                </a:gs>
                <a:gs pos="50000">
                  <a:schemeClr val="accent1">
                    <a:lumMod val="40000"/>
                    <a:lumOff val="60000"/>
                  </a:schemeClr>
                </a:gs>
                <a:gs pos="100000">
                  <a:schemeClr val="bg1"/>
                </a:gs>
              </a:gsLst>
              <a:lin ang="5400000" scaled="1"/>
              <a:tileRect/>
            </a:gradFill>
          </p:spPr>
          <p:txBody>
            <a:bodyPr wrap="square" rtlCol="0">
              <a:spAutoFit/>
            </a:bodyPr>
            <a:lstStyle/>
            <a:p>
              <a:pPr algn="ctr"/>
              <a:r>
                <a:rPr lang="en-US" sz="3600" dirty="0" smtClean="0"/>
                <a:t>Research Questions</a:t>
              </a:r>
              <a:endParaRPr lang="en-US" sz="3600" dirty="0"/>
            </a:p>
          </p:txBody>
        </p:sp>
      </p:grpSp>
      <p:sp>
        <p:nvSpPr>
          <p:cNvPr id="8" name="TextBox 7"/>
          <p:cNvSpPr txBox="1"/>
          <p:nvPr/>
        </p:nvSpPr>
        <p:spPr>
          <a:xfrm>
            <a:off x="29457396" y="6522719"/>
            <a:ext cx="12646152" cy="12526506"/>
          </a:xfrm>
          <a:prstGeom prst="rect">
            <a:avLst/>
          </a:prstGeom>
          <a:gradFill>
            <a:gsLst>
              <a:gs pos="0">
                <a:schemeClr val="accent3">
                  <a:lumMod val="60000"/>
                  <a:lumOff val="40000"/>
                </a:schemeClr>
              </a:gs>
              <a:gs pos="50000">
                <a:schemeClr val="accent3">
                  <a:lumMod val="40000"/>
                  <a:lumOff val="60000"/>
                </a:schemeClr>
              </a:gs>
              <a:gs pos="100000">
                <a:schemeClr val="accent3">
                  <a:lumMod val="20000"/>
                  <a:lumOff val="80000"/>
                </a:schemeClr>
              </a:gs>
            </a:gsLst>
            <a:lin ang="5400000" scaled="1"/>
          </a:gradFill>
        </p:spPr>
        <p:txBody>
          <a:bodyPr wrap="square" rtlCol="0">
            <a:spAutoFit/>
          </a:bodyPr>
          <a:lstStyle/>
          <a:p>
            <a:pPr algn="ctr"/>
            <a:r>
              <a:rPr lang="en-US" sz="3600" dirty="0" smtClean="0"/>
              <a:t>Findings</a:t>
            </a:r>
            <a:endParaRPr lang="en-US" sz="3600" dirty="0"/>
          </a:p>
          <a:p>
            <a:pPr algn="ctr"/>
            <a:endParaRPr lang="en-US" sz="2800" dirty="0" smtClean="0"/>
          </a:p>
          <a:p>
            <a:pPr marL="571500" indent="-571500">
              <a:buFont typeface="Arial" pitchFamily="34" charset="0"/>
              <a:buChar char="•"/>
            </a:pPr>
            <a:r>
              <a:rPr lang="en-US" sz="2800" dirty="0" smtClean="0"/>
              <a:t>All five students used the Long </a:t>
            </a:r>
            <a:r>
              <a:rPr lang="en-US" sz="2800" dirty="0"/>
              <a:t>M</a:t>
            </a:r>
            <a:r>
              <a:rPr lang="en-US" sz="2800" dirty="0" smtClean="0"/>
              <a:t>ethod of multiplication with pencil and paper, because it is what they claimed to have always used. </a:t>
            </a:r>
          </a:p>
          <a:p>
            <a:pPr marL="571500" indent="-571500">
              <a:buFont typeface="Arial" pitchFamily="34" charset="0"/>
              <a:buChar char="•"/>
            </a:pPr>
            <a:r>
              <a:rPr lang="en-US" sz="2800" dirty="0"/>
              <a:t>S</a:t>
            </a:r>
            <a:r>
              <a:rPr lang="en-US" sz="2800" dirty="0" smtClean="0"/>
              <a:t>tudents who demonstrated flexibility in using algorithms mentally were able  to learn the Box Method the best, in that in the exit interview they were able to perform it successfully.</a:t>
            </a:r>
          </a:p>
          <a:p>
            <a:pPr marL="2766060" lvl="1" indent="-571500">
              <a:buFont typeface="Arial" pitchFamily="34" charset="0"/>
              <a:buChar char="•"/>
            </a:pPr>
            <a:r>
              <a:rPr lang="en-US" sz="2600" dirty="0" smtClean="0"/>
              <a:t>4 out of 5 students used at least 2 methods of mental multiplication (in all cases, students used knowledge of place value as one of these methods) in the exit interview.</a:t>
            </a:r>
          </a:p>
          <a:p>
            <a:pPr marL="2766060" lvl="1" indent="-571500">
              <a:buFont typeface="Arial" pitchFamily="34" charset="0"/>
              <a:buChar char="•"/>
            </a:pPr>
            <a:r>
              <a:rPr lang="en-US" sz="2600" dirty="0" smtClean="0"/>
              <a:t>These same 4 out of 5 students were able to successfully perform the Box Method in the exit interview. </a:t>
            </a:r>
          </a:p>
          <a:p>
            <a:pPr marL="2766060" lvl="1" indent="-571500">
              <a:buFont typeface="Arial" pitchFamily="34" charset="0"/>
              <a:buChar char="•"/>
            </a:pPr>
            <a:r>
              <a:rPr lang="en-US" sz="2600" dirty="0"/>
              <a:t>O</a:t>
            </a:r>
            <a:r>
              <a:rPr lang="en-US" sz="2600" dirty="0" smtClean="0"/>
              <a:t>nly James was able to successfully perform the Box Method without any prompting in the exit interview. He used three different mental arithmetic methods successfully.</a:t>
            </a:r>
          </a:p>
          <a:p>
            <a:pPr marL="2766060" lvl="1" indent="-571500">
              <a:buFont typeface="Arial" pitchFamily="34" charset="0"/>
              <a:buChar char="•"/>
            </a:pPr>
            <a:r>
              <a:rPr lang="en-US" sz="2600" dirty="0" smtClean="0"/>
              <a:t>2 students used Long Method mentally primarily and neither could perform the Box Method without prompting if at all in the exit interview. </a:t>
            </a:r>
          </a:p>
          <a:p>
            <a:pPr marL="571500" indent="-571500">
              <a:buFont typeface="Arial" pitchFamily="34" charset="0"/>
              <a:buChar char="•"/>
            </a:pPr>
            <a:r>
              <a:rPr lang="en-US" sz="2800" dirty="0" smtClean="0"/>
              <a:t>Students were in general only aware of mental and pencil and paper similarities if they were identical.</a:t>
            </a:r>
          </a:p>
          <a:p>
            <a:pPr marL="2766060" lvl="1" indent="-571500">
              <a:buFont typeface="Arial" pitchFamily="34" charset="0"/>
              <a:buChar char="•"/>
            </a:pPr>
            <a:r>
              <a:rPr lang="en-US" sz="2600" dirty="0" smtClean="0"/>
              <a:t>Summer and Jessica were completely in tune with their methods. They both used the Long Method for all calculations in both interviews. </a:t>
            </a:r>
          </a:p>
          <a:p>
            <a:pPr marL="2766060" lvl="1" indent="-571500">
              <a:buFont typeface="Arial" pitchFamily="34" charset="0"/>
              <a:buChar char="•"/>
            </a:pPr>
            <a:r>
              <a:rPr lang="en-US" sz="2600" dirty="0" smtClean="0"/>
              <a:t>D.V.  Saw similarities initially but later said his methods were completely different.</a:t>
            </a:r>
          </a:p>
          <a:p>
            <a:pPr marL="2766060" lvl="1" indent="-571500">
              <a:buFont typeface="Arial" pitchFamily="34" charset="0"/>
              <a:buChar char="•"/>
            </a:pPr>
            <a:r>
              <a:rPr lang="en-US" sz="2600" dirty="0" smtClean="0"/>
              <a:t>James initially failed to see similarities, but later saw them.</a:t>
            </a:r>
          </a:p>
          <a:p>
            <a:pPr marL="2766060" lvl="1" indent="-571500">
              <a:buFont typeface="Arial" pitchFamily="34" charset="0"/>
              <a:buChar char="•"/>
            </a:pPr>
            <a:r>
              <a:rPr lang="en-US" sz="2600" dirty="0" smtClean="0"/>
              <a:t>Ronald saw no similarities and referred to multiplication in his head as “splitting” while  his pencil and paper algorithm was just “multiplication”, indicating, as several others did that Long Method is the only way to multiply during both interviews. </a:t>
            </a:r>
          </a:p>
          <a:p>
            <a:endParaRPr lang="en-US" sz="2800" dirty="0"/>
          </a:p>
        </p:txBody>
      </p:sp>
      <p:sp>
        <p:nvSpPr>
          <p:cNvPr id="9" name="TextBox 8"/>
          <p:cNvSpPr txBox="1"/>
          <p:nvPr/>
        </p:nvSpPr>
        <p:spPr>
          <a:xfrm>
            <a:off x="29457396" y="25999325"/>
            <a:ext cx="12630912" cy="4524315"/>
          </a:xfrm>
          <a:prstGeom prst="rect">
            <a:avLst/>
          </a:prstGeom>
          <a:gradFill>
            <a:gsLst>
              <a:gs pos="0">
                <a:schemeClr val="accent3">
                  <a:lumMod val="60000"/>
                  <a:lumOff val="40000"/>
                </a:schemeClr>
              </a:gs>
              <a:gs pos="50000">
                <a:schemeClr val="accent3">
                  <a:lumMod val="40000"/>
                  <a:lumOff val="60000"/>
                </a:schemeClr>
              </a:gs>
              <a:gs pos="100000">
                <a:schemeClr val="accent3">
                  <a:lumMod val="20000"/>
                  <a:lumOff val="80000"/>
                </a:schemeClr>
              </a:gs>
            </a:gsLst>
            <a:lin ang="5400000" scaled="1"/>
          </a:gradFill>
          <a:ln>
            <a:noFill/>
          </a:ln>
        </p:spPr>
        <p:txBody>
          <a:bodyPr wrap="square" rtlCol="0">
            <a:spAutoFit/>
          </a:bodyPr>
          <a:lstStyle/>
          <a:p>
            <a:pPr algn="ctr"/>
            <a:r>
              <a:rPr lang="en-US" sz="3600" dirty="0" smtClean="0"/>
              <a:t>Conclusion</a:t>
            </a:r>
          </a:p>
          <a:p>
            <a:endParaRPr lang="en-US" sz="2800" dirty="0" smtClean="0"/>
          </a:p>
          <a:p>
            <a:pPr marL="457200" indent="-457200">
              <a:buFont typeface="Arial" pitchFamily="34" charset="0"/>
              <a:buChar char="•"/>
            </a:pPr>
            <a:r>
              <a:rPr lang="en-US" sz="2800" dirty="0"/>
              <a:t>I</a:t>
            </a:r>
            <a:r>
              <a:rPr lang="en-US" sz="2800" dirty="0" smtClean="0"/>
              <a:t>t appears that it is not the primary method that </a:t>
            </a:r>
            <a:r>
              <a:rPr lang="en-US" sz="2800" smtClean="0"/>
              <a:t>affects if students </a:t>
            </a:r>
            <a:r>
              <a:rPr lang="en-US" sz="2800" dirty="0" smtClean="0"/>
              <a:t>are capable of learning new multiplication, but the multitude of methods that students use to multiply which affects their aptitude when learning a new algorithm.</a:t>
            </a:r>
          </a:p>
          <a:p>
            <a:pPr marL="457200" indent="-457200">
              <a:buFont typeface="Arial" pitchFamily="34" charset="0"/>
              <a:buChar char="•"/>
            </a:pPr>
            <a:r>
              <a:rPr lang="en-US" sz="2800" dirty="0" smtClean="0"/>
              <a:t>Because there are so many methods used in mental arithmetic, there appears to be  fewer conscious connections between mental arithmetic and standard pencil and paper algorithms. </a:t>
            </a:r>
          </a:p>
          <a:p>
            <a:pPr marL="457200" indent="-457200">
              <a:buFont typeface="Arial" pitchFamily="34" charset="0"/>
              <a:buChar char="•"/>
            </a:pPr>
            <a:r>
              <a:rPr lang="en-US" sz="2800" dirty="0" smtClean="0"/>
              <a:t>This disconnect may affect number sense in higher mathematics, since students do not see that the multiplication in their heads and on paper is the same.</a:t>
            </a:r>
            <a:endParaRPr lang="en-US" sz="2800" dirty="0"/>
          </a:p>
        </p:txBody>
      </p:sp>
      <p:sp>
        <p:nvSpPr>
          <p:cNvPr id="4" name="TextBox 3"/>
          <p:cNvSpPr txBox="1"/>
          <p:nvPr/>
        </p:nvSpPr>
        <p:spPr>
          <a:xfrm>
            <a:off x="1905001" y="24471135"/>
            <a:ext cx="12661392" cy="5170646"/>
          </a:xfrm>
          <a:prstGeom prst="rect">
            <a:avLst/>
          </a:prstGeom>
          <a:gradFill>
            <a:gsLst>
              <a:gs pos="0">
                <a:schemeClr val="accent3">
                  <a:lumMod val="60000"/>
                  <a:lumOff val="40000"/>
                </a:schemeClr>
              </a:gs>
              <a:gs pos="50000">
                <a:schemeClr val="accent3">
                  <a:lumMod val="40000"/>
                  <a:lumOff val="60000"/>
                </a:schemeClr>
              </a:gs>
              <a:gs pos="100000">
                <a:schemeClr val="accent3">
                  <a:lumMod val="20000"/>
                  <a:lumOff val="80000"/>
                </a:schemeClr>
              </a:gs>
            </a:gsLst>
            <a:lin ang="5400000" scaled="1"/>
          </a:gradFill>
        </p:spPr>
        <p:txBody>
          <a:bodyPr wrap="square" rtlCol="0">
            <a:spAutoFit/>
          </a:bodyPr>
          <a:lstStyle/>
          <a:p>
            <a:pPr algn="ctr"/>
            <a:r>
              <a:rPr lang="en-US" sz="3600" dirty="0" smtClean="0"/>
              <a:t>Place Value Discoveries</a:t>
            </a:r>
          </a:p>
          <a:p>
            <a:pPr marL="571500" indent="-571500">
              <a:buFont typeface="Arial" pitchFamily="34" charset="0"/>
              <a:buChar char="•"/>
            </a:pPr>
            <a:r>
              <a:rPr lang="en-US" sz="2800" dirty="0" smtClean="0"/>
              <a:t>Though not one of my original questions, the importance of place value in students’ understanding of multiplication quickly became prevalent. </a:t>
            </a:r>
          </a:p>
          <a:p>
            <a:pPr marL="571500" indent="-571500">
              <a:buFont typeface="Arial" pitchFamily="34" charset="0"/>
              <a:buChar char="•"/>
            </a:pPr>
            <a:r>
              <a:rPr lang="en-US" sz="2800" dirty="0"/>
              <a:t>This suggests a strong connection between place value and the ability to successfully use multiplication algorithms. </a:t>
            </a:r>
            <a:endParaRPr lang="en-US" sz="2800" dirty="0" smtClean="0"/>
          </a:p>
          <a:p>
            <a:pPr marL="2766060" lvl="1" indent="-571500">
              <a:buFont typeface="Arial" pitchFamily="34" charset="0"/>
              <a:buChar char="•"/>
            </a:pPr>
            <a:r>
              <a:rPr lang="en-US" sz="2600" dirty="0" smtClean="0"/>
              <a:t>I found that students who were able to discuss place value during the interview process were more likely to be able to use more than one method when performing mental arithmetic (2 out of 3). </a:t>
            </a:r>
          </a:p>
          <a:p>
            <a:pPr marL="2766060" lvl="1" indent="-571500">
              <a:buFont typeface="Arial" pitchFamily="34" charset="0"/>
              <a:buChar char="•"/>
            </a:pPr>
            <a:r>
              <a:rPr lang="en-US" sz="2600" dirty="0" smtClean="0"/>
              <a:t>All 4 students who used placeholders for the question of 22*11 found the answer. </a:t>
            </a:r>
            <a:endParaRPr lang="en-US" sz="2600" dirty="0"/>
          </a:p>
          <a:p>
            <a:pPr marL="2766060" lvl="1" indent="-571500">
              <a:buFont typeface="Arial" pitchFamily="34" charset="0"/>
              <a:buChar char="•"/>
            </a:pPr>
            <a:r>
              <a:rPr lang="en-US" sz="2600" dirty="0" smtClean="0"/>
              <a:t>The 1 student who did not use place value was the only one not able to perform the box method at the exit interview. </a:t>
            </a:r>
            <a:endParaRPr lang="en-US" sz="2600" dirty="0"/>
          </a:p>
        </p:txBody>
      </p:sp>
      <p:sp>
        <p:nvSpPr>
          <p:cNvPr id="27" name="TextBox 26"/>
          <p:cNvSpPr txBox="1"/>
          <p:nvPr/>
        </p:nvSpPr>
        <p:spPr>
          <a:xfrm>
            <a:off x="22768560" y="3352800"/>
            <a:ext cx="17983200" cy="2800767"/>
          </a:xfrm>
          <a:prstGeom prst="rect">
            <a:avLst/>
          </a:prstGeom>
          <a:noFill/>
        </p:spPr>
        <p:txBody>
          <a:bodyPr wrap="square" rtlCol="0">
            <a:spAutoFit/>
          </a:bodyPr>
          <a:lstStyle/>
          <a:p>
            <a:pPr algn="ctr"/>
            <a:r>
              <a:rPr lang="en-US" sz="4400" dirty="0" smtClean="0"/>
              <a:t>Catherine </a:t>
            </a:r>
            <a:r>
              <a:rPr lang="en-US" sz="4400" dirty="0" err="1" smtClean="0"/>
              <a:t>Tarushka</a:t>
            </a:r>
            <a:endParaRPr lang="en-US" sz="4400" dirty="0" smtClean="0"/>
          </a:p>
          <a:p>
            <a:pPr algn="ctr"/>
            <a:r>
              <a:rPr lang="en-US" sz="4400" dirty="0" smtClean="0"/>
              <a:t>Department of Mathematics and Statistics</a:t>
            </a:r>
          </a:p>
          <a:p>
            <a:pPr algn="ctr"/>
            <a:r>
              <a:rPr lang="en-US" sz="4400" dirty="0" smtClean="0"/>
              <a:t>Faculty Advisor: Sharon McCrone</a:t>
            </a:r>
          </a:p>
          <a:p>
            <a:pPr algn="ctr"/>
            <a:endParaRPr lang="en-US" sz="4400" dirty="0"/>
          </a:p>
        </p:txBody>
      </p:sp>
      <p:grpSp>
        <p:nvGrpSpPr>
          <p:cNvPr id="15" name="Group 14"/>
          <p:cNvGrpSpPr/>
          <p:nvPr/>
        </p:nvGrpSpPr>
        <p:grpSpPr>
          <a:xfrm>
            <a:off x="1905000" y="17422514"/>
            <a:ext cx="12646152" cy="7048621"/>
            <a:chOff x="1905000" y="16611600"/>
            <a:chExt cx="12646152" cy="7048621"/>
          </a:xfrm>
        </p:grpSpPr>
        <p:sp>
          <p:nvSpPr>
            <p:cNvPr id="34" name="Rectangle 33"/>
            <p:cNvSpPr/>
            <p:nvPr/>
          </p:nvSpPr>
          <p:spPr>
            <a:xfrm>
              <a:off x="1905000" y="16611600"/>
              <a:ext cx="12646152" cy="7048621"/>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23669" y="18168612"/>
              <a:ext cx="6127483" cy="4414835"/>
            </a:xfrm>
            <a:prstGeom prst="rect">
              <a:avLst/>
            </a:prstGeom>
          </p:spPr>
        </p:pic>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153" y="18168612"/>
              <a:ext cx="5886447" cy="4414835"/>
            </a:xfrm>
            <a:prstGeom prst="rect">
              <a:avLst/>
            </a:prstGeom>
          </p:spPr>
        </p:pic>
        <p:sp>
          <p:nvSpPr>
            <p:cNvPr id="11" name="TextBox 10"/>
            <p:cNvSpPr txBox="1"/>
            <p:nvPr/>
          </p:nvSpPr>
          <p:spPr>
            <a:xfrm>
              <a:off x="2890838" y="16922542"/>
              <a:ext cx="4029076" cy="830997"/>
            </a:xfrm>
            <a:prstGeom prst="rect">
              <a:avLst/>
            </a:prstGeom>
            <a:noFill/>
          </p:spPr>
          <p:txBody>
            <a:bodyPr wrap="square" rtlCol="0">
              <a:spAutoFit/>
            </a:bodyPr>
            <a:lstStyle/>
            <a:p>
              <a:pPr algn="ctr"/>
              <a:r>
                <a:rPr lang="en-US" sz="2400" dirty="0" smtClean="0"/>
                <a:t>Long Method of Multiplication (James, Initial Interview )</a:t>
              </a:r>
              <a:endParaRPr lang="en-US" sz="2400" dirty="0"/>
            </a:p>
          </p:txBody>
        </p:sp>
        <p:sp>
          <p:nvSpPr>
            <p:cNvPr id="13" name="TextBox 12"/>
            <p:cNvSpPr txBox="1"/>
            <p:nvPr/>
          </p:nvSpPr>
          <p:spPr>
            <a:xfrm>
              <a:off x="9858764" y="16922541"/>
              <a:ext cx="3857235" cy="830997"/>
            </a:xfrm>
            <a:prstGeom prst="rect">
              <a:avLst/>
            </a:prstGeom>
            <a:noFill/>
          </p:spPr>
          <p:txBody>
            <a:bodyPr wrap="square" rtlCol="0">
              <a:spAutoFit/>
            </a:bodyPr>
            <a:lstStyle/>
            <a:p>
              <a:pPr algn="ctr"/>
              <a:r>
                <a:rPr lang="en-US" sz="2400" dirty="0" smtClean="0"/>
                <a:t>Box Method </a:t>
              </a:r>
            </a:p>
            <a:p>
              <a:pPr algn="ctr"/>
              <a:r>
                <a:rPr lang="en-US" sz="2400" dirty="0" smtClean="0"/>
                <a:t>(Ronald, Initial Interview)</a:t>
              </a:r>
              <a:endParaRPr lang="en-US" sz="2400" dirty="0"/>
            </a:p>
          </p:txBody>
        </p:sp>
      </p:grpSp>
      <p:sp>
        <p:nvSpPr>
          <p:cNvPr id="7" name="TextBox 6"/>
          <p:cNvSpPr txBox="1"/>
          <p:nvPr/>
        </p:nvSpPr>
        <p:spPr>
          <a:xfrm>
            <a:off x="15206794" y="17422514"/>
            <a:ext cx="13639800" cy="9818072"/>
          </a:xfrm>
          <a:prstGeom prst="rect">
            <a:avLst/>
          </a:prstGeom>
          <a:gradFill>
            <a:gsLst>
              <a:gs pos="0">
                <a:schemeClr val="accent1">
                  <a:lumMod val="60000"/>
                  <a:lumOff val="40000"/>
                </a:schemeClr>
              </a:gs>
              <a:gs pos="50000">
                <a:schemeClr val="accent1">
                  <a:lumMod val="40000"/>
                  <a:lumOff val="60000"/>
                </a:schemeClr>
              </a:gs>
              <a:gs pos="100000">
                <a:schemeClr val="accent1">
                  <a:lumMod val="20000"/>
                  <a:lumOff val="80000"/>
                </a:schemeClr>
              </a:gs>
            </a:gsLst>
            <a:lin ang="5400000" scaled="1"/>
          </a:gradFill>
          <a:ln>
            <a:noFill/>
          </a:ln>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3600" dirty="0" smtClean="0"/>
              <a:t>Methodology</a:t>
            </a:r>
          </a:p>
          <a:p>
            <a:pPr marL="571500" indent="-571500">
              <a:buFont typeface="Arial" pitchFamily="34" charset="0"/>
              <a:buChar char="•"/>
            </a:pPr>
            <a:endParaRPr lang="en-US" sz="2800" dirty="0" smtClean="0"/>
          </a:p>
          <a:p>
            <a:pPr marL="571500" indent="-571500">
              <a:buFont typeface="Arial" pitchFamily="34" charset="0"/>
              <a:buChar char="•"/>
            </a:pPr>
            <a:r>
              <a:rPr lang="en-US" sz="2800" dirty="0" smtClean="0"/>
              <a:t>5 fifth grade students participated: “Summer”, “James”, “D.V.”, “Jessica”, and “Ronald”: These students were chosen by their teacher to represent a variety of mathematical competency levels. </a:t>
            </a:r>
          </a:p>
          <a:p>
            <a:pPr marL="2766060" lvl="1" indent="-571500">
              <a:buFont typeface="Arial" pitchFamily="34" charset="0"/>
              <a:buChar char="•"/>
            </a:pPr>
            <a:r>
              <a:rPr lang="en-US" sz="2600" dirty="0" smtClean="0"/>
              <a:t>The algorithm for multiplication most prevalent in the classroom was the Long Method. </a:t>
            </a:r>
          </a:p>
          <a:p>
            <a:pPr marL="2766060" lvl="1" indent="-571500">
              <a:buFont typeface="Arial" pitchFamily="34" charset="0"/>
              <a:buChar char="•"/>
            </a:pPr>
            <a:r>
              <a:rPr lang="en-US" sz="2600" dirty="0" smtClean="0"/>
              <a:t>Data was collected over the course of two interviews: an initial interview and an exit interview. (Each interview was  10-15 minutes  in length).</a:t>
            </a:r>
          </a:p>
          <a:p>
            <a:pPr marL="2766060" lvl="1" indent="-571500">
              <a:buFont typeface="Arial" pitchFamily="34" charset="0"/>
              <a:buChar char="•"/>
            </a:pPr>
            <a:r>
              <a:rPr lang="en-US" sz="2600" dirty="0" smtClean="0"/>
              <a:t>The focus of each interview was students’ explanations of their reasons and methods. </a:t>
            </a:r>
          </a:p>
          <a:p>
            <a:pPr marL="571500" indent="-571500">
              <a:buFont typeface="Arial" pitchFamily="34" charset="0"/>
              <a:buChar char="•"/>
            </a:pPr>
            <a:r>
              <a:rPr lang="en-US" sz="2800" dirty="0"/>
              <a:t>I</a:t>
            </a:r>
            <a:r>
              <a:rPr lang="en-US" sz="2800" dirty="0" smtClean="0"/>
              <a:t>nitial </a:t>
            </a:r>
            <a:r>
              <a:rPr lang="en-US" sz="2800" dirty="0"/>
              <a:t>I</a:t>
            </a:r>
            <a:r>
              <a:rPr lang="en-US" sz="2800" dirty="0" smtClean="0"/>
              <a:t>nterview </a:t>
            </a:r>
          </a:p>
          <a:p>
            <a:pPr marL="2766060" lvl="1" indent="-571500">
              <a:buFont typeface="Arial" pitchFamily="34" charset="0"/>
              <a:buChar char="•"/>
            </a:pPr>
            <a:r>
              <a:rPr lang="en-US" sz="2600" dirty="0" smtClean="0"/>
              <a:t>Students were asked to solve double digit multiplication questions using a pencil and paper with no specific method</a:t>
            </a:r>
            <a:r>
              <a:rPr lang="en-US" sz="2600" dirty="0"/>
              <a:t> </a:t>
            </a:r>
            <a:r>
              <a:rPr lang="en-US" sz="2600" dirty="0" smtClean="0"/>
              <a:t>suggested. </a:t>
            </a:r>
          </a:p>
          <a:p>
            <a:pPr marL="2766060" lvl="1" indent="-571500">
              <a:buFont typeface="Arial" pitchFamily="34" charset="0"/>
              <a:buChar char="•"/>
            </a:pPr>
            <a:r>
              <a:rPr lang="en-US" sz="2600" dirty="0" smtClean="0"/>
              <a:t>Then students were asked  to solve double digit multiplication questions mentally</a:t>
            </a:r>
            <a:r>
              <a:rPr lang="en-US" sz="2600" dirty="0"/>
              <a:t> </a:t>
            </a:r>
            <a:r>
              <a:rPr lang="en-US" sz="2600" dirty="0" smtClean="0"/>
              <a:t>and were asked to think out loud.</a:t>
            </a:r>
          </a:p>
          <a:p>
            <a:pPr marL="2766060" lvl="1" indent="-571500">
              <a:buFont typeface="Arial" pitchFamily="34" charset="0"/>
              <a:buChar char="•"/>
            </a:pPr>
            <a:r>
              <a:rPr lang="en-US" sz="2600" dirty="0" smtClean="0"/>
              <a:t>Finally, students were taught the Box Method and given the opportunity to practice one problem</a:t>
            </a:r>
            <a:r>
              <a:rPr lang="en-US" sz="2800" dirty="0" smtClean="0"/>
              <a:t>.</a:t>
            </a:r>
          </a:p>
          <a:p>
            <a:pPr marL="571500" indent="-571500">
              <a:buFont typeface="Arial" pitchFamily="34" charset="0"/>
              <a:buChar char="•"/>
            </a:pPr>
            <a:r>
              <a:rPr lang="en-US" sz="2800" dirty="0" smtClean="0"/>
              <a:t>Exit Interview</a:t>
            </a:r>
          </a:p>
          <a:p>
            <a:pPr marL="2766060" lvl="1" indent="-571500">
              <a:buFont typeface="Arial" pitchFamily="34" charset="0"/>
              <a:buChar char="•"/>
            </a:pPr>
            <a:r>
              <a:rPr lang="en-US" sz="2600" dirty="0" smtClean="0"/>
              <a:t>Students were asked identical questions to those in the initial interview. </a:t>
            </a:r>
          </a:p>
          <a:p>
            <a:pPr marL="2766060" lvl="1" indent="-571500">
              <a:buFont typeface="Arial" pitchFamily="34" charset="0"/>
              <a:buChar char="•"/>
            </a:pPr>
            <a:r>
              <a:rPr lang="en-US" sz="2600" dirty="0" smtClean="0"/>
              <a:t>Students were asked to use the Box Method and their competency was evaluated</a:t>
            </a:r>
            <a:r>
              <a:rPr lang="en-US" sz="2800" dirty="0" smtClean="0"/>
              <a:t>. </a:t>
            </a:r>
          </a:p>
          <a:p>
            <a:endParaRPr lang="en-US" sz="3600" dirty="0"/>
          </a:p>
        </p:txBody>
      </p:sp>
      <p:sp>
        <p:nvSpPr>
          <p:cNvPr id="35" name="Rectangle 34"/>
          <p:cNvSpPr/>
          <p:nvPr/>
        </p:nvSpPr>
        <p:spPr>
          <a:xfrm>
            <a:off x="15163800" y="6522719"/>
            <a:ext cx="13670280" cy="1089979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496422" y="7546714"/>
            <a:ext cx="11060175" cy="8090410"/>
          </a:xfrm>
          <a:prstGeom prst="rect">
            <a:avLst/>
          </a:prstGeom>
        </p:spPr>
      </p:pic>
      <p:sp>
        <p:nvSpPr>
          <p:cNvPr id="16" name="TextBox 15"/>
          <p:cNvSpPr txBox="1"/>
          <p:nvPr/>
        </p:nvSpPr>
        <p:spPr>
          <a:xfrm>
            <a:off x="16413479" y="16181252"/>
            <a:ext cx="11226431" cy="830997"/>
          </a:xfrm>
          <a:prstGeom prst="rect">
            <a:avLst/>
          </a:prstGeom>
          <a:noFill/>
        </p:spPr>
        <p:txBody>
          <a:bodyPr wrap="square" rtlCol="0">
            <a:spAutoFit/>
          </a:bodyPr>
          <a:lstStyle/>
          <a:p>
            <a:pPr algn="ctr"/>
            <a:r>
              <a:rPr lang="en-US" sz="2400" dirty="0" smtClean="0"/>
              <a:t>Above: James was able to perform Both and Long methods interchangeably, as shown.</a:t>
            </a:r>
          </a:p>
          <a:p>
            <a:pPr algn="ctr"/>
            <a:r>
              <a:rPr lang="en-US" sz="2400" dirty="0" smtClean="0"/>
              <a:t>(Exit Interview) </a:t>
            </a:r>
            <a:endParaRPr lang="en-US" sz="2400" dirty="0"/>
          </a:p>
        </p:txBody>
      </p:sp>
      <p:grpSp>
        <p:nvGrpSpPr>
          <p:cNvPr id="19" name="Group 18"/>
          <p:cNvGrpSpPr/>
          <p:nvPr/>
        </p:nvGrpSpPr>
        <p:grpSpPr>
          <a:xfrm>
            <a:off x="29457396" y="19049225"/>
            <a:ext cx="12646152" cy="7020542"/>
            <a:chOff x="29457396" y="19049225"/>
            <a:chExt cx="12646152" cy="7020542"/>
          </a:xfrm>
        </p:grpSpPr>
        <p:sp>
          <p:nvSpPr>
            <p:cNvPr id="33" name="Rectangle 32"/>
            <p:cNvSpPr/>
            <p:nvPr/>
          </p:nvSpPr>
          <p:spPr>
            <a:xfrm>
              <a:off x="29457396" y="19049225"/>
              <a:ext cx="12646152" cy="7020542"/>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3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497621" y="19049225"/>
              <a:ext cx="8565702" cy="6265728"/>
            </a:xfrm>
            <a:prstGeom prst="rect">
              <a:avLst/>
            </a:prstGeom>
          </p:spPr>
        </p:pic>
        <p:sp>
          <p:nvSpPr>
            <p:cNvPr id="17" name="TextBox 16"/>
            <p:cNvSpPr txBox="1"/>
            <p:nvPr/>
          </p:nvSpPr>
          <p:spPr>
            <a:xfrm>
              <a:off x="30484572" y="25238770"/>
              <a:ext cx="10668000" cy="830997"/>
            </a:xfrm>
            <a:prstGeom prst="rect">
              <a:avLst/>
            </a:prstGeom>
            <a:noFill/>
          </p:spPr>
          <p:txBody>
            <a:bodyPr wrap="square" rtlCol="0">
              <a:spAutoFit/>
            </a:bodyPr>
            <a:lstStyle/>
            <a:p>
              <a:pPr algn="ctr"/>
              <a:r>
                <a:rPr lang="en-US" sz="2400" dirty="0" smtClean="0"/>
                <a:t>Below: Jessica was unable to perform the Box Method at all, even with prompting. </a:t>
              </a:r>
            </a:p>
            <a:p>
              <a:pPr algn="ctr"/>
              <a:r>
                <a:rPr lang="en-US" sz="2400" dirty="0" smtClean="0"/>
                <a:t>(Exit Interview)</a:t>
              </a:r>
              <a:endParaRPr lang="en-US" sz="2400" dirty="0"/>
            </a:p>
          </p:txBody>
        </p:sp>
      </p:grpSp>
      <p:sp>
        <p:nvSpPr>
          <p:cNvPr id="10" name="TextBox 9"/>
          <p:cNvSpPr txBox="1"/>
          <p:nvPr/>
        </p:nvSpPr>
        <p:spPr>
          <a:xfrm>
            <a:off x="15691104" y="27964239"/>
            <a:ext cx="12646152" cy="1200329"/>
          </a:xfrm>
          <a:prstGeom prst="rect">
            <a:avLst/>
          </a:prstGeom>
          <a:noFill/>
        </p:spPr>
        <p:txBody>
          <a:bodyPr wrap="square" rtlCol="0">
            <a:spAutoFit/>
          </a:bodyPr>
          <a:lstStyle/>
          <a:p>
            <a:r>
              <a:rPr lang="en-US" sz="1800" dirty="0" smtClean="0"/>
              <a:t>References:</a:t>
            </a:r>
          </a:p>
          <a:p>
            <a:r>
              <a:rPr lang="en-US" sz="1800" dirty="0" smtClean="0"/>
              <a:t>Morrow, Lorna J., and Margaret J. Kenney. </a:t>
            </a:r>
            <a:r>
              <a:rPr lang="en-US" sz="1800" i="1" dirty="0" smtClean="0"/>
              <a:t>The Teaching and Learning of Algorithms in School Mathematics</a:t>
            </a:r>
            <a:r>
              <a:rPr lang="en-US" sz="1800" dirty="0" smtClean="0"/>
              <a:t>. Reston, VA: National Council of Teachers of Mathematics, 1998. Print. </a:t>
            </a:r>
          </a:p>
          <a:p>
            <a:endParaRPr lang="en-US" sz="1800" dirty="0"/>
          </a:p>
        </p:txBody>
      </p:sp>
    </p:spTree>
    <p:extLst>
      <p:ext uri="{BB962C8B-B14F-4D97-AF65-F5344CB8AC3E}">
        <p14:creationId xmlns:p14="http://schemas.microsoft.com/office/powerpoint/2010/main" val="1694386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327</TotalTime>
  <Words>1082</Words>
  <Application>Microsoft Office PowerPoint</Application>
  <PresentationFormat>Custom</PresentationFormat>
  <Paragraphs>68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Chosen Multiplication Methods and the Ability to Learn New Methods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Chosen Multiplication Methods and the Ability to Learn New Methods</dc:title>
  <dc:creator>Cathy</dc:creator>
  <cp:lastModifiedBy>Cathy</cp:lastModifiedBy>
  <cp:revision>33</cp:revision>
  <dcterms:created xsi:type="dcterms:W3CDTF">2013-04-17T17:53:31Z</dcterms:created>
  <dcterms:modified xsi:type="dcterms:W3CDTF">2013-04-19T15:11:13Z</dcterms:modified>
</cp:coreProperties>
</file>