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3891200" cy="32918400"/>
  <p:notesSz cx="6858000" cy="9144000"/>
  <p:defaultTextStyle>
    <a:defPPr>
      <a:defRPr lang="en-US"/>
    </a:defPPr>
    <a:lvl1pPr algn="l" rtl="0" fontAlgn="base">
      <a:spcBef>
        <a:spcPct val="0"/>
      </a:spcBef>
      <a:spcAft>
        <a:spcPct val="0"/>
      </a:spcAft>
      <a:defRPr sz="3800" kern="1200">
        <a:solidFill>
          <a:schemeClr val="tx1"/>
        </a:solidFill>
        <a:latin typeface="Arial" charset="0"/>
        <a:ea typeface="+mn-ea"/>
        <a:cs typeface="+mn-cs"/>
      </a:defRPr>
    </a:lvl1pPr>
    <a:lvl2pPr marL="457200" algn="l" rtl="0" fontAlgn="base">
      <a:spcBef>
        <a:spcPct val="0"/>
      </a:spcBef>
      <a:spcAft>
        <a:spcPct val="0"/>
      </a:spcAft>
      <a:defRPr sz="3800" kern="1200">
        <a:solidFill>
          <a:schemeClr val="tx1"/>
        </a:solidFill>
        <a:latin typeface="Arial" charset="0"/>
        <a:ea typeface="+mn-ea"/>
        <a:cs typeface="+mn-cs"/>
      </a:defRPr>
    </a:lvl2pPr>
    <a:lvl3pPr marL="914400" algn="l" rtl="0" fontAlgn="base">
      <a:spcBef>
        <a:spcPct val="0"/>
      </a:spcBef>
      <a:spcAft>
        <a:spcPct val="0"/>
      </a:spcAft>
      <a:defRPr sz="3800" kern="1200">
        <a:solidFill>
          <a:schemeClr val="tx1"/>
        </a:solidFill>
        <a:latin typeface="Arial" charset="0"/>
        <a:ea typeface="+mn-ea"/>
        <a:cs typeface="+mn-cs"/>
      </a:defRPr>
    </a:lvl3pPr>
    <a:lvl4pPr marL="1371600" algn="l" rtl="0" fontAlgn="base">
      <a:spcBef>
        <a:spcPct val="0"/>
      </a:spcBef>
      <a:spcAft>
        <a:spcPct val="0"/>
      </a:spcAft>
      <a:defRPr sz="3800" kern="1200">
        <a:solidFill>
          <a:schemeClr val="tx1"/>
        </a:solidFill>
        <a:latin typeface="Arial" charset="0"/>
        <a:ea typeface="+mn-ea"/>
        <a:cs typeface="+mn-cs"/>
      </a:defRPr>
    </a:lvl4pPr>
    <a:lvl5pPr marL="1828800" algn="l" rtl="0" fontAlgn="base">
      <a:spcBef>
        <a:spcPct val="0"/>
      </a:spcBef>
      <a:spcAft>
        <a:spcPct val="0"/>
      </a:spcAft>
      <a:defRPr sz="3800" kern="1200">
        <a:solidFill>
          <a:schemeClr val="tx1"/>
        </a:solidFill>
        <a:latin typeface="Arial" charset="0"/>
        <a:ea typeface="+mn-ea"/>
        <a:cs typeface="+mn-cs"/>
      </a:defRPr>
    </a:lvl5pPr>
    <a:lvl6pPr marL="2286000" algn="l" defTabSz="914400" rtl="0" eaLnBrk="1" latinLnBrk="0" hangingPunct="1">
      <a:defRPr sz="3800" kern="1200">
        <a:solidFill>
          <a:schemeClr val="tx1"/>
        </a:solidFill>
        <a:latin typeface="Arial" charset="0"/>
        <a:ea typeface="+mn-ea"/>
        <a:cs typeface="+mn-cs"/>
      </a:defRPr>
    </a:lvl6pPr>
    <a:lvl7pPr marL="2743200" algn="l" defTabSz="914400" rtl="0" eaLnBrk="1" latinLnBrk="0" hangingPunct="1">
      <a:defRPr sz="3800" kern="1200">
        <a:solidFill>
          <a:schemeClr val="tx1"/>
        </a:solidFill>
        <a:latin typeface="Arial" charset="0"/>
        <a:ea typeface="+mn-ea"/>
        <a:cs typeface="+mn-cs"/>
      </a:defRPr>
    </a:lvl7pPr>
    <a:lvl8pPr marL="3200400" algn="l" defTabSz="914400" rtl="0" eaLnBrk="1" latinLnBrk="0" hangingPunct="1">
      <a:defRPr sz="3800" kern="1200">
        <a:solidFill>
          <a:schemeClr val="tx1"/>
        </a:solidFill>
        <a:latin typeface="Arial" charset="0"/>
        <a:ea typeface="+mn-ea"/>
        <a:cs typeface="+mn-cs"/>
      </a:defRPr>
    </a:lvl8pPr>
    <a:lvl9pPr marL="3657600" algn="l" defTabSz="914400" rtl="0" eaLnBrk="1" latinLnBrk="0" hangingPunct="1">
      <a:defRPr sz="38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AEAEA"/>
    <a:srgbClr val="87C5CB"/>
    <a:srgbClr val="5BFFFF"/>
    <a:srgbClr val="CCFFFF"/>
    <a:srgbClr val="CCCC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26" d="100"/>
          <a:sy n="26" d="100"/>
        </p:scale>
        <p:origin x="-420" y="-78"/>
      </p:cViewPr>
      <p:guideLst>
        <p:guide orient="horz" pos="10368"/>
        <p:guide pos="13824"/>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8" Type="http://schemas.openxmlformats.org/officeDocument/2006/relationships/image" Target="../media/image8.emf"/><Relationship Id="rId3" Type="http://schemas.openxmlformats.org/officeDocument/2006/relationships/image" Target="../media/image3.emf"/><Relationship Id="rId7" Type="http://schemas.openxmlformats.org/officeDocument/2006/relationships/image" Target="../media/image7.emf"/><Relationship Id="rId2" Type="http://schemas.openxmlformats.org/officeDocument/2006/relationships/image" Target="../media/image2.emf"/><Relationship Id="rId1" Type="http://schemas.openxmlformats.org/officeDocument/2006/relationships/image" Target="../media/image1.emf"/><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 Id="rId9" Type="http://schemas.openxmlformats.org/officeDocument/2006/relationships/image" Target="../media/image9.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68FA843-5636-4A33-B637-7FDB22EF150D}"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D28FF77-1014-414B-B56E-375352FEC89C}"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60CD1B5-6D04-4B37-8631-BB73BB54D9CA}"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3925" y="7680325"/>
            <a:ext cx="19675475"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21800" y="7680325"/>
            <a:ext cx="19675475"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E06D48B-8ED1-460E-9072-E543E15BDAAC}"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813456E8-9892-4E4F-87B1-66D8BFB924BF}"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8BFA5D83-2428-481E-A8A5-95D70B1997E6}"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74C0EF4D-2E8E-4AFD-BE9F-F55689578CD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63BF860-48A8-42A7-AB7C-F1FE8C040DA3}"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1A0AA8D-B823-462D-8838-03AC245C3091}"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1912A0C-4337-4BD7-9BD6-A25C843AB034}"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38" y="1317625"/>
            <a:ext cx="9875837" cy="280892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3925" y="1317625"/>
            <a:ext cx="29475113" cy="280892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828C4D9-874F-4AA0-893E-32E96F893979}"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2193925" y="7680325"/>
            <a:ext cx="19675475" cy="21726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21800" y="7680325"/>
            <a:ext cx="19675475" cy="21726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3C91568-4110-4616-80C1-5169BB8E2530}"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193925" y="1317625"/>
            <a:ext cx="39503350" cy="5486400"/>
          </a:xfrm>
          <a:prstGeom prst="rect">
            <a:avLst/>
          </a:prstGeom>
          <a:noFill/>
          <a:ln w="9525">
            <a:noFill/>
            <a:miter lim="800000"/>
            <a:headEnd/>
            <a:tailEnd/>
          </a:ln>
        </p:spPr>
        <p:txBody>
          <a:bodyPr vert="horz" wrap="square" lIns="470254" tIns="235127" rIns="470254" bIns="235127"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2193925" y="7680325"/>
            <a:ext cx="39503350" cy="21726525"/>
          </a:xfrm>
          <a:prstGeom prst="rect">
            <a:avLst/>
          </a:prstGeom>
          <a:noFill/>
          <a:ln w="9525">
            <a:noFill/>
            <a:miter lim="800000"/>
            <a:headEnd/>
            <a:tailEnd/>
          </a:ln>
        </p:spPr>
        <p:txBody>
          <a:bodyPr vert="horz" wrap="square" lIns="470254" tIns="235127" rIns="470254" bIns="235127"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2193925" y="29978350"/>
            <a:ext cx="10242550" cy="2286000"/>
          </a:xfrm>
          <a:prstGeom prst="rect">
            <a:avLst/>
          </a:prstGeom>
          <a:noFill/>
          <a:ln>
            <a:noFill/>
          </a:ln>
          <a:effectLst/>
          <a:extLst/>
        </p:spPr>
        <p:txBody>
          <a:bodyPr vert="horz" wrap="square" lIns="470254" tIns="235127" rIns="470254" bIns="235127" numCol="1" anchor="t" anchorCtr="0" compatLnSpc="1">
            <a:prstTxWarp prst="textNoShape">
              <a:avLst/>
            </a:prstTxWarp>
          </a:bodyPr>
          <a:lstStyle>
            <a:lvl1pPr>
              <a:defRPr sz="7100" smtClean="0">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4995525" y="29978350"/>
            <a:ext cx="13900150" cy="2286000"/>
          </a:xfrm>
          <a:prstGeom prst="rect">
            <a:avLst/>
          </a:prstGeom>
          <a:noFill/>
          <a:ln>
            <a:noFill/>
          </a:ln>
          <a:effectLst/>
          <a:extLst/>
        </p:spPr>
        <p:txBody>
          <a:bodyPr vert="horz" wrap="square" lIns="470254" tIns="235127" rIns="470254" bIns="235127" numCol="1" anchor="t" anchorCtr="0" compatLnSpc="1">
            <a:prstTxWarp prst="textNoShape">
              <a:avLst/>
            </a:prstTxWarp>
          </a:bodyPr>
          <a:lstStyle>
            <a:lvl1pPr algn="ctr">
              <a:defRPr sz="7100" smtClean="0">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31454725" y="29978350"/>
            <a:ext cx="10242550" cy="2286000"/>
          </a:xfrm>
          <a:prstGeom prst="rect">
            <a:avLst/>
          </a:prstGeom>
          <a:noFill/>
          <a:ln>
            <a:noFill/>
          </a:ln>
          <a:effectLst/>
          <a:extLst/>
        </p:spPr>
        <p:txBody>
          <a:bodyPr vert="horz" wrap="square" lIns="470254" tIns="235127" rIns="470254" bIns="235127" numCol="1" anchor="t" anchorCtr="0" compatLnSpc="1">
            <a:prstTxWarp prst="textNoShape">
              <a:avLst/>
            </a:prstTxWarp>
          </a:bodyPr>
          <a:lstStyle>
            <a:lvl1pPr algn="r">
              <a:defRPr sz="7100" smtClean="0">
                <a:latin typeface="Arial" pitchFamily="34" charset="0"/>
              </a:defRPr>
            </a:lvl1pPr>
          </a:lstStyle>
          <a:p>
            <a:pPr>
              <a:defRPr/>
            </a:pPr>
            <a:fld id="{C9642366-085A-4561-AAE2-CA82B0066E73}"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4703763" rtl="0" eaLnBrk="0" fontAlgn="base" hangingPunct="0">
        <a:spcBef>
          <a:spcPct val="0"/>
        </a:spcBef>
        <a:spcAft>
          <a:spcPct val="0"/>
        </a:spcAft>
        <a:defRPr sz="22700">
          <a:solidFill>
            <a:schemeClr val="tx2"/>
          </a:solidFill>
          <a:latin typeface="+mj-lt"/>
          <a:ea typeface="+mj-ea"/>
          <a:cs typeface="+mj-cs"/>
        </a:defRPr>
      </a:lvl1pPr>
      <a:lvl2pPr algn="ctr" defTabSz="4703763" rtl="0" eaLnBrk="0" fontAlgn="base" hangingPunct="0">
        <a:spcBef>
          <a:spcPct val="0"/>
        </a:spcBef>
        <a:spcAft>
          <a:spcPct val="0"/>
        </a:spcAft>
        <a:defRPr sz="22700">
          <a:solidFill>
            <a:schemeClr val="tx2"/>
          </a:solidFill>
          <a:latin typeface="Arial" charset="0"/>
        </a:defRPr>
      </a:lvl2pPr>
      <a:lvl3pPr algn="ctr" defTabSz="4703763" rtl="0" eaLnBrk="0" fontAlgn="base" hangingPunct="0">
        <a:spcBef>
          <a:spcPct val="0"/>
        </a:spcBef>
        <a:spcAft>
          <a:spcPct val="0"/>
        </a:spcAft>
        <a:defRPr sz="22700">
          <a:solidFill>
            <a:schemeClr val="tx2"/>
          </a:solidFill>
          <a:latin typeface="Arial" charset="0"/>
        </a:defRPr>
      </a:lvl3pPr>
      <a:lvl4pPr algn="ctr" defTabSz="4703763" rtl="0" eaLnBrk="0" fontAlgn="base" hangingPunct="0">
        <a:spcBef>
          <a:spcPct val="0"/>
        </a:spcBef>
        <a:spcAft>
          <a:spcPct val="0"/>
        </a:spcAft>
        <a:defRPr sz="22700">
          <a:solidFill>
            <a:schemeClr val="tx2"/>
          </a:solidFill>
          <a:latin typeface="Arial" charset="0"/>
        </a:defRPr>
      </a:lvl4pPr>
      <a:lvl5pPr algn="ctr" defTabSz="4703763" rtl="0" eaLnBrk="0" fontAlgn="base" hangingPunct="0">
        <a:spcBef>
          <a:spcPct val="0"/>
        </a:spcBef>
        <a:spcAft>
          <a:spcPct val="0"/>
        </a:spcAft>
        <a:defRPr sz="22700">
          <a:solidFill>
            <a:schemeClr val="tx2"/>
          </a:solidFill>
          <a:latin typeface="Arial" charset="0"/>
        </a:defRPr>
      </a:lvl5pPr>
      <a:lvl6pPr marL="457200" algn="ctr" defTabSz="4703763" rtl="0" fontAlgn="base">
        <a:spcBef>
          <a:spcPct val="0"/>
        </a:spcBef>
        <a:spcAft>
          <a:spcPct val="0"/>
        </a:spcAft>
        <a:defRPr sz="22700">
          <a:solidFill>
            <a:schemeClr val="tx2"/>
          </a:solidFill>
          <a:latin typeface="Arial" charset="0"/>
        </a:defRPr>
      </a:lvl6pPr>
      <a:lvl7pPr marL="914400" algn="ctr" defTabSz="4703763" rtl="0" fontAlgn="base">
        <a:spcBef>
          <a:spcPct val="0"/>
        </a:spcBef>
        <a:spcAft>
          <a:spcPct val="0"/>
        </a:spcAft>
        <a:defRPr sz="22700">
          <a:solidFill>
            <a:schemeClr val="tx2"/>
          </a:solidFill>
          <a:latin typeface="Arial" charset="0"/>
        </a:defRPr>
      </a:lvl7pPr>
      <a:lvl8pPr marL="1371600" algn="ctr" defTabSz="4703763" rtl="0" fontAlgn="base">
        <a:spcBef>
          <a:spcPct val="0"/>
        </a:spcBef>
        <a:spcAft>
          <a:spcPct val="0"/>
        </a:spcAft>
        <a:defRPr sz="22700">
          <a:solidFill>
            <a:schemeClr val="tx2"/>
          </a:solidFill>
          <a:latin typeface="Arial" charset="0"/>
        </a:defRPr>
      </a:lvl8pPr>
      <a:lvl9pPr marL="1828800" algn="ctr" defTabSz="4703763" rtl="0" fontAlgn="base">
        <a:spcBef>
          <a:spcPct val="0"/>
        </a:spcBef>
        <a:spcAft>
          <a:spcPct val="0"/>
        </a:spcAft>
        <a:defRPr sz="22700">
          <a:solidFill>
            <a:schemeClr val="tx2"/>
          </a:solidFill>
          <a:latin typeface="Arial" charset="0"/>
        </a:defRPr>
      </a:lvl9pPr>
    </p:titleStyle>
    <p:bodyStyle>
      <a:lvl1pPr marL="1762125" indent="-1762125" algn="l" defTabSz="4703763" rtl="0" eaLnBrk="0" fontAlgn="base" hangingPunct="0">
        <a:spcBef>
          <a:spcPct val="20000"/>
        </a:spcBef>
        <a:spcAft>
          <a:spcPct val="0"/>
        </a:spcAft>
        <a:buChar char="•"/>
        <a:defRPr sz="16500">
          <a:solidFill>
            <a:schemeClr val="tx1"/>
          </a:solidFill>
          <a:latin typeface="+mn-lt"/>
          <a:ea typeface="+mn-ea"/>
          <a:cs typeface="+mn-cs"/>
        </a:defRPr>
      </a:lvl1pPr>
      <a:lvl2pPr marL="3822700" indent="-1471613" algn="l" defTabSz="4703763" rtl="0" eaLnBrk="0" fontAlgn="base" hangingPunct="0">
        <a:spcBef>
          <a:spcPct val="20000"/>
        </a:spcBef>
        <a:spcAft>
          <a:spcPct val="0"/>
        </a:spcAft>
        <a:buChar char="–"/>
        <a:defRPr sz="14400">
          <a:solidFill>
            <a:schemeClr val="tx1"/>
          </a:solidFill>
          <a:latin typeface="+mn-lt"/>
        </a:defRPr>
      </a:lvl2pPr>
      <a:lvl3pPr marL="5878513" indent="-1174750" algn="l" defTabSz="4703763" rtl="0" eaLnBrk="0" fontAlgn="base" hangingPunct="0">
        <a:spcBef>
          <a:spcPct val="20000"/>
        </a:spcBef>
        <a:spcAft>
          <a:spcPct val="0"/>
        </a:spcAft>
        <a:buChar char="•"/>
        <a:defRPr sz="12400">
          <a:solidFill>
            <a:schemeClr val="tx1"/>
          </a:solidFill>
          <a:latin typeface="+mn-lt"/>
        </a:defRPr>
      </a:lvl3pPr>
      <a:lvl4pPr marL="8229600" indent="-1174750" algn="l" defTabSz="4703763" rtl="0" eaLnBrk="0" fontAlgn="base" hangingPunct="0">
        <a:spcBef>
          <a:spcPct val="20000"/>
        </a:spcBef>
        <a:spcAft>
          <a:spcPct val="0"/>
        </a:spcAft>
        <a:buChar char="–"/>
        <a:defRPr sz="10300">
          <a:solidFill>
            <a:schemeClr val="tx1"/>
          </a:solidFill>
          <a:latin typeface="+mn-lt"/>
        </a:defRPr>
      </a:lvl4pPr>
      <a:lvl5pPr marL="10582275" indent="-1176338" algn="l" defTabSz="4703763" rtl="0" eaLnBrk="0" fontAlgn="base" hangingPunct="0">
        <a:spcBef>
          <a:spcPct val="20000"/>
        </a:spcBef>
        <a:spcAft>
          <a:spcPct val="0"/>
        </a:spcAft>
        <a:buChar char="»"/>
        <a:defRPr sz="10300">
          <a:solidFill>
            <a:schemeClr val="tx1"/>
          </a:solidFill>
          <a:latin typeface="+mn-lt"/>
        </a:defRPr>
      </a:lvl5pPr>
      <a:lvl6pPr marL="11039475" indent="-1176338" algn="l" defTabSz="4703763" rtl="0" fontAlgn="base">
        <a:spcBef>
          <a:spcPct val="20000"/>
        </a:spcBef>
        <a:spcAft>
          <a:spcPct val="0"/>
        </a:spcAft>
        <a:buChar char="»"/>
        <a:defRPr sz="10300">
          <a:solidFill>
            <a:schemeClr val="tx1"/>
          </a:solidFill>
          <a:latin typeface="+mn-lt"/>
        </a:defRPr>
      </a:lvl6pPr>
      <a:lvl7pPr marL="11496675" indent="-1176338" algn="l" defTabSz="4703763" rtl="0" fontAlgn="base">
        <a:spcBef>
          <a:spcPct val="20000"/>
        </a:spcBef>
        <a:spcAft>
          <a:spcPct val="0"/>
        </a:spcAft>
        <a:buChar char="»"/>
        <a:defRPr sz="10300">
          <a:solidFill>
            <a:schemeClr val="tx1"/>
          </a:solidFill>
          <a:latin typeface="+mn-lt"/>
        </a:defRPr>
      </a:lvl7pPr>
      <a:lvl8pPr marL="11953875" indent="-1176338" algn="l" defTabSz="4703763" rtl="0" fontAlgn="base">
        <a:spcBef>
          <a:spcPct val="20000"/>
        </a:spcBef>
        <a:spcAft>
          <a:spcPct val="0"/>
        </a:spcAft>
        <a:buChar char="»"/>
        <a:defRPr sz="10300">
          <a:solidFill>
            <a:schemeClr val="tx1"/>
          </a:solidFill>
          <a:latin typeface="+mn-lt"/>
        </a:defRPr>
      </a:lvl8pPr>
      <a:lvl9pPr marL="12411075" indent="-1176338" algn="l" defTabSz="4703763" rtl="0" fontAlgn="base">
        <a:spcBef>
          <a:spcPct val="20000"/>
        </a:spcBef>
        <a:spcAft>
          <a:spcPct val="0"/>
        </a:spcAft>
        <a:buChar char="»"/>
        <a:defRPr sz="103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oleObject" Target="../embeddings/oleObject5.bin"/><Relationship Id="rId3" Type="http://schemas.openxmlformats.org/officeDocument/2006/relationships/image" Target="../media/image10.png"/><Relationship Id="rId7" Type="http://schemas.openxmlformats.org/officeDocument/2006/relationships/oleObject" Target="../embeddings/oleObject4.bin"/><Relationship Id="rId12" Type="http://schemas.openxmlformats.org/officeDocument/2006/relationships/oleObject" Target="../embeddings/oleObject9.bin"/><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oleObject" Target="../embeddings/oleObject3.bin"/><Relationship Id="rId11" Type="http://schemas.openxmlformats.org/officeDocument/2006/relationships/oleObject" Target="../embeddings/oleObject8.bin"/><Relationship Id="rId5" Type="http://schemas.openxmlformats.org/officeDocument/2006/relationships/oleObject" Target="../embeddings/oleObject2.bin"/><Relationship Id="rId10" Type="http://schemas.openxmlformats.org/officeDocument/2006/relationships/oleObject" Target="../embeddings/oleObject7.bin"/><Relationship Id="rId4" Type="http://schemas.openxmlformats.org/officeDocument/2006/relationships/oleObject" Target="../embeddings/oleObject1.bin"/><Relationship Id="rId9" Type="http://schemas.openxmlformats.org/officeDocument/2006/relationships/oleObject" Target="../embeddings/oleObject6.bin"/></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rgbClr val="87C5CB"/>
            </a:gs>
            <a:gs pos="100000">
              <a:schemeClr val="bg1"/>
            </a:gs>
          </a:gsLst>
          <a:lin ang="5400000" scaled="1"/>
        </a:gradFill>
        <a:effectLst/>
      </p:bgPr>
    </p:bg>
    <p:spTree>
      <p:nvGrpSpPr>
        <p:cNvPr id="1" name=""/>
        <p:cNvGrpSpPr/>
        <p:nvPr/>
      </p:nvGrpSpPr>
      <p:grpSpPr>
        <a:xfrm>
          <a:off x="0" y="0"/>
          <a:ext cx="0" cy="0"/>
          <a:chOff x="0" y="0"/>
          <a:chExt cx="0" cy="0"/>
        </a:xfrm>
      </p:grpSpPr>
      <p:sp>
        <p:nvSpPr>
          <p:cNvPr id="2061" name="Rectangle 13"/>
          <p:cNvSpPr>
            <a:spLocks noGrp="1" noChangeArrowheads="1"/>
          </p:cNvSpPr>
          <p:nvPr>
            <p:ph type="title"/>
          </p:nvPr>
        </p:nvSpPr>
        <p:spPr>
          <a:xfrm>
            <a:off x="6096000" y="1295400"/>
            <a:ext cx="31318200" cy="5486400"/>
          </a:xfrm>
          <a:solidFill>
            <a:schemeClr val="accent1">
              <a:lumMod val="50000"/>
            </a:schemeClr>
          </a:solidFill>
        </p:spPr>
        <p:txBody>
          <a:bodyPr/>
          <a:lstStyle/>
          <a:p>
            <a:pPr eaLnBrk="1" hangingPunct="1">
              <a:defRPr/>
            </a:pPr>
            <a:r>
              <a:rPr lang="en-AU" sz="9600" b="1" dirty="0" smtClean="0">
                <a:solidFill>
                  <a:schemeClr val="bg1"/>
                </a:solidFill>
                <a:latin typeface="Calibri" pitchFamily="34" charset="0"/>
              </a:rPr>
              <a:t>Synthetic Approach to </a:t>
            </a:r>
            <a:r>
              <a:rPr lang="en-AU" sz="9600" b="1" dirty="0" smtClean="0">
                <a:solidFill>
                  <a:schemeClr val="bg1"/>
                </a:solidFill>
                <a:latin typeface="Calibri" pitchFamily="34" charset="0"/>
              </a:rPr>
              <a:t>5,6-Benzo-1-azabicyclo[2.2.2]octan-2-one</a:t>
            </a:r>
            <a:r>
              <a:rPr lang="en-AU" sz="9600" b="1" dirty="0" smtClean="0">
                <a:solidFill>
                  <a:schemeClr val="bg1"/>
                </a:solidFill>
                <a:latin typeface="Calibri" pitchFamily="34" charset="0"/>
              </a:rPr>
              <a:t>: A Lactam having Zero Resonance Energy </a:t>
            </a:r>
            <a:r>
              <a:rPr lang="en-US" sz="6000" dirty="0" smtClean="0"/>
              <a:t/>
            </a:r>
            <a:br>
              <a:rPr lang="en-US" sz="6000" dirty="0" smtClean="0"/>
            </a:br>
            <a:r>
              <a:rPr lang="en-AU" sz="6000" u="sng" dirty="0" smtClean="0">
                <a:solidFill>
                  <a:schemeClr val="bg1"/>
                </a:solidFill>
                <a:latin typeface="Calibri" pitchFamily="34" charset="0"/>
              </a:rPr>
              <a:t>Meghan Tobin</a:t>
            </a:r>
            <a:r>
              <a:rPr lang="en-AU" sz="6000" dirty="0" smtClean="0">
                <a:solidFill>
                  <a:schemeClr val="bg1"/>
                </a:solidFill>
                <a:latin typeface="Calibri" pitchFamily="34" charset="0"/>
              </a:rPr>
              <a:t>, Dr. Arthur Greenberg, Jessica Morgan</a:t>
            </a:r>
            <a:br>
              <a:rPr lang="en-AU" sz="6000" dirty="0" smtClean="0">
                <a:solidFill>
                  <a:schemeClr val="bg1"/>
                </a:solidFill>
                <a:latin typeface="Calibri" pitchFamily="34" charset="0"/>
              </a:rPr>
            </a:br>
            <a:r>
              <a:rPr lang="en-AU" sz="6000" dirty="0" smtClean="0">
                <a:solidFill>
                  <a:schemeClr val="bg1"/>
                </a:solidFill>
                <a:latin typeface="Calibri" pitchFamily="34" charset="0"/>
              </a:rPr>
              <a:t>mbj28@wildcats.unh.edu; Parsons Hall, 23 Academic Way, Durham NH 03824</a:t>
            </a:r>
            <a:endParaRPr lang="en-US" sz="6000" i="1" dirty="0" smtClean="0">
              <a:solidFill>
                <a:schemeClr val="bg1"/>
              </a:solidFill>
            </a:endParaRPr>
          </a:p>
        </p:txBody>
      </p:sp>
      <p:sp>
        <p:nvSpPr>
          <p:cNvPr id="2065" name="Rectangle 17"/>
          <p:cNvSpPr>
            <a:spLocks noChangeArrowheads="1"/>
          </p:cNvSpPr>
          <p:nvPr/>
        </p:nvSpPr>
        <p:spPr bwMode="auto">
          <a:xfrm>
            <a:off x="488950" y="7467600"/>
            <a:ext cx="13893800" cy="1371600"/>
          </a:xfrm>
          <a:prstGeom prst="rect">
            <a:avLst/>
          </a:prstGeom>
          <a:gradFill rotWithShape="0">
            <a:gsLst>
              <a:gs pos="0">
                <a:schemeClr val="hlink"/>
              </a:gs>
              <a:gs pos="50000">
                <a:srgbClr val="FFFFFF"/>
              </a:gs>
              <a:gs pos="100000">
                <a:schemeClr val="hlink"/>
              </a:gs>
            </a:gsLst>
            <a:lin ang="5400000" scaled="1"/>
          </a:gradFill>
          <a:ln w="9525">
            <a:solidFill>
              <a:schemeClr val="tx1"/>
            </a:solidFill>
            <a:miter lim="800000"/>
            <a:headEnd/>
            <a:tailEnd/>
          </a:ln>
          <a:effectLst/>
          <a:extLst/>
        </p:spPr>
        <p:txBody>
          <a:bodyPr wrap="none" lIns="171450" tIns="85725" rIns="171450" bIns="85725" anchor="ctr"/>
          <a:lstStyle/>
          <a:p>
            <a:pPr algn="ctr" defTabSz="4703763">
              <a:defRPr/>
            </a:pPr>
            <a:r>
              <a:rPr lang="en-US" sz="5400" b="1" dirty="0" smtClean="0"/>
              <a:t>Introduction</a:t>
            </a:r>
            <a:endParaRPr lang="en-US" sz="5400" b="1" dirty="0"/>
          </a:p>
        </p:txBody>
      </p:sp>
      <p:sp>
        <p:nvSpPr>
          <p:cNvPr id="2067" name="Rectangle 19"/>
          <p:cNvSpPr>
            <a:spLocks noChangeArrowheads="1"/>
          </p:cNvSpPr>
          <p:nvPr/>
        </p:nvSpPr>
        <p:spPr bwMode="auto">
          <a:xfrm>
            <a:off x="14814550" y="7467600"/>
            <a:ext cx="13893800" cy="1371600"/>
          </a:xfrm>
          <a:prstGeom prst="rect">
            <a:avLst/>
          </a:prstGeom>
          <a:gradFill rotWithShape="0">
            <a:gsLst>
              <a:gs pos="0">
                <a:schemeClr val="hlink"/>
              </a:gs>
              <a:gs pos="50000">
                <a:srgbClr val="FFFFFF"/>
              </a:gs>
              <a:gs pos="100000">
                <a:schemeClr val="hlink"/>
              </a:gs>
            </a:gsLst>
            <a:lin ang="5400000" scaled="1"/>
          </a:gradFill>
          <a:ln w="9525">
            <a:solidFill>
              <a:schemeClr val="tx1"/>
            </a:solidFill>
            <a:miter lim="800000"/>
            <a:headEnd/>
            <a:tailEnd/>
          </a:ln>
          <a:effectLst/>
          <a:extLst/>
        </p:spPr>
        <p:txBody>
          <a:bodyPr wrap="none" lIns="171450" tIns="85725" rIns="171450" bIns="85725" anchor="ctr"/>
          <a:lstStyle/>
          <a:p>
            <a:pPr algn="ctr" defTabSz="4703763">
              <a:defRPr/>
            </a:pPr>
            <a:r>
              <a:rPr lang="en-US" sz="5400" b="1" dirty="0" smtClean="0"/>
              <a:t>Significance of Research</a:t>
            </a:r>
            <a:endParaRPr lang="en-US" sz="5400" b="1" dirty="0"/>
          </a:p>
        </p:txBody>
      </p:sp>
      <p:sp>
        <p:nvSpPr>
          <p:cNvPr id="2068" name="Rectangle 20"/>
          <p:cNvSpPr>
            <a:spLocks noChangeArrowheads="1"/>
          </p:cNvSpPr>
          <p:nvPr/>
        </p:nvSpPr>
        <p:spPr bwMode="auto">
          <a:xfrm>
            <a:off x="29381450" y="7467600"/>
            <a:ext cx="13893800" cy="1371600"/>
          </a:xfrm>
          <a:prstGeom prst="rect">
            <a:avLst/>
          </a:prstGeom>
          <a:gradFill rotWithShape="0">
            <a:gsLst>
              <a:gs pos="0">
                <a:schemeClr val="hlink"/>
              </a:gs>
              <a:gs pos="50000">
                <a:srgbClr val="FFFFFF"/>
              </a:gs>
              <a:gs pos="100000">
                <a:schemeClr val="hlink"/>
              </a:gs>
            </a:gsLst>
            <a:lin ang="5400000" scaled="1"/>
          </a:gradFill>
          <a:ln w="9525">
            <a:solidFill>
              <a:schemeClr val="tx1"/>
            </a:solidFill>
            <a:miter lim="800000"/>
            <a:headEnd/>
            <a:tailEnd/>
          </a:ln>
          <a:effectLst/>
          <a:extLst/>
        </p:spPr>
        <p:txBody>
          <a:bodyPr wrap="none" lIns="171450" tIns="85725" rIns="171450" bIns="85725" anchor="ctr"/>
          <a:lstStyle/>
          <a:p>
            <a:pPr algn="ctr" defTabSz="4703763">
              <a:defRPr/>
            </a:pPr>
            <a:r>
              <a:rPr lang="en-US" sz="5400" b="1" dirty="0" smtClean="0"/>
              <a:t>Results and Discussion</a:t>
            </a:r>
            <a:endParaRPr lang="en-US" sz="5400" b="1" dirty="0"/>
          </a:p>
        </p:txBody>
      </p:sp>
      <p:sp>
        <p:nvSpPr>
          <p:cNvPr id="2054" name="Text Box 21"/>
          <p:cNvSpPr txBox="1">
            <a:spLocks noChangeArrowheads="1"/>
          </p:cNvSpPr>
          <p:nvPr/>
        </p:nvSpPr>
        <p:spPr bwMode="auto">
          <a:xfrm>
            <a:off x="730250" y="16681450"/>
            <a:ext cx="13290550" cy="1573213"/>
          </a:xfrm>
          <a:prstGeom prst="rect">
            <a:avLst/>
          </a:prstGeom>
          <a:noFill/>
          <a:ln w="9525">
            <a:noFill/>
            <a:miter lim="800000"/>
            <a:headEnd/>
            <a:tailEnd/>
          </a:ln>
        </p:spPr>
        <p:txBody>
          <a:bodyPr lIns="171450" tIns="85725" rIns="171450" bIns="85725">
            <a:spAutoFit/>
          </a:bodyPr>
          <a:lstStyle/>
          <a:p>
            <a:pPr defTabSz="4703763"/>
            <a:endParaRPr lang="en-US" sz="9200"/>
          </a:p>
        </p:txBody>
      </p:sp>
      <p:sp>
        <p:nvSpPr>
          <p:cNvPr id="2055" name="Text Box 22"/>
          <p:cNvSpPr txBox="1">
            <a:spLocks noChangeArrowheads="1"/>
          </p:cNvSpPr>
          <p:nvPr/>
        </p:nvSpPr>
        <p:spPr bwMode="auto">
          <a:xfrm>
            <a:off x="609600" y="16529050"/>
            <a:ext cx="13776325" cy="1573213"/>
          </a:xfrm>
          <a:prstGeom prst="rect">
            <a:avLst/>
          </a:prstGeom>
          <a:noFill/>
          <a:ln w="9525">
            <a:noFill/>
            <a:miter lim="800000"/>
            <a:headEnd/>
            <a:tailEnd/>
          </a:ln>
        </p:spPr>
        <p:txBody>
          <a:bodyPr lIns="171450" tIns="85725" rIns="171450" bIns="85725">
            <a:spAutoFit/>
          </a:bodyPr>
          <a:lstStyle/>
          <a:p>
            <a:pPr defTabSz="4703763"/>
            <a:endParaRPr lang="en-US" sz="9200"/>
          </a:p>
        </p:txBody>
      </p:sp>
      <p:sp>
        <p:nvSpPr>
          <p:cNvPr id="2074" name="Rectangle 26"/>
          <p:cNvSpPr>
            <a:spLocks noChangeArrowheads="1"/>
          </p:cNvSpPr>
          <p:nvPr/>
        </p:nvSpPr>
        <p:spPr bwMode="auto">
          <a:xfrm>
            <a:off x="29260800" y="24231600"/>
            <a:ext cx="13893800" cy="1371600"/>
          </a:xfrm>
          <a:prstGeom prst="rect">
            <a:avLst/>
          </a:prstGeom>
          <a:gradFill rotWithShape="0">
            <a:gsLst>
              <a:gs pos="0">
                <a:schemeClr val="hlink"/>
              </a:gs>
              <a:gs pos="50000">
                <a:srgbClr val="FFFFFF"/>
              </a:gs>
              <a:gs pos="100000">
                <a:schemeClr val="hlink"/>
              </a:gs>
            </a:gsLst>
            <a:lin ang="5400000" scaled="1"/>
          </a:gradFill>
          <a:ln w="9525">
            <a:solidFill>
              <a:schemeClr val="tx1"/>
            </a:solidFill>
            <a:miter lim="800000"/>
            <a:headEnd/>
            <a:tailEnd/>
          </a:ln>
          <a:effectLst/>
          <a:extLst/>
        </p:spPr>
        <p:txBody>
          <a:bodyPr wrap="none" lIns="171450" tIns="85725" rIns="171450" bIns="85725" anchor="ctr"/>
          <a:lstStyle/>
          <a:p>
            <a:pPr algn="ctr" defTabSz="4703763">
              <a:defRPr/>
            </a:pPr>
            <a:r>
              <a:rPr lang="en-US" sz="5400" b="1" dirty="0"/>
              <a:t>References</a:t>
            </a:r>
          </a:p>
        </p:txBody>
      </p:sp>
      <p:sp>
        <p:nvSpPr>
          <p:cNvPr id="2" name="Text Box 35"/>
          <p:cNvSpPr txBox="1">
            <a:spLocks noChangeArrowheads="1"/>
          </p:cNvSpPr>
          <p:nvPr/>
        </p:nvSpPr>
        <p:spPr bwMode="auto">
          <a:xfrm>
            <a:off x="15011400" y="9144000"/>
            <a:ext cx="13535025" cy="22021800"/>
          </a:xfrm>
          <a:prstGeom prst="rect">
            <a:avLst/>
          </a:prstGeom>
          <a:noFill/>
          <a:ln w="9525">
            <a:noFill/>
            <a:miter lim="800000"/>
            <a:headEnd/>
            <a:tailEnd/>
          </a:ln>
        </p:spPr>
        <p:txBody>
          <a:bodyPr lIns="171450" tIns="85725" rIns="171450" bIns="85725"/>
          <a:lstStyle/>
          <a:p>
            <a:pPr marL="57150" indent="-514350">
              <a:buFont typeface="Arial" pitchFamily="34" charset="0"/>
              <a:buChar char="•"/>
            </a:pPr>
            <a:r>
              <a:rPr lang="en-AU" sz="2800" i="1" dirty="0" smtClean="0">
                <a:cs typeface="Arial" charset="0"/>
              </a:rPr>
              <a:t>There are no examples of amide N-oxides</a:t>
            </a:r>
            <a:r>
              <a:rPr lang="en-AU" sz="2800" dirty="0" smtClean="0">
                <a:cs typeface="Arial" charset="0"/>
              </a:rPr>
              <a:t>. Compounds containing an amide N-oxide functional group may be useful models for oxygen transfer agents in organic synthesis.</a:t>
            </a:r>
            <a:r>
              <a:rPr lang="en-AU" sz="2800" baseline="30000" dirty="0" smtClean="0">
                <a:cs typeface="Arial" charset="0"/>
              </a:rPr>
              <a:t>1 </a:t>
            </a:r>
            <a:r>
              <a:rPr lang="en-AU" sz="2800" dirty="0" smtClean="0">
                <a:cs typeface="Arial" charset="0"/>
              </a:rPr>
              <a:t>Loss of resonance energy may make formation of amide N-oxides feasible. </a:t>
            </a:r>
          </a:p>
          <a:p>
            <a:pPr marL="57150" indent="-514350"/>
            <a:endParaRPr lang="en-AU" sz="2800" dirty="0" smtClean="0">
              <a:cs typeface="Arial" charset="0"/>
            </a:endParaRPr>
          </a:p>
          <a:p>
            <a:pPr marL="57150" indent="-514350">
              <a:buFont typeface="Arial" pitchFamily="34" charset="0"/>
              <a:buChar char="•"/>
            </a:pPr>
            <a:r>
              <a:rPr lang="en-AU" sz="2800" dirty="0" smtClean="0">
                <a:cs typeface="Arial" charset="0"/>
              </a:rPr>
              <a:t>In this study, the synthesis of 5,6-benzo-1-azabicyclo[2.2.2]octane-2-one (</a:t>
            </a:r>
            <a:r>
              <a:rPr lang="en-AU" sz="2800" b="1" dirty="0" smtClean="0">
                <a:cs typeface="Arial" charset="0"/>
              </a:rPr>
              <a:t>4</a:t>
            </a:r>
            <a:r>
              <a:rPr lang="en-AU" sz="2800" dirty="0" smtClean="0">
                <a:cs typeface="Arial" charset="0"/>
              </a:rPr>
              <a:t>), a lactam having zero resonance energy, was studied, in the hopes that oxidation of this benzoannelated lactam will yield an amide N-oxide. </a:t>
            </a:r>
          </a:p>
          <a:p>
            <a:pPr marL="57150" indent="-514350">
              <a:buFont typeface="Arial" pitchFamily="34" charset="0"/>
              <a:buChar char="•"/>
            </a:pPr>
            <a:endParaRPr lang="en-AU" sz="2800" dirty="0">
              <a:latin typeface="Times New Roman" pitchFamily="18" charset="0"/>
              <a:cs typeface="Arial" charset="0"/>
            </a:endParaRPr>
          </a:p>
          <a:p>
            <a:pPr marL="57150" indent="-514350">
              <a:buFont typeface="Arial" pitchFamily="34" charset="0"/>
              <a:buChar char="•"/>
            </a:pPr>
            <a:endParaRPr lang="en-AU" sz="2800" dirty="0" smtClean="0">
              <a:latin typeface="Times New Roman" pitchFamily="18" charset="0"/>
              <a:cs typeface="Arial" charset="0"/>
            </a:endParaRPr>
          </a:p>
          <a:p>
            <a:pPr marL="57150" indent="-514350">
              <a:buFont typeface="Arial" pitchFamily="34" charset="0"/>
              <a:buChar char="•"/>
            </a:pPr>
            <a:endParaRPr lang="en-AU" sz="2800" dirty="0">
              <a:latin typeface="Times New Roman" pitchFamily="18" charset="0"/>
              <a:cs typeface="Arial" charset="0"/>
            </a:endParaRPr>
          </a:p>
          <a:p>
            <a:pPr marL="57150" indent="-514350">
              <a:buFont typeface="Arial" pitchFamily="34" charset="0"/>
              <a:buChar char="•"/>
            </a:pPr>
            <a:endParaRPr lang="en-AU" sz="2800" dirty="0" smtClean="0">
              <a:latin typeface="Times New Roman" pitchFamily="18" charset="0"/>
              <a:cs typeface="Arial" charset="0"/>
            </a:endParaRPr>
          </a:p>
          <a:p>
            <a:pPr marL="57150" indent="-514350">
              <a:buFont typeface="Arial" pitchFamily="34" charset="0"/>
              <a:buChar char="•"/>
            </a:pPr>
            <a:endParaRPr lang="en-AU" sz="2800" dirty="0">
              <a:latin typeface="Times New Roman" pitchFamily="18" charset="0"/>
              <a:cs typeface="Arial" charset="0"/>
            </a:endParaRPr>
          </a:p>
          <a:p>
            <a:pPr marL="57150" indent="-514350">
              <a:buFont typeface="Arial" pitchFamily="34" charset="0"/>
              <a:buChar char="•"/>
            </a:pPr>
            <a:endParaRPr lang="en-AU" sz="2800" dirty="0" smtClean="0">
              <a:latin typeface="Times New Roman" pitchFamily="18" charset="0"/>
              <a:cs typeface="Arial" charset="0"/>
            </a:endParaRPr>
          </a:p>
          <a:p>
            <a:pPr marL="57150" indent="-514350"/>
            <a:endParaRPr lang="en-AU" sz="2800" dirty="0" smtClean="0">
              <a:latin typeface="Times New Roman" pitchFamily="18" charset="0"/>
              <a:cs typeface="Arial" charset="0"/>
            </a:endParaRPr>
          </a:p>
          <a:p>
            <a:pPr marL="57150" indent="-514350">
              <a:buFont typeface="Arial" pitchFamily="34" charset="0"/>
              <a:buChar char="•"/>
            </a:pPr>
            <a:r>
              <a:rPr lang="en-AU" sz="2800" dirty="0">
                <a:latin typeface="Times New Roman" pitchFamily="18" charset="0"/>
                <a:cs typeface="Arial" charset="0"/>
              </a:rPr>
              <a:t> </a:t>
            </a:r>
            <a:r>
              <a:rPr lang="en-US" sz="2800" dirty="0" smtClean="0">
                <a:latin typeface="+mn-lt"/>
                <a:cs typeface="Microsoft Sans Serif" pitchFamily="34" charset="0"/>
              </a:rPr>
              <a:t>This benzoannelated version might prove easier to characterize by NMR than 6,6,7,7-tetramethyl-1-azabicyclo[2.2.2]octan-2-one (</a:t>
            </a:r>
            <a:r>
              <a:rPr lang="en-US" sz="2800" b="1" dirty="0" smtClean="0">
                <a:latin typeface="+mn-lt"/>
                <a:cs typeface="Microsoft Sans Serif" pitchFamily="34" charset="0"/>
              </a:rPr>
              <a:t>3</a:t>
            </a:r>
            <a:r>
              <a:rPr lang="en-US" sz="2800" dirty="0" smtClean="0">
                <a:latin typeface="+mn-lt"/>
                <a:cs typeface="Microsoft Sans Serif" pitchFamily="34" charset="0"/>
              </a:rPr>
              <a:t>) due to </a:t>
            </a:r>
            <a:r>
              <a:rPr lang="en-US" sz="2800" baseline="0" dirty="0" smtClean="0">
                <a:latin typeface="+mn-lt"/>
              </a:rPr>
              <a:t>distinguishable chemical shifts of the methylene </a:t>
            </a:r>
            <a:r>
              <a:rPr lang="en-US" sz="2800" dirty="0" smtClean="0">
                <a:latin typeface="+mn-lt"/>
              </a:rPr>
              <a:t>carbon</a:t>
            </a:r>
            <a:r>
              <a:rPr lang="en-US" sz="2800" baseline="0" dirty="0" smtClean="0">
                <a:latin typeface="+mn-lt"/>
              </a:rPr>
              <a:t> on the benzoannelated 2-quinuclidone versus the </a:t>
            </a:r>
            <a:r>
              <a:rPr lang="en-US" sz="2800" dirty="0" smtClean="0">
                <a:latin typeface="+mn-lt"/>
              </a:rPr>
              <a:t>quaternary carbon</a:t>
            </a:r>
            <a:r>
              <a:rPr lang="en-US" sz="2800" baseline="0" dirty="0" smtClean="0">
                <a:latin typeface="+mn-lt"/>
              </a:rPr>
              <a:t> on </a:t>
            </a:r>
            <a:r>
              <a:rPr lang="en-US" sz="2800" b="1" dirty="0" smtClean="0">
                <a:latin typeface="+mn-lt"/>
              </a:rPr>
              <a:t>3</a:t>
            </a:r>
            <a:r>
              <a:rPr lang="en-US" sz="2800" baseline="0" dirty="0" smtClean="0">
                <a:latin typeface="+mn-lt"/>
              </a:rPr>
              <a:t>. Also, anisotropies due to the presence of the benzene ring may further accentuate chemical shift differences.</a:t>
            </a:r>
          </a:p>
          <a:p>
            <a:pPr marL="57150" indent="-514350">
              <a:buFont typeface="Arial" pitchFamily="34" charset="0"/>
              <a:buChar char="•"/>
            </a:pPr>
            <a:endParaRPr lang="en-US" sz="2800" baseline="0" dirty="0" smtClean="0">
              <a:latin typeface="+mn-lt"/>
            </a:endParaRPr>
          </a:p>
          <a:p>
            <a:pPr marL="57150" indent="-514350">
              <a:buFont typeface="Arial" pitchFamily="34" charset="0"/>
              <a:buChar char="•"/>
            </a:pPr>
            <a:endParaRPr lang="en-US" sz="2800" dirty="0">
              <a:latin typeface="+mn-lt"/>
            </a:endParaRPr>
          </a:p>
          <a:p>
            <a:pPr marL="57150" indent="-514350">
              <a:buFont typeface="Arial" pitchFamily="34" charset="0"/>
              <a:buChar char="•"/>
            </a:pPr>
            <a:endParaRPr lang="en-US" sz="2800" dirty="0" smtClean="0">
              <a:latin typeface="+mn-lt"/>
            </a:endParaRPr>
          </a:p>
          <a:p>
            <a:pPr marL="57150" indent="-514350">
              <a:buFont typeface="Arial" pitchFamily="34" charset="0"/>
              <a:buChar char="•"/>
            </a:pPr>
            <a:endParaRPr lang="en-US" sz="2800" dirty="0">
              <a:latin typeface="+mn-lt"/>
            </a:endParaRPr>
          </a:p>
          <a:p>
            <a:pPr marL="57150" indent="-514350">
              <a:buFont typeface="Arial" pitchFamily="34" charset="0"/>
              <a:buChar char="•"/>
            </a:pPr>
            <a:endParaRPr lang="en-US" sz="2800" dirty="0" smtClean="0">
              <a:latin typeface="+mn-lt"/>
            </a:endParaRPr>
          </a:p>
          <a:p>
            <a:pPr marL="57150" indent="-514350">
              <a:buFont typeface="Arial" pitchFamily="34" charset="0"/>
              <a:buChar char="•"/>
            </a:pPr>
            <a:endParaRPr lang="en-US" sz="2800" dirty="0">
              <a:latin typeface="+mn-lt"/>
            </a:endParaRPr>
          </a:p>
          <a:p>
            <a:pPr marL="57150" indent="-514350">
              <a:buFont typeface="Arial" pitchFamily="34" charset="0"/>
              <a:buChar char="•"/>
            </a:pPr>
            <a:endParaRPr lang="en-US" sz="2800" dirty="0" smtClean="0">
              <a:latin typeface="+mn-lt"/>
            </a:endParaRPr>
          </a:p>
          <a:p>
            <a:pPr marL="57150" indent="-514350">
              <a:buFont typeface="Arial" pitchFamily="34" charset="0"/>
              <a:buChar char="•"/>
            </a:pPr>
            <a:endParaRPr lang="en-US" sz="2800" dirty="0">
              <a:latin typeface="+mn-lt"/>
            </a:endParaRPr>
          </a:p>
          <a:p>
            <a:pPr marL="57150" indent="-514350">
              <a:buFont typeface="Arial" pitchFamily="34" charset="0"/>
              <a:buChar char="•"/>
            </a:pPr>
            <a:endParaRPr lang="en-US" sz="2800" dirty="0" smtClean="0">
              <a:latin typeface="+mn-lt"/>
            </a:endParaRPr>
          </a:p>
          <a:p>
            <a:pPr marL="57150" indent="-514350">
              <a:buFont typeface="Arial" pitchFamily="34" charset="0"/>
              <a:buChar char="•"/>
            </a:pPr>
            <a:endParaRPr lang="en-US" sz="2800" dirty="0">
              <a:latin typeface="+mn-lt"/>
            </a:endParaRPr>
          </a:p>
          <a:p>
            <a:pPr marL="57150" indent="-514350">
              <a:buFont typeface="Arial" pitchFamily="34" charset="0"/>
              <a:buChar char="•"/>
            </a:pPr>
            <a:endParaRPr lang="en-US" sz="2800" dirty="0" smtClean="0">
              <a:latin typeface="+mn-lt"/>
            </a:endParaRPr>
          </a:p>
          <a:p>
            <a:pPr marL="57150" indent="-514350">
              <a:buFont typeface="Arial" pitchFamily="34" charset="0"/>
              <a:buChar char="•"/>
            </a:pPr>
            <a:endParaRPr lang="en-US" sz="2800" dirty="0">
              <a:latin typeface="+mn-lt"/>
            </a:endParaRPr>
          </a:p>
          <a:p>
            <a:pPr marL="57150" indent="-514350">
              <a:buFont typeface="Arial" pitchFamily="34" charset="0"/>
              <a:buChar char="•"/>
            </a:pPr>
            <a:endParaRPr lang="en-US" sz="2800" dirty="0" smtClean="0">
              <a:latin typeface="+mn-lt"/>
            </a:endParaRPr>
          </a:p>
          <a:p>
            <a:pPr marL="57150" indent="-514350"/>
            <a:r>
              <a:rPr lang="en-US" sz="2000" b="1" dirty="0" smtClean="0">
                <a:latin typeface="+mn-lt"/>
              </a:rPr>
              <a:t>Table 1</a:t>
            </a:r>
            <a:r>
              <a:rPr lang="en-US" sz="2000" dirty="0" smtClean="0">
                <a:latin typeface="+mn-lt"/>
              </a:rPr>
              <a:t>: </a:t>
            </a:r>
            <a:r>
              <a:rPr lang="en-US" sz="2000" baseline="30000" dirty="0">
                <a:cs typeface="Arial" charset="0"/>
              </a:rPr>
              <a:t>13</a:t>
            </a:r>
            <a:r>
              <a:rPr lang="en-US" sz="2000" dirty="0">
                <a:cs typeface="Arial" charset="0"/>
              </a:rPr>
              <a:t>C-NMR chemical shifts (</a:t>
            </a:r>
            <a:r>
              <a:rPr lang="en-US" sz="2000" dirty="0">
                <a:solidFill>
                  <a:srgbClr val="FF0000"/>
                </a:solidFill>
                <a:cs typeface="Arial" charset="0"/>
              </a:rPr>
              <a:t>values in red are calculated</a:t>
            </a:r>
            <a:r>
              <a:rPr lang="en-US" sz="2000" dirty="0">
                <a:cs typeface="Arial" charset="0"/>
              </a:rPr>
              <a:t>) of the carbonyl carbons for planar and twisted amides/lactams.  Notice that the planar </a:t>
            </a:r>
            <a:r>
              <a:rPr lang="en-US" sz="2000" dirty="0" smtClean="0">
                <a:cs typeface="Arial" charset="0"/>
              </a:rPr>
              <a:t>lactam, N-</a:t>
            </a:r>
            <a:r>
              <a:rPr lang="en-US" sz="2000" dirty="0" err="1" smtClean="0">
                <a:cs typeface="Arial" charset="0"/>
              </a:rPr>
              <a:t>methylpyrrollidone</a:t>
            </a:r>
            <a:r>
              <a:rPr lang="en-US" sz="2000" dirty="0" smtClean="0">
                <a:cs typeface="Arial" charset="0"/>
              </a:rPr>
              <a:t>, has a calculated </a:t>
            </a:r>
            <a:r>
              <a:rPr lang="en-US" sz="2000" dirty="0">
                <a:cs typeface="Arial" charset="0"/>
              </a:rPr>
              <a:t>downfield </a:t>
            </a:r>
            <a:r>
              <a:rPr lang="en-US" sz="2000" dirty="0" smtClean="0">
                <a:cs typeface="Arial" charset="0"/>
              </a:rPr>
              <a:t>shift while N-protonated </a:t>
            </a:r>
            <a:r>
              <a:rPr lang="en-US" sz="2000" dirty="0">
                <a:cs typeface="Arial" charset="0"/>
              </a:rPr>
              <a:t>and twisted lactams have upfield shifts</a:t>
            </a:r>
            <a:r>
              <a:rPr lang="en-US" sz="2000" dirty="0" smtClean="0">
                <a:cs typeface="Arial" charset="0"/>
              </a:rPr>
              <a:t>. (Morgan, J.; Greenberg, A.; </a:t>
            </a:r>
            <a:r>
              <a:rPr lang="en-US" sz="2000" i="1" dirty="0" smtClean="0">
                <a:cs typeface="Arial" charset="0"/>
              </a:rPr>
              <a:t>J. Phys. Org. Chem.</a:t>
            </a:r>
            <a:r>
              <a:rPr lang="en-US" sz="2000" dirty="0" smtClean="0">
                <a:cs typeface="Arial" charset="0"/>
              </a:rPr>
              <a:t> </a:t>
            </a:r>
            <a:r>
              <a:rPr lang="en-US" sz="2000" b="1" dirty="0" smtClean="0">
                <a:cs typeface="Arial" charset="0"/>
              </a:rPr>
              <a:t>2012</a:t>
            </a:r>
            <a:r>
              <a:rPr lang="en-US" sz="2000" dirty="0" smtClean="0">
                <a:cs typeface="Arial" charset="0"/>
              </a:rPr>
              <a:t>, 1422-1428)</a:t>
            </a:r>
          </a:p>
          <a:p>
            <a:pPr marL="57150" indent="-514350"/>
            <a:endParaRPr lang="en-US" sz="2000" b="1" dirty="0" smtClean="0">
              <a:latin typeface="+mn-lt"/>
              <a:cs typeface="Arial" charset="0"/>
            </a:endParaRPr>
          </a:p>
          <a:p>
            <a:pPr marL="57150" indent="-514350">
              <a:buFont typeface="Arial" pitchFamily="34" charset="0"/>
              <a:buChar char="•"/>
            </a:pPr>
            <a:r>
              <a:rPr lang="en-US" sz="2800" b="1" dirty="0" smtClean="0">
                <a:latin typeface="+mn-lt"/>
                <a:cs typeface="Arial" charset="0"/>
              </a:rPr>
              <a:t> </a:t>
            </a:r>
            <a:r>
              <a:rPr lang="en-US" sz="2800" dirty="0" smtClean="0">
                <a:latin typeface="+mn-lt"/>
                <a:cs typeface="Arial" charset="0"/>
              </a:rPr>
              <a:t>The observation of an amide N-oxide may be established by </a:t>
            </a:r>
            <a:r>
              <a:rPr lang="en-US" sz="2800" baseline="30000" dirty="0" smtClean="0">
                <a:latin typeface="+mn-lt"/>
                <a:cs typeface="Arial" charset="0"/>
              </a:rPr>
              <a:t>13</a:t>
            </a:r>
            <a:r>
              <a:rPr lang="en-US" sz="2800" dirty="0" smtClean="0">
                <a:latin typeface="+mn-lt"/>
                <a:cs typeface="Arial" charset="0"/>
              </a:rPr>
              <a:t>C-NMR. Calculations have shown that it may be better to use the carbons alpha to the nitrogen because they would undergo a large chemical shift if the oxidation occurs. </a:t>
            </a:r>
            <a:endParaRPr lang="en-US" sz="2800" b="1" dirty="0" smtClean="0">
              <a:latin typeface="+mn-lt"/>
            </a:endParaRPr>
          </a:p>
        </p:txBody>
      </p:sp>
      <p:sp>
        <p:nvSpPr>
          <p:cNvPr id="2062" name="Text Box 36"/>
          <p:cNvSpPr txBox="1">
            <a:spLocks noChangeArrowheads="1"/>
          </p:cNvSpPr>
          <p:nvPr/>
        </p:nvSpPr>
        <p:spPr bwMode="auto">
          <a:xfrm>
            <a:off x="29489400" y="9144000"/>
            <a:ext cx="13655675" cy="3620222"/>
          </a:xfrm>
          <a:prstGeom prst="rect">
            <a:avLst/>
          </a:prstGeom>
          <a:noFill/>
          <a:ln w="9525">
            <a:noFill/>
            <a:miter lim="800000"/>
            <a:headEnd/>
            <a:tailEnd/>
          </a:ln>
        </p:spPr>
        <p:txBody>
          <a:bodyPr wrap="square" lIns="171450" tIns="85725" rIns="171450" bIns="85725">
            <a:spAutoFit/>
          </a:bodyPr>
          <a:lstStyle/>
          <a:p>
            <a:pPr indent="-457200" defTabSz="4703763">
              <a:spcBef>
                <a:spcPct val="50000"/>
              </a:spcBef>
              <a:buFont typeface="Arial" pitchFamily="34" charset="0"/>
              <a:buChar char="•"/>
            </a:pPr>
            <a:r>
              <a:rPr lang="en-US" sz="2800" dirty="0" smtClean="0"/>
              <a:t> The synthesis was carried out up to quinolinone </a:t>
            </a:r>
            <a:r>
              <a:rPr lang="en-US" sz="2800" b="1" dirty="0" smtClean="0"/>
              <a:t>9</a:t>
            </a:r>
            <a:r>
              <a:rPr lang="en-US" sz="2800" dirty="0" smtClean="0"/>
              <a:t>. The reaction to yield </a:t>
            </a:r>
            <a:r>
              <a:rPr lang="en-US" sz="2800" b="1" dirty="0" smtClean="0"/>
              <a:t>10 </a:t>
            </a:r>
            <a:r>
              <a:rPr lang="en-US" sz="2800" dirty="0" smtClean="0"/>
              <a:t>was attempted, however only starting material was recovered.</a:t>
            </a:r>
            <a:r>
              <a:rPr lang="en-US" sz="2800" baseline="30000" dirty="0" smtClean="0"/>
              <a:t>2</a:t>
            </a:r>
            <a:endParaRPr lang="en-US" sz="2800" dirty="0" smtClean="0"/>
          </a:p>
          <a:p>
            <a:pPr defTabSz="4703763">
              <a:spcBef>
                <a:spcPct val="50000"/>
              </a:spcBef>
              <a:buFont typeface="Arial" pitchFamily="34" charset="0"/>
              <a:buChar char="•"/>
            </a:pPr>
            <a:endParaRPr lang="en-US" sz="2800" dirty="0" smtClean="0"/>
          </a:p>
          <a:p>
            <a:pPr defTabSz="4703763">
              <a:spcBef>
                <a:spcPct val="50000"/>
              </a:spcBef>
              <a:buFont typeface="Arial" pitchFamily="34" charset="0"/>
              <a:buChar char="•"/>
            </a:pPr>
            <a:endParaRPr lang="en-US" sz="2800" dirty="0" smtClean="0"/>
          </a:p>
          <a:p>
            <a:pPr defTabSz="4703763">
              <a:spcBef>
                <a:spcPct val="50000"/>
              </a:spcBef>
            </a:pPr>
            <a:endParaRPr lang="en-US" sz="2800" dirty="0" smtClean="0"/>
          </a:p>
          <a:p>
            <a:pPr defTabSz="4703763">
              <a:spcBef>
                <a:spcPct val="50000"/>
              </a:spcBef>
              <a:buFont typeface="Arial" pitchFamily="34" charset="0"/>
              <a:buChar char="•"/>
            </a:pPr>
            <a:endParaRPr lang="en-US" sz="2800" dirty="0"/>
          </a:p>
        </p:txBody>
      </p:sp>
      <p:sp>
        <p:nvSpPr>
          <p:cNvPr id="2063" name="Text Box 40"/>
          <p:cNvSpPr txBox="1">
            <a:spLocks noChangeArrowheads="1"/>
          </p:cNvSpPr>
          <p:nvPr/>
        </p:nvSpPr>
        <p:spPr bwMode="auto">
          <a:xfrm>
            <a:off x="685800" y="9220200"/>
            <a:ext cx="13531850" cy="22098000"/>
          </a:xfrm>
          <a:prstGeom prst="rect">
            <a:avLst/>
          </a:prstGeom>
          <a:noFill/>
          <a:ln w="9525">
            <a:noFill/>
            <a:miter lim="800000"/>
            <a:headEnd/>
            <a:tailEnd/>
          </a:ln>
        </p:spPr>
        <p:txBody>
          <a:bodyPr lIns="171450" tIns="85725" rIns="171450" bIns="85725"/>
          <a:lstStyle/>
          <a:p>
            <a:pPr indent="-457200" defTabSz="4703763">
              <a:spcBef>
                <a:spcPct val="50000"/>
              </a:spcBef>
              <a:buFont typeface="Arial" pitchFamily="34" charset="0"/>
              <a:buChar char="•"/>
            </a:pPr>
            <a:r>
              <a:rPr lang="en-US" sz="2800" dirty="0" smtClean="0">
                <a:latin typeface="+mn-lt"/>
              </a:rPr>
              <a:t>The amide bond plays a vital role in biochemistry. Amide linkages are the peptide linkages that connect amino acids in proteins; and form the reactive linkage in penicillin derivatives.</a:t>
            </a:r>
          </a:p>
          <a:p>
            <a:pPr indent="-457200" defTabSz="4703763">
              <a:spcBef>
                <a:spcPct val="50000"/>
              </a:spcBef>
              <a:buFont typeface="Arial" pitchFamily="34" charset="0"/>
              <a:buChar char="•"/>
            </a:pPr>
            <a:r>
              <a:rPr lang="en-US" sz="2800" dirty="0">
                <a:latin typeface="+mn-lt"/>
              </a:rPr>
              <a:t> </a:t>
            </a:r>
            <a:r>
              <a:rPr lang="en-US" sz="2800" dirty="0" smtClean="0">
                <a:latin typeface="+mn-lt"/>
              </a:rPr>
              <a:t>The process of protein folding, as well as enzyme catalyzed proteolysis, leads to the distortion of the amide linkage.</a:t>
            </a:r>
          </a:p>
          <a:p>
            <a:pPr lvl="1" indent="-457200" defTabSz="4703763">
              <a:spcBef>
                <a:spcPct val="50000"/>
              </a:spcBef>
              <a:buFont typeface="Arial" pitchFamily="34" charset="0"/>
              <a:buChar char="•"/>
            </a:pPr>
            <a:r>
              <a:rPr lang="en-US" sz="2800" dirty="0" smtClean="0">
                <a:latin typeface="+mn-lt"/>
                <a:cs typeface="Microsoft Sans Serif" pitchFamily="34" charset="0"/>
              </a:rPr>
              <a:t> When the amide linkage is twisted, several characteristics are altered.</a:t>
            </a:r>
          </a:p>
          <a:p>
            <a:pPr lvl="2" indent="-457200" defTabSz="4703763">
              <a:spcBef>
                <a:spcPts val="600"/>
              </a:spcBef>
              <a:buFont typeface="Arial" pitchFamily="34" charset="0"/>
              <a:buChar char="•"/>
            </a:pPr>
            <a:r>
              <a:rPr lang="en-US" sz="2800" dirty="0">
                <a:latin typeface="+mn-lt"/>
                <a:cs typeface="Microsoft Sans Serif" pitchFamily="34" charset="0"/>
              </a:rPr>
              <a:t> </a:t>
            </a:r>
            <a:r>
              <a:rPr lang="en-US" sz="2800" dirty="0" smtClean="0">
                <a:latin typeface="+mn-lt"/>
                <a:cs typeface="Microsoft Sans Serif" pitchFamily="34" charset="0"/>
              </a:rPr>
              <a:t>Decreased resonance stabilization</a:t>
            </a:r>
          </a:p>
          <a:p>
            <a:pPr lvl="2" indent="-457200" defTabSz="4703763">
              <a:spcBef>
                <a:spcPts val="600"/>
              </a:spcBef>
              <a:buFont typeface="Arial" pitchFamily="34" charset="0"/>
              <a:buChar char="•"/>
            </a:pPr>
            <a:r>
              <a:rPr lang="en-US" sz="2800" dirty="0">
                <a:latin typeface="+mn-lt"/>
                <a:cs typeface="Microsoft Sans Serif" pitchFamily="34" charset="0"/>
              </a:rPr>
              <a:t> </a:t>
            </a:r>
            <a:r>
              <a:rPr lang="en-US" sz="2800" dirty="0" smtClean="0">
                <a:latin typeface="+mn-lt"/>
                <a:cs typeface="Microsoft Sans Serif" pitchFamily="34" charset="0"/>
              </a:rPr>
              <a:t>Increased reactivity</a:t>
            </a:r>
          </a:p>
          <a:p>
            <a:pPr lvl="2" indent="-457200" defTabSz="4703763">
              <a:spcBef>
                <a:spcPts val="600"/>
              </a:spcBef>
              <a:buFont typeface="Arial" pitchFamily="34" charset="0"/>
              <a:buChar char="•"/>
            </a:pPr>
            <a:r>
              <a:rPr lang="en-US" sz="2800" dirty="0" smtClean="0">
                <a:latin typeface="+mn-lt"/>
                <a:cs typeface="Microsoft Sans Serif" pitchFamily="34" charset="0"/>
              </a:rPr>
              <a:t> Altered binding of different ligands (e.g. change site of protonation)</a:t>
            </a:r>
          </a:p>
          <a:p>
            <a:pPr indent="-457200" defTabSz="4703763">
              <a:spcBef>
                <a:spcPct val="50000"/>
              </a:spcBef>
              <a:buFont typeface="Arial" pitchFamily="34" charset="0"/>
              <a:buChar char="•"/>
            </a:pPr>
            <a:endParaRPr lang="en-US" sz="2800" dirty="0" smtClean="0">
              <a:latin typeface="+mn-lt"/>
            </a:endParaRPr>
          </a:p>
          <a:p>
            <a:pPr indent="-457200" defTabSz="4703763">
              <a:spcBef>
                <a:spcPct val="50000"/>
              </a:spcBef>
              <a:buFont typeface="Arial" pitchFamily="34" charset="0"/>
              <a:buChar char="•"/>
            </a:pPr>
            <a:endParaRPr lang="en-US" sz="2800" dirty="0">
              <a:latin typeface="+mn-lt"/>
            </a:endParaRPr>
          </a:p>
          <a:p>
            <a:pPr indent="-457200" defTabSz="4703763">
              <a:spcBef>
                <a:spcPct val="50000"/>
              </a:spcBef>
              <a:buFont typeface="Arial" pitchFamily="34" charset="0"/>
              <a:buChar char="•"/>
            </a:pPr>
            <a:endParaRPr lang="en-US" sz="2800" dirty="0" smtClean="0">
              <a:latin typeface="+mn-lt"/>
            </a:endParaRPr>
          </a:p>
          <a:p>
            <a:pPr indent="-457200" defTabSz="4703763">
              <a:spcBef>
                <a:spcPct val="50000"/>
              </a:spcBef>
              <a:buFont typeface="Arial" pitchFamily="34" charset="0"/>
              <a:buChar char="•"/>
            </a:pPr>
            <a:endParaRPr lang="en-US" sz="2800" dirty="0">
              <a:latin typeface="+mn-lt"/>
            </a:endParaRPr>
          </a:p>
          <a:p>
            <a:pPr indent="-457200" defTabSz="4703763">
              <a:spcBef>
                <a:spcPct val="50000"/>
              </a:spcBef>
              <a:buFont typeface="Arial" pitchFamily="34" charset="0"/>
              <a:buChar char="•"/>
            </a:pPr>
            <a:endParaRPr lang="en-US" sz="2800" dirty="0" smtClean="0">
              <a:latin typeface="+mn-lt"/>
            </a:endParaRPr>
          </a:p>
          <a:p>
            <a:pPr indent="-457200" defTabSz="4703763">
              <a:spcBef>
                <a:spcPct val="50000"/>
              </a:spcBef>
              <a:buFont typeface="Arial" pitchFamily="34" charset="0"/>
              <a:buChar char="•"/>
            </a:pPr>
            <a:endParaRPr lang="en-US" sz="2800" dirty="0">
              <a:latin typeface="+mn-lt"/>
            </a:endParaRPr>
          </a:p>
          <a:p>
            <a:pPr indent="-457200" defTabSz="4703763">
              <a:spcBef>
                <a:spcPct val="50000"/>
              </a:spcBef>
              <a:buFont typeface="Arial" pitchFamily="34" charset="0"/>
              <a:buChar char="•"/>
            </a:pPr>
            <a:endParaRPr lang="en-US" sz="2800" dirty="0" smtClean="0">
              <a:latin typeface="+mn-lt"/>
            </a:endParaRPr>
          </a:p>
          <a:p>
            <a:pPr indent="-457200" defTabSz="4703763">
              <a:spcBef>
                <a:spcPct val="50000"/>
              </a:spcBef>
            </a:pPr>
            <a:r>
              <a:rPr lang="en-US" sz="2800" b="1" dirty="0" smtClean="0">
                <a:cs typeface="Arial" charset="0"/>
              </a:rPr>
              <a:t>Change Site of Protonation with Distortion and Loss of Resonance Energy:</a:t>
            </a:r>
          </a:p>
          <a:p>
            <a:pPr indent="-457200" defTabSz="4703763">
              <a:spcBef>
                <a:spcPct val="50000"/>
              </a:spcBef>
            </a:pPr>
            <a:r>
              <a:rPr lang="en-US" sz="2800" dirty="0" smtClean="0">
                <a:cs typeface="Arial" charset="0"/>
              </a:rPr>
              <a:t>(Calculation validated by experiment):</a:t>
            </a:r>
            <a:endParaRPr lang="en-US" sz="2800" dirty="0">
              <a:cs typeface="Arial" charset="0"/>
            </a:endParaRPr>
          </a:p>
          <a:p>
            <a:pPr indent="-457200" defTabSz="4703763">
              <a:spcBef>
                <a:spcPct val="50000"/>
              </a:spcBef>
              <a:buFont typeface="Arial" pitchFamily="34" charset="0"/>
              <a:buChar char="•"/>
            </a:pPr>
            <a:endParaRPr lang="en-US" sz="2800" dirty="0" smtClean="0">
              <a:cs typeface="Arial" charset="0"/>
            </a:endParaRPr>
          </a:p>
          <a:p>
            <a:pPr indent="-457200" defTabSz="4703763">
              <a:spcBef>
                <a:spcPct val="50000"/>
              </a:spcBef>
              <a:buFont typeface="Arial" pitchFamily="34" charset="0"/>
              <a:buChar char="•"/>
            </a:pPr>
            <a:endParaRPr lang="en-US" sz="2800" dirty="0">
              <a:cs typeface="Arial" charset="0"/>
            </a:endParaRPr>
          </a:p>
          <a:p>
            <a:pPr indent="-457200" defTabSz="4703763">
              <a:spcBef>
                <a:spcPct val="50000"/>
              </a:spcBef>
              <a:buFont typeface="Arial" pitchFamily="34" charset="0"/>
              <a:buChar char="•"/>
            </a:pPr>
            <a:endParaRPr lang="en-US" sz="2800" dirty="0" smtClean="0">
              <a:cs typeface="Arial" charset="0"/>
            </a:endParaRPr>
          </a:p>
          <a:p>
            <a:pPr indent="-457200" defTabSz="4703763">
              <a:spcBef>
                <a:spcPct val="50000"/>
              </a:spcBef>
              <a:buFont typeface="Arial" pitchFamily="34" charset="0"/>
              <a:buChar char="•"/>
            </a:pPr>
            <a:endParaRPr lang="en-US" sz="2800" dirty="0">
              <a:cs typeface="Arial" charset="0"/>
            </a:endParaRPr>
          </a:p>
          <a:p>
            <a:pPr indent="-457200" defTabSz="4703763">
              <a:spcBef>
                <a:spcPct val="50000"/>
              </a:spcBef>
              <a:buFont typeface="Arial" pitchFamily="34" charset="0"/>
              <a:buChar char="•"/>
            </a:pPr>
            <a:endParaRPr lang="en-US" sz="2800" dirty="0" smtClean="0">
              <a:cs typeface="Arial" charset="0"/>
            </a:endParaRPr>
          </a:p>
          <a:p>
            <a:pPr indent="-457200" defTabSz="4703763">
              <a:spcBef>
                <a:spcPct val="50000"/>
              </a:spcBef>
              <a:buFont typeface="Arial" pitchFamily="34" charset="0"/>
              <a:buChar char="•"/>
            </a:pPr>
            <a:endParaRPr lang="en-US" sz="2800" dirty="0">
              <a:cs typeface="Arial" charset="0"/>
            </a:endParaRPr>
          </a:p>
          <a:p>
            <a:pPr indent="-457200" defTabSz="4703763">
              <a:spcBef>
                <a:spcPct val="50000"/>
              </a:spcBef>
              <a:buFont typeface="Arial" pitchFamily="34" charset="0"/>
              <a:buChar char="•"/>
            </a:pPr>
            <a:endParaRPr lang="en-US" sz="2800" dirty="0" smtClean="0">
              <a:cs typeface="Arial" charset="0"/>
            </a:endParaRPr>
          </a:p>
          <a:p>
            <a:pPr indent="-457200" defTabSz="4703763">
              <a:spcBef>
                <a:spcPct val="50000"/>
              </a:spcBef>
              <a:buFont typeface="Arial" pitchFamily="34" charset="0"/>
              <a:buChar char="•"/>
            </a:pPr>
            <a:endParaRPr lang="en-US" sz="2800" dirty="0">
              <a:cs typeface="Arial" charset="0"/>
            </a:endParaRPr>
          </a:p>
          <a:p>
            <a:pPr indent="-457200" defTabSz="4703763">
              <a:spcBef>
                <a:spcPct val="50000"/>
              </a:spcBef>
              <a:buFont typeface="Arial" pitchFamily="34" charset="0"/>
              <a:buChar char="•"/>
            </a:pPr>
            <a:endParaRPr lang="en-US" sz="2800" dirty="0" smtClean="0">
              <a:cs typeface="Arial" charset="0"/>
            </a:endParaRPr>
          </a:p>
          <a:p>
            <a:pPr indent="-457200" defTabSz="4703763">
              <a:spcBef>
                <a:spcPct val="50000"/>
              </a:spcBef>
              <a:buFont typeface="Arial" pitchFamily="34" charset="0"/>
              <a:buChar char="•"/>
            </a:pPr>
            <a:endParaRPr lang="en-US" sz="2800" dirty="0">
              <a:cs typeface="Arial" charset="0"/>
            </a:endParaRPr>
          </a:p>
          <a:p>
            <a:pPr indent="-457200" defTabSz="4703763">
              <a:spcBef>
                <a:spcPct val="50000"/>
              </a:spcBef>
              <a:buFont typeface="Arial" pitchFamily="34" charset="0"/>
              <a:buChar char="•"/>
            </a:pPr>
            <a:endParaRPr lang="en-US" sz="2800" dirty="0" smtClean="0">
              <a:cs typeface="Arial" charset="0"/>
            </a:endParaRPr>
          </a:p>
          <a:p>
            <a:pPr indent="-457200" defTabSz="4703763">
              <a:spcBef>
                <a:spcPct val="50000"/>
              </a:spcBef>
              <a:buFont typeface="Arial" pitchFamily="34" charset="0"/>
              <a:buChar char="•"/>
            </a:pPr>
            <a:endParaRPr lang="en-US" sz="2800" dirty="0">
              <a:cs typeface="Arial" charset="0"/>
            </a:endParaRPr>
          </a:p>
          <a:p>
            <a:pPr indent="-457200" defTabSz="4703763">
              <a:spcBef>
                <a:spcPct val="50000"/>
              </a:spcBef>
              <a:buFont typeface="Arial" pitchFamily="34" charset="0"/>
              <a:buChar char="•"/>
            </a:pPr>
            <a:endParaRPr lang="en-US" sz="2800" dirty="0" smtClean="0">
              <a:cs typeface="Arial" charset="0"/>
            </a:endParaRPr>
          </a:p>
          <a:p>
            <a:pPr indent="-457200" defTabSz="4703763">
              <a:spcBef>
                <a:spcPct val="50000"/>
              </a:spcBef>
              <a:buFont typeface="Arial" pitchFamily="34" charset="0"/>
              <a:buChar char="•"/>
            </a:pPr>
            <a:endParaRPr lang="en-US" sz="2800" dirty="0" smtClean="0">
              <a:cs typeface="Arial" charset="0"/>
            </a:endParaRPr>
          </a:p>
          <a:p>
            <a:pPr indent="-457200" defTabSz="4703763">
              <a:spcBef>
                <a:spcPct val="50000"/>
              </a:spcBef>
              <a:buFont typeface="Arial" pitchFamily="34" charset="0"/>
              <a:buChar char="•"/>
            </a:pPr>
            <a:endParaRPr lang="en-US" sz="2800" dirty="0" smtClean="0">
              <a:cs typeface="Arial" charset="0"/>
            </a:endParaRPr>
          </a:p>
          <a:p>
            <a:pPr indent="-457200" defTabSz="4703763">
              <a:spcBef>
                <a:spcPct val="50000"/>
              </a:spcBef>
              <a:buFont typeface="Arial" pitchFamily="34" charset="0"/>
              <a:buChar char="•"/>
            </a:pPr>
            <a:r>
              <a:rPr lang="en-US" sz="2800" dirty="0" smtClean="0">
                <a:cs typeface="Arial" charset="0"/>
              </a:rPr>
              <a:t> The twists occurring in these lactams may also allow for oxidation to occur on the nitrogen.</a:t>
            </a:r>
            <a:endParaRPr lang="en-US" sz="2800" dirty="0" smtClean="0">
              <a:latin typeface="+mn-lt"/>
            </a:endParaRPr>
          </a:p>
        </p:txBody>
      </p:sp>
      <p:pic>
        <p:nvPicPr>
          <p:cNvPr id="17" name="Picture 4" descr="http://upload.wikimedia.org/wikipedia/en/5/50/UNewHampshire_seal.png"/>
          <p:cNvPicPr>
            <a:picLocks noChangeAspect="1" noChangeArrowheads="1"/>
          </p:cNvPicPr>
          <p:nvPr/>
        </p:nvPicPr>
        <p:blipFill>
          <a:blip r:embed="rId3" cstate="print"/>
          <a:srcRect/>
          <a:stretch>
            <a:fillRect/>
          </a:stretch>
        </p:blipFill>
        <p:spPr bwMode="auto">
          <a:xfrm>
            <a:off x="762000" y="1752600"/>
            <a:ext cx="4837176" cy="4837176"/>
          </a:xfrm>
          <a:prstGeom prst="rect">
            <a:avLst/>
          </a:prstGeom>
          <a:noFill/>
        </p:spPr>
      </p:pic>
      <p:grpSp>
        <p:nvGrpSpPr>
          <p:cNvPr id="20" name="Group 816"/>
          <p:cNvGrpSpPr>
            <a:grpSpLocks/>
          </p:cNvGrpSpPr>
          <p:nvPr/>
        </p:nvGrpSpPr>
        <p:grpSpPr bwMode="auto">
          <a:xfrm>
            <a:off x="38176200" y="1676400"/>
            <a:ext cx="4837176" cy="4837176"/>
            <a:chOff x="13008" y="9024"/>
            <a:chExt cx="3458" cy="3518"/>
          </a:xfrm>
        </p:grpSpPr>
        <p:sp>
          <p:nvSpPr>
            <p:cNvPr id="21" name="Freeform 817"/>
            <p:cNvSpPr>
              <a:spLocks/>
            </p:cNvSpPr>
            <p:nvPr/>
          </p:nvSpPr>
          <p:spPr bwMode="auto">
            <a:xfrm>
              <a:off x="13930" y="9325"/>
              <a:ext cx="1199" cy="1542"/>
            </a:xfrm>
            <a:custGeom>
              <a:avLst/>
              <a:gdLst>
                <a:gd name="T0" fmla="*/ 0 w 1199"/>
                <a:gd name="T1" fmla="*/ 1542 h 1542"/>
                <a:gd name="T2" fmla="*/ 12 w 1199"/>
                <a:gd name="T3" fmla="*/ 1530 h 1542"/>
                <a:gd name="T4" fmla="*/ 36 w 1199"/>
                <a:gd name="T5" fmla="*/ 1512 h 1542"/>
                <a:gd name="T6" fmla="*/ 60 w 1199"/>
                <a:gd name="T7" fmla="*/ 1482 h 1542"/>
                <a:gd name="T8" fmla="*/ 72 w 1199"/>
                <a:gd name="T9" fmla="*/ 1440 h 1542"/>
                <a:gd name="T10" fmla="*/ 84 w 1199"/>
                <a:gd name="T11" fmla="*/ 1470 h 1542"/>
                <a:gd name="T12" fmla="*/ 108 w 1199"/>
                <a:gd name="T13" fmla="*/ 1464 h 1542"/>
                <a:gd name="T14" fmla="*/ 819 w 1199"/>
                <a:gd name="T15" fmla="*/ 0 h 1542"/>
                <a:gd name="T16" fmla="*/ 1138 w 1199"/>
                <a:gd name="T17" fmla="*/ 1313 h 1542"/>
                <a:gd name="T18" fmla="*/ 1144 w 1199"/>
                <a:gd name="T19" fmla="*/ 1307 h 1542"/>
                <a:gd name="T20" fmla="*/ 1156 w 1199"/>
                <a:gd name="T21" fmla="*/ 1307 h 1542"/>
                <a:gd name="T22" fmla="*/ 1162 w 1199"/>
                <a:gd name="T23" fmla="*/ 1307 h 1542"/>
                <a:gd name="T24" fmla="*/ 1168 w 1199"/>
                <a:gd name="T25" fmla="*/ 1313 h 1542"/>
                <a:gd name="T26" fmla="*/ 1174 w 1199"/>
                <a:gd name="T27" fmla="*/ 1319 h 1542"/>
                <a:gd name="T28" fmla="*/ 1174 w 1199"/>
                <a:gd name="T29" fmla="*/ 1325 h 1542"/>
                <a:gd name="T30" fmla="*/ 1174 w 1199"/>
                <a:gd name="T31" fmla="*/ 1331 h 1542"/>
                <a:gd name="T32" fmla="*/ 1174 w 1199"/>
                <a:gd name="T33" fmla="*/ 1344 h 1542"/>
                <a:gd name="T34" fmla="*/ 1180 w 1199"/>
                <a:gd name="T35" fmla="*/ 1356 h 1542"/>
                <a:gd name="T36" fmla="*/ 1187 w 1199"/>
                <a:gd name="T37" fmla="*/ 1362 h 1542"/>
                <a:gd name="T38" fmla="*/ 1187 w 1199"/>
                <a:gd name="T39" fmla="*/ 1368 h 1542"/>
                <a:gd name="T40" fmla="*/ 1199 w 1199"/>
                <a:gd name="T41" fmla="*/ 1368 h 1542"/>
                <a:gd name="T42" fmla="*/ 0 w 1199"/>
                <a:gd name="T43" fmla="*/ 1542 h 154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199"/>
                <a:gd name="T67" fmla="*/ 0 h 1542"/>
                <a:gd name="T68" fmla="*/ 1199 w 1199"/>
                <a:gd name="T69" fmla="*/ 1542 h 154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199" h="1542">
                  <a:moveTo>
                    <a:pt x="0" y="1542"/>
                  </a:moveTo>
                  <a:lnTo>
                    <a:pt x="12" y="1530"/>
                  </a:lnTo>
                  <a:lnTo>
                    <a:pt x="36" y="1512"/>
                  </a:lnTo>
                  <a:lnTo>
                    <a:pt x="60" y="1482"/>
                  </a:lnTo>
                  <a:lnTo>
                    <a:pt x="72" y="1440"/>
                  </a:lnTo>
                  <a:lnTo>
                    <a:pt x="84" y="1470"/>
                  </a:lnTo>
                  <a:lnTo>
                    <a:pt x="108" y="1464"/>
                  </a:lnTo>
                  <a:lnTo>
                    <a:pt x="819" y="0"/>
                  </a:lnTo>
                  <a:lnTo>
                    <a:pt x="1138" y="1313"/>
                  </a:lnTo>
                  <a:lnTo>
                    <a:pt x="1144" y="1307"/>
                  </a:lnTo>
                  <a:lnTo>
                    <a:pt x="1156" y="1307"/>
                  </a:lnTo>
                  <a:lnTo>
                    <a:pt x="1162" y="1307"/>
                  </a:lnTo>
                  <a:lnTo>
                    <a:pt x="1168" y="1313"/>
                  </a:lnTo>
                  <a:lnTo>
                    <a:pt x="1174" y="1319"/>
                  </a:lnTo>
                  <a:lnTo>
                    <a:pt x="1174" y="1325"/>
                  </a:lnTo>
                  <a:lnTo>
                    <a:pt x="1174" y="1331"/>
                  </a:lnTo>
                  <a:lnTo>
                    <a:pt x="1174" y="1344"/>
                  </a:lnTo>
                  <a:lnTo>
                    <a:pt x="1180" y="1356"/>
                  </a:lnTo>
                  <a:lnTo>
                    <a:pt x="1187" y="1362"/>
                  </a:lnTo>
                  <a:lnTo>
                    <a:pt x="1187" y="1368"/>
                  </a:lnTo>
                  <a:lnTo>
                    <a:pt x="1199" y="1368"/>
                  </a:lnTo>
                  <a:lnTo>
                    <a:pt x="0" y="1542"/>
                  </a:lnTo>
                  <a:close/>
                </a:path>
              </a:pathLst>
            </a:custGeom>
            <a:solidFill>
              <a:schemeClr val="tx1"/>
            </a:solidFill>
            <a:ln w="9525">
              <a:noFill/>
              <a:round/>
              <a:headEnd/>
              <a:tailEnd/>
            </a:ln>
          </p:spPr>
          <p:txBody>
            <a:bodyPr/>
            <a:lstStyle/>
            <a:p>
              <a:endParaRPr lang="en-US"/>
            </a:p>
          </p:txBody>
        </p:sp>
        <p:sp>
          <p:nvSpPr>
            <p:cNvPr id="22" name="Freeform 818"/>
            <p:cNvSpPr>
              <a:spLocks/>
            </p:cNvSpPr>
            <p:nvPr/>
          </p:nvSpPr>
          <p:spPr bwMode="auto">
            <a:xfrm>
              <a:off x="14839" y="9458"/>
              <a:ext cx="308" cy="1048"/>
            </a:xfrm>
            <a:custGeom>
              <a:avLst/>
              <a:gdLst>
                <a:gd name="T0" fmla="*/ 259 w 308"/>
                <a:gd name="T1" fmla="*/ 1048 h 1048"/>
                <a:gd name="T2" fmla="*/ 308 w 308"/>
                <a:gd name="T3" fmla="*/ 945 h 1048"/>
                <a:gd name="T4" fmla="*/ 0 w 308"/>
                <a:gd name="T5" fmla="*/ 0 h 1048"/>
                <a:gd name="T6" fmla="*/ 259 w 308"/>
                <a:gd name="T7" fmla="*/ 1048 h 1048"/>
                <a:gd name="T8" fmla="*/ 0 60000 65536"/>
                <a:gd name="T9" fmla="*/ 0 60000 65536"/>
                <a:gd name="T10" fmla="*/ 0 60000 65536"/>
                <a:gd name="T11" fmla="*/ 0 60000 65536"/>
                <a:gd name="T12" fmla="*/ 0 w 308"/>
                <a:gd name="T13" fmla="*/ 0 h 1048"/>
                <a:gd name="T14" fmla="*/ 308 w 308"/>
                <a:gd name="T15" fmla="*/ 1048 h 1048"/>
              </a:gdLst>
              <a:ahLst/>
              <a:cxnLst>
                <a:cxn ang="T8">
                  <a:pos x="T0" y="T1"/>
                </a:cxn>
                <a:cxn ang="T9">
                  <a:pos x="T2" y="T3"/>
                </a:cxn>
                <a:cxn ang="T10">
                  <a:pos x="T4" y="T5"/>
                </a:cxn>
                <a:cxn ang="T11">
                  <a:pos x="T6" y="T7"/>
                </a:cxn>
              </a:cxnLst>
              <a:rect l="T12" t="T13" r="T14" b="T15"/>
              <a:pathLst>
                <a:path w="308" h="1048">
                  <a:moveTo>
                    <a:pt x="259" y="1048"/>
                  </a:moveTo>
                  <a:lnTo>
                    <a:pt x="308" y="945"/>
                  </a:lnTo>
                  <a:lnTo>
                    <a:pt x="0" y="0"/>
                  </a:lnTo>
                  <a:lnTo>
                    <a:pt x="259" y="1048"/>
                  </a:lnTo>
                  <a:close/>
                </a:path>
              </a:pathLst>
            </a:custGeom>
            <a:solidFill>
              <a:schemeClr val="tx1"/>
            </a:solidFill>
            <a:ln w="9525">
              <a:noFill/>
              <a:round/>
              <a:headEnd/>
              <a:tailEnd/>
            </a:ln>
          </p:spPr>
          <p:txBody>
            <a:bodyPr/>
            <a:lstStyle/>
            <a:p>
              <a:endParaRPr lang="en-US"/>
            </a:p>
          </p:txBody>
        </p:sp>
        <p:sp>
          <p:nvSpPr>
            <p:cNvPr id="23" name="Freeform 819"/>
            <p:cNvSpPr>
              <a:spLocks/>
            </p:cNvSpPr>
            <p:nvPr/>
          </p:nvSpPr>
          <p:spPr bwMode="auto">
            <a:xfrm>
              <a:off x="14839" y="9349"/>
              <a:ext cx="850" cy="1844"/>
            </a:xfrm>
            <a:custGeom>
              <a:avLst/>
              <a:gdLst>
                <a:gd name="T0" fmla="*/ 332 w 850"/>
                <a:gd name="T1" fmla="*/ 1012 h 1844"/>
                <a:gd name="T2" fmla="*/ 0 w 850"/>
                <a:gd name="T3" fmla="*/ 0 h 1844"/>
                <a:gd name="T4" fmla="*/ 759 w 850"/>
                <a:gd name="T5" fmla="*/ 1705 h 1844"/>
                <a:gd name="T6" fmla="*/ 850 w 850"/>
                <a:gd name="T7" fmla="*/ 1826 h 1844"/>
                <a:gd name="T8" fmla="*/ 850 w 850"/>
                <a:gd name="T9" fmla="*/ 1844 h 1844"/>
                <a:gd name="T10" fmla="*/ 494 w 850"/>
                <a:gd name="T11" fmla="*/ 1398 h 1844"/>
                <a:gd name="T12" fmla="*/ 494 w 850"/>
                <a:gd name="T13" fmla="*/ 1205 h 1844"/>
                <a:gd name="T14" fmla="*/ 500 w 850"/>
                <a:gd name="T15" fmla="*/ 1205 h 1844"/>
                <a:gd name="T16" fmla="*/ 500 w 850"/>
                <a:gd name="T17" fmla="*/ 1199 h 1844"/>
                <a:gd name="T18" fmla="*/ 506 w 850"/>
                <a:gd name="T19" fmla="*/ 1193 h 1844"/>
                <a:gd name="T20" fmla="*/ 512 w 850"/>
                <a:gd name="T21" fmla="*/ 1187 h 1844"/>
                <a:gd name="T22" fmla="*/ 512 w 850"/>
                <a:gd name="T23" fmla="*/ 1175 h 1844"/>
                <a:gd name="T24" fmla="*/ 506 w 850"/>
                <a:gd name="T25" fmla="*/ 1163 h 1844"/>
                <a:gd name="T26" fmla="*/ 494 w 850"/>
                <a:gd name="T27" fmla="*/ 1151 h 1844"/>
                <a:gd name="T28" fmla="*/ 386 w 850"/>
                <a:gd name="T29" fmla="*/ 952 h 1844"/>
                <a:gd name="T30" fmla="*/ 392 w 850"/>
                <a:gd name="T31" fmla="*/ 946 h 1844"/>
                <a:gd name="T32" fmla="*/ 392 w 850"/>
                <a:gd name="T33" fmla="*/ 940 h 1844"/>
                <a:gd name="T34" fmla="*/ 398 w 850"/>
                <a:gd name="T35" fmla="*/ 928 h 1844"/>
                <a:gd name="T36" fmla="*/ 398 w 850"/>
                <a:gd name="T37" fmla="*/ 922 h 1844"/>
                <a:gd name="T38" fmla="*/ 392 w 850"/>
                <a:gd name="T39" fmla="*/ 910 h 1844"/>
                <a:gd name="T40" fmla="*/ 386 w 850"/>
                <a:gd name="T41" fmla="*/ 904 h 1844"/>
                <a:gd name="T42" fmla="*/ 374 w 850"/>
                <a:gd name="T43" fmla="*/ 898 h 1844"/>
                <a:gd name="T44" fmla="*/ 368 w 850"/>
                <a:gd name="T45" fmla="*/ 898 h 1844"/>
                <a:gd name="T46" fmla="*/ 368 w 850"/>
                <a:gd name="T47" fmla="*/ 904 h 1844"/>
                <a:gd name="T48" fmla="*/ 356 w 850"/>
                <a:gd name="T49" fmla="*/ 904 h 1844"/>
                <a:gd name="T50" fmla="*/ 350 w 850"/>
                <a:gd name="T51" fmla="*/ 910 h 1844"/>
                <a:gd name="T52" fmla="*/ 350 w 850"/>
                <a:gd name="T53" fmla="*/ 916 h 1844"/>
                <a:gd name="T54" fmla="*/ 344 w 850"/>
                <a:gd name="T55" fmla="*/ 928 h 1844"/>
                <a:gd name="T56" fmla="*/ 350 w 850"/>
                <a:gd name="T57" fmla="*/ 940 h 1844"/>
                <a:gd name="T58" fmla="*/ 362 w 850"/>
                <a:gd name="T59" fmla="*/ 952 h 1844"/>
                <a:gd name="T60" fmla="*/ 332 w 850"/>
                <a:gd name="T61" fmla="*/ 1012 h 184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50"/>
                <a:gd name="T94" fmla="*/ 0 h 1844"/>
                <a:gd name="T95" fmla="*/ 850 w 850"/>
                <a:gd name="T96" fmla="*/ 1844 h 1844"/>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50" h="1844">
                  <a:moveTo>
                    <a:pt x="332" y="1012"/>
                  </a:moveTo>
                  <a:lnTo>
                    <a:pt x="0" y="0"/>
                  </a:lnTo>
                  <a:lnTo>
                    <a:pt x="759" y="1705"/>
                  </a:lnTo>
                  <a:lnTo>
                    <a:pt x="850" y="1826"/>
                  </a:lnTo>
                  <a:lnTo>
                    <a:pt x="850" y="1844"/>
                  </a:lnTo>
                  <a:lnTo>
                    <a:pt x="494" y="1398"/>
                  </a:lnTo>
                  <a:lnTo>
                    <a:pt x="494" y="1205"/>
                  </a:lnTo>
                  <a:lnTo>
                    <a:pt x="500" y="1205"/>
                  </a:lnTo>
                  <a:lnTo>
                    <a:pt x="500" y="1199"/>
                  </a:lnTo>
                  <a:lnTo>
                    <a:pt x="506" y="1193"/>
                  </a:lnTo>
                  <a:lnTo>
                    <a:pt x="512" y="1187"/>
                  </a:lnTo>
                  <a:lnTo>
                    <a:pt x="512" y="1175"/>
                  </a:lnTo>
                  <a:lnTo>
                    <a:pt x="506" y="1163"/>
                  </a:lnTo>
                  <a:lnTo>
                    <a:pt x="494" y="1151"/>
                  </a:lnTo>
                  <a:lnTo>
                    <a:pt x="386" y="952"/>
                  </a:lnTo>
                  <a:lnTo>
                    <a:pt x="392" y="946"/>
                  </a:lnTo>
                  <a:lnTo>
                    <a:pt x="392" y="940"/>
                  </a:lnTo>
                  <a:lnTo>
                    <a:pt x="398" y="928"/>
                  </a:lnTo>
                  <a:lnTo>
                    <a:pt x="398" y="922"/>
                  </a:lnTo>
                  <a:lnTo>
                    <a:pt x="392" y="910"/>
                  </a:lnTo>
                  <a:lnTo>
                    <a:pt x="386" y="904"/>
                  </a:lnTo>
                  <a:lnTo>
                    <a:pt x="374" y="898"/>
                  </a:lnTo>
                  <a:lnTo>
                    <a:pt x="368" y="898"/>
                  </a:lnTo>
                  <a:lnTo>
                    <a:pt x="368" y="904"/>
                  </a:lnTo>
                  <a:lnTo>
                    <a:pt x="356" y="904"/>
                  </a:lnTo>
                  <a:lnTo>
                    <a:pt x="350" y="910"/>
                  </a:lnTo>
                  <a:lnTo>
                    <a:pt x="350" y="916"/>
                  </a:lnTo>
                  <a:lnTo>
                    <a:pt x="344" y="928"/>
                  </a:lnTo>
                  <a:lnTo>
                    <a:pt x="350" y="940"/>
                  </a:lnTo>
                  <a:lnTo>
                    <a:pt x="362" y="952"/>
                  </a:lnTo>
                  <a:lnTo>
                    <a:pt x="332" y="1012"/>
                  </a:lnTo>
                  <a:close/>
                </a:path>
              </a:pathLst>
            </a:custGeom>
            <a:solidFill>
              <a:schemeClr val="tx1"/>
            </a:solidFill>
            <a:ln w="9525">
              <a:noFill/>
              <a:round/>
              <a:headEnd/>
              <a:tailEnd/>
            </a:ln>
          </p:spPr>
          <p:txBody>
            <a:bodyPr/>
            <a:lstStyle/>
            <a:p>
              <a:endParaRPr lang="en-US"/>
            </a:p>
          </p:txBody>
        </p:sp>
        <p:sp>
          <p:nvSpPr>
            <p:cNvPr id="24" name="Freeform 820"/>
            <p:cNvSpPr>
              <a:spLocks/>
            </p:cNvSpPr>
            <p:nvPr/>
          </p:nvSpPr>
          <p:spPr bwMode="auto">
            <a:xfrm>
              <a:off x="14683" y="9313"/>
              <a:ext cx="187" cy="72"/>
            </a:xfrm>
            <a:custGeom>
              <a:avLst/>
              <a:gdLst>
                <a:gd name="T0" fmla="*/ 12 w 187"/>
                <a:gd name="T1" fmla="*/ 36 h 72"/>
                <a:gd name="T2" fmla="*/ 0 w 187"/>
                <a:gd name="T3" fmla="*/ 24 h 72"/>
                <a:gd name="T4" fmla="*/ 6 w 187"/>
                <a:gd name="T5" fmla="*/ 18 h 72"/>
                <a:gd name="T6" fmla="*/ 12 w 187"/>
                <a:gd name="T7" fmla="*/ 18 h 72"/>
                <a:gd name="T8" fmla="*/ 24 w 187"/>
                <a:gd name="T9" fmla="*/ 18 h 72"/>
                <a:gd name="T10" fmla="*/ 66 w 187"/>
                <a:gd name="T11" fmla="*/ 6 h 72"/>
                <a:gd name="T12" fmla="*/ 138 w 187"/>
                <a:gd name="T13" fmla="*/ 0 h 72"/>
                <a:gd name="T14" fmla="*/ 144 w 187"/>
                <a:gd name="T15" fmla="*/ 6 h 72"/>
                <a:gd name="T16" fmla="*/ 156 w 187"/>
                <a:gd name="T17" fmla="*/ 18 h 72"/>
                <a:gd name="T18" fmla="*/ 162 w 187"/>
                <a:gd name="T19" fmla="*/ 24 h 72"/>
                <a:gd name="T20" fmla="*/ 174 w 187"/>
                <a:gd name="T21" fmla="*/ 42 h 72"/>
                <a:gd name="T22" fmla="*/ 180 w 187"/>
                <a:gd name="T23" fmla="*/ 54 h 72"/>
                <a:gd name="T24" fmla="*/ 187 w 187"/>
                <a:gd name="T25" fmla="*/ 66 h 72"/>
                <a:gd name="T26" fmla="*/ 174 w 187"/>
                <a:gd name="T27" fmla="*/ 72 h 72"/>
                <a:gd name="T28" fmla="*/ 168 w 187"/>
                <a:gd name="T29" fmla="*/ 66 h 72"/>
                <a:gd name="T30" fmla="*/ 168 w 187"/>
                <a:gd name="T31" fmla="*/ 60 h 72"/>
                <a:gd name="T32" fmla="*/ 162 w 187"/>
                <a:gd name="T33" fmla="*/ 48 h 72"/>
                <a:gd name="T34" fmla="*/ 156 w 187"/>
                <a:gd name="T35" fmla="*/ 36 h 72"/>
                <a:gd name="T36" fmla="*/ 144 w 187"/>
                <a:gd name="T37" fmla="*/ 24 h 72"/>
                <a:gd name="T38" fmla="*/ 138 w 187"/>
                <a:gd name="T39" fmla="*/ 18 h 72"/>
                <a:gd name="T40" fmla="*/ 132 w 187"/>
                <a:gd name="T41" fmla="*/ 12 h 72"/>
                <a:gd name="T42" fmla="*/ 126 w 187"/>
                <a:gd name="T43" fmla="*/ 12 h 72"/>
                <a:gd name="T44" fmla="*/ 96 w 187"/>
                <a:gd name="T45" fmla="*/ 12 h 72"/>
                <a:gd name="T46" fmla="*/ 54 w 187"/>
                <a:gd name="T47" fmla="*/ 18 h 72"/>
                <a:gd name="T48" fmla="*/ 12 w 187"/>
                <a:gd name="T49" fmla="*/ 36 h 7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87"/>
                <a:gd name="T76" fmla="*/ 0 h 72"/>
                <a:gd name="T77" fmla="*/ 187 w 187"/>
                <a:gd name="T78" fmla="*/ 72 h 7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87" h="72">
                  <a:moveTo>
                    <a:pt x="12" y="36"/>
                  </a:moveTo>
                  <a:lnTo>
                    <a:pt x="0" y="24"/>
                  </a:lnTo>
                  <a:lnTo>
                    <a:pt x="6" y="18"/>
                  </a:lnTo>
                  <a:lnTo>
                    <a:pt x="12" y="18"/>
                  </a:lnTo>
                  <a:lnTo>
                    <a:pt x="24" y="18"/>
                  </a:lnTo>
                  <a:lnTo>
                    <a:pt x="66" y="6"/>
                  </a:lnTo>
                  <a:lnTo>
                    <a:pt x="138" y="0"/>
                  </a:lnTo>
                  <a:lnTo>
                    <a:pt x="144" y="6"/>
                  </a:lnTo>
                  <a:lnTo>
                    <a:pt x="156" y="18"/>
                  </a:lnTo>
                  <a:lnTo>
                    <a:pt x="162" y="24"/>
                  </a:lnTo>
                  <a:lnTo>
                    <a:pt x="174" y="42"/>
                  </a:lnTo>
                  <a:lnTo>
                    <a:pt x="180" y="54"/>
                  </a:lnTo>
                  <a:lnTo>
                    <a:pt x="187" y="66"/>
                  </a:lnTo>
                  <a:lnTo>
                    <a:pt x="174" y="72"/>
                  </a:lnTo>
                  <a:lnTo>
                    <a:pt x="168" y="66"/>
                  </a:lnTo>
                  <a:lnTo>
                    <a:pt x="168" y="60"/>
                  </a:lnTo>
                  <a:lnTo>
                    <a:pt x="162" y="48"/>
                  </a:lnTo>
                  <a:lnTo>
                    <a:pt x="156" y="36"/>
                  </a:lnTo>
                  <a:lnTo>
                    <a:pt x="144" y="24"/>
                  </a:lnTo>
                  <a:lnTo>
                    <a:pt x="138" y="18"/>
                  </a:lnTo>
                  <a:lnTo>
                    <a:pt x="132" y="12"/>
                  </a:lnTo>
                  <a:lnTo>
                    <a:pt x="126" y="12"/>
                  </a:lnTo>
                  <a:lnTo>
                    <a:pt x="96" y="12"/>
                  </a:lnTo>
                  <a:lnTo>
                    <a:pt x="54" y="18"/>
                  </a:lnTo>
                  <a:lnTo>
                    <a:pt x="12" y="36"/>
                  </a:lnTo>
                  <a:close/>
                </a:path>
              </a:pathLst>
            </a:custGeom>
            <a:solidFill>
              <a:schemeClr val="tx1"/>
            </a:solidFill>
            <a:ln w="9525">
              <a:noFill/>
              <a:round/>
              <a:headEnd/>
              <a:tailEnd/>
            </a:ln>
          </p:spPr>
          <p:txBody>
            <a:bodyPr/>
            <a:lstStyle/>
            <a:p>
              <a:endParaRPr lang="en-US"/>
            </a:p>
          </p:txBody>
        </p:sp>
        <p:sp>
          <p:nvSpPr>
            <p:cNvPr id="25" name="Freeform 821"/>
            <p:cNvSpPr>
              <a:spLocks/>
            </p:cNvSpPr>
            <p:nvPr/>
          </p:nvSpPr>
          <p:spPr bwMode="auto">
            <a:xfrm>
              <a:off x="14683" y="9313"/>
              <a:ext cx="187" cy="72"/>
            </a:xfrm>
            <a:custGeom>
              <a:avLst/>
              <a:gdLst>
                <a:gd name="T0" fmla="*/ 12 w 187"/>
                <a:gd name="T1" fmla="*/ 36 h 72"/>
                <a:gd name="T2" fmla="*/ 0 w 187"/>
                <a:gd name="T3" fmla="*/ 24 h 72"/>
                <a:gd name="T4" fmla="*/ 0 w 187"/>
                <a:gd name="T5" fmla="*/ 24 h 72"/>
                <a:gd name="T6" fmla="*/ 0 w 187"/>
                <a:gd name="T7" fmla="*/ 24 h 72"/>
                <a:gd name="T8" fmla="*/ 6 w 187"/>
                <a:gd name="T9" fmla="*/ 18 h 72"/>
                <a:gd name="T10" fmla="*/ 12 w 187"/>
                <a:gd name="T11" fmla="*/ 18 h 72"/>
                <a:gd name="T12" fmla="*/ 24 w 187"/>
                <a:gd name="T13" fmla="*/ 18 h 72"/>
                <a:gd name="T14" fmla="*/ 66 w 187"/>
                <a:gd name="T15" fmla="*/ 6 h 72"/>
                <a:gd name="T16" fmla="*/ 138 w 187"/>
                <a:gd name="T17" fmla="*/ 0 h 72"/>
                <a:gd name="T18" fmla="*/ 138 w 187"/>
                <a:gd name="T19" fmla="*/ 0 h 72"/>
                <a:gd name="T20" fmla="*/ 144 w 187"/>
                <a:gd name="T21" fmla="*/ 6 h 72"/>
                <a:gd name="T22" fmla="*/ 156 w 187"/>
                <a:gd name="T23" fmla="*/ 18 h 72"/>
                <a:gd name="T24" fmla="*/ 162 w 187"/>
                <a:gd name="T25" fmla="*/ 24 h 72"/>
                <a:gd name="T26" fmla="*/ 174 w 187"/>
                <a:gd name="T27" fmla="*/ 42 h 72"/>
                <a:gd name="T28" fmla="*/ 180 w 187"/>
                <a:gd name="T29" fmla="*/ 54 h 72"/>
                <a:gd name="T30" fmla="*/ 187 w 187"/>
                <a:gd name="T31" fmla="*/ 66 h 72"/>
                <a:gd name="T32" fmla="*/ 174 w 187"/>
                <a:gd name="T33" fmla="*/ 72 h 72"/>
                <a:gd name="T34" fmla="*/ 168 w 187"/>
                <a:gd name="T35" fmla="*/ 66 h 72"/>
                <a:gd name="T36" fmla="*/ 168 w 187"/>
                <a:gd name="T37" fmla="*/ 60 h 72"/>
                <a:gd name="T38" fmla="*/ 162 w 187"/>
                <a:gd name="T39" fmla="*/ 48 h 72"/>
                <a:gd name="T40" fmla="*/ 156 w 187"/>
                <a:gd name="T41" fmla="*/ 36 h 72"/>
                <a:gd name="T42" fmla="*/ 144 w 187"/>
                <a:gd name="T43" fmla="*/ 24 h 72"/>
                <a:gd name="T44" fmla="*/ 138 w 187"/>
                <a:gd name="T45" fmla="*/ 18 h 72"/>
                <a:gd name="T46" fmla="*/ 132 w 187"/>
                <a:gd name="T47" fmla="*/ 12 h 72"/>
                <a:gd name="T48" fmla="*/ 126 w 187"/>
                <a:gd name="T49" fmla="*/ 12 h 72"/>
                <a:gd name="T50" fmla="*/ 96 w 187"/>
                <a:gd name="T51" fmla="*/ 12 h 72"/>
                <a:gd name="T52" fmla="*/ 54 w 187"/>
                <a:gd name="T53" fmla="*/ 18 h 72"/>
                <a:gd name="T54" fmla="*/ 12 w 187"/>
                <a:gd name="T55" fmla="*/ 36 h 7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87"/>
                <a:gd name="T85" fmla="*/ 0 h 72"/>
                <a:gd name="T86" fmla="*/ 187 w 187"/>
                <a:gd name="T87" fmla="*/ 72 h 7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87" h="72">
                  <a:moveTo>
                    <a:pt x="12" y="36"/>
                  </a:moveTo>
                  <a:lnTo>
                    <a:pt x="0" y="24"/>
                  </a:lnTo>
                  <a:lnTo>
                    <a:pt x="6" y="18"/>
                  </a:lnTo>
                  <a:lnTo>
                    <a:pt x="12" y="18"/>
                  </a:lnTo>
                  <a:lnTo>
                    <a:pt x="24" y="18"/>
                  </a:lnTo>
                  <a:lnTo>
                    <a:pt x="66" y="6"/>
                  </a:lnTo>
                  <a:lnTo>
                    <a:pt x="138" y="0"/>
                  </a:lnTo>
                  <a:lnTo>
                    <a:pt x="144" y="6"/>
                  </a:lnTo>
                  <a:lnTo>
                    <a:pt x="156" y="18"/>
                  </a:lnTo>
                  <a:lnTo>
                    <a:pt x="162" y="24"/>
                  </a:lnTo>
                  <a:lnTo>
                    <a:pt x="174" y="42"/>
                  </a:lnTo>
                  <a:lnTo>
                    <a:pt x="180" y="54"/>
                  </a:lnTo>
                  <a:lnTo>
                    <a:pt x="187" y="66"/>
                  </a:lnTo>
                  <a:lnTo>
                    <a:pt x="174" y="72"/>
                  </a:lnTo>
                  <a:lnTo>
                    <a:pt x="168" y="66"/>
                  </a:lnTo>
                  <a:lnTo>
                    <a:pt x="168" y="60"/>
                  </a:lnTo>
                  <a:lnTo>
                    <a:pt x="162" y="48"/>
                  </a:lnTo>
                  <a:lnTo>
                    <a:pt x="156" y="36"/>
                  </a:lnTo>
                  <a:lnTo>
                    <a:pt x="144" y="24"/>
                  </a:lnTo>
                  <a:lnTo>
                    <a:pt x="138" y="18"/>
                  </a:lnTo>
                  <a:lnTo>
                    <a:pt x="132" y="12"/>
                  </a:lnTo>
                  <a:lnTo>
                    <a:pt x="126" y="12"/>
                  </a:lnTo>
                  <a:lnTo>
                    <a:pt x="96" y="12"/>
                  </a:lnTo>
                  <a:lnTo>
                    <a:pt x="54" y="18"/>
                  </a:lnTo>
                  <a:lnTo>
                    <a:pt x="12" y="36"/>
                  </a:lnTo>
                  <a:close/>
                </a:path>
              </a:pathLst>
            </a:custGeom>
            <a:solidFill>
              <a:schemeClr val="tx1"/>
            </a:solidFill>
            <a:ln w="9525">
              <a:noFill/>
              <a:prstDash val="solid"/>
              <a:round/>
              <a:headEnd/>
              <a:tailEnd/>
            </a:ln>
          </p:spPr>
          <p:txBody>
            <a:bodyPr/>
            <a:lstStyle/>
            <a:p>
              <a:endParaRPr lang="en-US"/>
            </a:p>
          </p:txBody>
        </p:sp>
        <p:sp>
          <p:nvSpPr>
            <p:cNvPr id="26" name="Freeform 822"/>
            <p:cNvSpPr>
              <a:spLocks/>
            </p:cNvSpPr>
            <p:nvPr/>
          </p:nvSpPr>
          <p:spPr bwMode="auto">
            <a:xfrm>
              <a:off x="14737" y="9024"/>
              <a:ext cx="114" cy="319"/>
            </a:xfrm>
            <a:custGeom>
              <a:avLst/>
              <a:gdLst>
                <a:gd name="T0" fmla="*/ 0 w 114"/>
                <a:gd name="T1" fmla="*/ 211 h 319"/>
                <a:gd name="T2" fmla="*/ 6 w 114"/>
                <a:gd name="T3" fmla="*/ 199 h 319"/>
                <a:gd name="T4" fmla="*/ 12 w 114"/>
                <a:gd name="T5" fmla="*/ 187 h 319"/>
                <a:gd name="T6" fmla="*/ 24 w 114"/>
                <a:gd name="T7" fmla="*/ 175 h 319"/>
                <a:gd name="T8" fmla="*/ 30 w 114"/>
                <a:gd name="T9" fmla="*/ 157 h 319"/>
                <a:gd name="T10" fmla="*/ 30 w 114"/>
                <a:gd name="T11" fmla="*/ 139 h 319"/>
                <a:gd name="T12" fmla="*/ 24 w 114"/>
                <a:gd name="T13" fmla="*/ 127 h 319"/>
                <a:gd name="T14" fmla="*/ 24 w 114"/>
                <a:gd name="T15" fmla="*/ 120 h 319"/>
                <a:gd name="T16" fmla="*/ 18 w 114"/>
                <a:gd name="T17" fmla="*/ 108 h 319"/>
                <a:gd name="T18" fmla="*/ 24 w 114"/>
                <a:gd name="T19" fmla="*/ 102 h 319"/>
                <a:gd name="T20" fmla="*/ 24 w 114"/>
                <a:gd name="T21" fmla="*/ 96 h 319"/>
                <a:gd name="T22" fmla="*/ 30 w 114"/>
                <a:gd name="T23" fmla="*/ 90 h 319"/>
                <a:gd name="T24" fmla="*/ 30 w 114"/>
                <a:gd name="T25" fmla="*/ 84 h 319"/>
                <a:gd name="T26" fmla="*/ 30 w 114"/>
                <a:gd name="T27" fmla="*/ 78 h 319"/>
                <a:gd name="T28" fmla="*/ 30 w 114"/>
                <a:gd name="T29" fmla="*/ 66 h 319"/>
                <a:gd name="T30" fmla="*/ 30 w 114"/>
                <a:gd name="T31" fmla="*/ 60 h 319"/>
                <a:gd name="T32" fmla="*/ 36 w 114"/>
                <a:gd name="T33" fmla="*/ 54 h 319"/>
                <a:gd name="T34" fmla="*/ 36 w 114"/>
                <a:gd name="T35" fmla="*/ 48 h 319"/>
                <a:gd name="T36" fmla="*/ 36 w 114"/>
                <a:gd name="T37" fmla="*/ 36 h 319"/>
                <a:gd name="T38" fmla="*/ 36 w 114"/>
                <a:gd name="T39" fmla="*/ 24 h 319"/>
                <a:gd name="T40" fmla="*/ 36 w 114"/>
                <a:gd name="T41" fmla="*/ 18 h 319"/>
                <a:gd name="T42" fmla="*/ 36 w 114"/>
                <a:gd name="T43" fmla="*/ 6 h 319"/>
                <a:gd name="T44" fmla="*/ 36 w 114"/>
                <a:gd name="T45" fmla="*/ 0 h 319"/>
                <a:gd name="T46" fmla="*/ 42 w 114"/>
                <a:gd name="T47" fmla="*/ 6 h 319"/>
                <a:gd name="T48" fmla="*/ 42 w 114"/>
                <a:gd name="T49" fmla="*/ 18 h 319"/>
                <a:gd name="T50" fmla="*/ 42 w 114"/>
                <a:gd name="T51" fmla="*/ 36 h 319"/>
                <a:gd name="T52" fmla="*/ 48 w 114"/>
                <a:gd name="T53" fmla="*/ 66 h 319"/>
                <a:gd name="T54" fmla="*/ 48 w 114"/>
                <a:gd name="T55" fmla="*/ 72 h 319"/>
                <a:gd name="T56" fmla="*/ 48 w 114"/>
                <a:gd name="T57" fmla="*/ 78 h 319"/>
                <a:gd name="T58" fmla="*/ 54 w 114"/>
                <a:gd name="T59" fmla="*/ 96 h 319"/>
                <a:gd name="T60" fmla="*/ 54 w 114"/>
                <a:gd name="T61" fmla="*/ 108 h 319"/>
                <a:gd name="T62" fmla="*/ 54 w 114"/>
                <a:gd name="T63" fmla="*/ 120 h 319"/>
                <a:gd name="T64" fmla="*/ 48 w 114"/>
                <a:gd name="T65" fmla="*/ 133 h 319"/>
                <a:gd name="T66" fmla="*/ 114 w 114"/>
                <a:gd name="T67" fmla="*/ 319 h 319"/>
                <a:gd name="T68" fmla="*/ 84 w 114"/>
                <a:gd name="T69" fmla="*/ 289 h 319"/>
                <a:gd name="T70" fmla="*/ 54 w 114"/>
                <a:gd name="T71" fmla="*/ 193 h 319"/>
                <a:gd name="T72" fmla="*/ 54 w 114"/>
                <a:gd name="T73" fmla="*/ 187 h 319"/>
                <a:gd name="T74" fmla="*/ 54 w 114"/>
                <a:gd name="T75" fmla="*/ 181 h 319"/>
                <a:gd name="T76" fmla="*/ 48 w 114"/>
                <a:gd name="T77" fmla="*/ 175 h 319"/>
                <a:gd name="T78" fmla="*/ 42 w 114"/>
                <a:gd name="T79" fmla="*/ 169 h 319"/>
                <a:gd name="T80" fmla="*/ 42 w 114"/>
                <a:gd name="T81" fmla="*/ 175 h 319"/>
                <a:gd name="T82" fmla="*/ 36 w 114"/>
                <a:gd name="T83" fmla="*/ 181 h 319"/>
                <a:gd name="T84" fmla="*/ 24 w 114"/>
                <a:gd name="T85" fmla="*/ 241 h 319"/>
                <a:gd name="T86" fmla="*/ 0 w 114"/>
                <a:gd name="T87" fmla="*/ 211 h 31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4"/>
                <a:gd name="T133" fmla="*/ 0 h 319"/>
                <a:gd name="T134" fmla="*/ 114 w 114"/>
                <a:gd name="T135" fmla="*/ 319 h 31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4" h="319">
                  <a:moveTo>
                    <a:pt x="0" y="211"/>
                  </a:moveTo>
                  <a:lnTo>
                    <a:pt x="6" y="199"/>
                  </a:lnTo>
                  <a:lnTo>
                    <a:pt x="12" y="187"/>
                  </a:lnTo>
                  <a:lnTo>
                    <a:pt x="24" y="175"/>
                  </a:lnTo>
                  <a:lnTo>
                    <a:pt x="30" y="157"/>
                  </a:lnTo>
                  <a:lnTo>
                    <a:pt x="30" y="139"/>
                  </a:lnTo>
                  <a:lnTo>
                    <a:pt x="24" y="127"/>
                  </a:lnTo>
                  <a:lnTo>
                    <a:pt x="24" y="120"/>
                  </a:lnTo>
                  <a:lnTo>
                    <a:pt x="18" y="108"/>
                  </a:lnTo>
                  <a:lnTo>
                    <a:pt x="24" y="102"/>
                  </a:lnTo>
                  <a:lnTo>
                    <a:pt x="24" y="96"/>
                  </a:lnTo>
                  <a:lnTo>
                    <a:pt x="30" y="90"/>
                  </a:lnTo>
                  <a:lnTo>
                    <a:pt x="30" y="84"/>
                  </a:lnTo>
                  <a:lnTo>
                    <a:pt x="30" y="78"/>
                  </a:lnTo>
                  <a:lnTo>
                    <a:pt x="30" y="66"/>
                  </a:lnTo>
                  <a:lnTo>
                    <a:pt x="30" y="60"/>
                  </a:lnTo>
                  <a:lnTo>
                    <a:pt x="36" y="54"/>
                  </a:lnTo>
                  <a:lnTo>
                    <a:pt x="36" y="48"/>
                  </a:lnTo>
                  <a:lnTo>
                    <a:pt x="36" y="36"/>
                  </a:lnTo>
                  <a:lnTo>
                    <a:pt x="36" y="24"/>
                  </a:lnTo>
                  <a:lnTo>
                    <a:pt x="36" y="18"/>
                  </a:lnTo>
                  <a:lnTo>
                    <a:pt x="36" y="6"/>
                  </a:lnTo>
                  <a:lnTo>
                    <a:pt x="36" y="0"/>
                  </a:lnTo>
                  <a:lnTo>
                    <a:pt x="42" y="6"/>
                  </a:lnTo>
                  <a:lnTo>
                    <a:pt x="42" y="18"/>
                  </a:lnTo>
                  <a:lnTo>
                    <a:pt x="42" y="36"/>
                  </a:lnTo>
                  <a:lnTo>
                    <a:pt x="48" y="66"/>
                  </a:lnTo>
                  <a:lnTo>
                    <a:pt x="48" y="72"/>
                  </a:lnTo>
                  <a:lnTo>
                    <a:pt x="48" y="78"/>
                  </a:lnTo>
                  <a:lnTo>
                    <a:pt x="54" y="96"/>
                  </a:lnTo>
                  <a:lnTo>
                    <a:pt x="54" y="108"/>
                  </a:lnTo>
                  <a:lnTo>
                    <a:pt x="54" y="120"/>
                  </a:lnTo>
                  <a:lnTo>
                    <a:pt x="48" y="133"/>
                  </a:lnTo>
                  <a:lnTo>
                    <a:pt x="114" y="319"/>
                  </a:lnTo>
                  <a:lnTo>
                    <a:pt x="84" y="289"/>
                  </a:lnTo>
                  <a:lnTo>
                    <a:pt x="54" y="193"/>
                  </a:lnTo>
                  <a:lnTo>
                    <a:pt x="54" y="187"/>
                  </a:lnTo>
                  <a:lnTo>
                    <a:pt x="54" y="181"/>
                  </a:lnTo>
                  <a:lnTo>
                    <a:pt x="48" y="175"/>
                  </a:lnTo>
                  <a:lnTo>
                    <a:pt x="42" y="169"/>
                  </a:lnTo>
                  <a:lnTo>
                    <a:pt x="42" y="175"/>
                  </a:lnTo>
                  <a:lnTo>
                    <a:pt x="36" y="181"/>
                  </a:lnTo>
                  <a:lnTo>
                    <a:pt x="24" y="241"/>
                  </a:lnTo>
                  <a:lnTo>
                    <a:pt x="0" y="211"/>
                  </a:lnTo>
                  <a:close/>
                </a:path>
              </a:pathLst>
            </a:custGeom>
            <a:solidFill>
              <a:schemeClr val="tx1"/>
            </a:solidFill>
            <a:ln w="9525">
              <a:noFill/>
              <a:round/>
              <a:headEnd/>
              <a:tailEnd/>
            </a:ln>
          </p:spPr>
          <p:txBody>
            <a:bodyPr/>
            <a:lstStyle/>
            <a:p>
              <a:endParaRPr lang="en-US"/>
            </a:p>
          </p:txBody>
        </p:sp>
        <p:sp>
          <p:nvSpPr>
            <p:cNvPr id="27" name="Freeform 823"/>
            <p:cNvSpPr>
              <a:spLocks/>
            </p:cNvSpPr>
            <p:nvPr/>
          </p:nvSpPr>
          <p:spPr bwMode="auto">
            <a:xfrm>
              <a:off x="13954" y="10741"/>
              <a:ext cx="1175" cy="174"/>
            </a:xfrm>
            <a:custGeom>
              <a:avLst/>
              <a:gdLst>
                <a:gd name="T0" fmla="*/ 0 w 1175"/>
                <a:gd name="T1" fmla="*/ 162 h 174"/>
                <a:gd name="T2" fmla="*/ 1175 w 1175"/>
                <a:gd name="T3" fmla="*/ 0 h 174"/>
                <a:gd name="T4" fmla="*/ 1175 w 1175"/>
                <a:gd name="T5" fmla="*/ 12 h 174"/>
                <a:gd name="T6" fmla="*/ 0 w 1175"/>
                <a:gd name="T7" fmla="*/ 174 h 174"/>
                <a:gd name="T8" fmla="*/ 0 w 1175"/>
                <a:gd name="T9" fmla="*/ 162 h 174"/>
                <a:gd name="T10" fmla="*/ 0 60000 65536"/>
                <a:gd name="T11" fmla="*/ 0 60000 65536"/>
                <a:gd name="T12" fmla="*/ 0 60000 65536"/>
                <a:gd name="T13" fmla="*/ 0 60000 65536"/>
                <a:gd name="T14" fmla="*/ 0 60000 65536"/>
                <a:gd name="T15" fmla="*/ 0 w 1175"/>
                <a:gd name="T16" fmla="*/ 0 h 174"/>
                <a:gd name="T17" fmla="*/ 1175 w 1175"/>
                <a:gd name="T18" fmla="*/ 174 h 174"/>
              </a:gdLst>
              <a:ahLst/>
              <a:cxnLst>
                <a:cxn ang="T10">
                  <a:pos x="T0" y="T1"/>
                </a:cxn>
                <a:cxn ang="T11">
                  <a:pos x="T2" y="T3"/>
                </a:cxn>
                <a:cxn ang="T12">
                  <a:pos x="T4" y="T5"/>
                </a:cxn>
                <a:cxn ang="T13">
                  <a:pos x="T6" y="T7"/>
                </a:cxn>
                <a:cxn ang="T14">
                  <a:pos x="T8" y="T9"/>
                </a:cxn>
              </a:cxnLst>
              <a:rect l="T15" t="T16" r="T17" b="T18"/>
              <a:pathLst>
                <a:path w="1175" h="174">
                  <a:moveTo>
                    <a:pt x="0" y="162"/>
                  </a:moveTo>
                  <a:lnTo>
                    <a:pt x="1175" y="0"/>
                  </a:lnTo>
                  <a:lnTo>
                    <a:pt x="1175" y="12"/>
                  </a:lnTo>
                  <a:lnTo>
                    <a:pt x="0" y="174"/>
                  </a:lnTo>
                  <a:lnTo>
                    <a:pt x="0" y="162"/>
                  </a:lnTo>
                  <a:close/>
                </a:path>
              </a:pathLst>
            </a:custGeom>
            <a:solidFill>
              <a:schemeClr val="tx1"/>
            </a:solidFill>
            <a:ln w="9525">
              <a:noFill/>
              <a:round/>
              <a:headEnd/>
              <a:tailEnd/>
            </a:ln>
          </p:spPr>
          <p:txBody>
            <a:bodyPr/>
            <a:lstStyle/>
            <a:p>
              <a:endParaRPr lang="en-US"/>
            </a:p>
          </p:txBody>
        </p:sp>
        <p:sp>
          <p:nvSpPr>
            <p:cNvPr id="28" name="Freeform 824"/>
            <p:cNvSpPr>
              <a:spLocks/>
            </p:cNvSpPr>
            <p:nvPr/>
          </p:nvSpPr>
          <p:spPr bwMode="auto">
            <a:xfrm>
              <a:off x="13954" y="10741"/>
              <a:ext cx="1175" cy="174"/>
            </a:xfrm>
            <a:custGeom>
              <a:avLst/>
              <a:gdLst>
                <a:gd name="T0" fmla="*/ 0 w 1175"/>
                <a:gd name="T1" fmla="*/ 162 h 174"/>
                <a:gd name="T2" fmla="*/ 1175 w 1175"/>
                <a:gd name="T3" fmla="*/ 0 h 174"/>
                <a:gd name="T4" fmla="*/ 1175 w 1175"/>
                <a:gd name="T5" fmla="*/ 12 h 174"/>
                <a:gd name="T6" fmla="*/ 0 w 1175"/>
                <a:gd name="T7" fmla="*/ 174 h 174"/>
                <a:gd name="T8" fmla="*/ 0 w 1175"/>
                <a:gd name="T9" fmla="*/ 162 h 174"/>
                <a:gd name="T10" fmla="*/ 0 60000 65536"/>
                <a:gd name="T11" fmla="*/ 0 60000 65536"/>
                <a:gd name="T12" fmla="*/ 0 60000 65536"/>
                <a:gd name="T13" fmla="*/ 0 60000 65536"/>
                <a:gd name="T14" fmla="*/ 0 60000 65536"/>
                <a:gd name="T15" fmla="*/ 0 w 1175"/>
                <a:gd name="T16" fmla="*/ 0 h 174"/>
                <a:gd name="T17" fmla="*/ 1175 w 1175"/>
                <a:gd name="T18" fmla="*/ 174 h 174"/>
              </a:gdLst>
              <a:ahLst/>
              <a:cxnLst>
                <a:cxn ang="T10">
                  <a:pos x="T0" y="T1"/>
                </a:cxn>
                <a:cxn ang="T11">
                  <a:pos x="T2" y="T3"/>
                </a:cxn>
                <a:cxn ang="T12">
                  <a:pos x="T4" y="T5"/>
                </a:cxn>
                <a:cxn ang="T13">
                  <a:pos x="T6" y="T7"/>
                </a:cxn>
                <a:cxn ang="T14">
                  <a:pos x="T8" y="T9"/>
                </a:cxn>
              </a:cxnLst>
              <a:rect l="T15" t="T16" r="T17" b="T18"/>
              <a:pathLst>
                <a:path w="1175" h="174">
                  <a:moveTo>
                    <a:pt x="0" y="162"/>
                  </a:moveTo>
                  <a:lnTo>
                    <a:pt x="1175" y="0"/>
                  </a:lnTo>
                  <a:lnTo>
                    <a:pt x="1175" y="12"/>
                  </a:lnTo>
                  <a:lnTo>
                    <a:pt x="0" y="174"/>
                  </a:lnTo>
                  <a:lnTo>
                    <a:pt x="0" y="162"/>
                  </a:lnTo>
                  <a:close/>
                </a:path>
              </a:pathLst>
            </a:custGeom>
            <a:solidFill>
              <a:schemeClr val="tx1"/>
            </a:solidFill>
            <a:ln w="9525">
              <a:noFill/>
              <a:prstDash val="solid"/>
              <a:round/>
              <a:headEnd/>
              <a:tailEnd/>
            </a:ln>
          </p:spPr>
          <p:txBody>
            <a:bodyPr/>
            <a:lstStyle/>
            <a:p>
              <a:endParaRPr lang="en-US"/>
            </a:p>
          </p:txBody>
        </p:sp>
        <p:sp>
          <p:nvSpPr>
            <p:cNvPr id="29" name="Freeform 825"/>
            <p:cNvSpPr>
              <a:spLocks/>
            </p:cNvSpPr>
            <p:nvPr/>
          </p:nvSpPr>
          <p:spPr bwMode="auto">
            <a:xfrm>
              <a:off x="13978" y="10795"/>
              <a:ext cx="1139" cy="590"/>
            </a:xfrm>
            <a:custGeom>
              <a:avLst/>
              <a:gdLst>
                <a:gd name="T0" fmla="*/ 0 w 1139"/>
                <a:gd name="T1" fmla="*/ 145 h 590"/>
                <a:gd name="T2" fmla="*/ 6 w 1139"/>
                <a:gd name="T3" fmla="*/ 590 h 590"/>
                <a:gd name="T4" fmla="*/ 139 w 1139"/>
                <a:gd name="T5" fmla="*/ 578 h 590"/>
                <a:gd name="T6" fmla="*/ 139 w 1139"/>
                <a:gd name="T7" fmla="*/ 566 h 590"/>
                <a:gd name="T8" fmla="*/ 145 w 1139"/>
                <a:gd name="T9" fmla="*/ 536 h 590"/>
                <a:gd name="T10" fmla="*/ 157 w 1139"/>
                <a:gd name="T11" fmla="*/ 494 h 590"/>
                <a:gd name="T12" fmla="*/ 175 w 1139"/>
                <a:gd name="T13" fmla="*/ 452 h 590"/>
                <a:gd name="T14" fmla="*/ 205 w 1139"/>
                <a:gd name="T15" fmla="*/ 410 h 590"/>
                <a:gd name="T16" fmla="*/ 253 w 1139"/>
                <a:gd name="T17" fmla="*/ 386 h 590"/>
                <a:gd name="T18" fmla="*/ 265 w 1139"/>
                <a:gd name="T19" fmla="*/ 386 h 590"/>
                <a:gd name="T20" fmla="*/ 295 w 1139"/>
                <a:gd name="T21" fmla="*/ 380 h 590"/>
                <a:gd name="T22" fmla="*/ 343 w 1139"/>
                <a:gd name="T23" fmla="*/ 373 h 590"/>
                <a:gd name="T24" fmla="*/ 398 w 1139"/>
                <a:gd name="T25" fmla="*/ 386 h 590"/>
                <a:gd name="T26" fmla="*/ 440 w 1139"/>
                <a:gd name="T27" fmla="*/ 416 h 590"/>
                <a:gd name="T28" fmla="*/ 452 w 1139"/>
                <a:gd name="T29" fmla="*/ 404 h 590"/>
                <a:gd name="T30" fmla="*/ 482 w 1139"/>
                <a:gd name="T31" fmla="*/ 380 h 590"/>
                <a:gd name="T32" fmla="*/ 524 w 1139"/>
                <a:gd name="T33" fmla="*/ 349 h 590"/>
                <a:gd name="T34" fmla="*/ 584 w 1139"/>
                <a:gd name="T35" fmla="*/ 337 h 590"/>
                <a:gd name="T36" fmla="*/ 596 w 1139"/>
                <a:gd name="T37" fmla="*/ 337 h 590"/>
                <a:gd name="T38" fmla="*/ 639 w 1139"/>
                <a:gd name="T39" fmla="*/ 337 h 590"/>
                <a:gd name="T40" fmla="*/ 687 w 1139"/>
                <a:gd name="T41" fmla="*/ 349 h 590"/>
                <a:gd name="T42" fmla="*/ 735 w 1139"/>
                <a:gd name="T43" fmla="*/ 380 h 590"/>
                <a:gd name="T44" fmla="*/ 741 w 1139"/>
                <a:gd name="T45" fmla="*/ 367 h 590"/>
                <a:gd name="T46" fmla="*/ 759 w 1139"/>
                <a:gd name="T47" fmla="*/ 349 h 590"/>
                <a:gd name="T48" fmla="*/ 795 w 1139"/>
                <a:gd name="T49" fmla="*/ 325 h 590"/>
                <a:gd name="T50" fmla="*/ 837 w 1139"/>
                <a:gd name="T51" fmla="*/ 307 h 590"/>
                <a:gd name="T52" fmla="*/ 885 w 1139"/>
                <a:gd name="T53" fmla="*/ 301 h 590"/>
                <a:gd name="T54" fmla="*/ 898 w 1139"/>
                <a:gd name="T55" fmla="*/ 301 h 590"/>
                <a:gd name="T56" fmla="*/ 922 w 1139"/>
                <a:gd name="T57" fmla="*/ 307 h 590"/>
                <a:gd name="T58" fmla="*/ 952 w 1139"/>
                <a:gd name="T59" fmla="*/ 325 h 590"/>
                <a:gd name="T60" fmla="*/ 988 w 1139"/>
                <a:gd name="T61" fmla="*/ 349 h 590"/>
                <a:gd name="T62" fmla="*/ 1024 w 1139"/>
                <a:gd name="T63" fmla="*/ 398 h 590"/>
                <a:gd name="T64" fmla="*/ 1042 w 1139"/>
                <a:gd name="T65" fmla="*/ 464 h 590"/>
                <a:gd name="T66" fmla="*/ 1139 w 1139"/>
                <a:gd name="T67" fmla="*/ 452 h 590"/>
                <a:gd name="T68" fmla="*/ 1139 w 1139"/>
                <a:gd name="T69" fmla="*/ 0 h 590"/>
                <a:gd name="T70" fmla="*/ 0 w 1139"/>
                <a:gd name="T71" fmla="*/ 145 h 59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139"/>
                <a:gd name="T109" fmla="*/ 0 h 590"/>
                <a:gd name="T110" fmla="*/ 1139 w 1139"/>
                <a:gd name="T111" fmla="*/ 590 h 59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139" h="590">
                  <a:moveTo>
                    <a:pt x="0" y="145"/>
                  </a:moveTo>
                  <a:lnTo>
                    <a:pt x="6" y="590"/>
                  </a:lnTo>
                  <a:lnTo>
                    <a:pt x="139" y="578"/>
                  </a:lnTo>
                  <a:lnTo>
                    <a:pt x="139" y="566"/>
                  </a:lnTo>
                  <a:lnTo>
                    <a:pt x="145" y="536"/>
                  </a:lnTo>
                  <a:lnTo>
                    <a:pt x="157" y="494"/>
                  </a:lnTo>
                  <a:lnTo>
                    <a:pt x="175" y="452"/>
                  </a:lnTo>
                  <a:lnTo>
                    <a:pt x="205" y="410"/>
                  </a:lnTo>
                  <a:lnTo>
                    <a:pt x="253" y="386"/>
                  </a:lnTo>
                  <a:lnTo>
                    <a:pt x="265" y="386"/>
                  </a:lnTo>
                  <a:lnTo>
                    <a:pt x="295" y="380"/>
                  </a:lnTo>
                  <a:lnTo>
                    <a:pt x="343" y="373"/>
                  </a:lnTo>
                  <a:lnTo>
                    <a:pt x="398" y="386"/>
                  </a:lnTo>
                  <a:lnTo>
                    <a:pt x="440" y="416"/>
                  </a:lnTo>
                  <a:lnTo>
                    <a:pt x="452" y="404"/>
                  </a:lnTo>
                  <a:lnTo>
                    <a:pt x="482" y="380"/>
                  </a:lnTo>
                  <a:lnTo>
                    <a:pt x="524" y="349"/>
                  </a:lnTo>
                  <a:lnTo>
                    <a:pt x="584" y="337"/>
                  </a:lnTo>
                  <a:lnTo>
                    <a:pt x="596" y="337"/>
                  </a:lnTo>
                  <a:lnTo>
                    <a:pt x="639" y="337"/>
                  </a:lnTo>
                  <a:lnTo>
                    <a:pt x="687" y="349"/>
                  </a:lnTo>
                  <a:lnTo>
                    <a:pt x="735" y="380"/>
                  </a:lnTo>
                  <a:lnTo>
                    <a:pt x="741" y="367"/>
                  </a:lnTo>
                  <a:lnTo>
                    <a:pt x="759" y="349"/>
                  </a:lnTo>
                  <a:lnTo>
                    <a:pt x="795" y="325"/>
                  </a:lnTo>
                  <a:lnTo>
                    <a:pt x="837" y="307"/>
                  </a:lnTo>
                  <a:lnTo>
                    <a:pt x="885" y="301"/>
                  </a:lnTo>
                  <a:lnTo>
                    <a:pt x="898" y="301"/>
                  </a:lnTo>
                  <a:lnTo>
                    <a:pt x="922" y="307"/>
                  </a:lnTo>
                  <a:lnTo>
                    <a:pt x="952" y="325"/>
                  </a:lnTo>
                  <a:lnTo>
                    <a:pt x="988" y="349"/>
                  </a:lnTo>
                  <a:lnTo>
                    <a:pt x="1024" y="398"/>
                  </a:lnTo>
                  <a:lnTo>
                    <a:pt x="1042" y="464"/>
                  </a:lnTo>
                  <a:lnTo>
                    <a:pt x="1139" y="452"/>
                  </a:lnTo>
                  <a:lnTo>
                    <a:pt x="1139" y="0"/>
                  </a:lnTo>
                  <a:lnTo>
                    <a:pt x="0" y="145"/>
                  </a:lnTo>
                  <a:close/>
                </a:path>
              </a:pathLst>
            </a:custGeom>
            <a:solidFill>
              <a:schemeClr val="tx1"/>
            </a:solidFill>
            <a:ln w="9525">
              <a:noFill/>
              <a:round/>
              <a:headEnd/>
              <a:tailEnd/>
            </a:ln>
          </p:spPr>
          <p:txBody>
            <a:bodyPr/>
            <a:lstStyle/>
            <a:p>
              <a:endParaRPr lang="en-US"/>
            </a:p>
          </p:txBody>
        </p:sp>
        <p:sp>
          <p:nvSpPr>
            <p:cNvPr id="30" name="Freeform 826"/>
            <p:cNvSpPr>
              <a:spLocks/>
            </p:cNvSpPr>
            <p:nvPr/>
          </p:nvSpPr>
          <p:spPr bwMode="auto">
            <a:xfrm>
              <a:off x="15339" y="10891"/>
              <a:ext cx="296" cy="753"/>
            </a:xfrm>
            <a:custGeom>
              <a:avLst/>
              <a:gdLst>
                <a:gd name="T0" fmla="*/ 0 w 296"/>
                <a:gd name="T1" fmla="*/ 284 h 753"/>
                <a:gd name="T2" fmla="*/ 6 w 296"/>
                <a:gd name="T3" fmla="*/ 0 h 753"/>
                <a:gd name="T4" fmla="*/ 296 w 296"/>
                <a:gd name="T5" fmla="*/ 332 h 753"/>
                <a:gd name="T6" fmla="*/ 296 w 296"/>
                <a:gd name="T7" fmla="*/ 753 h 753"/>
                <a:gd name="T8" fmla="*/ 241 w 296"/>
                <a:gd name="T9" fmla="*/ 699 h 753"/>
                <a:gd name="T10" fmla="*/ 241 w 296"/>
                <a:gd name="T11" fmla="*/ 681 h 753"/>
                <a:gd name="T12" fmla="*/ 235 w 296"/>
                <a:gd name="T13" fmla="*/ 639 h 753"/>
                <a:gd name="T14" fmla="*/ 229 w 296"/>
                <a:gd name="T15" fmla="*/ 585 h 753"/>
                <a:gd name="T16" fmla="*/ 217 w 296"/>
                <a:gd name="T17" fmla="*/ 530 h 753"/>
                <a:gd name="T18" fmla="*/ 193 w 296"/>
                <a:gd name="T19" fmla="*/ 494 h 753"/>
                <a:gd name="T20" fmla="*/ 187 w 296"/>
                <a:gd name="T21" fmla="*/ 488 h 753"/>
                <a:gd name="T22" fmla="*/ 175 w 296"/>
                <a:gd name="T23" fmla="*/ 482 h 753"/>
                <a:gd name="T24" fmla="*/ 163 w 296"/>
                <a:gd name="T25" fmla="*/ 482 h 753"/>
                <a:gd name="T26" fmla="*/ 151 w 296"/>
                <a:gd name="T27" fmla="*/ 488 h 753"/>
                <a:gd name="T28" fmla="*/ 151 w 296"/>
                <a:gd name="T29" fmla="*/ 482 h 753"/>
                <a:gd name="T30" fmla="*/ 151 w 296"/>
                <a:gd name="T31" fmla="*/ 470 h 753"/>
                <a:gd name="T32" fmla="*/ 145 w 296"/>
                <a:gd name="T33" fmla="*/ 458 h 753"/>
                <a:gd name="T34" fmla="*/ 133 w 296"/>
                <a:gd name="T35" fmla="*/ 440 h 753"/>
                <a:gd name="T36" fmla="*/ 121 w 296"/>
                <a:gd name="T37" fmla="*/ 422 h 753"/>
                <a:gd name="T38" fmla="*/ 109 w 296"/>
                <a:gd name="T39" fmla="*/ 410 h 753"/>
                <a:gd name="T40" fmla="*/ 103 w 296"/>
                <a:gd name="T41" fmla="*/ 410 h 753"/>
                <a:gd name="T42" fmla="*/ 97 w 296"/>
                <a:gd name="T43" fmla="*/ 410 h 753"/>
                <a:gd name="T44" fmla="*/ 91 w 296"/>
                <a:gd name="T45" fmla="*/ 410 h 753"/>
                <a:gd name="T46" fmla="*/ 79 w 296"/>
                <a:gd name="T47" fmla="*/ 422 h 753"/>
                <a:gd name="T48" fmla="*/ 73 w 296"/>
                <a:gd name="T49" fmla="*/ 404 h 753"/>
                <a:gd name="T50" fmla="*/ 67 w 296"/>
                <a:gd name="T51" fmla="*/ 380 h 753"/>
                <a:gd name="T52" fmla="*/ 55 w 296"/>
                <a:gd name="T53" fmla="*/ 338 h 753"/>
                <a:gd name="T54" fmla="*/ 31 w 296"/>
                <a:gd name="T55" fmla="*/ 308 h 753"/>
                <a:gd name="T56" fmla="*/ 0 w 296"/>
                <a:gd name="T57" fmla="*/ 284 h 753"/>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296"/>
                <a:gd name="T88" fmla="*/ 0 h 753"/>
                <a:gd name="T89" fmla="*/ 296 w 296"/>
                <a:gd name="T90" fmla="*/ 753 h 753"/>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296" h="753">
                  <a:moveTo>
                    <a:pt x="0" y="284"/>
                  </a:moveTo>
                  <a:lnTo>
                    <a:pt x="6" y="0"/>
                  </a:lnTo>
                  <a:lnTo>
                    <a:pt x="296" y="332"/>
                  </a:lnTo>
                  <a:lnTo>
                    <a:pt x="296" y="753"/>
                  </a:lnTo>
                  <a:lnTo>
                    <a:pt x="241" y="699"/>
                  </a:lnTo>
                  <a:lnTo>
                    <a:pt x="241" y="681"/>
                  </a:lnTo>
                  <a:lnTo>
                    <a:pt x="235" y="639"/>
                  </a:lnTo>
                  <a:lnTo>
                    <a:pt x="229" y="585"/>
                  </a:lnTo>
                  <a:lnTo>
                    <a:pt x="217" y="530"/>
                  </a:lnTo>
                  <a:lnTo>
                    <a:pt x="193" y="494"/>
                  </a:lnTo>
                  <a:lnTo>
                    <a:pt x="187" y="488"/>
                  </a:lnTo>
                  <a:lnTo>
                    <a:pt x="175" y="482"/>
                  </a:lnTo>
                  <a:lnTo>
                    <a:pt x="163" y="482"/>
                  </a:lnTo>
                  <a:lnTo>
                    <a:pt x="151" y="488"/>
                  </a:lnTo>
                  <a:lnTo>
                    <a:pt x="151" y="482"/>
                  </a:lnTo>
                  <a:lnTo>
                    <a:pt x="151" y="470"/>
                  </a:lnTo>
                  <a:lnTo>
                    <a:pt x="145" y="458"/>
                  </a:lnTo>
                  <a:lnTo>
                    <a:pt x="133" y="440"/>
                  </a:lnTo>
                  <a:lnTo>
                    <a:pt x="121" y="422"/>
                  </a:lnTo>
                  <a:lnTo>
                    <a:pt x="109" y="410"/>
                  </a:lnTo>
                  <a:lnTo>
                    <a:pt x="103" y="410"/>
                  </a:lnTo>
                  <a:lnTo>
                    <a:pt x="97" y="410"/>
                  </a:lnTo>
                  <a:lnTo>
                    <a:pt x="91" y="410"/>
                  </a:lnTo>
                  <a:lnTo>
                    <a:pt x="79" y="422"/>
                  </a:lnTo>
                  <a:lnTo>
                    <a:pt x="73" y="404"/>
                  </a:lnTo>
                  <a:lnTo>
                    <a:pt x="67" y="380"/>
                  </a:lnTo>
                  <a:lnTo>
                    <a:pt x="55" y="338"/>
                  </a:lnTo>
                  <a:lnTo>
                    <a:pt x="31" y="308"/>
                  </a:lnTo>
                  <a:lnTo>
                    <a:pt x="0" y="284"/>
                  </a:lnTo>
                  <a:close/>
                </a:path>
              </a:pathLst>
            </a:custGeom>
            <a:solidFill>
              <a:schemeClr val="tx1"/>
            </a:solidFill>
            <a:ln w="9525">
              <a:noFill/>
              <a:round/>
              <a:headEnd/>
              <a:tailEnd/>
            </a:ln>
          </p:spPr>
          <p:txBody>
            <a:bodyPr/>
            <a:lstStyle/>
            <a:p>
              <a:endParaRPr lang="en-US"/>
            </a:p>
          </p:txBody>
        </p:sp>
        <p:sp>
          <p:nvSpPr>
            <p:cNvPr id="31" name="Freeform 827"/>
            <p:cNvSpPr>
              <a:spLocks/>
            </p:cNvSpPr>
            <p:nvPr/>
          </p:nvSpPr>
          <p:spPr bwMode="auto">
            <a:xfrm>
              <a:off x="15345" y="11644"/>
              <a:ext cx="290" cy="681"/>
            </a:xfrm>
            <a:custGeom>
              <a:avLst/>
              <a:gdLst>
                <a:gd name="T0" fmla="*/ 290 w 290"/>
                <a:gd name="T1" fmla="*/ 350 h 681"/>
                <a:gd name="T2" fmla="*/ 284 w 290"/>
                <a:gd name="T3" fmla="*/ 681 h 681"/>
                <a:gd name="T4" fmla="*/ 0 w 290"/>
                <a:gd name="T5" fmla="*/ 681 h 681"/>
                <a:gd name="T6" fmla="*/ 0 w 290"/>
                <a:gd name="T7" fmla="*/ 73 h 681"/>
                <a:gd name="T8" fmla="*/ 235 w 290"/>
                <a:gd name="T9" fmla="*/ 283 h 681"/>
                <a:gd name="T10" fmla="*/ 235 w 290"/>
                <a:gd name="T11" fmla="*/ 0 h 681"/>
                <a:gd name="T12" fmla="*/ 290 w 290"/>
                <a:gd name="T13" fmla="*/ 67 h 681"/>
                <a:gd name="T14" fmla="*/ 290 w 290"/>
                <a:gd name="T15" fmla="*/ 350 h 681"/>
                <a:gd name="T16" fmla="*/ 0 60000 65536"/>
                <a:gd name="T17" fmla="*/ 0 60000 65536"/>
                <a:gd name="T18" fmla="*/ 0 60000 65536"/>
                <a:gd name="T19" fmla="*/ 0 60000 65536"/>
                <a:gd name="T20" fmla="*/ 0 60000 65536"/>
                <a:gd name="T21" fmla="*/ 0 60000 65536"/>
                <a:gd name="T22" fmla="*/ 0 60000 65536"/>
                <a:gd name="T23" fmla="*/ 0 60000 65536"/>
                <a:gd name="T24" fmla="*/ 0 w 290"/>
                <a:gd name="T25" fmla="*/ 0 h 681"/>
                <a:gd name="T26" fmla="*/ 290 w 290"/>
                <a:gd name="T27" fmla="*/ 681 h 68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90" h="681">
                  <a:moveTo>
                    <a:pt x="290" y="350"/>
                  </a:moveTo>
                  <a:lnTo>
                    <a:pt x="284" y="681"/>
                  </a:lnTo>
                  <a:lnTo>
                    <a:pt x="0" y="681"/>
                  </a:lnTo>
                  <a:lnTo>
                    <a:pt x="0" y="73"/>
                  </a:lnTo>
                  <a:lnTo>
                    <a:pt x="235" y="283"/>
                  </a:lnTo>
                  <a:lnTo>
                    <a:pt x="235" y="0"/>
                  </a:lnTo>
                  <a:lnTo>
                    <a:pt x="290" y="67"/>
                  </a:lnTo>
                  <a:lnTo>
                    <a:pt x="290" y="350"/>
                  </a:lnTo>
                  <a:close/>
                </a:path>
              </a:pathLst>
            </a:custGeom>
            <a:solidFill>
              <a:schemeClr val="tx1"/>
            </a:solidFill>
            <a:ln w="9525">
              <a:noFill/>
              <a:prstDash val="solid"/>
              <a:round/>
              <a:headEnd/>
              <a:tailEnd/>
            </a:ln>
          </p:spPr>
          <p:txBody>
            <a:bodyPr/>
            <a:lstStyle/>
            <a:p>
              <a:endParaRPr lang="en-US"/>
            </a:p>
          </p:txBody>
        </p:sp>
        <p:sp>
          <p:nvSpPr>
            <p:cNvPr id="32" name="Freeform 828"/>
            <p:cNvSpPr>
              <a:spLocks/>
            </p:cNvSpPr>
            <p:nvPr/>
          </p:nvSpPr>
          <p:spPr bwMode="auto">
            <a:xfrm>
              <a:off x="13773" y="10681"/>
              <a:ext cx="247" cy="66"/>
            </a:xfrm>
            <a:custGeom>
              <a:avLst/>
              <a:gdLst>
                <a:gd name="T0" fmla="*/ 18 w 247"/>
                <a:gd name="T1" fmla="*/ 66 h 66"/>
                <a:gd name="T2" fmla="*/ 12 w 247"/>
                <a:gd name="T3" fmla="*/ 60 h 66"/>
                <a:gd name="T4" fmla="*/ 6 w 247"/>
                <a:gd name="T5" fmla="*/ 60 h 66"/>
                <a:gd name="T6" fmla="*/ 0 w 247"/>
                <a:gd name="T7" fmla="*/ 54 h 66"/>
                <a:gd name="T8" fmla="*/ 0 w 247"/>
                <a:gd name="T9" fmla="*/ 42 h 66"/>
                <a:gd name="T10" fmla="*/ 0 w 247"/>
                <a:gd name="T11" fmla="*/ 36 h 66"/>
                <a:gd name="T12" fmla="*/ 6 w 247"/>
                <a:gd name="T13" fmla="*/ 24 h 66"/>
                <a:gd name="T14" fmla="*/ 24 w 247"/>
                <a:gd name="T15" fmla="*/ 18 h 66"/>
                <a:gd name="T16" fmla="*/ 48 w 247"/>
                <a:gd name="T17" fmla="*/ 6 h 66"/>
                <a:gd name="T18" fmla="*/ 66 w 247"/>
                <a:gd name="T19" fmla="*/ 0 h 66"/>
                <a:gd name="T20" fmla="*/ 103 w 247"/>
                <a:gd name="T21" fmla="*/ 0 h 66"/>
                <a:gd name="T22" fmla="*/ 151 w 247"/>
                <a:gd name="T23" fmla="*/ 0 h 66"/>
                <a:gd name="T24" fmla="*/ 199 w 247"/>
                <a:gd name="T25" fmla="*/ 6 h 66"/>
                <a:gd name="T26" fmla="*/ 241 w 247"/>
                <a:gd name="T27" fmla="*/ 30 h 66"/>
                <a:gd name="T28" fmla="*/ 247 w 247"/>
                <a:gd name="T29" fmla="*/ 36 h 66"/>
                <a:gd name="T30" fmla="*/ 247 w 247"/>
                <a:gd name="T31" fmla="*/ 42 h 66"/>
                <a:gd name="T32" fmla="*/ 247 w 247"/>
                <a:gd name="T33" fmla="*/ 48 h 66"/>
                <a:gd name="T34" fmla="*/ 247 w 247"/>
                <a:gd name="T35" fmla="*/ 54 h 66"/>
                <a:gd name="T36" fmla="*/ 241 w 247"/>
                <a:gd name="T37" fmla="*/ 60 h 66"/>
                <a:gd name="T38" fmla="*/ 229 w 247"/>
                <a:gd name="T39" fmla="*/ 66 h 66"/>
                <a:gd name="T40" fmla="*/ 235 w 247"/>
                <a:gd name="T41" fmla="*/ 66 h 66"/>
                <a:gd name="T42" fmla="*/ 235 w 247"/>
                <a:gd name="T43" fmla="*/ 60 h 66"/>
                <a:gd name="T44" fmla="*/ 235 w 247"/>
                <a:gd name="T45" fmla="*/ 54 h 66"/>
                <a:gd name="T46" fmla="*/ 235 w 247"/>
                <a:gd name="T47" fmla="*/ 48 h 66"/>
                <a:gd name="T48" fmla="*/ 229 w 247"/>
                <a:gd name="T49" fmla="*/ 42 h 66"/>
                <a:gd name="T50" fmla="*/ 223 w 247"/>
                <a:gd name="T51" fmla="*/ 30 h 66"/>
                <a:gd name="T52" fmla="*/ 199 w 247"/>
                <a:gd name="T53" fmla="*/ 24 h 66"/>
                <a:gd name="T54" fmla="*/ 187 w 247"/>
                <a:gd name="T55" fmla="*/ 24 h 66"/>
                <a:gd name="T56" fmla="*/ 157 w 247"/>
                <a:gd name="T57" fmla="*/ 18 h 66"/>
                <a:gd name="T58" fmla="*/ 109 w 247"/>
                <a:gd name="T59" fmla="*/ 12 h 66"/>
                <a:gd name="T60" fmla="*/ 48 w 247"/>
                <a:gd name="T61" fmla="*/ 24 h 66"/>
                <a:gd name="T62" fmla="*/ 42 w 247"/>
                <a:gd name="T63" fmla="*/ 24 h 66"/>
                <a:gd name="T64" fmla="*/ 36 w 247"/>
                <a:gd name="T65" fmla="*/ 24 h 66"/>
                <a:gd name="T66" fmla="*/ 30 w 247"/>
                <a:gd name="T67" fmla="*/ 30 h 66"/>
                <a:gd name="T68" fmla="*/ 18 w 247"/>
                <a:gd name="T69" fmla="*/ 36 h 66"/>
                <a:gd name="T70" fmla="*/ 12 w 247"/>
                <a:gd name="T71" fmla="*/ 42 h 66"/>
                <a:gd name="T72" fmla="*/ 12 w 247"/>
                <a:gd name="T73" fmla="*/ 54 h 66"/>
                <a:gd name="T74" fmla="*/ 18 w 247"/>
                <a:gd name="T75" fmla="*/ 66 h 6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47"/>
                <a:gd name="T115" fmla="*/ 0 h 66"/>
                <a:gd name="T116" fmla="*/ 247 w 247"/>
                <a:gd name="T117" fmla="*/ 66 h 6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47" h="66">
                  <a:moveTo>
                    <a:pt x="18" y="66"/>
                  </a:moveTo>
                  <a:lnTo>
                    <a:pt x="12" y="60"/>
                  </a:lnTo>
                  <a:lnTo>
                    <a:pt x="6" y="60"/>
                  </a:lnTo>
                  <a:lnTo>
                    <a:pt x="0" y="54"/>
                  </a:lnTo>
                  <a:lnTo>
                    <a:pt x="0" y="42"/>
                  </a:lnTo>
                  <a:lnTo>
                    <a:pt x="0" y="36"/>
                  </a:lnTo>
                  <a:lnTo>
                    <a:pt x="6" y="24"/>
                  </a:lnTo>
                  <a:lnTo>
                    <a:pt x="24" y="18"/>
                  </a:lnTo>
                  <a:lnTo>
                    <a:pt x="48" y="6"/>
                  </a:lnTo>
                  <a:lnTo>
                    <a:pt x="66" y="0"/>
                  </a:lnTo>
                  <a:lnTo>
                    <a:pt x="103" y="0"/>
                  </a:lnTo>
                  <a:lnTo>
                    <a:pt x="151" y="0"/>
                  </a:lnTo>
                  <a:lnTo>
                    <a:pt x="199" y="6"/>
                  </a:lnTo>
                  <a:lnTo>
                    <a:pt x="241" y="30"/>
                  </a:lnTo>
                  <a:lnTo>
                    <a:pt x="247" y="36"/>
                  </a:lnTo>
                  <a:lnTo>
                    <a:pt x="247" y="42"/>
                  </a:lnTo>
                  <a:lnTo>
                    <a:pt x="247" y="48"/>
                  </a:lnTo>
                  <a:lnTo>
                    <a:pt x="247" y="54"/>
                  </a:lnTo>
                  <a:lnTo>
                    <a:pt x="241" y="60"/>
                  </a:lnTo>
                  <a:lnTo>
                    <a:pt x="229" y="66"/>
                  </a:lnTo>
                  <a:lnTo>
                    <a:pt x="235" y="66"/>
                  </a:lnTo>
                  <a:lnTo>
                    <a:pt x="235" y="60"/>
                  </a:lnTo>
                  <a:lnTo>
                    <a:pt x="235" y="54"/>
                  </a:lnTo>
                  <a:lnTo>
                    <a:pt x="235" y="48"/>
                  </a:lnTo>
                  <a:lnTo>
                    <a:pt x="229" y="42"/>
                  </a:lnTo>
                  <a:lnTo>
                    <a:pt x="223" y="30"/>
                  </a:lnTo>
                  <a:lnTo>
                    <a:pt x="199" y="24"/>
                  </a:lnTo>
                  <a:lnTo>
                    <a:pt x="187" y="24"/>
                  </a:lnTo>
                  <a:lnTo>
                    <a:pt x="157" y="18"/>
                  </a:lnTo>
                  <a:lnTo>
                    <a:pt x="109" y="12"/>
                  </a:lnTo>
                  <a:lnTo>
                    <a:pt x="48" y="24"/>
                  </a:lnTo>
                  <a:lnTo>
                    <a:pt x="42" y="24"/>
                  </a:lnTo>
                  <a:lnTo>
                    <a:pt x="36" y="24"/>
                  </a:lnTo>
                  <a:lnTo>
                    <a:pt x="30" y="30"/>
                  </a:lnTo>
                  <a:lnTo>
                    <a:pt x="18" y="36"/>
                  </a:lnTo>
                  <a:lnTo>
                    <a:pt x="12" y="42"/>
                  </a:lnTo>
                  <a:lnTo>
                    <a:pt x="12" y="54"/>
                  </a:lnTo>
                  <a:lnTo>
                    <a:pt x="18" y="66"/>
                  </a:lnTo>
                  <a:close/>
                </a:path>
              </a:pathLst>
            </a:custGeom>
            <a:solidFill>
              <a:schemeClr val="tx1"/>
            </a:solidFill>
            <a:ln w="9525">
              <a:noFill/>
              <a:round/>
              <a:headEnd/>
              <a:tailEnd/>
            </a:ln>
          </p:spPr>
          <p:txBody>
            <a:bodyPr/>
            <a:lstStyle/>
            <a:p>
              <a:endParaRPr lang="en-US"/>
            </a:p>
          </p:txBody>
        </p:sp>
        <p:sp>
          <p:nvSpPr>
            <p:cNvPr id="33" name="Freeform 829"/>
            <p:cNvSpPr>
              <a:spLocks/>
            </p:cNvSpPr>
            <p:nvPr/>
          </p:nvSpPr>
          <p:spPr bwMode="auto">
            <a:xfrm>
              <a:off x="15104" y="10494"/>
              <a:ext cx="235" cy="66"/>
            </a:xfrm>
            <a:custGeom>
              <a:avLst/>
              <a:gdLst>
                <a:gd name="T0" fmla="*/ 6 w 235"/>
                <a:gd name="T1" fmla="*/ 66 h 66"/>
                <a:gd name="T2" fmla="*/ 0 w 235"/>
                <a:gd name="T3" fmla="*/ 60 h 66"/>
                <a:gd name="T4" fmla="*/ 0 w 235"/>
                <a:gd name="T5" fmla="*/ 54 h 66"/>
                <a:gd name="T6" fmla="*/ 0 w 235"/>
                <a:gd name="T7" fmla="*/ 42 h 66"/>
                <a:gd name="T8" fmla="*/ 6 w 235"/>
                <a:gd name="T9" fmla="*/ 30 h 66"/>
                <a:gd name="T10" fmla="*/ 13 w 235"/>
                <a:gd name="T11" fmla="*/ 24 h 66"/>
                <a:gd name="T12" fmla="*/ 31 w 235"/>
                <a:gd name="T13" fmla="*/ 12 h 66"/>
                <a:gd name="T14" fmla="*/ 55 w 235"/>
                <a:gd name="T15" fmla="*/ 6 h 66"/>
                <a:gd name="T16" fmla="*/ 67 w 235"/>
                <a:gd name="T17" fmla="*/ 0 h 66"/>
                <a:gd name="T18" fmla="*/ 97 w 235"/>
                <a:gd name="T19" fmla="*/ 0 h 66"/>
                <a:gd name="T20" fmla="*/ 139 w 235"/>
                <a:gd name="T21" fmla="*/ 0 h 66"/>
                <a:gd name="T22" fmla="*/ 175 w 235"/>
                <a:gd name="T23" fmla="*/ 0 h 66"/>
                <a:gd name="T24" fmla="*/ 205 w 235"/>
                <a:gd name="T25" fmla="*/ 12 h 66"/>
                <a:gd name="T26" fmla="*/ 211 w 235"/>
                <a:gd name="T27" fmla="*/ 12 h 66"/>
                <a:gd name="T28" fmla="*/ 217 w 235"/>
                <a:gd name="T29" fmla="*/ 18 h 66"/>
                <a:gd name="T30" fmla="*/ 223 w 235"/>
                <a:gd name="T31" fmla="*/ 30 h 66"/>
                <a:gd name="T32" fmla="*/ 229 w 235"/>
                <a:gd name="T33" fmla="*/ 36 h 66"/>
                <a:gd name="T34" fmla="*/ 235 w 235"/>
                <a:gd name="T35" fmla="*/ 48 h 66"/>
                <a:gd name="T36" fmla="*/ 229 w 235"/>
                <a:gd name="T37" fmla="*/ 60 h 66"/>
                <a:gd name="T38" fmla="*/ 229 w 235"/>
                <a:gd name="T39" fmla="*/ 54 h 66"/>
                <a:gd name="T40" fmla="*/ 229 w 235"/>
                <a:gd name="T41" fmla="*/ 48 h 66"/>
                <a:gd name="T42" fmla="*/ 223 w 235"/>
                <a:gd name="T43" fmla="*/ 42 h 66"/>
                <a:gd name="T44" fmla="*/ 211 w 235"/>
                <a:gd name="T45" fmla="*/ 36 h 66"/>
                <a:gd name="T46" fmla="*/ 199 w 235"/>
                <a:gd name="T47" fmla="*/ 24 h 66"/>
                <a:gd name="T48" fmla="*/ 181 w 235"/>
                <a:gd name="T49" fmla="*/ 18 h 66"/>
                <a:gd name="T50" fmla="*/ 157 w 235"/>
                <a:gd name="T51" fmla="*/ 18 h 66"/>
                <a:gd name="T52" fmla="*/ 145 w 235"/>
                <a:gd name="T53" fmla="*/ 18 h 66"/>
                <a:gd name="T54" fmla="*/ 109 w 235"/>
                <a:gd name="T55" fmla="*/ 18 h 66"/>
                <a:gd name="T56" fmla="*/ 73 w 235"/>
                <a:gd name="T57" fmla="*/ 18 h 66"/>
                <a:gd name="T58" fmla="*/ 49 w 235"/>
                <a:gd name="T59" fmla="*/ 24 h 66"/>
                <a:gd name="T60" fmla="*/ 43 w 235"/>
                <a:gd name="T61" fmla="*/ 24 h 66"/>
                <a:gd name="T62" fmla="*/ 37 w 235"/>
                <a:gd name="T63" fmla="*/ 24 h 66"/>
                <a:gd name="T64" fmla="*/ 31 w 235"/>
                <a:gd name="T65" fmla="*/ 30 h 66"/>
                <a:gd name="T66" fmla="*/ 19 w 235"/>
                <a:gd name="T67" fmla="*/ 36 h 66"/>
                <a:gd name="T68" fmla="*/ 13 w 235"/>
                <a:gd name="T69" fmla="*/ 42 h 66"/>
                <a:gd name="T70" fmla="*/ 6 w 235"/>
                <a:gd name="T71" fmla="*/ 54 h 66"/>
                <a:gd name="T72" fmla="*/ 6 w 235"/>
                <a:gd name="T73" fmla="*/ 66 h 6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35"/>
                <a:gd name="T112" fmla="*/ 0 h 66"/>
                <a:gd name="T113" fmla="*/ 235 w 235"/>
                <a:gd name="T114" fmla="*/ 66 h 6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35" h="66">
                  <a:moveTo>
                    <a:pt x="6" y="66"/>
                  </a:moveTo>
                  <a:lnTo>
                    <a:pt x="0" y="60"/>
                  </a:lnTo>
                  <a:lnTo>
                    <a:pt x="0" y="54"/>
                  </a:lnTo>
                  <a:lnTo>
                    <a:pt x="0" y="42"/>
                  </a:lnTo>
                  <a:lnTo>
                    <a:pt x="6" y="30"/>
                  </a:lnTo>
                  <a:lnTo>
                    <a:pt x="13" y="24"/>
                  </a:lnTo>
                  <a:lnTo>
                    <a:pt x="31" y="12"/>
                  </a:lnTo>
                  <a:lnTo>
                    <a:pt x="55" y="6"/>
                  </a:lnTo>
                  <a:lnTo>
                    <a:pt x="67" y="0"/>
                  </a:lnTo>
                  <a:lnTo>
                    <a:pt x="97" y="0"/>
                  </a:lnTo>
                  <a:lnTo>
                    <a:pt x="139" y="0"/>
                  </a:lnTo>
                  <a:lnTo>
                    <a:pt x="175" y="0"/>
                  </a:lnTo>
                  <a:lnTo>
                    <a:pt x="205" y="12"/>
                  </a:lnTo>
                  <a:lnTo>
                    <a:pt x="211" y="12"/>
                  </a:lnTo>
                  <a:lnTo>
                    <a:pt x="217" y="18"/>
                  </a:lnTo>
                  <a:lnTo>
                    <a:pt x="223" y="30"/>
                  </a:lnTo>
                  <a:lnTo>
                    <a:pt x="229" y="36"/>
                  </a:lnTo>
                  <a:lnTo>
                    <a:pt x="235" y="48"/>
                  </a:lnTo>
                  <a:lnTo>
                    <a:pt x="229" y="60"/>
                  </a:lnTo>
                  <a:lnTo>
                    <a:pt x="229" y="54"/>
                  </a:lnTo>
                  <a:lnTo>
                    <a:pt x="229" y="48"/>
                  </a:lnTo>
                  <a:lnTo>
                    <a:pt x="223" y="42"/>
                  </a:lnTo>
                  <a:lnTo>
                    <a:pt x="211" y="36"/>
                  </a:lnTo>
                  <a:lnTo>
                    <a:pt x="199" y="24"/>
                  </a:lnTo>
                  <a:lnTo>
                    <a:pt x="181" y="18"/>
                  </a:lnTo>
                  <a:lnTo>
                    <a:pt x="157" y="18"/>
                  </a:lnTo>
                  <a:lnTo>
                    <a:pt x="145" y="18"/>
                  </a:lnTo>
                  <a:lnTo>
                    <a:pt x="109" y="18"/>
                  </a:lnTo>
                  <a:lnTo>
                    <a:pt x="73" y="18"/>
                  </a:lnTo>
                  <a:lnTo>
                    <a:pt x="49" y="24"/>
                  </a:lnTo>
                  <a:lnTo>
                    <a:pt x="43" y="24"/>
                  </a:lnTo>
                  <a:lnTo>
                    <a:pt x="37" y="24"/>
                  </a:lnTo>
                  <a:lnTo>
                    <a:pt x="31" y="30"/>
                  </a:lnTo>
                  <a:lnTo>
                    <a:pt x="19" y="36"/>
                  </a:lnTo>
                  <a:lnTo>
                    <a:pt x="13" y="42"/>
                  </a:lnTo>
                  <a:lnTo>
                    <a:pt x="6" y="54"/>
                  </a:lnTo>
                  <a:lnTo>
                    <a:pt x="6" y="66"/>
                  </a:lnTo>
                  <a:close/>
                </a:path>
              </a:pathLst>
            </a:custGeom>
            <a:solidFill>
              <a:schemeClr val="tx1"/>
            </a:solidFill>
            <a:ln w="9525">
              <a:noFill/>
              <a:round/>
              <a:headEnd/>
              <a:tailEnd/>
            </a:ln>
          </p:spPr>
          <p:txBody>
            <a:bodyPr/>
            <a:lstStyle/>
            <a:p>
              <a:endParaRPr lang="en-US"/>
            </a:p>
          </p:txBody>
        </p:sp>
        <p:sp>
          <p:nvSpPr>
            <p:cNvPr id="34" name="Freeform 830"/>
            <p:cNvSpPr>
              <a:spLocks/>
            </p:cNvSpPr>
            <p:nvPr/>
          </p:nvSpPr>
          <p:spPr bwMode="auto">
            <a:xfrm>
              <a:off x="14189" y="11235"/>
              <a:ext cx="211" cy="391"/>
            </a:xfrm>
            <a:custGeom>
              <a:avLst/>
              <a:gdLst>
                <a:gd name="T0" fmla="*/ 0 w 211"/>
                <a:gd name="T1" fmla="*/ 391 h 391"/>
                <a:gd name="T2" fmla="*/ 187 w 211"/>
                <a:gd name="T3" fmla="*/ 373 h 391"/>
                <a:gd name="T4" fmla="*/ 211 w 211"/>
                <a:gd name="T5" fmla="*/ 361 h 391"/>
                <a:gd name="T6" fmla="*/ 18 w 211"/>
                <a:gd name="T7" fmla="*/ 379 h 391"/>
                <a:gd name="T8" fmla="*/ 12 w 211"/>
                <a:gd name="T9" fmla="*/ 114 h 391"/>
                <a:gd name="T10" fmla="*/ 18 w 211"/>
                <a:gd name="T11" fmla="*/ 102 h 391"/>
                <a:gd name="T12" fmla="*/ 36 w 211"/>
                <a:gd name="T13" fmla="*/ 78 h 391"/>
                <a:gd name="T14" fmla="*/ 60 w 211"/>
                <a:gd name="T15" fmla="*/ 54 h 391"/>
                <a:gd name="T16" fmla="*/ 90 w 211"/>
                <a:gd name="T17" fmla="*/ 36 h 391"/>
                <a:gd name="T18" fmla="*/ 138 w 211"/>
                <a:gd name="T19" fmla="*/ 30 h 391"/>
                <a:gd name="T20" fmla="*/ 193 w 211"/>
                <a:gd name="T21" fmla="*/ 42 h 391"/>
                <a:gd name="T22" fmla="*/ 187 w 211"/>
                <a:gd name="T23" fmla="*/ 36 h 391"/>
                <a:gd name="T24" fmla="*/ 174 w 211"/>
                <a:gd name="T25" fmla="*/ 18 h 391"/>
                <a:gd name="T26" fmla="*/ 150 w 211"/>
                <a:gd name="T27" fmla="*/ 6 h 391"/>
                <a:gd name="T28" fmla="*/ 114 w 211"/>
                <a:gd name="T29" fmla="*/ 0 h 391"/>
                <a:gd name="T30" fmla="*/ 54 w 211"/>
                <a:gd name="T31" fmla="*/ 12 h 391"/>
                <a:gd name="T32" fmla="*/ 48 w 211"/>
                <a:gd name="T33" fmla="*/ 24 h 391"/>
                <a:gd name="T34" fmla="*/ 36 w 211"/>
                <a:gd name="T35" fmla="*/ 30 h 391"/>
                <a:gd name="T36" fmla="*/ 24 w 211"/>
                <a:gd name="T37" fmla="*/ 42 h 391"/>
                <a:gd name="T38" fmla="*/ 18 w 211"/>
                <a:gd name="T39" fmla="*/ 60 h 391"/>
                <a:gd name="T40" fmla="*/ 6 w 211"/>
                <a:gd name="T41" fmla="*/ 72 h 391"/>
                <a:gd name="T42" fmla="*/ 0 w 211"/>
                <a:gd name="T43" fmla="*/ 90 h 391"/>
                <a:gd name="T44" fmla="*/ 0 w 211"/>
                <a:gd name="T45" fmla="*/ 108 h 391"/>
                <a:gd name="T46" fmla="*/ 0 w 211"/>
                <a:gd name="T47" fmla="*/ 247 h 391"/>
                <a:gd name="T48" fmla="*/ 0 w 211"/>
                <a:gd name="T49" fmla="*/ 391 h 39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11"/>
                <a:gd name="T76" fmla="*/ 0 h 391"/>
                <a:gd name="T77" fmla="*/ 211 w 211"/>
                <a:gd name="T78" fmla="*/ 391 h 391"/>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11" h="391">
                  <a:moveTo>
                    <a:pt x="0" y="391"/>
                  </a:moveTo>
                  <a:lnTo>
                    <a:pt x="187" y="373"/>
                  </a:lnTo>
                  <a:lnTo>
                    <a:pt x="211" y="361"/>
                  </a:lnTo>
                  <a:lnTo>
                    <a:pt x="18" y="379"/>
                  </a:lnTo>
                  <a:lnTo>
                    <a:pt x="12" y="114"/>
                  </a:lnTo>
                  <a:lnTo>
                    <a:pt x="18" y="102"/>
                  </a:lnTo>
                  <a:lnTo>
                    <a:pt x="36" y="78"/>
                  </a:lnTo>
                  <a:lnTo>
                    <a:pt x="60" y="54"/>
                  </a:lnTo>
                  <a:lnTo>
                    <a:pt x="90" y="36"/>
                  </a:lnTo>
                  <a:lnTo>
                    <a:pt x="138" y="30"/>
                  </a:lnTo>
                  <a:lnTo>
                    <a:pt x="193" y="42"/>
                  </a:lnTo>
                  <a:lnTo>
                    <a:pt x="187" y="36"/>
                  </a:lnTo>
                  <a:lnTo>
                    <a:pt x="174" y="18"/>
                  </a:lnTo>
                  <a:lnTo>
                    <a:pt x="150" y="6"/>
                  </a:lnTo>
                  <a:lnTo>
                    <a:pt x="114" y="0"/>
                  </a:lnTo>
                  <a:lnTo>
                    <a:pt x="54" y="12"/>
                  </a:lnTo>
                  <a:lnTo>
                    <a:pt x="48" y="24"/>
                  </a:lnTo>
                  <a:lnTo>
                    <a:pt x="36" y="30"/>
                  </a:lnTo>
                  <a:lnTo>
                    <a:pt x="24" y="42"/>
                  </a:lnTo>
                  <a:lnTo>
                    <a:pt x="18" y="60"/>
                  </a:lnTo>
                  <a:lnTo>
                    <a:pt x="6" y="72"/>
                  </a:lnTo>
                  <a:lnTo>
                    <a:pt x="0" y="90"/>
                  </a:lnTo>
                  <a:lnTo>
                    <a:pt x="0" y="108"/>
                  </a:lnTo>
                  <a:lnTo>
                    <a:pt x="0" y="247"/>
                  </a:lnTo>
                  <a:lnTo>
                    <a:pt x="0" y="391"/>
                  </a:lnTo>
                  <a:close/>
                </a:path>
              </a:pathLst>
            </a:custGeom>
            <a:solidFill>
              <a:schemeClr val="tx1"/>
            </a:solidFill>
            <a:ln w="9525">
              <a:noFill/>
              <a:round/>
              <a:headEnd/>
              <a:tailEnd/>
            </a:ln>
          </p:spPr>
          <p:txBody>
            <a:bodyPr/>
            <a:lstStyle/>
            <a:p>
              <a:endParaRPr lang="en-US"/>
            </a:p>
          </p:txBody>
        </p:sp>
        <p:sp>
          <p:nvSpPr>
            <p:cNvPr id="35" name="Freeform 831"/>
            <p:cNvSpPr>
              <a:spLocks/>
            </p:cNvSpPr>
            <p:nvPr/>
          </p:nvSpPr>
          <p:spPr bwMode="auto">
            <a:xfrm>
              <a:off x="15225" y="10542"/>
              <a:ext cx="48" cy="1783"/>
            </a:xfrm>
            <a:custGeom>
              <a:avLst/>
              <a:gdLst>
                <a:gd name="T0" fmla="*/ 0 w 48"/>
                <a:gd name="T1" fmla="*/ 1783 h 1783"/>
                <a:gd name="T2" fmla="*/ 0 w 48"/>
                <a:gd name="T3" fmla="*/ 6 h 1783"/>
                <a:gd name="T4" fmla="*/ 6 w 48"/>
                <a:gd name="T5" fmla="*/ 0 h 1783"/>
                <a:gd name="T6" fmla="*/ 12 w 48"/>
                <a:gd name="T7" fmla="*/ 0 h 1783"/>
                <a:gd name="T8" fmla="*/ 24 w 48"/>
                <a:gd name="T9" fmla="*/ 0 h 1783"/>
                <a:gd name="T10" fmla="*/ 30 w 48"/>
                <a:gd name="T11" fmla="*/ 6 h 1783"/>
                <a:gd name="T12" fmla="*/ 42 w 48"/>
                <a:gd name="T13" fmla="*/ 12 h 1783"/>
                <a:gd name="T14" fmla="*/ 48 w 48"/>
                <a:gd name="T15" fmla="*/ 30 h 1783"/>
                <a:gd name="T16" fmla="*/ 48 w 48"/>
                <a:gd name="T17" fmla="*/ 1783 h 1783"/>
                <a:gd name="T18" fmla="*/ 0 w 48"/>
                <a:gd name="T19" fmla="*/ 1783 h 178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8"/>
                <a:gd name="T31" fmla="*/ 0 h 1783"/>
                <a:gd name="T32" fmla="*/ 48 w 48"/>
                <a:gd name="T33" fmla="*/ 1783 h 178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8" h="1783">
                  <a:moveTo>
                    <a:pt x="0" y="1783"/>
                  </a:moveTo>
                  <a:lnTo>
                    <a:pt x="0" y="6"/>
                  </a:lnTo>
                  <a:lnTo>
                    <a:pt x="6" y="0"/>
                  </a:lnTo>
                  <a:lnTo>
                    <a:pt x="12" y="0"/>
                  </a:lnTo>
                  <a:lnTo>
                    <a:pt x="24" y="0"/>
                  </a:lnTo>
                  <a:lnTo>
                    <a:pt x="30" y="6"/>
                  </a:lnTo>
                  <a:lnTo>
                    <a:pt x="42" y="12"/>
                  </a:lnTo>
                  <a:lnTo>
                    <a:pt x="48" y="30"/>
                  </a:lnTo>
                  <a:lnTo>
                    <a:pt x="48" y="1783"/>
                  </a:lnTo>
                  <a:lnTo>
                    <a:pt x="0" y="1783"/>
                  </a:lnTo>
                  <a:close/>
                </a:path>
              </a:pathLst>
            </a:custGeom>
            <a:solidFill>
              <a:schemeClr val="tx1"/>
            </a:solidFill>
            <a:ln w="9525">
              <a:noFill/>
              <a:round/>
              <a:headEnd/>
              <a:tailEnd/>
            </a:ln>
          </p:spPr>
          <p:txBody>
            <a:bodyPr/>
            <a:lstStyle/>
            <a:p>
              <a:endParaRPr lang="en-US"/>
            </a:p>
          </p:txBody>
        </p:sp>
        <p:sp>
          <p:nvSpPr>
            <p:cNvPr id="36" name="Freeform 832"/>
            <p:cNvSpPr>
              <a:spLocks/>
            </p:cNvSpPr>
            <p:nvPr/>
          </p:nvSpPr>
          <p:spPr bwMode="auto">
            <a:xfrm>
              <a:off x="13833" y="10729"/>
              <a:ext cx="73" cy="1596"/>
            </a:xfrm>
            <a:custGeom>
              <a:avLst/>
              <a:gdLst>
                <a:gd name="T0" fmla="*/ 73 w 73"/>
                <a:gd name="T1" fmla="*/ 1596 h 1596"/>
                <a:gd name="T2" fmla="*/ 43 w 73"/>
                <a:gd name="T3" fmla="*/ 6 h 1596"/>
                <a:gd name="T4" fmla="*/ 43 w 73"/>
                <a:gd name="T5" fmla="*/ 0 h 1596"/>
                <a:gd name="T6" fmla="*/ 37 w 73"/>
                <a:gd name="T7" fmla="*/ 0 h 1596"/>
                <a:gd name="T8" fmla="*/ 30 w 73"/>
                <a:gd name="T9" fmla="*/ 0 h 1596"/>
                <a:gd name="T10" fmla="*/ 18 w 73"/>
                <a:gd name="T11" fmla="*/ 6 h 1596"/>
                <a:gd name="T12" fmla="*/ 6 w 73"/>
                <a:gd name="T13" fmla="*/ 12 h 1596"/>
                <a:gd name="T14" fmla="*/ 0 w 73"/>
                <a:gd name="T15" fmla="*/ 1596 h 1596"/>
                <a:gd name="T16" fmla="*/ 73 w 73"/>
                <a:gd name="T17" fmla="*/ 1596 h 159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
                <a:gd name="T28" fmla="*/ 0 h 1596"/>
                <a:gd name="T29" fmla="*/ 73 w 73"/>
                <a:gd name="T30" fmla="*/ 1596 h 159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 h="1596">
                  <a:moveTo>
                    <a:pt x="73" y="1596"/>
                  </a:moveTo>
                  <a:lnTo>
                    <a:pt x="43" y="6"/>
                  </a:lnTo>
                  <a:lnTo>
                    <a:pt x="43" y="0"/>
                  </a:lnTo>
                  <a:lnTo>
                    <a:pt x="37" y="0"/>
                  </a:lnTo>
                  <a:lnTo>
                    <a:pt x="30" y="0"/>
                  </a:lnTo>
                  <a:lnTo>
                    <a:pt x="18" y="6"/>
                  </a:lnTo>
                  <a:lnTo>
                    <a:pt x="6" y="12"/>
                  </a:lnTo>
                  <a:lnTo>
                    <a:pt x="0" y="1596"/>
                  </a:lnTo>
                  <a:lnTo>
                    <a:pt x="73" y="1596"/>
                  </a:lnTo>
                  <a:close/>
                </a:path>
              </a:pathLst>
            </a:custGeom>
            <a:solidFill>
              <a:schemeClr val="tx1"/>
            </a:solidFill>
            <a:ln w="9525">
              <a:noFill/>
              <a:round/>
              <a:headEnd/>
              <a:tailEnd/>
            </a:ln>
          </p:spPr>
          <p:txBody>
            <a:bodyPr/>
            <a:lstStyle/>
            <a:p>
              <a:endParaRPr lang="en-US"/>
            </a:p>
          </p:txBody>
        </p:sp>
        <p:sp>
          <p:nvSpPr>
            <p:cNvPr id="37" name="Freeform 833"/>
            <p:cNvSpPr>
              <a:spLocks/>
            </p:cNvSpPr>
            <p:nvPr/>
          </p:nvSpPr>
          <p:spPr bwMode="auto">
            <a:xfrm>
              <a:off x="15600" y="10752"/>
              <a:ext cx="133" cy="247"/>
            </a:xfrm>
            <a:custGeom>
              <a:avLst/>
              <a:gdLst>
                <a:gd name="T0" fmla="*/ 133 w 133"/>
                <a:gd name="T1" fmla="*/ 247 h 247"/>
                <a:gd name="T2" fmla="*/ 19 w 133"/>
                <a:gd name="T3" fmla="*/ 66 h 247"/>
                <a:gd name="T4" fmla="*/ 19 w 133"/>
                <a:gd name="T5" fmla="*/ 60 h 247"/>
                <a:gd name="T6" fmla="*/ 19 w 133"/>
                <a:gd name="T7" fmla="*/ 54 h 247"/>
                <a:gd name="T8" fmla="*/ 25 w 133"/>
                <a:gd name="T9" fmla="*/ 54 h 247"/>
                <a:gd name="T10" fmla="*/ 31 w 133"/>
                <a:gd name="T11" fmla="*/ 54 h 247"/>
                <a:gd name="T12" fmla="*/ 31 w 133"/>
                <a:gd name="T13" fmla="*/ 48 h 247"/>
                <a:gd name="T14" fmla="*/ 37 w 133"/>
                <a:gd name="T15" fmla="*/ 42 h 247"/>
                <a:gd name="T16" fmla="*/ 43 w 133"/>
                <a:gd name="T17" fmla="*/ 36 h 247"/>
                <a:gd name="T18" fmla="*/ 43 w 133"/>
                <a:gd name="T19" fmla="*/ 24 h 247"/>
                <a:gd name="T20" fmla="*/ 37 w 133"/>
                <a:gd name="T21" fmla="*/ 12 h 247"/>
                <a:gd name="T22" fmla="*/ 19 w 133"/>
                <a:gd name="T23" fmla="*/ 0 h 247"/>
                <a:gd name="T24" fmla="*/ 19 w 133"/>
                <a:gd name="T25" fmla="*/ 6 h 247"/>
                <a:gd name="T26" fmla="*/ 13 w 133"/>
                <a:gd name="T27" fmla="*/ 6 h 247"/>
                <a:gd name="T28" fmla="*/ 6 w 133"/>
                <a:gd name="T29" fmla="*/ 12 h 247"/>
                <a:gd name="T30" fmla="*/ 0 w 133"/>
                <a:gd name="T31" fmla="*/ 18 h 247"/>
                <a:gd name="T32" fmla="*/ 0 w 133"/>
                <a:gd name="T33" fmla="*/ 24 h 247"/>
                <a:gd name="T34" fmla="*/ 0 w 133"/>
                <a:gd name="T35" fmla="*/ 36 h 247"/>
                <a:gd name="T36" fmla="*/ 6 w 133"/>
                <a:gd name="T37" fmla="*/ 36 h 247"/>
                <a:gd name="T38" fmla="*/ 6 w 133"/>
                <a:gd name="T39" fmla="*/ 42 h 247"/>
                <a:gd name="T40" fmla="*/ 13 w 133"/>
                <a:gd name="T41" fmla="*/ 48 h 247"/>
                <a:gd name="T42" fmla="*/ 13 w 133"/>
                <a:gd name="T43" fmla="*/ 54 h 247"/>
                <a:gd name="T44" fmla="*/ 6 w 133"/>
                <a:gd name="T45" fmla="*/ 66 h 247"/>
                <a:gd name="T46" fmla="*/ 13 w 133"/>
                <a:gd name="T47" fmla="*/ 235 h 247"/>
                <a:gd name="T48" fmla="*/ 25 w 133"/>
                <a:gd name="T49" fmla="*/ 235 h 247"/>
                <a:gd name="T50" fmla="*/ 55 w 133"/>
                <a:gd name="T51" fmla="*/ 229 h 247"/>
                <a:gd name="T52" fmla="*/ 97 w 133"/>
                <a:gd name="T53" fmla="*/ 235 h 247"/>
                <a:gd name="T54" fmla="*/ 133 w 133"/>
                <a:gd name="T55" fmla="*/ 247 h 24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33"/>
                <a:gd name="T85" fmla="*/ 0 h 247"/>
                <a:gd name="T86" fmla="*/ 133 w 133"/>
                <a:gd name="T87" fmla="*/ 247 h 247"/>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33" h="247">
                  <a:moveTo>
                    <a:pt x="133" y="247"/>
                  </a:moveTo>
                  <a:lnTo>
                    <a:pt x="19" y="66"/>
                  </a:lnTo>
                  <a:lnTo>
                    <a:pt x="19" y="60"/>
                  </a:lnTo>
                  <a:lnTo>
                    <a:pt x="19" y="54"/>
                  </a:lnTo>
                  <a:lnTo>
                    <a:pt x="25" y="54"/>
                  </a:lnTo>
                  <a:lnTo>
                    <a:pt x="31" y="54"/>
                  </a:lnTo>
                  <a:lnTo>
                    <a:pt x="31" y="48"/>
                  </a:lnTo>
                  <a:lnTo>
                    <a:pt x="37" y="42"/>
                  </a:lnTo>
                  <a:lnTo>
                    <a:pt x="43" y="36"/>
                  </a:lnTo>
                  <a:lnTo>
                    <a:pt x="43" y="24"/>
                  </a:lnTo>
                  <a:lnTo>
                    <a:pt x="37" y="12"/>
                  </a:lnTo>
                  <a:lnTo>
                    <a:pt x="19" y="0"/>
                  </a:lnTo>
                  <a:lnTo>
                    <a:pt x="19" y="6"/>
                  </a:lnTo>
                  <a:lnTo>
                    <a:pt x="13" y="6"/>
                  </a:lnTo>
                  <a:lnTo>
                    <a:pt x="6" y="12"/>
                  </a:lnTo>
                  <a:lnTo>
                    <a:pt x="0" y="18"/>
                  </a:lnTo>
                  <a:lnTo>
                    <a:pt x="0" y="24"/>
                  </a:lnTo>
                  <a:lnTo>
                    <a:pt x="0" y="36"/>
                  </a:lnTo>
                  <a:lnTo>
                    <a:pt x="6" y="36"/>
                  </a:lnTo>
                  <a:lnTo>
                    <a:pt x="6" y="42"/>
                  </a:lnTo>
                  <a:lnTo>
                    <a:pt x="13" y="48"/>
                  </a:lnTo>
                  <a:lnTo>
                    <a:pt x="13" y="54"/>
                  </a:lnTo>
                  <a:lnTo>
                    <a:pt x="6" y="66"/>
                  </a:lnTo>
                  <a:lnTo>
                    <a:pt x="13" y="235"/>
                  </a:lnTo>
                  <a:lnTo>
                    <a:pt x="25" y="235"/>
                  </a:lnTo>
                  <a:lnTo>
                    <a:pt x="55" y="229"/>
                  </a:lnTo>
                  <a:lnTo>
                    <a:pt x="97" y="235"/>
                  </a:lnTo>
                  <a:lnTo>
                    <a:pt x="133" y="247"/>
                  </a:lnTo>
                  <a:close/>
                </a:path>
              </a:pathLst>
            </a:custGeom>
            <a:solidFill>
              <a:schemeClr val="tx1"/>
            </a:solidFill>
            <a:ln w="9525">
              <a:noFill/>
              <a:round/>
              <a:headEnd/>
              <a:tailEnd/>
            </a:ln>
          </p:spPr>
          <p:txBody>
            <a:bodyPr/>
            <a:lstStyle/>
            <a:p>
              <a:endParaRPr lang="en-US"/>
            </a:p>
          </p:txBody>
        </p:sp>
        <p:sp>
          <p:nvSpPr>
            <p:cNvPr id="38" name="Freeform 834"/>
            <p:cNvSpPr>
              <a:spLocks/>
            </p:cNvSpPr>
            <p:nvPr/>
          </p:nvSpPr>
          <p:spPr bwMode="auto">
            <a:xfrm>
              <a:off x="13870" y="10434"/>
              <a:ext cx="126" cy="247"/>
            </a:xfrm>
            <a:custGeom>
              <a:avLst/>
              <a:gdLst>
                <a:gd name="T0" fmla="*/ 0 w 126"/>
                <a:gd name="T1" fmla="*/ 222 h 247"/>
                <a:gd name="T2" fmla="*/ 18 w 126"/>
                <a:gd name="T3" fmla="*/ 222 h 247"/>
                <a:gd name="T4" fmla="*/ 48 w 126"/>
                <a:gd name="T5" fmla="*/ 222 h 247"/>
                <a:gd name="T6" fmla="*/ 90 w 126"/>
                <a:gd name="T7" fmla="*/ 228 h 247"/>
                <a:gd name="T8" fmla="*/ 126 w 126"/>
                <a:gd name="T9" fmla="*/ 247 h 247"/>
                <a:gd name="T10" fmla="*/ 42 w 126"/>
                <a:gd name="T11" fmla="*/ 66 h 247"/>
                <a:gd name="T12" fmla="*/ 48 w 126"/>
                <a:gd name="T13" fmla="*/ 60 h 247"/>
                <a:gd name="T14" fmla="*/ 54 w 126"/>
                <a:gd name="T15" fmla="*/ 54 h 247"/>
                <a:gd name="T16" fmla="*/ 60 w 126"/>
                <a:gd name="T17" fmla="*/ 42 h 247"/>
                <a:gd name="T18" fmla="*/ 66 w 126"/>
                <a:gd name="T19" fmla="*/ 36 h 247"/>
                <a:gd name="T20" fmla="*/ 66 w 126"/>
                <a:gd name="T21" fmla="*/ 24 h 247"/>
                <a:gd name="T22" fmla="*/ 66 w 126"/>
                <a:gd name="T23" fmla="*/ 18 h 247"/>
                <a:gd name="T24" fmla="*/ 54 w 126"/>
                <a:gd name="T25" fmla="*/ 6 h 247"/>
                <a:gd name="T26" fmla="*/ 42 w 126"/>
                <a:gd name="T27" fmla="*/ 0 h 247"/>
                <a:gd name="T28" fmla="*/ 36 w 126"/>
                <a:gd name="T29" fmla="*/ 0 h 247"/>
                <a:gd name="T30" fmla="*/ 30 w 126"/>
                <a:gd name="T31" fmla="*/ 0 h 247"/>
                <a:gd name="T32" fmla="*/ 24 w 126"/>
                <a:gd name="T33" fmla="*/ 0 h 247"/>
                <a:gd name="T34" fmla="*/ 18 w 126"/>
                <a:gd name="T35" fmla="*/ 0 h 247"/>
                <a:gd name="T36" fmla="*/ 12 w 126"/>
                <a:gd name="T37" fmla="*/ 12 h 247"/>
                <a:gd name="T38" fmla="*/ 12 w 126"/>
                <a:gd name="T39" fmla="*/ 18 h 247"/>
                <a:gd name="T40" fmla="*/ 12 w 126"/>
                <a:gd name="T41" fmla="*/ 24 h 247"/>
                <a:gd name="T42" fmla="*/ 12 w 126"/>
                <a:gd name="T43" fmla="*/ 36 h 247"/>
                <a:gd name="T44" fmla="*/ 18 w 126"/>
                <a:gd name="T45" fmla="*/ 48 h 247"/>
                <a:gd name="T46" fmla="*/ 24 w 126"/>
                <a:gd name="T47" fmla="*/ 60 h 247"/>
                <a:gd name="T48" fmla="*/ 0 w 126"/>
                <a:gd name="T49" fmla="*/ 222 h 24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26"/>
                <a:gd name="T76" fmla="*/ 0 h 247"/>
                <a:gd name="T77" fmla="*/ 126 w 126"/>
                <a:gd name="T78" fmla="*/ 247 h 24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26" h="247">
                  <a:moveTo>
                    <a:pt x="0" y="222"/>
                  </a:moveTo>
                  <a:lnTo>
                    <a:pt x="18" y="222"/>
                  </a:lnTo>
                  <a:lnTo>
                    <a:pt x="48" y="222"/>
                  </a:lnTo>
                  <a:lnTo>
                    <a:pt x="90" y="228"/>
                  </a:lnTo>
                  <a:lnTo>
                    <a:pt x="126" y="247"/>
                  </a:lnTo>
                  <a:lnTo>
                    <a:pt x="42" y="66"/>
                  </a:lnTo>
                  <a:lnTo>
                    <a:pt x="48" y="60"/>
                  </a:lnTo>
                  <a:lnTo>
                    <a:pt x="54" y="54"/>
                  </a:lnTo>
                  <a:lnTo>
                    <a:pt x="60" y="42"/>
                  </a:lnTo>
                  <a:lnTo>
                    <a:pt x="66" y="36"/>
                  </a:lnTo>
                  <a:lnTo>
                    <a:pt x="66" y="24"/>
                  </a:lnTo>
                  <a:lnTo>
                    <a:pt x="66" y="18"/>
                  </a:lnTo>
                  <a:lnTo>
                    <a:pt x="54" y="6"/>
                  </a:lnTo>
                  <a:lnTo>
                    <a:pt x="42" y="0"/>
                  </a:lnTo>
                  <a:lnTo>
                    <a:pt x="36" y="0"/>
                  </a:lnTo>
                  <a:lnTo>
                    <a:pt x="30" y="0"/>
                  </a:lnTo>
                  <a:lnTo>
                    <a:pt x="24" y="0"/>
                  </a:lnTo>
                  <a:lnTo>
                    <a:pt x="18" y="0"/>
                  </a:lnTo>
                  <a:lnTo>
                    <a:pt x="12" y="12"/>
                  </a:lnTo>
                  <a:lnTo>
                    <a:pt x="12" y="18"/>
                  </a:lnTo>
                  <a:lnTo>
                    <a:pt x="12" y="24"/>
                  </a:lnTo>
                  <a:lnTo>
                    <a:pt x="12" y="36"/>
                  </a:lnTo>
                  <a:lnTo>
                    <a:pt x="18" y="48"/>
                  </a:lnTo>
                  <a:lnTo>
                    <a:pt x="24" y="60"/>
                  </a:lnTo>
                  <a:lnTo>
                    <a:pt x="0" y="222"/>
                  </a:lnTo>
                  <a:close/>
                </a:path>
              </a:pathLst>
            </a:custGeom>
            <a:solidFill>
              <a:schemeClr val="tx1"/>
            </a:solidFill>
            <a:ln w="9525">
              <a:noFill/>
              <a:round/>
              <a:headEnd/>
              <a:tailEnd/>
            </a:ln>
          </p:spPr>
          <p:txBody>
            <a:bodyPr/>
            <a:lstStyle/>
            <a:p>
              <a:endParaRPr lang="en-US"/>
            </a:p>
          </p:txBody>
        </p:sp>
        <p:sp>
          <p:nvSpPr>
            <p:cNvPr id="39" name="Freeform 835"/>
            <p:cNvSpPr>
              <a:spLocks/>
            </p:cNvSpPr>
            <p:nvPr/>
          </p:nvSpPr>
          <p:spPr bwMode="auto">
            <a:xfrm>
              <a:off x="15592" y="11024"/>
              <a:ext cx="157" cy="48"/>
            </a:xfrm>
            <a:custGeom>
              <a:avLst/>
              <a:gdLst>
                <a:gd name="T0" fmla="*/ 0 w 157"/>
                <a:gd name="T1" fmla="*/ 18 h 48"/>
                <a:gd name="T2" fmla="*/ 18 w 157"/>
                <a:gd name="T3" fmla="*/ 18 h 48"/>
                <a:gd name="T4" fmla="*/ 61 w 157"/>
                <a:gd name="T5" fmla="*/ 12 h 48"/>
                <a:gd name="T6" fmla="*/ 109 w 157"/>
                <a:gd name="T7" fmla="*/ 18 h 48"/>
                <a:gd name="T8" fmla="*/ 115 w 157"/>
                <a:gd name="T9" fmla="*/ 18 h 48"/>
                <a:gd name="T10" fmla="*/ 121 w 157"/>
                <a:gd name="T11" fmla="*/ 24 h 48"/>
                <a:gd name="T12" fmla="*/ 127 w 157"/>
                <a:gd name="T13" fmla="*/ 24 h 48"/>
                <a:gd name="T14" fmla="*/ 133 w 157"/>
                <a:gd name="T15" fmla="*/ 30 h 48"/>
                <a:gd name="T16" fmla="*/ 139 w 157"/>
                <a:gd name="T17" fmla="*/ 36 h 48"/>
                <a:gd name="T18" fmla="*/ 139 w 157"/>
                <a:gd name="T19" fmla="*/ 42 h 48"/>
                <a:gd name="T20" fmla="*/ 139 w 157"/>
                <a:gd name="T21" fmla="*/ 48 h 48"/>
                <a:gd name="T22" fmla="*/ 145 w 157"/>
                <a:gd name="T23" fmla="*/ 48 h 48"/>
                <a:gd name="T24" fmla="*/ 151 w 157"/>
                <a:gd name="T25" fmla="*/ 48 h 48"/>
                <a:gd name="T26" fmla="*/ 157 w 157"/>
                <a:gd name="T27" fmla="*/ 42 h 48"/>
                <a:gd name="T28" fmla="*/ 157 w 157"/>
                <a:gd name="T29" fmla="*/ 36 h 48"/>
                <a:gd name="T30" fmla="*/ 157 w 157"/>
                <a:gd name="T31" fmla="*/ 24 h 48"/>
                <a:gd name="T32" fmla="*/ 145 w 157"/>
                <a:gd name="T33" fmla="*/ 12 h 48"/>
                <a:gd name="T34" fmla="*/ 133 w 157"/>
                <a:gd name="T35" fmla="*/ 12 h 48"/>
                <a:gd name="T36" fmla="*/ 97 w 157"/>
                <a:gd name="T37" fmla="*/ 0 h 48"/>
                <a:gd name="T38" fmla="*/ 49 w 157"/>
                <a:gd name="T39" fmla="*/ 0 h 48"/>
                <a:gd name="T40" fmla="*/ 0 w 157"/>
                <a:gd name="T41" fmla="*/ 18 h 4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7"/>
                <a:gd name="T64" fmla="*/ 0 h 48"/>
                <a:gd name="T65" fmla="*/ 157 w 157"/>
                <a:gd name="T66" fmla="*/ 48 h 4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7" h="48">
                  <a:moveTo>
                    <a:pt x="0" y="18"/>
                  </a:moveTo>
                  <a:lnTo>
                    <a:pt x="18" y="18"/>
                  </a:lnTo>
                  <a:lnTo>
                    <a:pt x="61" y="12"/>
                  </a:lnTo>
                  <a:lnTo>
                    <a:pt x="109" y="18"/>
                  </a:lnTo>
                  <a:lnTo>
                    <a:pt x="115" y="18"/>
                  </a:lnTo>
                  <a:lnTo>
                    <a:pt x="121" y="24"/>
                  </a:lnTo>
                  <a:lnTo>
                    <a:pt x="127" y="24"/>
                  </a:lnTo>
                  <a:lnTo>
                    <a:pt x="133" y="30"/>
                  </a:lnTo>
                  <a:lnTo>
                    <a:pt x="139" y="36"/>
                  </a:lnTo>
                  <a:lnTo>
                    <a:pt x="139" y="42"/>
                  </a:lnTo>
                  <a:lnTo>
                    <a:pt x="139" y="48"/>
                  </a:lnTo>
                  <a:lnTo>
                    <a:pt x="145" y="48"/>
                  </a:lnTo>
                  <a:lnTo>
                    <a:pt x="151" y="48"/>
                  </a:lnTo>
                  <a:lnTo>
                    <a:pt x="157" y="42"/>
                  </a:lnTo>
                  <a:lnTo>
                    <a:pt x="157" y="36"/>
                  </a:lnTo>
                  <a:lnTo>
                    <a:pt x="157" y="24"/>
                  </a:lnTo>
                  <a:lnTo>
                    <a:pt x="145" y="12"/>
                  </a:lnTo>
                  <a:lnTo>
                    <a:pt x="133" y="12"/>
                  </a:lnTo>
                  <a:lnTo>
                    <a:pt x="97" y="0"/>
                  </a:lnTo>
                  <a:lnTo>
                    <a:pt x="49" y="0"/>
                  </a:lnTo>
                  <a:lnTo>
                    <a:pt x="0" y="18"/>
                  </a:lnTo>
                  <a:close/>
                </a:path>
              </a:pathLst>
            </a:custGeom>
            <a:solidFill>
              <a:schemeClr val="tx1"/>
            </a:solidFill>
            <a:ln w="9525">
              <a:noFill/>
              <a:round/>
              <a:headEnd/>
              <a:tailEnd/>
            </a:ln>
          </p:spPr>
          <p:txBody>
            <a:bodyPr/>
            <a:lstStyle/>
            <a:p>
              <a:endParaRPr lang="en-US"/>
            </a:p>
          </p:txBody>
        </p:sp>
        <p:sp>
          <p:nvSpPr>
            <p:cNvPr id="40" name="Freeform 836"/>
            <p:cNvSpPr>
              <a:spLocks/>
            </p:cNvSpPr>
            <p:nvPr/>
          </p:nvSpPr>
          <p:spPr bwMode="auto">
            <a:xfrm>
              <a:off x="15689" y="11072"/>
              <a:ext cx="36" cy="1259"/>
            </a:xfrm>
            <a:custGeom>
              <a:avLst/>
              <a:gdLst>
                <a:gd name="T0" fmla="*/ 0 w 36"/>
                <a:gd name="T1" fmla="*/ 1259 h 1259"/>
                <a:gd name="T2" fmla="*/ 18 w 36"/>
                <a:gd name="T3" fmla="*/ 0 h 1259"/>
                <a:gd name="T4" fmla="*/ 24 w 36"/>
                <a:gd name="T5" fmla="*/ 0 h 1259"/>
                <a:gd name="T6" fmla="*/ 30 w 36"/>
                <a:gd name="T7" fmla="*/ 6 h 1259"/>
                <a:gd name="T8" fmla="*/ 36 w 36"/>
                <a:gd name="T9" fmla="*/ 12 h 1259"/>
                <a:gd name="T10" fmla="*/ 36 w 36"/>
                <a:gd name="T11" fmla="*/ 1259 h 1259"/>
                <a:gd name="T12" fmla="*/ 0 w 36"/>
                <a:gd name="T13" fmla="*/ 1259 h 1259"/>
                <a:gd name="T14" fmla="*/ 0 60000 65536"/>
                <a:gd name="T15" fmla="*/ 0 60000 65536"/>
                <a:gd name="T16" fmla="*/ 0 60000 65536"/>
                <a:gd name="T17" fmla="*/ 0 60000 65536"/>
                <a:gd name="T18" fmla="*/ 0 60000 65536"/>
                <a:gd name="T19" fmla="*/ 0 60000 65536"/>
                <a:gd name="T20" fmla="*/ 0 60000 65536"/>
                <a:gd name="T21" fmla="*/ 0 w 36"/>
                <a:gd name="T22" fmla="*/ 0 h 1259"/>
                <a:gd name="T23" fmla="*/ 36 w 36"/>
                <a:gd name="T24" fmla="*/ 1259 h 125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1259">
                  <a:moveTo>
                    <a:pt x="0" y="1259"/>
                  </a:moveTo>
                  <a:lnTo>
                    <a:pt x="18" y="0"/>
                  </a:lnTo>
                  <a:lnTo>
                    <a:pt x="24" y="0"/>
                  </a:lnTo>
                  <a:lnTo>
                    <a:pt x="30" y="6"/>
                  </a:lnTo>
                  <a:lnTo>
                    <a:pt x="36" y="12"/>
                  </a:lnTo>
                  <a:lnTo>
                    <a:pt x="36" y="1259"/>
                  </a:lnTo>
                  <a:lnTo>
                    <a:pt x="0" y="1259"/>
                  </a:lnTo>
                  <a:close/>
                </a:path>
              </a:pathLst>
            </a:custGeom>
            <a:solidFill>
              <a:schemeClr val="tx1"/>
            </a:solidFill>
            <a:ln w="9525">
              <a:noFill/>
              <a:round/>
              <a:headEnd/>
              <a:tailEnd/>
            </a:ln>
          </p:spPr>
          <p:txBody>
            <a:bodyPr/>
            <a:lstStyle/>
            <a:p>
              <a:endParaRPr lang="en-US"/>
            </a:p>
          </p:txBody>
        </p:sp>
        <p:sp>
          <p:nvSpPr>
            <p:cNvPr id="41" name="Freeform 837"/>
            <p:cNvSpPr>
              <a:spLocks/>
            </p:cNvSpPr>
            <p:nvPr/>
          </p:nvSpPr>
          <p:spPr bwMode="auto">
            <a:xfrm>
              <a:off x="13978" y="11319"/>
              <a:ext cx="1145" cy="1006"/>
            </a:xfrm>
            <a:custGeom>
              <a:avLst/>
              <a:gdLst>
                <a:gd name="T0" fmla="*/ 132 w 1145"/>
                <a:gd name="T1" fmla="*/ 127 h 1006"/>
                <a:gd name="T2" fmla="*/ 6 w 1145"/>
                <a:gd name="T3" fmla="*/ 139 h 1006"/>
                <a:gd name="T4" fmla="*/ 0 w 1145"/>
                <a:gd name="T5" fmla="*/ 1006 h 1006"/>
                <a:gd name="T6" fmla="*/ 1145 w 1145"/>
                <a:gd name="T7" fmla="*/ 1006 h 1006"/>
                <a:gd name="T8" fmla="*/ 1139 w 1145"/>
                <a:gd name="T9" fmla="*/ 0 h 1006"/>
                <a:gd name="T10" fmla="*/ 1054 w 1145"/>
                <a:gd name="T11" fmla="*/ 12 h 1006"/>
                <a:gd name="T12" fmla="*/ 1054 w 1145"/>
                <a:gd name="T13" fmla="*/ 289 h 1006"/>
                <a:gd name="T14" fmla="*/ 145 w 1145"/>
                <a:gd name="T15" fmla="*/ 368 h 1006"/>
                <a:gd name="T16" fmla="*/ 132 w 1145"/>
                <a:gd name="T17" fmla="*/ 127 h 100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45"/>
                <a:gd name="T28" fmla="*/ 0 h 1006"/>
                <a:gd name="T29" fmla="*/ 1145 w 1145"/>
                <a:gd name="T30" fmla="*/ 1006 h 100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45" h="1006">
                  <a:moveTo>
                    <a:pt x="132" y="127"/>
                  </a:moveTo>
                  <a:lnTo>
                    <a:pt x="6" y="139"/>
                  </a:lnTo>
                  <a:lnTo>
                    <a:pt x="0" y="1006"/>
                  </a:lnTo>
                  <a:lnTo>
                    <a:pt x="1145" y="1006"/>
                  </a:lnTo>
                  <a:lnTo>
                    <a:pt x="1139" y="0"/>
                  </a:lnTo>
                  <a:lnTo>
                    <a:pt x="1054" y="12"/>
                  </a:lnTo>
                  <a:lnTo>
                    <a:pt x="1054" y="289"/>
                  </a:lnTo>
                  <a:lnTo>
                    <a:pt x="145" y="368"/>
                  </a:lnTo>
                  <a:lnTo>
                    <a:pt x="132" y="127"/>
                  </a:lnTo>
                  <a:close/>
                </a:path>
              </a:pathLst>
            </a:custGeom>
            <a:solidFill>
              <a:schemeClr val="tx1"/>
            </a:solidFill>
            <a:ln w="9525">
              <a:noFill/>
              <a:round/>
              <a:headEnd/>
              <a:tailEnd/>
            </a:ln>
          </p:spPr>
          <p:txBody>
            <a:bodyPr/>
            <a:lstStyle/>
            <a:p>
              <a:endParaRPr lang="en-US"/>
            </a:p>
          </p:txBody>
        </p:sp>
        <p:sp>
          <p:nvSpPr>
            <p:cNvPr id="42" name="Freeform 838"/>
            <p:cNvSpPr>
              <a:spLocks/>
            </p:cNvSpPr>
            <p:nvPr/>
          </p:nvSpPr>
          <p:spPr bwMode="auto">
            <a:xfrm>
              <a:off x="14460" y="11205"/>
              <a:ext cx="211" cy="391"/>
            </a:xfrm>
            <a:custGeom>
              <a:avLst/>
              <a:gdLst>
                <a:gd name="T0" fmla="*/ 0 w 211"/>
                <a:gd name="T1" fmla="*/ 391 h 391"/>
                <a:gd name="T2" fmla="*/ 193 w 211"/>
                <a:gd name="T3" fmla="*/ 373 h 391"/>
                <a:gd name="T4" fmla="*/ 211 w 211"/>
                <a:gd name="T5" fmla="*/ 361 h 391"/>
                <a:gd name="T6" fmla="*/ 18 w 211"/>
                <a:gd name="T7" fmla="*/ 379 h 391"/>
                <a:gd name="T8" fmla="*/ 18 w 211"/>
                <a:gd name="T9" fmla="*/ 120 h 391"/>
                <a:gd name="T10" fmla="*/ 24 w 211"/>
                <a:gd name="T11" fmla="*/ 102 h 391"/>
                <a:gd name="T12" fmla="*/ 36 w 211"/>
                <a:gd name="T13" fmla="*/ 78 h 391"/>
                <a:gd name="T14" fmla="*/ 60 w 211"/>
                <a:gd name="T15" fmla="*/ 54 h 391"/>
                <a:gd name="T16" fmla="*/ 96 w 211"/>
                <a:gd name="T17" fmla="*/ 36 h 391"/>
                <a:gd name="T18" fmla="*/ 138 w 211"/>
                <a:gd name="T19" fmla="*/ 30 h 391"/>
                <a:gd name="T20" fmla="*/ 199 w 211"/>
                <a:gd name="T21" fmla="*/ 48 h 391"/>
                <a:gd name="T22" fmla="*/ 193 w 211"/>
                <a:gd name="T23" fmla="*/ 36 h 391"/>
                <a:gd name="T24" fmla="*/ 181 w 211"/>
                <a:gd name="T25" fmla="*/ 24 h 391"/>
                <a:gd name="T26" fmla="*/ 157 w 211"/>
                <a:gd name="T27" fmla="*/ 6 h 391"/>
                <a:gd name="T28" fmla="*/ 114 w 211"/>
                <a:gd name="T29" fmla="*/ 0 h 391"/>
                <a:gd name="T30" fmla="*/ 60 w 211"/>
                <a:gd name="T31" fmla="*/ 18 h 391"/>
                <a:gd name="T32" fmla="*/ 48 w 211"/>
                <a:gd name="T33" fmla="*/ 24 h 391"/>
                <a:gd name="T34" fmla="*/ 42 w 211"/>
                <a:gd name="T35" fmla="*/ 36 h 391"/>
                <a:gd name="T36" fmla="*/ 30 w 211"/>
                <a:gd name="T37" fmla="*/ 48 h 391"/>
                <a:gd name="T38" fmla="*/ 18 w 211"/>
                <a:gd name="T39" fmla="*/ 60 h 391"/>
                <a:gd name="T40" fmla="*/ 12 w 211"/>
                <a:gd name="T41" fmla="*/ 78 h 391"/>
                <a:gd name="T42" fmla="*/ 6 w 211"/>
                <a:gd name="T43" fmla="*/ 96 h 391"/>
                <a:gd name="T44" fmla="*/ 6 w 211"/>
                <a:gd name="T45" fmla="*/ 108 h 391"/>
                <a:gd name="T46" fmla="*/ 0 w 211"/>
                <a:gd name="T47" fmla="*/ 247 h 391"/>
                <a:gd name="T48" fmla="*/ 0 w 211"/>
                <a:gd name="T49" fmla="*/ 391 h 39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11"/>
                <a:gd name="T76" fmla="*/ 0 h 391"/>
                <a:gd name="T77" fmla="*/ 211 w 211"/>
                <a:gd name="T78" fmla="*/ 391 h 391"/>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11" h="391">
                  <a:moveTo>
                    <a:pt x="0" y="391"/>
                  </a:moveTo>
                  <a:lnTo>
                    <a:pt x="193" y="373"/>
                  </a:lnTo>
                  <a:lnTo>
                    <a:pt x="211" y="361"/>
                  </a:lnTo>
                  <a:lnTo>
                    <a:pt x="18" y="379"/>
                  </a:lnTo>
                  <a:lnTo>
                    <a:pt x="18" y="120"/>
                  </a:lnTo>
                  <a:lnTo>
                    <a:pt x="24" y="102"/>
                  </a:lnTo>
                  <a:lnTo>
                    <a:pt x="36" y="78"/>
                  </a:lnTo>
                  <a:lnTo>
                    <a:pt x="60" y="54"/>
                  </a:lnTo>
                  <a:lnTo>
                    <a:pt x="96" y="36"/>
                  </a:lnTo>
                  <a:lnTo>
                    <a:pt x="138" y="30"/>
                  </a:lnTo>
                  <a:lnTo>
                    <a:pt x="199" y="48"/>
                  </a:lnTo>
                  <a:lnTo>
                    <a:pt x="193" y="36"/>
                  </a:lnTo>
                  <a:lnTo>
                    <a:pt x="181" y="24"/>
                  </a:lnTo>
                  <a:lnTo>
                    <a:pt x="157" y="6"/>
                  </a:lnTo>
                  <a:lnTo>
                    <a:pt x="114" y="0"/>
                  </a:lnTo>
                  <a:lnTo>
                    <a:pt x="60" y="18"/>
                  </a:lnTo>
                  <a:lnTo>
                    <a:pt x="48" y="24"/>
                  </a:lnTo>
                  <a:lnTo>
                    <a:pt x="42" y="36"/>
                  </a:lnTo>
                  <a:lnTo>
                    <a:pt x="30" y="48"/>
                  </a:lnTo>
                  <a:lnTo>
                    <a:pt x="18" y="60"/>
                  </a:lnTo>
                  <a:lnTo>
                    <a:pt x="12" y="78"/>
                  </a:lnTo>
                  <a:lnTo>
                    <a:pt x="6" y="96"/>
                  </a:lnTo>
                  <a:lnTo>
                    <a:pt x="6" y="108"/>
                  </a:lnTo>
                  <a:lnTo>
                    <a:pt x="0" y="247"/>
                  </a:lnTo>
                  <a:lnTo>
                    <a:pt x="0" y="391"/>
                  </a:lnTo>
                  <a:close/>
                </a:path>
              </a:pathLst>
            </a:custGeom>
            <a:solidFill>
              <a:schemeClr val="tx1"/>
            </a:solidFill>
            <a:ln w="9525">
              <a:noFill/>
              <a:round/>
              <a:headEnd/>
              <a:tailEnd/>
            </a:ln>
          </p:spPr>
          <p:txBody>
            <a:bodyPr/>
            <a:lstStyle/>
            <a:p>
              <a:endParaRPr lang="en-US"/>
            </a:p>
          </p:txBody>
        </p:sp>
        <p:sp>
          <p:nvSpPr>
            <p:cNvPr id="43" name="Freeform 839"/>
            <p:cNvSpPr>
              <a:spLocks/>
            </p:cNvSpPr>
            <p:nvPr/>
          </p:nvSpPr>
          <p:spPr bwMode="auto">
            <a:xfrm>
              <a:off x="14743" y="11181"/>
              <a:ext cx="211" cy="391"/>
            </a:xfrm>
            <a:custGeom>
              <a:avLst/>
              <a:gdLst>
                <a:gd name="T0" fmla="*/ 0 w 211"/>
                <a:gd name="T1" fmla="*/ 391 h 391"/>
                <a:gd name="T2" fmla="*/ 193 w 211"/>
                <a:gd name="T3" fmla="*/ 367 h 391"/>
                <a:gd name="T4" fmla="*/ 211 w 211"/>
                <a:gd name="T5" fmla="*/ 355 h 391"/>
                <a:gd name="T6" fmla="*/ 18 w 211"/>
                <a:gd name="T7" fmla="*/ 379 h 391"/>
                <a:gd name="T8" fmla="*/ 18 w 211"/>
                <a:gd name="T9" fmla="*/ 114 h 391"/>
                <a:gd name="T10" fmla="*/ 24 w 211"/>
                <a:gd name="T11" fmla="*/ 96 h 391"/>
                <a:gd name="T12" fmla="*/ 36 w 211"/>
                <a:gd name="T13" fmla="*/ 72 h 391"/>
                <a:gd name="T14" fmla="*/ 60 w 211"/>
                <a:gd name="T15" fmla="*/ 48 h 391"/>
                <a:gd name="T16" fmla="*/ 96 w 211"/>
                <a:gd name="T17" fmla="*/ 30 h 391"/>
                <a:gd name="T18" fmla="*/ 139 w 211"/>
                <a:gd name="T19" fmla="*/ 24 h 391"/>
                <a:gd name="T20" fmla="*/ 199 w 211"/>
                <a:gd name="T21" fmla="*/ 42 h 391"/>
                <a:gd name="T22" fmla="*/ 193 w 211"/>
                <a:gd name="T23" fmla="*/ 30 h 391"/>
                <a:gd name="T24" fmla="*/ 181 w 211"/>
                <a:gd name="T25" fmla="*/ 18 h 391"/>
                <a:gd name="T26" fmla="*/ 157 w 211"/>
                <a:gd name="T27" fmla="*/ 6 h 391"/>
                <a:gd name="T28" fmla="*/ 114 w 211"/>
                <a:gd name="T29" fmla="*/ 0 h 391"/>
                <a:gd name="T30" fmla="*/ 60 w 211"/>
                <a:gd name="T31" fmla="*/ 12 h 391"/>
                <a:gd name="T32" fmla="*/ 54 w 211"/>
                <a:gd name="T33" fmla="*/ 12 h 391"/>
                <a:gd name="T34" fmla="*/ 48 w 211"/>
                <a:gd name="T35" fmla="*/ 18 h 391"/>
                <a:gd name="T36" fmla="*/ 42 w 211"/>
                <a:gd name="T37" fmla="*/ 30 h 391"/>
                <a:gd name="T38" fmla="*/ 30 w 211"/>
                <a:gd name="T39" fmla="*/ 42 h 391"/>
                <a:gd name="T40" fmla="*/ 18 w 211"/>
                <a:gd name="T41" fmla="*/ 54 h 391"/>
                <a:gd name="T42" fmla="*/ 12 w 211"/>
                <a:gd name="T43" fmla="*/ 72 h 391"/>
                <a:gd name="T44" fmla="*/ 6 w 211"/>
                <a:gd name="T45" fmla="*/ 90 h 391"/>
                <a:gd name="T46" fmla="*/ 6 w 211"/>
                <a:gd name="T47" fmla="*/ 102 h 391"/>
                <a:gd name="T48" fmla="*/ 0 w 211"/>
                <a:gd name="T49" fmla="*/ 240 h 391"/>
                <a:gd name="T50" fmla="*/ 0 w 211"/>
                <a:gd name="T51" fmla="*/ 391 h 39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1"/>
                <a:gd name="T79" fmla="*/ 0 h 391"/>
                <a:gd name="T80" fmla="*/ 211 w 211"/>
                <a:gd name="T81" fmla="*/ 391 h 391"/>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1" h="391">
                  <a:moveTo>
                    <a:pt x="0" y="391"/>
                  </a:moveTo>
                  <a:lnTo>
                    <a:pt x="193" y="367"/>
                  </a:lnTo>
                  <a:lnTo>
                    <a:pt x="211" y="355"/>
                  </a:lnTo>
                  <a:lnTo>
                    <a:pt x="18" y="379"/>
                  </a:lnTo>
                  <a:lnTo>
                    <a:pt x="18" y="114"/>
                  </a:lnTo>
                  <a:lnTo>
                    <a:pt x="24" y="96"/>
                  </a:lnTo>
                  <a:lnTo>
                    <a:pt x="36" y="72"/>
                  </a:lnTo>
                  <a:lnTo>
                    <a:pt x="60" y="48"/>
                  </a:lnTo>
                  <a:lnTo>
                    <a:pt x="96" y="30"/>
                  </a:lnTo>
                  <a:lnTo>
                    <a:pt x="139" y="24"/>
                  </a:lnTo>
                  <a:lnTo>
                    <a:pt x="199" y="42"/>
                  </a:lnTo>
                  <a:lnTo>
                    <a:pt x="193" y="30"/>
                  </a:lnTo>
                  <a:lnTo>
                    <a:pt x="181" y="18"/>
                  </a:lnTo>
                  <a:lnTo>
                    <a:pt x="157" y="6"/>
                  </a:lnTo>
                  <a:lnTo>
                    <a:pt x="114" y="0"/>
                  </a:lnTo>
                  <a:lnTo>
                    <a:pt x="60" y="12"/>
                  </a:lnTo>
                  <a:lnTo>
                    <a:pt x="54" y="12"/>
                  </a:lnTo>
                  <a:lnTo>
                    <a:pt x="48" y="18"/>
                  </a:lnTo>
                  <a:lnTo>
                    <a:pt x="42" y="30"/>
                  </a:lnTo>
                  <a:lnTo>
                    <a:pt x="30" y="42"/>
                  </a:lnTo>
                  <a:lnTo>
                    <a:pt x="18" y="54"/>
                  </a:lnTo>
                  <a:lnTo>
                    <a:pt x="12" y="72"/>
                  </a:lnTo>
                  <a:lnTo>
                    <a:pt x="6" y="90"/>
                  </a:lnTo>
                  <a:lnTo>
                    <a:pt x="6" y="102"/>
                  </a:lnTo>
                  <a:lnTo>
                    <a:pt x="0" y="240"/>
                  </a:lnTo>
                  <a:lnTo>
                    <a:pt x="0" y="391"/>
                  </a:lnTo>
                  <a:close/>
                </a:path>
              </a:pathLst>
            </a:custGeom>
            <a:solidFill>
              <a:schemeClr val="tx1"/>
            </a:solidFill>
            <a:ln w="9525">
              <a:noFill/>
              <a:round/>
              <a:headEnd/>
              <a:tailEnd/>
            </a:ln>
          </p:spPr>
          <p:txBody>
            <a:bodyPr/>
            <a:lstStyle/>
            <a:p>
              <a:endParaRPr lang="en-US"/>
            </a:p>
          </p:txBody>
        </p:sp>
        <p:sp>
          <p:nvSpPr>
            <p:cNvPr id="44" name="Freeform 840"/>
            <p:cNvSpPr>
              <a:spLocks/>
            </p:cNvSpPr>
            <p:nvPr/>
          </p:nvSpPr>
          <p:spPr bwMode="auto">
            <a:xfrm>
              <a:off x="15351" y="11259"/>
              <a:ext cx="49" cy="428"/>
            </a:xfrm>
            <a:custGeom>
              <a:avLst/>
              <a:gdLst>
                <a:gd name="T0" fmla="*/ 43 w 49"/>
                <a:gd name="T1" fmla="*/ 415 h 428"/>
                <a:gd name="T2" fmla="*/ 43 w 49"/>
                <a:gd name="T3" fmla="*/ 175 h 428"/>
                <a:gd name="T4" fmla="*/ 43 w 49"/>
                <a:gd name="T5" fmla="*/ 108 h 428"/>
                <a:gd name="T6" fmla="*/ 31 w 49"/>
                <a:gd name="T7" fmla="*/ 60 h 428"/>
                <a:gd name="T8" fmla="*/ 19 w 49"/>
                <a:gd name="T9" fmla="*/ 36 h 428"/>
                <a:gd name="T10" fmla="*/ 12 w 49"/>
                <a:gd name="T11" fmla="*/ 18 h 428"/>
                <a:gd name="T12" fmla="*/ 0 w 49"/>
                <a:gd name="T13" fmla="*/ 12 h 428"/>
                <a:gd name="T14" fmla="*/ 0 w 49"/>
                <a:gd name="T15" fmla="*/ 0 h 428"/>
                <a:gd name="T16" fmla="*/ 12 w 49"/>
                <a:gd name="T17" fmla="*/ 6 h 428"/>
                <a:gd name="T18" fmla="*/ 25 w 49"/>
                <a:gd name="T19" fmla="*/ 18 h 428"/>
                <a:gd name="T20" fmla="*/ 37 w 49"/>
                <a:gd name="T21" fmla="*/ 42 h 428"/>
                <a:gd name="T22" fmla="*/ 43 w 49"/>
                <a:gd name="T23" fmla="*/ 90 h 428"/>
                <a:gd name="T24" fmla="*/ 49 w 49"/>
                <a:gd name="T25" fmla="*/ 150 h 428"/>
                <a:gd name="T26" fmla="*/ 49 w 49"/>
                <a:gd name="T27" fmla="*/ 428 h 428"/>
                <a:gd name="T28" fmla="*/ 6 w 49"/>
                <a:gd name="T29" fmla="*/ 391 h 428"/>
                <a:gd name="T30" fmla="*/ 6 w 49"/>
                <a:gd name="T31" fmla="*/ 373 h 428"/>
                <a:gd name="T32" fmla="*/ 43 w 49"/>
                <a:gd name="T33" fmla="*/ 415 h 42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9"/>
                <a:gd name="T52" fmla="*/ 0 h 428"/>
                <a:gd name="T53" fmla="*/ 49 w 49"/>
                <a:gd name="T54" fmla="*/ 428 h 42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9" h="428">
                  <a:moveTo>
                    <a:pt x="43" y="415"/>
                  </a:moveTo>
                  <a:lnTo>
                    <a:pt x="43" y="175"/>
                  </a:lnTo>
                  <a:lnTo>
                    <a:pt x="43" y="108"/>
                  </a:lnTo>
                  <a:lnTo>
                    <a:pt x="31" y="60"/>
                  </a:lnTo>
                  <a:lnTo>
                    <a:pt x="19" y="36"/>
                  </a:lnTo>
                  <a:lnTo>
                    <a:pt x="12" y="18"/>
                  </a:lnTo>
                  <a:lnTo>
                    <a:pt x="0" y="12"/>
                  </a:lnTo>
                  <a:lnTo>
                    <a:pt x="0" y="0"/>
                  </a:lnTo>
                  <a:lnTo>
                    <a:pt x="12" y="6"/>
                  </a:lnTo>
                  <a:lnTo>
                    <a:pt x="25" y="18"/>
                  </a:lnTo>
                  <a:lnTo>
                    <a:pt x="37" y="42"/>
                  </a:lnTo>
                  <a:lnTo>
                    <a:pt x="43" y="90"/>
                  </a:lnTo>
                  <a:lnTo>
                    <a:pt x="49" y="150"/>
                  </a:lnTo>
                  <a:lnTo>
                    <a:pt x="49" y="428"/>
                  </a:lnTo>
                  <a:lnTo>
                    <a:pt x="6" y="391"/>
                  </a:lnTo>
                  <a:lnTo>
                    <a:pt x="6" y="373"/>
                  </a:lnTo>
                  <a:lnTo>
                    <a:pt x="43" y="415"/>
                  </a:lnTo>
                  <a:close/>
                </a:path>
              </a:pathLst>
            </a:custGeom>
            <a:solidFill>
              <a:schemeClr val="tx1"/>
            </a:solidFill>
            <a:ln w="9525">
              <a:noFill/>
              <a:round/>
              <a:headEnd/>
              <a:tailEnd/>
            </a:ln>
          </p:spPr>
          <p:txBody>
            <a:bodyPr/>
            <a:lstStyle/>
            <a:p>
              <a:endParaRPr lang="en-US"/>
            </a:p>
          </p:txBody>
        </p:sp>
        <p:sp>
          <p:nvSpPr>
            <p:cNvPr id="45" name="Freeform 841"/>
            <p:cNvSpPr>
              <a:spLocks/>
            </p:cNvSpPr>
            <p:nvPr/>
          </p:nvSpPr>
          <p:spPr bwMode="auto">
            <a:xfrm>
              <a:off x="15430" y="11337"/>
              <a:ext cx="48" cy="434"/>
            </a:xfrm>
            <a:custGeom>
              <a:avLst/>
              <a:gdLst>
                <a:gd name="T0" fmla="*/ 42 w 48"/>
                <a:gd name="T1" fmla="*/ 416 h 434"/>
                <a:gd name="T2" fmla="*/ 48 w 48"/>
                <a:gd name="T3" fmla="*/ 175 h 434"/>
                <a:gd name="T4" fmla="*/ 42 w 48"/>
                <a:gd name="T5" fmla="*/ 109 h 434"/>
                <a:gd name="T6" fmla="*/ 36 w 48"/>
                <a:gd name="T7" fmla="*/ 66 h 434"/>
                <a:gd name="T8" fmla="*/ 24 w 48"/>
                <a:gd name="T9" fmla="*/ 36 h 434"/>
                <a:gd name="T10" fmla="*/ 12 w 48"/>
                <a:gd name="T11" fmla="*/ 24 h 434"/>
                <a:gd name="T12" fmla="*/ 0 w 48"/>
                <a:gd name="T13" fmla="*/ 18 h 434"/>
                <a:gd name="T14" fmla="*/ 0 w 48"/>
                <a:gd name="T15" fmla="*/ 0 h 434"/>
                <a:gd name="T16" fmla="*/ 6 w 48"/>
                <a:gd name="T17" fmla="*/ 0 h 434"/>
                <a:gd name="T18" fmla="*/ 12 w 48"/>
                <a:gd name="T19" fmla="*/ 6 h 434"/>
                <a:gd name="T20" fmla="*/ 24 w 48"/>
                <a:gd name="T21" fmla="*/ 18 h 434"/>
                <a:gd name="T22" fmla="*/ 36 w 48"/>
                <a:gd name="T23" fmla="*/ 48 h 434"/>
                <a:gd name="T24" fmla="*/ 48 w 48"/>
                <a:gd name="T25" fmla="*/ 91 h 434"/>
                <a:gd name="T26" fmla="*/ 48 w 48"/>
                <a:gd name="T27" fmla="*/ 157 h 434"/>
                <a:gd name="T28" fmla="*/ 48 w 48"/>
                <a:gd name="T29" fmla="*/ 434 h 434"/>
                <a:gd name="T30" fmla="*/ 12 w 48"/>
                <a:gd name="T31" fmla="*/ 398 h 434"/>
                <a:gd name="T32" fmla="*/ 6 w 48"/>
                <a:gd name="T33" fmla="*/ 380 h 434"/>
                <a:gd name="T34" fmla="*/ 42 w 48"/>
                <a:gd name="T35" fmla="*/ 416 h 43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8"/>
                <a:gd name="T55" fmla="*/ 0 h 434"/>
                <a:gd name="T56" fmla="*/ 48 w 48"/>
                <a:gd name="T57" fmla="*/ 434 h 43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8" h="434">
                  <a:moveTo>
                    <a:pt x="42" y="416"/>
                  </a:moveTo>
                  <a:lnTo>
                    <a:pt x="48" y="175"/>
                  </a:lnTo>
                  <a:lnTo>
                    <a:pt x="42" y="109"/>
                  </a:lnTo>
                  <a:lnTo>
                    <a:pt x="36" y="66"/>
                  </a:lnTo>
                  <a:lnTo>
                    <a:pt x="24" y="36"/>
                  </a:lnTo>
                  <a:lnTo>
                    <a:pt x="12" y="24"/>
                  </a:lnTo>
                  <a:lnTo>
                    <a:pt x="0" y="18"/>
                  </a:lnTo>
                  <a:lnTo>
                    <a:pt x="0" y="0"/>
                  </a:lnTo>
                  <a:lnTo>
                    <a:pt x="6" y="0"/>
                  </a:lnTo>
                  <a:lnTo>
                    <a:pt x="12" y="6"/>
                  </a:lnTo>
                  <a:lnTo>
                    <a:pt x="24" y="18"/>
                  </a:lnTo>
                  <a:lnTo>
                    <a:pt x="36" y="48"/>
                  </a:lnTo>
                  <a:lnTo>
                    <a:pt x="48" y="91"/>
                  </a:lnTo>
                  <a:lnTo>
                    <a:pt x="48" y="157"/>
                  </a:lnTo>
                  <a:lnTo>
                    <a:pt x="48" y="434"/>
                  </a:lnTo>
                  <a:lnTo>
                    <a:pt x="12" y="398"/>
                  </a:lnTo>
                  <a:lnTo>
                    <a:pt x="6" y="380"/>
                  </a:lnTo>
                  <a:lnTo>
                    <a:pt x="42" y="416"/>
                  </a:lnTo>
                  <a:close/>
                </a:path>
              </a:pathLst>
            </a:custGeom>
            <a:solidFill>
              <a:schemeClr val="tx1"/>
            </a:solidFill>
            <a:ln w="9525">
              <a:noFill/>
              <a:round/>
              <a:headEnd/>
              <a:tailEnd/>
            </a:ln>
          </p:spPr>
          <p:txBody>
            <a:bodyPr/>
            <a:lstStyle/>
            <a:p>
              <a:endParaRPr lang="en-US"/>
            </a:p>
          </p:txBody>
        </p:sp>
        <p:sp>
          <p:nvSpPr>
            <p:cNvPr id="46" name="Freeform 842"/>
            <p:cNvSpPr>
              <a:spLocks/>
            </p:cNvSpPr>
            <p:nvPr/>
          </p:nvSpPr>
          <p:spPr bwMode="auto">
            <a:xfrm>
              <a:off x="15502" y="11403"/>
              <a:ext cx="48" cy="434"/>
            </a:xfrm>
            <a:custGeom>
              <a:avLst/>
              <a:gdLst>
                <a:gd name="T0" fmla="*/ 42 w 48"/>
                <a:gd name="T1" fmla="*/ 416 h 434"/>
                <a:gd name="T2" fmla="*/ 42 w 48"/>
                <a:gd name="T3" fmla="*/ 175 h 434"/>
                <a:gd name="T4" fmla="*/ 42 w 48"/>
                <a:gd name="T5" fmla="*/ 109 h 434"/>
                <a:gd name="T6" fmla="*/ 30 w 48"/>
                <a:gd name="T7" fmla="*/ 67 h 434"/>
                <a:gd name="T8" fmla="*/ 18 w 48"/>
                <a:gd name="T9" fmla="*/ 37 h 434"/>
                <a:gd name="T10" fmla="*/ 12 w 48"/>
                <a:gd name="T11" fmla="*/ 25 h 434"/>
                <a:gd name="T12" fmla="*/ 0 w 48"/>
                <a:gd name="T13" fmla="*/ 18 h 434"/>
                <a:gd name="T14" fmla="*/ 0 w 48"/>
                <a:gd name="T15" fmla="*/ 0 h 434"/>
                <a:gd name="T16" fmla="*/ 12 w 48"/>
                <a:gd name="T17" fmla="*/ 6 h 434"/>
                <a:gd name="T18" fmla="*/ 24 w 48"/>
                <a:gd name="T19" fmla="*/ 25 h 434"/>
                <a:gd name="T20" fmla="*/ 36 w 48"/>
                <a:gd name="T21" fmla="*/ 49 h 434"/>
                <a:gd name="T22" fmla="*/ 42 w 48"/>
                <a:gd name="T23" fmla="*/ 91 h 434"/>
                <a:gd name="T24" fmla="*/ 48 w 48"/>
                <a:gd name="T25" fmla="*/ 157 h 434"/>
                <a:gd name="T26" fmla="*/ 48 w 48"/>
                <a:gd name="T27" fmla="*/ 434 h 434"/>
                <a:gd name="T28" fmla="*/ 6 w 48"/>
                <a:gd name="T29" fmla="*/ 398 h 434"/>
                <a:gd name="T30" fmla="*/ 6 w 48"/>
                <a:gd name="T31" fmla="*/ 380 h 434"/>
                <a:gd name="T32" fmla="*/ 42 w 48"/>
                <a:gd name="T33" fmla="*/ 416 h 43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434"/>
                <a:gd name="T53" fmla="*/ 48 w 48"/>
                <a:gd name="T54" fmla="*/ 434 h 43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434">
                  <a:moveTo>
                    <a:pt x="42" y="416"/>
                  </a:moveTo>
                  <a:lnTo>
                    <a:pt x="42" y="175"/>
                  </a:lnTo>
                  <a:lnTo>
                    <a:pt x="42" y="109"/>
                  </a:lnTo>
                  <a:lnTo>
                    <a:pt x="30" y="67"/>
                  </a:lnTo>
                  <a:lnTo>
                    <a:pt x="18" y="37"/>
                  </a:lnTo>
                  <a:lnTo>
                    <a:pt x="12" y="25"/>
                  </a:lnTo>
                  <a:lnTo>
                    <a:pt x="0" y="18"/>
                  </a:lnTo>
                  <a:lnTo>
                    <a:pt x="0" y="0"/>
                  </a:lnTo>
                  <a:lnTo>
                    <a:pt x="12" y="6"/>
                  </a:lnTo>
                  <a:lnTo>
                    <a:pt x="24" y="25"/>
                  </a:lnTo>
                  <a:lnTo>
                    <a:pt x="36" y="49"/>
                  </a:lnTo>
                  <a:lnTo>
                    <a:pt x="42" y="91"/>
                  </a:lnTo>
                  <a:lnTo>
                    <a:pt x="48" y="157"/>
                  </a:lnTo>
                  <a:lnTo>
                    <a:pt x="48" y="434"/>
                  </a:lnTo>
                  <a:lnTo>
                    <a:pt x="6" y="398"/>
                  </a:lnTo>
                  <a:lnTo>
                    <a:pt x="6" y="380"/>
                  </a:lnTo>
                  <a:lnTo>
                    <a:pt x="42" y="416"/>
                  </a:lnTo>
                  <a:close/>
                </a:path>
              </a:pathLst>
            </a:custGeom>
            <a:solidFill>
              <a:schemeClr val="tx1"/>
            </a:solidFill>
            <a:ln w="9525">
              <a:noFill/>
              <a:round/>
              <a:headEnd/>
              <a:tailEnd/>
            </a:ln>
          </p:spPr>
          <p:txBody>
            <a:bodyPr/>
            <a:lstStyle/>
            <a:p>
              <a:endParaRPr lang="en-US"/>
            </a:p>
          </p:txBody>
        </p:sp>
        <p:sp>
          <p:nvSpPr>
            <p:cNvPr id="47" name="Freeform 843"/>
            <p:cNvSpPr>
              <a:spLocks/>
            </p:cNvSpPr>
            <p:nvPr/>
          </p:nvSpPr>
          <p:spPr bwMode="auto">
            <a:xfrm>
              <a:off x="13008" y="12229"/>
              <a:ext cx="3458" cy="313"/>
            </a:xfrm>
            <a:custGeom>
              <a:avLst/>
              <a:gdLst>
                <a:gd name="T0" fmla="*/ 0 w 3458"/>
                <a:gd name="T1" fmla="*/ 313 h 313"/>
                <a:gd name="T2" fmla="*/ 18 w 3458"/>
                <a:gd name="T3" fmla="*/ 307 h 313"/>
                <a:gd name="T4" fmla="*/ 66 w 3458"/>
                <a:gd name="T5" fmla="*/ 289 h 313"/>
                <a:gd name="T6" fmla="*/ 139 w 3458"/>
                <a:gd name="T7" fmla="*/ 265 h 313"/>
                <a:gd name="T8" fmla="*/ 235 w 3458"/>
                <a:gd name="T9" fmla="*/ 235 h 313"/>
                <a:gd name="T10" fmla="*/ 362 w 3458"/>
                <a:gd name="T11" fmla="*/ 192 h 313"/>
                <a:gd name="T12" fmla="*/ 506 w 3458"/>
                <a:gd name="T13" fmla="*/ 156 h 313"/>
                <a:gd name="T14" fmla="*/ 675 w 3458"/>
                <a:gd name="T15" fmla="*/ 120 h 313"/>
                <a:gd name="T16" fmla="*/ 855 w 3458"/>
                <a:gd name="T17" fmla="*/ 78 h 313"/>
                <a:gd name="T18" fmla="*/ 1060 w 3458"/>
                <a:gd name="T19" fmla="*/ 48 h 313"/>
                <a:gd name="T20" fmla="*/ 1271 w 3458"/>
                <a:gd name="T21" fmla="*/ 24 h 313"/>
                <a:gd name="T22" fmla="*/ 1500 w 3458"/>
                <a:gd name="T23" fmla="*/ 6 h 313"/>
                <a:gd name="T24" fmla="*/ 1735 w 3458"/>
                <a:gd name="T25" fmla="*/ 0 h 313"/>
                <a:gd name="T26" fmla="*/ 1976 w 3458"/>
                <a:gd name="T27" fmla="*/ 6 h 313"/>
                <a:gd name="T28" fmla="*/ 2199 w 3458"/>
                <a:gd name="T29" fmla="*/ 24 h 313"/>
                <a:gd name="T30" fmla="*/ 2416 w 3458"/>
                <a:gd name="T31" fmla="*/ 48 h 313"/>
                <a:gd name="T32" fmla="*/ 2615 w 3458"/>
                <a:gd name="T33" fmla="*/ 78 h 313"/>
                <a:gd name="T34" fmla="*/ 2795 w 3458"/>
                <a:gd name="T35" fmla="*/ 120 h 313"/>
                <a:gd name="T36" fmla="*/ 2958 w 3458"/>
                <a:gd name="T37" fmla="*/ 156 h 313"/>
                <a:gd name="T38" fmla="*/ 3102 w 3458"/>
                <a:gd name="T39" fmla="*/ 192 h 313"/>
                <a:gd name="T40" fmla="*/ 3223 w 3458"/>
                <a:gd name="T41" fmla="*/ 235 h 313"/>
                <a:gd name="T42" fmla="*/ 3325 w 3458"/>
                <a:gd name="T43" fmla="*/ 265 h 313"/>
                <a:gd name="T44" fmla="*/ 3398 w 3458"/>
                <a:gd name="T45" fmla="*/ 289 h 313"/>
                <a:gd name="T46" fmla="*/ 3440 w 3458"/>
                <a:gd name="T47" fmla="*/ 307 h 313"/>
                <a:gd name="T48" fmla="*/ 3458 w 3458"/>
                <a:gd name="T49" fmla="*/ 313 h 313"/>
                <a:gd name="T50" fmla="*/ 3440 w 3458"/>
                <a:gd name="T51" fmla="*/ 307 h 313"/>
                <a:gd name="T52" fmla="*/ 3386 w 3458"/>
                <a:gd name="T53" fmla="*/ 295 h 313"/>
                <a:gd name="T54" fmla="*/ 3295 w 3458"/>
                <a:gd name="T55" fmla="*/ 277 h 313"/>
                <a:gd name="T56" fmla="*/ 3181 w 3458"/>
                <a:gd name="T57" fmla="*/ 253 h 313"/>
                <a:gd name="T58" fmla="*/ 3036 w 3458"/>
                <a:gd name="T59" fmla="*/ 229 h 313"/>
                <a:gd name="T60" fmla="*/ 2874 w 3458"/>
                <a:gd name="T61" fmla="*/ 198 h 313"/>
                <a:gd name="T62" fmla="*/ 2681 w 3458"/>
                <a:gd name="T63" fmla="*/ 174 h 313"/>
                <a:gd name="T64" fmla="*/ 2470 w 3458"/>
                <a:gd name="T65" fmla="*/ 150 h 313"/>
                <a:gd name="T66" fmla="*/ 2241 w 3458"/>
                <a:gd name="T67" fmla="*/ 132 h 313"/>
                <a:gd name="T68" fmla="*/ 1994 w 3458"/>
                <a:gd name="T69" fmla="*/ 120 h 313"/>
                <a:gd name="T70" fmla="*/ 1735 w 3458"/>
                <a:gd name="T71" fmla="*/ 114 h 313"/>
                <a:gd name="T72" fmla="*/ 1530 w 3458"/>
                <a:gd name="T73" fmla="*/ 114 h 313"/>
                <a:gd name="T74" fmla="*/ 1319 w 3458"/>
                <a:gd name="T75" fmla="*/ 126 h 313"/>
                <a:gd name="T76" fmla="*/ 1115 w 3458"/>
                <a:gd name="T77" fmla="*/ 144 h 313"/>
                <a:gd name="T78" fmla="*/ 922 w 3458"/>
                <a:gd name="T79" fmla="*/ 162 h 313"/>
                <a:gd name="T80" fmla="*/ 735 w 3458"/>
                <a:gd name="T81" fmla="*/ 186 h 313"/>
                <a:gd name="T82" fmla="*/ 560 w 3458"/>
                <a:gd name="T83" fmla="*/ 211 h 313"/>
                <a:gd name="T84" fmla="*/ 404 w 3458"/>
                <a:gd name="T85" fmla="*/ 235 h 313"/>
                <a:gd name="T86" fmla="*/ 265 w 3458"/>
                <a:gd name="T87" fmla="*/ 259 h 313"/>
                <a:gd name="T88" fmla="*/ 157 w 3458"/>
                <a:gd name="T89" fmla="*/ 283 h 313"/>
                <a:gd name="T90" fmla="*/ 72 w 3458"/>
                <a:gd name="T91" fmla="*/ 301 h 313"/>
                <a:gd name="T92" fmla="*/ 18 w 3458"/>
                <a:gd name="T93" fmla="*/ 307 h 313"/>
                <a:gd name="T94" fmla="*/ 0 w 3458"/>
                <a:gd name="T95" fmla="*/ 313 h 313"/>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3458"/>
                <a:gd name="T145" fmla="*/ 0 h 313"/>
                <a:gd name="T146" fmla="*/ 3458 w 3458"/>
                <a:gd name="T147" fmla="*/ 313 h 313"/>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3458" h="313">
                  <a:moveTo>
                    <a:pt x="0" y="313"/>
                  </a:moveTo>
                  <a:lnTo>
                    <a:pt x="18" y="307"/>
                  </a:lnTo>
                  <a:lnTo>
                    <a:pt x="66" y="289"/>
                  </a:lnTo>
                  <a:lnTo>
                    <a:pt x="139" y="265"/>
                  </a:lnTo>
                  <a:lnTo>
                    <a:pt x="235" y="235"/>
                  </a:lnTo>
                  <a:lnTo>
                    <a:pt x="362" y="192"/>
                  </a:lnTo>
                  <a:lnTo>
                    <a:pt x="506" y="156"/>
                  </a:lnTo>
                  <a:lnTo>
                    <a:pt x="675" y="120"/>
                  </a:lnTo>
                  <a:lnTo>
                    <a:pt x="855" y="78"/>
                  </a:lnTo>
                  <a:lnTo>
                    <a:pt x="1060" y="48"/>
                  </a:lnTo>
                  <a:lnTo>
                    <a:pt x="1271" y="24"/>
                  </a:lnTo>
                  <a:lnTo>
                    <a:pt x="1500" y="6"/>
                  </a:lnTo>
                  <a:lnTo>
                    <a:pt x="1735" y="0"/>
                  </a:lnTo>
                  <a:lnTo>
                    <a:pt x="1976" y="6"/>
                  </a:lnTo>
                  <a:lnTo>
                    <a:pt x="2199" y="24"/>
                  </a:lnTo>
                  <a:lnTo>
                    <a:pt x="2416" y="48"/>
                  </a:lnTo>
                  <a:lnTo>
                    <a:pt x="2615" y="78"/>
                  </a:lnTo>
                  <a:lnTo>
                    <a:pt x="2795" y="120"/>
                  </a:lnTo>
                  <a:lnTo>
                    <a:pt x="2958" y="156"/>
                  </a:lnTo>
                  <a:lnTo>
                    <a:pt x="3102" y="192"/>
                  </a:lnTo>
                  <a:lnTo>
                    <a:pt x="3223" y="235"/>
                  </a:lnTo>
                  <a:lnTo>
                    <a:pt x="3325" y="265"/>
                  </a:lnTo>
                  <a:lnTo>
                    <a:pt x="3398" y="289"/>
                  </a:lnTo>
                  <a:lnTo>
                    <a:pt x="3440" y="307"/>
                  </a:lnTo>
                  <a:lnTo>
                    <a:pt x="3458" y="313"/>
                  </a:lnTo>
                  <a:lnTo>
                    <a:pt x="3440" y="307"/>
                  </a:lnTo>
                  <a:lnTo>
                    <a:pt x="3386" y="295"/>
                  </a:lnTo>
                  <a:lnTo>
                    <a:pt x="3295" y="277"/>
                  </a:lnTo>
                  <a:lnTo>
                    <a:pt x="3181" y="253"/>
                  </a:lnTo>
                  <a:lnTo>
                    <a:pt x="3036" y="229"/>
                  </a:lnTo>
                  <a:lnTo>
                    <a:pt x="2874" y="198"/>
                  </a:lnTo>
                  <a:lnTo>
                    <a:pt x="2681" y="174"/>
                  </a:lnTo>
                  <a:lnTo>
                    <a:pt x="2470" y="150"/>
                  </a:lnTo>
                  <a:lnTo>
                    <a:pt x="2241" y="132"/>
                  </a:lnTo>
                  <a:lnTo>
                    <a:pt x="1994" y="120"/>
                  </a:lnTo>
                  <a:lnTo>
                    <a:pt x="1735" y="114"/>
                  </a:lnTo>
                  <a:lnTo>
                    <a:pt x="1530" y="114"/>
                  </a:lnTo>
                  <a:lnTo>
                    <a:pt x="1319" y="126"/>
                  </a:lnTo>
                  <a:lnTo>
                    <a:pt x="1115" y="144"/>
                  </a:lnTo>
                  <a:lnTo>
                    <a:pt x="922" y="162"/>
                  </a:lnTo>
                  <a:lnTo>
                    <a:pt x="735" y="186"/>
                  </a:lnTo>
                  <a:lnTo>
                    <a:pt x="560" y="211"/>
                  </a:lnTo>
                  <a:lnTo>
                    <a:pt x="404" y="235"/>
                  </a:lnTo>
                  <a:lnTo>
                    <a:pt x="265" y="259"/>
                  </a:lnTo>
                  <a:lnTo>
                    <a:pt x="157" y="283"/>
                  </a:lnTo>
                  <a:lnTo>
                    <a:pt x="72" y="301"/>
                  </a:lnTo>
                  <a:lnTo>
                    <a:pt x="18" y="307"/>
                  </a:lnTo>
                  <a:lnTo>
                    <a:pt x="0" y="313"/>
                  </a:lnTo>
                  <a:close/>
                </a:path>
              </a:pathLst>
            </a:custGeom>
            <a:solidFill>
              <a:schemeClr val="tx1"/>
            </a:solidFill>
            <a:ln w="9525">
              <a:noFill/>
              <a:round/>
              <a:headEnd/>
              <a:tailEnd/>
            </a:ln>
          </p:spPr>
          <p:txBody>
            <a:bodyPr/>
            <a:lstStyle/>
            <a:p>
              <a:endParaRPr lang="en-US"/>
            </a:p>
          </p:txBody>
        </p:sp>
      </p:grpSp>
      <p:graphicFrame>
        <p:nvGraphicFramePr>
          <p:cNvPr id="3" name="Object 17"/>
          <p:cNvGraphicFramePr>
            <a:graphicFrameLocks noChangeAspect="1"/>
          </p:cNvGraphicFramePr>
          <p:nvPr/>
        </p:nvGraphicFramePr>
        <p:xfrm>
          <a:off x="533400" y="14478000"/>
          <a:ext cx="13563600" cy="3244172"/>
        </p:xfrm>
        <a:graphic>
          <a:graphicData uri="http://schemas.openxmlformats.org/presentationml/2006/ole">
            <p:oleObj spid="_x0000_s2065" name="CS ChemDraw Drawing" r:id="rId4" imgW="4658640" imgH="1113746" progId="ChemDraw.Document.6.0">
              <p:embed/>
            </p:oleObj>
          </a:graphicData>
        </a:graphic>
      </p:graphicFrame>
      <p:graphicFrame>
        <p:nvGraphicFramePr>
          <p:cNvPr id="4" name="Object 19"/>
          <p:cNvGraphicFramePr>
            <a:graphicFrameLocks noChangeAspect="1"/>
          </p:cNvGraphicFramePr>
          <p:nvPr/>
        </p:nvGraphicFramePr>
        <p:xfrm>
          <a:off x="20421600" y="12725400"/>
          <a:ext cx="2486025" cy="2886500"/>
        </p:xfrm>
        <a:graphic>
          <a:graphicData uri="http://schemas.openxmlformats.org/presentationml/2006/ole">
            <p:oleObj spid="_x0000_s2067" name="CS ChemDraw Drawing" r:id="rId5" imgW="793626" imgH="920204" progId="ChemDraw.Document.6.0">
              <p:embed/>
            </p:oleObj>
          </a:graphicData>
        </a:graphic>
      </p:graphicFrame>
      <p:graphicFrame>
        <p:nvGraphicFramePr>
          <p:cNvPr id="53" name="Table 52"/>
          <p:cNvGraphicFramePr>
            <a:graphicFrameLocks noGrp="1"/>
          </p:cNvGraphicFramePr>
          <p:nvPr/>
        </p:nvGraphicFramePr>
        <p:xfrm>
          <a:off x="15087600" y="18288000"/>
          <a:ext cx="13106400" cy="4909112"/>
        </p:xfrm>
        <a:graphic>
          <a:graphicData uri="http://schemas.openxmlformats.org/drawingml/2006/table">
            <a:tbl>
              <a:tblPr firstRow="1" bandRow="1">
                <a:tableStyleId>{BC89EF96-8CEA-46FF-86C4-4CE0E7609802}</a:tableStyleId>
              </a:tblPr>
              <a:tblGrid>
                <a:gridCol w="3276600"/>
                <a:gridCol w="3276600"/>
                <a:gridCol w="3276600"/>
                <a:gridCol w="3276600"/>
              </a:tblGrid>
              <a:tr h="684992">
                <a:tc>
                  <a:txBody>
                    <a:bodyPr/>
                    <a:lstStyle/>
                    <a:p>
                      <a:pPr algn="ctr"/>
                      <a:endParaRPr lang="en-US" dirty="0"/>
                    </a:p>
                  </a:txBody>
                  <a:tcPr/>
                </a:tc>
                <a:tc>
                  <a:txBody>
                    <a:bodyPr/>
                    <a:lstStyle/>
                    <a:p>
                      <a:pPr algn="ctr"/>
                      <a:r>
                        <a:rPr lang="en-US" dirty="0" smtClean="0">
                          <a:latin typeface="Arial" pitchFamily="34" charset="0"/>
                          <a:cs typeface="Arial" pitchFamily="34" charset="0"/>
                        </a:rPr>
                        <a:t>Neutral</a:t>
                      </a:r>
                      <a:r>
                        <a:rPr lang="en-US" baseline="0" dirty="0" smtClean="0">
                          <a:latin typeface="Arial" pitchFamily="34" charset="0"/>
                          <a:cs typeface="Arial" pitchFamily="34" charset="0"/>
                        </a:rPr>
                        <a:t>  lactam</a:t>
                      </a:r>
                      <a:endParaRPr lang="en-US" dirty="0">
                        <a:latin typeface="Arial" pitchFamily="34" charset="0"/>
                        <a:cs typeface="Arial" pitchFamily="34" charset="0"/>
                      </a:endParaRPr>
                    </a:p>
                  </a:txBody>
                  <a:tcPr anchor="ctr"/>
                </a:tc>
                <a:tc>
                  <a:txBody>
                    <a:bodyPr/>
                    <a:lstStyle/>
                    <a:p>
                      <a:pPr algn="ctr"/>
                      <a:r>
                        <a:rPr lang="en-US" dirty="0" smtClean="0">
                          <a:latin typeface="Arial" pitchFamily="34" charset="0"/>
                          <a:cs typeface="Arial" pitchFamily="34" charset="0"/>
                        </a:rPr>
                        <a:t>N-protonated</a:t>
                      </a:r>
                      <a:endParaRPr lang="en-US" dirty="0">
                        <a:latin typeface="Arial" pitchFamily="34" charset="0"/>
                        <a:cs typeface="Arial" pitchFamily="34" charset="0"/>
                      </a:endParaRPr>
                    </a:p>
                  </a:txBody>
                  <a:tcPr anchor="ctr"/>
                </a:tc>
                <a:tc>
                  <a:txBody>
                    <a:bodyPr/>
                    <a:lstStyle/>
                    <a:p>
                      <a:pPr algn="ctr"/>
                      <a:r>
                        <a:rPr lang="en-US" dirty="0" smtClean="0">
                          <a:latin typeface="Arial" pitchFamily="34" charset="0"/>
                          <a:cs typeface="Arial" pitchFamily="34" charset="0"/>
                        </a:rPr>
                        <a:t>O-protonated</a:t>
                      </a:r>
                      <a:endParaRPr lang="en-US" dirty="0">
                        <a:latin typeface="Arial" pitchFamily="34" charset="0"/>
                        <a:cs typeface="Arial" pitchFamily="34" charset="0"/>
                      </a:endParaRPr>
                    </a:p>
                  </a:txBody>
                  <a:tcPr anchor="ctr"/>
                </a:tc>
              </a:tr>
              <a:tr h="1056030">
                <a:tc>
                  <a:txBody>
                    <a:bodyPr/>
                    <a:lstStyle/>
                    <a:p>
                      <a:pPr algn="ctr"/>
                      <a:endParaRPr lang="en-US"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rial" pitchFamily="34" charset="0"/>
                          <a:cs typeface="Arial" pitchFamily="34" charset="0"/>
                        </a:rPr>
                        <a:t>174.9/</a:t>
                      </a:r>
                      <a:r>
                        <a:rPr lang="en-US" sz="2000" dirty="0" smtClean="0">
                          <a:solidFill>
                            <a:srgbClr val="FF0000"/>
                          </a:solidFill>
                          <a:latin typeface="Arial" pitchFamily="34" charset="0"/>
                          <a:cs typeface="Arial" pitchFamily="34" charset="0"/>
                        </a:rPr>
                        <a:t>172.1</a:t>
                      </a:r>
                    </a:p>
                    <a:p>
                      <a:pPr marL="0" marR="0" indent="0" algn="ctr" defTabSz="914400" rtl="0" eaLnBrk="1" fontAlgn="auto" latinLnBrk="0" hangingPunct="1">
                        <a:lnSpc>
                          <a:spcPct val="100000"/>
                        </a:lnSpc>
                        <a:spcBef>
                          <a:spcPts val="0"/>
                        </a:spcBef>
                        <a:spcAft>
                          <a:spcPts val="0"/>
                        </a:spcAft>
                        <a:buClrTx/>
                        <a:buSzTx/>
                        <a:buFontTx/>
                        <a:buNone/>
                        <a:tabLst/>
                        <a:defRPr/>
                      </a:pPr>
                      <a:r>
                        <a:rPr lang="en-US" sz="2000" dirty="0" smtClean="0">
                          <a:solidFill>
                            <a:schemeClr val="tx1"/>
                          </a:solidFill>
                          <a:latin typeface="Arial" pitchFamily="34" charset="0"/>
                          <a:cs typeface="Arial" pitchFamily="34" charset="0"/>
                        </a:rPr>
                        <a:t>(CDCl</a:t>
                      </a:r>
                      <a:r>
                        <a:rPr lang="en-US" sz="2000" baseline="-25000" dirty="0" smtClean="0">
                          <a:solidFill>
                            <a:schemeClr val="tx1"/>
                          </a:solidFill>
                          <a:latin typeface="Arial" pitchFamily="34" charset="0"/>
                          <a:cs typeface="Arial" pitchFamily="34" charset="0"/>
                        </a:rPr>
                        <a:t>3</a:t>
                      </a:r>
                      <a:r>
                        <a:rPr lang="en-US" sz="2000" dirty="0" smtClean="0">
                          <a:solidFill>
                            <a:schemeClr val="tx1"/>
                          </a:solidFill>
                          <a:latin typeface="Arial" pitchFamily="34" charset="0"/>
                          <a:cs typeface="Arial" pitchFamily="34" charset="0"/>
                        </a:rPr>
                        <a:t>)</a:t>
                      </a:r>
                      <a:endParaRPr lang="en-US" sz="2000" dirty="0">
                        <a:solidFill>
                          <a:schemeClr val="tx1"/>
                        </a:solidFill>
                        <a:latin typeface="Arial" pitchFamily="34" charset="0"/>
                        <a:cs typeface="Arial" pitchFamily="34" charset="0"/>
                      </a:endParaRPr>
                    </a:p>
                  </a:txBody>
                  <a:tcPr anchor="ctr"/>
                </a:tc>
                <a:tc>
                  <a:txBody>
                    <a:bodyPr/>
                    <a:lstStyle/>
                    <a:p>
                      <a:pPr algn="ctr"/>
                      <a:r>
                        <a:rPr lang="en-US" sz="2000" dirty="0" smtClean="0">
                          <a:solidFill>
                            <a:srgbClr val="FF0000"/>
                          </a:solidFill>
                          <a:latin typeface="Arial" pitchFamily="34" charset="0"/>
                          <a:cs typeface="Arial" pitchFamily="34" charset="0"/>
                        </a:rPr>
                        <a:t>177.8</a:t>
                      </a:r>
                      <a:endParaRPr lang="en-US" sz="2000" dirty="0">
                        <a:solidFill>
                          <a:srgbClr val="FF0000"/>
                        </a:solidFill>
                        <a:latin typeface="Arial" pitchFamily="34" charset="0"/>
                        <a:cs typeface="Arial" pitchFamily="34"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rial" pitchFamily="34" charset="0"/>
                          <a:cs typeface="Arial" pitchFamily="34" charset="0"/>
                        </a:rPr>
                        <a:t>180.5/</a:t>
                      </a:r>
                      <a:r>
                        <a:rPr lang="en-US" sz="2000" dirty="0" smtClean="0">
                          <a:solidFill>
                            <a:srgbClr val="FF0000"/>
                          </a:solidFill>
                          <a:latin typeface="Arial" pitchFamily="34" charset="0"/>
                          <a:cs typeface="Arial" pitchFamily="34" charset="0"/>
                        </a:rPr>
                        <a:t>183.5</a:t>
                      </a:r>
                    </a:p>
                    <a:p>
                      <a:pPr marL="0" marR="0" indent="0" algn="ctr" defTabSz="914400" rtl="0" eaLnBrk="1" fontAlgn="auto" latinLnBrk="0" hangingPunct="1">
                        <a:lnSpc>
                          <a:spcPct val="100000"/>
                        </a:lnSpc>
                        <a:spcBef>
                          <a:spcPts val="0"/>
                        </a:spcBef>
                        <a:spcAft>
                          <a:spcPts val="0"/>
                        </a:spcAft>
                        <a:buClrTx/>
                        <a:buSzTx/>
                        <a:buFontTx/>
                        <a:buNone/>
                        <a:tabLst/>
                        <a:defRPr/>
                      </a:pPr>
                      <a:r>
                        <a:rPr lang="en-US" sz="2000" dirty="0" smtClean="0">
                          <a:solidFill>
                            <a:schemeClr val="tx1"/>
                          </a:solidFill>
                          <a:latin typeface="Arial" pitchFamily="34" charset="0"/>
                          <a:cs typeface="Arial" pitchFamily="34" charset="0"/>
                        </a:rPr>
                        <a:t>(H</a:t>
                      </a:r>
                      <a:r>
                        <a:rPr lang="en-US" sz="2000" baseline="-25000" dirty="0" smtClean="0">
                          <a:solidFill>
                            <a:schemeClr val="tx1"/>
                          </a:solidFill>
                          <a:latin typeface="Arial" pitchFamily="34" charset="0"/>
                          <a:cs typeface="Arial" pitchFamily="34" charset="0"/>
                        </a:rPr>
                        <a:t>2</a:t>
                      </a:r>
                      <a:r>
                        <a:rPr lang="en-US" sz="2000" dirty="0" smtClean="0">
                          <a:solidFill>
                            <a:schemeClr val="tx1"/>
                          </a:solidFill>
                          <a:latin typeface="Arial" pitchFamily="34" charset="0"/>
                          <a:cs typeface="Arial" pitchFamily="34" charset="0"/>
                        </a:rPr>
                        <a:t>SO</a:t>
                      </a:r>
                      <a:r>
                        <a:rPr lang="en-US" sz="2000" baseline="-25000" dirty="0" smtClean="0">
                          <a:solidFill>
                            <a:schemeClr val="tx1"/>
                          </a:solidFill>
                          <a:latin typeface="Arial" pitchFamily="34" charset="0"/>
                          <a:cs typeface="Arial" pitchFamily="34" charset="0"/>
                        </a:rPr>
                        <a:t>4</a:t>
                      </a:r>
                      <a:r>
                        <a:rPr lang="en-US" sz="2000" dirty="0" smtClean="0">
                          <a:solidFill>
                            <a:schemeClr val="tx1"/>
                          </a:solidFill>
                          <a:latin typeface="Arial" pitchFamily="34" charset="0"/>
                          <a:cs typeface="Arial" pitchFamily="34" charset="0"/>
                        </a:rPr>
                        <a:t>)</a:t>
                      </a:r>
                      <a:endParaRPr lang="en-US" sz="2000" dirty="0">
                        <a:solidFill>
                          <a:schemeClr val="tx1"/>
                        </a:solidFill>
                        <a:latin typeface="Arial" pitchFamily="34" charset="0"/>
                        <a:cs typeface="Arial" pitchFamily="34" charset="0"/>
                      </a:endParaRPr>
                    </a:p>
                  </a:txBody>
                  <a:tcPr anchor="ctr"/>
                </a:tc>
              </a:tr>
              <a:tr h="1056030">
                <a:tc>
                  <a:txBody>
                    <a:bodyPr/>
                    <a:lstStyle/>
                    <a:p>
                      <a:pPr algn="ctr"/>
                      <a:endParaRPr lang="en-US" dirty="0"/>
                    </a:p>
                  </a:txBody>
                  <a:tcPr/>
                </a:tc>
                <a:tc>
                  <a:txBody>
                    <a:bodyPr/>
                    <a:lstStyle/>
                    <a:p>
                      <a:pPr algn="ctr"/>
                      <a:r>
                        <a:rPr lang="en-US" sz="2000" dirty="0" smtClean="0">
                          <a:solidFill>
                            <a:srgbClr val="FF0000"/>
                          </a:solidFill>
                          <a:latin typeface="Arial" pitchFamily="34" charset="0"/>
                          <a:cs typeface="Arial" pitchFamily="34" charset="0"/>
                        </a:rPr>
                        <a:t>197.8</a:t>
                      </a:r>
                      <a:endParaRPr lang="en-US" sz="2000" dirty="0">
                        <a:solidFill>
                          <a:srgbClr val="FF0000"/>
                        </a:solidFill>
                        <a:latin typeface="Arial" pitchFamily="34" charset="0"/>
                        <a:cs typeface="Arial" pitchFamily="34"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rial" pitchFamily="34" charset="0"/>
                          <a:cs typeface="Arial" pitchFamily="34" charset="0"/>
                        </a:rPr>
                        <a:t>175.9/</a:t>
                      </a:r>
                      <a:r>
                        <a:rPr lang="en-US" sz="2000" dirty="0" smtClean="0">
                          <a:solidFill>
                            <a:srgbClr val="FF0000"/>
                          </a:solidFill>
                          <a:latin typeface="Arial" pitchFamily="34" charset="0"/>
                          <a:cs typeface="Arial" pitchFamily="34" charset="0"/>
                        </a:rPr>
                        <a:t>175.5</a:t>
                      </a:r>
                      <a:endParaRPr lang="en-US" sz="2000" dirty="0">
                        <a:latin typeface="Arial" pitchFamily="34" charset="0"/>
                        <a:cs typeface="Arial" pitchFamily="34" charset="0"/>
                      </a:endParaRPr>
                    </a:p>
                  </a:txBody>
                  <a:tcPr anchor="ctr"/>
                </a:tc>
                <a:tc>
                  <a:txBody>
                    <a:bodyPr/>
                    <a:lstStyle/>
                    <a:p>
                      <a:pPr algn="ctr"/>
                      <a:r>
                        <a:rPr lang="en-US" sz="2000" dirty="0" smtClean="0">
                          <a:solidFill>
                            <a:srgbClr val="FF0000"/>
                          </a:solidFill>
                          <a:latin typeface="Arial" pitchFamily="34" charset="0"/>
                          <a:cs typeface="Arial" pitchFamily="34" charset="0"/>
                        </a:rPr>
                        <a:t>261.1</a:t>
                      </a:r>
                      <a:endParaRPr lang="en-US" sz="2000" dirty="0">
                        <a:solidFill>
                          <a:srgbClr val="FF0000"/>
                        </a:solidFill>
                        <a:latin typeface="Arial" pitchFamily="34" charset="0"/>
                        <a:cs typeface="Arial" pitchFamily="34" charset="0"/>
                      </a:endParaRPr>
                    </a:p>
                  </a:txBody>
                  <a:tcPr anchor="ctr"/>
                </a:tc>
              </a:tr>
              <a:tr h="1056030">
                <a:tc>
                  <a:txBody>
                    <a:bodyPr/>
                    <a:lstStyle/>
                    <a:p>
                      <a:pPr algn="ctr"/>
                      <a:endParaRPr lang="en-US"/>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Arial" charset="0"/>
                          <a:cs typeface="Arial" charset="0"/>
                        </a:rPr>
                        <a:t>190.7/</a:t>
                      </a:r>
                      <a:r>
                        <a:rPr lang="en-US" sz="2000" dirty="0" smtClean="0">
                          <a:solidFill>
                            <a:srgbClr val="FF0000"/>
                          </a:solidFill>
                          <a:latin typeface="Arial" charset="0"/>
                          <a:cs typeface="Arial" charset="0"/>
                        </a:rPr>
                        <a:t>182.2</a:t>
                      </a:r>
                    </a:p>
                    <a:p>
                      <a:pPr marL="0" marR="0" indent="0" algn="ctr" defTabSz="914400" rtl="0" eaLnBrk="1" fontAlgn="auto" latinLnBrk="0" hangingPunct="1">
                        <a:lnSpc>
                          <a:spcPct val="100000"/>
                        </a:lnSpc>
                        <a:spcBef>
                          <a:spcPts val="0"/>
                        </a:spcBef>
                        <a:spcAft>
                          <a:spcPts val="0"/>
                        </a:spcAft>
                        <a:buClrTx/>
                        <a:buSzTx/>
                        <a:buFontTx/>
                        <a:buNone/>
                        <a:tabLst/>
                        <a:defRPr/>
                      </a:pPr>
                      <a:r>
                        <a:rPr lang="en-US" sz="2000" dirty="0" smtClean="0">
                          <a:solidFill>
                            <a:schemeClr val="tx1"/>
                          </a:solidFill>
                          <a:latin typeface="Arial" pitchFamily="34" charset="0"/>
                          <a:cs typeface="Arial" pitchFamily="34" charset="0"/>
                        </a:rPr>
                        <a:t>(CDCl</a:t>
                      </a:r>
                      <a:r>
                        <a:rPr lang="en-US" sz="2000" baseline="-25000" dirty="0" smtClean="0">
                          <a:solidFill>
                            <a:schemeClr val="tx1"/>
                          </a:solidFill>
                          <a:latin typeface="Arial" pitchFamily="34" charset="0"/>
                          <a:cs typeface="Arial" pitchFamily="34" charset="0"/>
                        </a:rPr>
                        <a:t>3</a:t>
                      </a:r>
                      <a:r>
                        <a:rPr lang="en-US" sz="2000" dirty="0" smtClean="0">
                          <a:solidFill>
                            <a:schemeClr val="tx1"/>
                          </a:solidFill>
                          <a:latin typeface="Arial" pitchFamily="34" charset="0"/>
                          <a:cs typeface="Arial" pitchFamily="34" charset="0"/>
                        </a:rPr>
                        <a:t>)</a:t>
                      </a:r>
                      <a:endParaRPr lang="en-US" sz="2000" dirty="0">
                        <a:latin typeface="Arial" pitchFamily="34" charset="0"/>
                        <a:cs typeface="Arial" pitchFamily="34"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dirty="0" smtClean="0">
                          <a:solidFill>
                            <a:srgbClr val="FF0000"/>
                          </a:solidFill>
                          <a:latin typeface="Arial" charset="0"/>
                          <a:cs typeface="Arial" charset="0"/>
                        </a:rPr>
                        <a:t>161.9</a:t>
                      </a:r>
                      <a:endParaRPr lang="en-US" sz="2000" dirty="0">
                        <a:latin typeface="Arial" pitchFamily="34" charset="0"/>
                        <a:cs typeface="Arial" pitchFamily="34" charset="0"/>
                      </a:endParaRPr>
                    </a:p>
                  </a:txBody>
                  <a:tcPr anchor="ctr"/>
                </a:tc>
                <a:tc>
                  <a:txBody>
                    <a:bodyPr/>
                    <a:lstStyle/>
                    <a:p>
                      <a:pPr algn="ctr"/>
                      <a:r>
                        <a:rPr lang="en-US" sz="2000" dirty="0" smtClean="0">
                          <a:solidFill>
                            <a:srgbClr val="FF0000"/>
                          </a:solidFill>
                          <a:latin typeface="Arial" pitchFamily="34" charset="0"/>
                          <a:cs typeface="Arial" pitchFamily="34" charset="0"/>
                        </a:rPr>
                        <a:t>207.3</a:t>
                      </a:r>
                      <a:endParaRPr lang="en-US" sz="2000" dirty="0">
                        <a:solidFill>
                          <a:srgbClr val="FF0000"/>
                        </a:solidFill>
                        <a:latin typeface="Arial" pitchFamily="34" charset="0"/>
                        <a:cs typeface="Arial" pitchFamily="34" charset="0"/>
                      </a:endParaRPr>
                    </a:p>
                  </a:txBody>
                  <a:tcPr anchor="ctr"/>
                </a:tc>
              </a:tr>
              <a:tr h="1056030">
                <a:tc>
                  <a:txBody>
                    <a:bodyPr/>
                    <a:lstStyle/>
                    <a:p>
                      <a:pPr algn="ctr"/>
                      <a:endParaRPr lang="en-US" dirty="0"/>
                    </a:p>
                  </a:txBody>
                  <a:tcPr/>
                </a:tc>
                <a:tc>
                  <a:txBody>
                    <a:bodyPr/>
                    <a:lstStyle/>
                    <a:p>
                      <a:pPr algn="ctr"/>
                      <a:r>
                        <a:rPr lang="en-US" sz="2000" dirty="0" smtClean="0">
                          <a:latin typeface="Arial" pitchFamily="34" charset="0"/>
                          <a:cs typeface="Arial" pitchFamily="34" charset="0"/>
                        </a:rPr>
                        <a:t>185.0/</a:t>
                      </a:r>
                      <a:r>
                        <a:rPr lang="en-US" sz="2000" dirty="0" smtClean="0">
                          <a:solidFill>
                            <a:srgbClr val="FF0000"/>
                          </a:solidFill>
                          <a:latin typeface="Arial" pitchFamily="34" charset="0"/>
                          <a:cs typeface="Arial" pitchFamily="34" charset="0"/>
                        </a:rPr>
                        <a:t>182.9</a:t>
                      </a:r>
                    </a:p>
                    <a:p>
                      <a:pPr marL="0" marR="0" indent="0" algn="ctr" defTabSz="914400" rtl="0" eaLnBrk="1" fontAlgn="auto" latinLnBrk="0" hangingPunct="1">
                        <a:lnSpc>
                          <a:spcPct val="100000"/>
                        </a:lnSpc>
                        <a:spcBef>
                          <a:spcPts val="0"/>
                        </a:spcBef>
                        <a:spcAft>
                          <a:spcPts val="0"/>
                        </a:spcAft>
                        <a:buClrTx/>
                        <a:buSzTx/>
                        <a:buFontTx/>
                        <a:buNone/>
                        <a:tabLst/>
                        <a:defRPr/>
                      </a:pPr>
                      <a:r>
                        <a:rPr lang="en-US" sz="2000" dirty="0" smtClean="0">
                          <a:solidFill>
                            <a:schemeClr val="tx1"/>
                          </a:solidFill>
                          <a:latin typeface="Arial" pitchFamily="34" charset="0"/>
                          <a:cs typeface="Arial" pitchFamily="34" charset="0"/>
                        </a:rPr>
                        <a:t>(CDCl</a:t>
                      </a:r>
                      <a:r>
                        <a:rPr lang="en-US" sz="2000" baseline="-25000" dirty="0" smtClean="0">
                          <a:solidFill>
                            <a:schemeClr val="tx1"/>
                          </a:solidFill>
                          <a:latin typeface="Arial" pitchFamily="34" charset="0"/>
                          <a:cs typeface="Arial" pitchFamily="34" charset="0"/>
                        </a:rPr>
                        <a:t>3</a:t>
                      </a:r>
                      <a:r>
                        <a:rPr lang="en-US" sz="2000" dirty="0" smtClean="0">
                          <a:solidFill>
                            <a:schemeClr val="tx1"/>
                          </a:solidFill>
                          <a:latin typeface="Arial" pitchFamily="34" charset="0"/>
                          <a:cs typeface="Arial" pitchFamily="34" charset="0"/>
                        </a:rPr>
                        <a:t>)</a:t>
                      </a:r>
                    </a:p>
                  </a:txBody>
                  <a:tcPr anchor="ctr"/>
                </a:tc>
                <a:tc>
                  <a:txBody>
                    <a:bodyPr/>
                    <a:lstStyle/>
                    <a:p>
                      <a:pPr algn="ctr"/>
                      <a:r>
                        <a:rPr lang="en-US" sz="2000" dirty="0" smtClean="0">
                          <a:latin typeface="Arial" pitchFamily="34" charset="0"/>
                          <a:cs typeface="Arial" pitchFamily="34" charset="0"/>
                        </a:rPr>
                        <a:t>179.0/</a:t>
                      </a:r>
                      <a:r>
                        <a:rPr lang="en-US" sz="2000" dirty="0" smtClean="0">
                          <a:solidFill>
                            <a:srgbClr val="FF0000"/>
                          </a:solidFill>
                          <a:latin typeface="Arial" pitchFamily="34" charset="0"/>
                          <a:cs typeface="Arial" pitchFamily="34" charset="0"/>
                        </a:rPr>
                        <a:t>178.4</a:t>
                      </a:r>
                    </a:p>
                    <a:p>
                      <a:pPr marL="0" marR="0" indent="0" algn="ctr" defTabSz="914400" rtl="0" eaLnBrk="1" fontAlgn="auto" latinLnBrk="0" hangingPunct="1">
                        <a:lnSpc>
                          <a:spcPct val="100000"/>
                        </a:lnSpc>
                        <a:spcBef>
                          <a:spcPts val="0"/>
                        </a:spcBef>
                        <a:spcAft>
                          <a:spcPts val="0"/>
                        </a:spcAft>
                        <a:buClrTx/>
                        <a:buSzTx/>
                        <a:buFontTx/>
                        <a:buNone/>
                        <a:tabLst/>
                        <a:defRPr/>
                      </a:pPr>
                      <a:r>
                        <a:rPr lang="en-US" sz="2000" dirty="0" smtClean="0">
                          <a:solidFill>
                            <a:schemeClr val="tx1"/>
                          </a:solidFill>
                          <a:latin typeface="Arial" pitchFamily="34" charset="0"/>
                          <a:cs typeface="Arial" pitchFamily="34" charset="0"/>
                        </a:rPr>
                        <a:t>(H</a:t>
                      </a:r>
                      <a:r>
                        <a:rPr lang="en-US" sz="2000" baseline="-25000" dirty="0" smtClean="0">
                          <a:solidFill>
                            <a:schemeClr val="tx1"/>
                          </a:solidFill>
                          <a:latin typeface="Arial" pitchFamily="34" charset="0"/>
                          <a:cs typeface="Arial" pitchFamily="34" charset="0"/>
                        </a:rPr>
                        <a:t>2</a:t>
                      </a:r>
                      <a:r>
                        <a:rPr lang="en-US" sz="2000" dirty="0" smtClean="0">
                          <a:solidFill>
                            <a:schemeClr val="tx1"/>
                          </a:solidFill>
                          <a:latin typeface="Arial" pitchFamily="34" charset="0"/>
                          <a:cs typeface="Arial" pitchFamily="34" charset="0"/>
                        </a:rPr>
                        <a:t>SO</a:t>
                      </a:r>
                      <a:r>
                        <a:rPr lang="en-US" sz="2000" baseline="-25000" dirty="0" smtClean="0">
                          <a:solidFill>
                            <a:schemeClr val="tx1"/>
                          </a:solidFill>
                          <a:latin typeface="Arial" pitchFamily="34" charset="0"/>
                          <a:cs typeface="Arial" pitchFamily="34" charset="0"/>
                        </a:rPr>
                        <a:t>4</a:t>
                      </a:r>
                      <a:r>
                        <a:rPr lang="en-US" sz="2000" dirty="0" smtClean="0">
                          <a:solidFill>
                            <a:schemeClr val="tx1"/>
                          </a:solidFill>
                          <a:latin typeface="Arial" pitchFamily="34" charset="0"/>
                          <a:cs typeface="Arial" pitchFamily="34" charset="0"/>
                        </a:rPr>
                        <a:t>)</a:t>
                      </a:r>
                    </a:p>
                  </a:txBody>
                  <a:tcPr anchor="ctr"/>
                </a:tc>
                <a:tc>
                  <a:txBody>
                    <a:bodyPr/>
                    <a:lstStyle/>
                    <a:p>
                      <a:pPr algn="ctr"/>
                      <a:r>
                        <a:rPr lang="en-US" sz="2000" dirty="0" smtClean="0">
                          <a:latin typeface="Arial" pitchFamily="34" charset="0"/>
                          <a:cs typeface="Arial" pitchFamily="34" charset="0"/>
                        </a:rPr>
                        <a:t>194.0/</a:t>
                      </a:r>
                      <a:r>
                        <a:rPr lang="en-US" sz="2000" dirty="0" smtClean="0">
                          <a:solidFill>
                            <a:srgbClr val="FF0000"/>
                          </a:solidFill>
                          <a:latin typeface="Arial" pitchFamily="34" charset="0"/>
                          <a:cs typeface="Arial" pitchFamily="34" charset="0"/>
                        </a:rPr>
                        <a:t>191.3</a:t>
                      </a:r>
                    </a:p>
                    <a:p>
                      <a:pPr marL="0" marR="0" indent="0" algn="ctr" defTabSz="914400" rtl="0" eaLnBrk="1" fontAlgn="auto" latinLnBrk="0" hangingPunct="1">
                        <a:lnSpc>
                          <a:spcPct val="100000"/>
                        </a:lnSpc>
                        <a:spcBef>
                          <a:spcPts val="0"/>
                        </a:spcBef>
                        <a:spcAft>
                          <a:spcPts val="0"/>
                        </a:spcAft>
                        <a:buClrTx/>
                        <a:buSzTx/>
                        <a:buFontTx/>
                        <a:buNone/>
                        <a:tabLst/>
                        <a:defRPr/>
                      </a:pPr>
                      <a:r>
                        <a:rPr lang="en-US" sz="2000" dirty="0" smtClean="0">
                          <a:solidFill>
                            <a:schemeClr val="tx1"/>
                          </a:solidFill>
                          <a:latin typeface="Arial" pitchFamily="34" charset="0"/>
                          <a:cs typeface="Arial" pitchFamily="34" charset="0"/>
                        </a:rPr>
                        <a:t>(H</a:t>
                      </a:r>
                      <a:r>
                        <a:rPr lang="en-US" sz="2000" baseline="-25000" dirty="0" smtClean="0">
                          <a:solidFill>
                            <a:schemeClr val="tx1"/>
                          </a:solidFill>
                          <a:latin typeface="Arial" pitchFamily="34" charset="0"/>
                          <a:cs typeface="Arial" pitchFamily="34" charset="0"/>
                        </a:rPr>
                        <a:t>2</a:t>
                      </a:r>
                      <a:r>
                        <a:rPr lang="en-US" sz="2000" dirty="0" smtClean="0">
                          <a:solidFill>
                            <a:schemeClr val="tx1"/>
                          </a:solidFill>
                          <a:latin typeface="Arial" pitchFamily="34" charset="0"/>
                          <a:cs typeface="Arial" pitchFamily="34" charset="0"/>
                        </a:rPr>
                        <a:t>SO</a:t>
                      </a:r>
                      <a:r>
                        <a:rPr lang="en-US" sz="2000" baseline="-25000" dirty="0" smtClean="0">
                          <a:solidFill>
                            <a:schemeClr val="tx1"/>
                          </a:solidFill>
                          <a:latin typeface="Arial" pitchFamily="34" charset="0"/>
                          <a:cs typeface="Arial" pitchFamily="34" charset="0"/>
                        </a:rPr>
                        <a:t>4</a:t>
                      </a:r>
                      <a:r>
                        <a:rPr lang="en-US" sz="2000" dirty="0" smtClean="0">
                          <a:solidFill>
                            <a:schemeClr val="tx1"/>
                          </a:solidFill>
                          <a:latin typeface="Arial" pitchFamily="34" charset="0"/>
                          <a:cs typeface="Arial" pitchFamily="34" charset="0"/>
                        </a:rPr>
                        <a:t>)</a:t>
                      </a:r>
                    </a:p>
                  </a:txBody>
                  <a:tcPr anchor="ctr"/>
                </a:tc>
              </a:tr>
            </a:tbl>
          </a:graphicData>
        </a:graphic>
      </p:graphicFrame>
      <p:graphicFrame>
        <p:nvGraphicFramePr>
          <p:cNvPr id="5" name="Object 414"/>
          <p:cNvGraphicFramePr>
            <a:graphicFrameLocks noChangeAspect="1"/>
          </p:cNvGraphicFramePr>
          <p:nvPr/>
        </p:nvGraphicFramePr>
        <p:xfrm>
          <a:off x="16306800" y="19050000"/>
          <a:ext cx="914400" cy="914400"/>
        </p:xfrm>
        <a:graphic>
          <a:graphicData uri="http://schemas.openxmlformats.org/presentationml/2006/ole">
            <p:oleObj spid="_x0000_s2068" name="CS ChemDraw Drawing" r:id="rId6" imgW="559160" imgH="555828" progId="ChemDraw.Document.6.0">
              <p:embed/>
            </p:oleObj>
          </a:graphicData>
        </a:graphic>
      </p:graphicFrame>
      <p:graphicFrame>
        <p:nvGraphicFramePr>
          <p:cNvPr id="2069" name="Object 415"/>
          <p:cNvGraphicFramePr>
            <a:graphicFrameLocks noChangeAspect="1"/>
          </p:cNvGraphicFramePr>
          <p:nvPr/>
        </p:nvGraphicFramePr>
        <p:xfrm>
          <a:off x="16306800" y="20040600"/>
          <a:ext cx="762000" cy="974725"/>
        </p:xfrm>
        <a:graphic>
          <a:graphicData uri="http://schemas.openxmlformats.org/presentationml/2006/ole">
            <p:oleObj spid="_x0000_s2069" name="CS ChemDraw Drawing" r:id="rId7" imgW="532995" imgH="682557" progId="ChemDraw.Document.6.0">
              <p:embed/>
            </p:oleObj>
          </a:graphicData>
        </a:graphic>
      </p:graphicFrame>
      <p:graphicFrame>
        <p:nvGraphicFramePr>
          <p:cNvPr id="2070" name="Object 416"/>
          <p:cNvGraphicFramePr>
            <a:graphicFrameLocks noChangeAspect="1"/>
          </p:cNvGraphicFramePr>
          <p:nvPr/>
        </p:nvGraphicFramePr>
        <p:xfrm>
          <a:off x="16154400" y="21107400"/>
          <a:ext cx="1143000" cy="949325"/>
        </p:xfrm>
        <a:graphic>
          <a:graphicData uri="http://schemas.openxmlformats.org/presentationml/2006/ole">
            <p:oleObj spid="_x0000_s2070" r:id="rId8" imgW="804348" imgH="664183" progId="ChemDraw.Document.6.0">
              <p:embed/>
            </p:oleObj>
          </a:graphicData>
        </a:graphic>
      </p:graphicFrame>
      <p:graphicFrame>
        <p:nvGraphicFramePr>
          <p:cNvPr id="2071" name="Object 144"/>
          <p:cNvGraphicFramePr>
            <a:graphicFrameLocks noChangeAspect="1"/>
          </p:cNvGraphicFramePr>
          <p:nvPr/>
        </p:nvGraphicFramePr>
        <p:xfrm>
          <a:off x="16306800" y="22174200"/>
          <a:ext cx="914400" cy="977900"/>
        </p:xfrm>
        <a:graphic>
          <a:graphicData uri="http://schemas.openxmlformats.org/presentationml/2006/ole">
            <p:oleObj spid="_x0000_s2071" r:id="rId9" imgW="619850" imgH="662562" progId="ChemDraw.Document.6.0">
              <p:embed/>
            </p:oleObj>
          </a:graphicData>
        </a:graphic>
      </p:graphicFrame>
      <p:sp>
        <p:nvSpPr>
          <p:cNvPr id="58" name="Rectangle 26"/>
          <p:cNvSpPr>
            <a:spLocks noChangeArrowheads="1"/>
          </p:cNvSpPr>
          <p:nvPr/>
        </p:nvSpPr>
        <p:spPr bwMode="auto">
          <a:xfrm>
            <a:off x="29337000" y="29260800"/>
            <a:ext cx="13893800" cy="1371600"/>
          </a:xfrm>
          <a:prstGeom prst="rect">
            <a:avLst/>
          </a:prstGeom>
          <a:gradFill rotWithShape="0">
            <a:gsLst>
              <a:gs pos="0">
                <a:schemeClr val="hlink"/>
              </a:gs>
              <a:gs pos="50000">
                <a:srgbClr val="FFFFFF"/>
              </a:gs>
              <a:gs pos="100000">
                <a:schemeClr val="hlink"/>
              </a:gs>
            </a:gsLst>
            <a:lin ang="5400000" scaled="1"/>
          </a:gradFill>
          <a:ln w="9525">
            <a:solidFill>
              <a:schemeClr val="tx1"/>
            </a:solidFill>
            <a:miter lim="800000"/>
            <a:headEnd/>
            <a:tailEnd/>
          </a:ln>
          <a:effectLst/>
          <a:extLst/>
        </p:spPr>
        <p:txBody>
          <a:bodyPr wrap="none" lIns="171450" tIns="85725" rIns="171450" bIns="85725" anchor="ctr"/>
          <a:lstStyle/>
          <a:p>
            <a:pPr algn="ctr" defTabSz="4703763">
              <a:defRPr/>
            </a:pPr>
            <a:r>
              <a:rPr lang="en-US" sz="5400" b="1" dirty="0" smtClean="0"/>
              <a:t>Acknowledgements</a:t>
            </a:r>
            <a:endParaRPr lang="en-US" sz="5400" b="1" dirty="0"/>
          </a:p>
        </p:txBody>
      </p:sp>
      <p:sp>
        <p:nvSpPr>
          <p:cNvPr id="59" name="Rectangle 20"/>
          <p:cNvSpPr>
            <a:spLocks noChangeArrowheads="1"/>
          </p:cNvSpPr>
          <p:nvPr/>
        </p:nvSpPr>
        <p:spPr bwMode="auto">
          <a:xfrm>
            <a:off x="29260800" y="21031200"/>
            <a:ext cx="13893800" cy="1371600"/>
          </a:xfrm>
          <a:prstGeom prst="rect">
            <a:avLst/>
          </a:prstGeom>
          <a:gradFill rotWithShape="0">
            <a:gsLst>
              <a:gs pos="0">
                <a:schemeClr val="hlink"/>
              </a:gs>
              <a:gs pos="50000">
                <a:srgbClr val="FFFFFF"/>
              </a:gs>
              <a:gs pos="100000">
                <a:schemeClr val="hlink"/>
              </a:gs>
            </a:gsLst>
            <a:lin ang="5400000" scaled="1"/>
          </a:gradFill>
          <a:ln w="9525">
            <a:solidFill>
              <a:schemeClr val="tx1"/>
            </a:solidFill>
            <a:miter lim="800000"/>
            <a:headEnd/>
            <a:tailEnd/>
          </a:ln>
          <a:effectLst/>
          <a:extLst/>
        </p:spPr>
        <p:txBody>
          <a:bodyPr wrap="none" lIns="171450" tIns="85725" rIns="171450" bIns="85725" anchor="ctr"/>
          <a:lstStyle/>
          <a:p>
            <a:pPr algn="ctr" defTabSz="4703763">
              <a:defRPr/>
            </a:pPr>
            <a:r>
              <a:rPr lang="en-US" sz="5400" b="1" dirty="0" smtClean="0"/>
              <a:t>Future Work</a:t>
            </a:r>
            <a:endParaRPr lang="en-US" sz="5400" b="1" dirty="0"/>
          </a:p>
        </p:txBody>
      </p:sp>
      <p:graphicFrame>
        <p:nvGraphicFramePr>
          <p:cNvPr id="2072" name="Object 24"/>
          <p:cNvGraphicFramePr>
            <a:graphicFrameLocks noChangeAspect="1"/>
          </p:cNvGraphicFramePr>
          <p:nvPr/>
        </p:nvGraphicFramePr>
        <p:xfrm>
          <a:off x="29489400" y="10439400"/>
          <a:ext cx="13625513" cy="10350500"/>
        </p:xfrm>
        <a:graphic>
          <a:graphicData uri="http://schemas.openxmlformats.org/presentationml/2006/ole">
            <p:oleObj spid="_x0000_s2072" name="CS ChemDraw Drawing" r:id="rId10" imgW="6609232" imgH="5018065" progId="ChemDraw.Document.6.0">
              <p:embed/>
            </p:oleObj>
          </a:graphicData>
        </a:graphic>
      </p:graphicFrame>
      <p:sp>
        <p:nvSpPr>
          <p:cNvPr id="55" name="Text Box 33"/>
          <p:cNvSpPr txBox="1">
            <a:spLocks noChangeArrowheads="1"/>
          </p:cNvSpPr>
          <p:nvPr/>
        </p:nvSpPr>
        <p:spPr bwMode="auto">
          <a:xfrm>
            <a:off x="29489400" y="25679400"/>
            <a:ext cx="13655675" cy="3420167"/>
          </a:xfrm>
          <a:prstGeom prst="rect">
            <a:avLst/>
          </a:prstGeom>
          <a:noFill/>
          <a:ln w="9525">
            <a:noFill/>
            <a:miter lim="800000"/>
            <a:headEnd/>
            <a:tailEnd/>
          </a:ln>
        </p:spPr>
        <p:txBody>
          <a:bodyPr lIns="171450" tIns="85725" rIns="171450" bIns="85725">
            <a:spAutoFit/>
          </a:bodyPr>
          <a:lstStyle/>
          <a:p>
            <a:pPr marL="514350" indent="-514350" defTabSz="4703763">
              <a:spcBef>
                <a:spcPts val="600"/>
              </a:spcBef>
              <a:buAutoNum type="arabicPeriod"/>
            </a:pPr>
            <a:r>
              <a:rPr lang="en-US" sz="2800" dirty="0" smtClean="0">
                <a:latin typeface="Arial" pitchFamily="34" charset="0"/>
                <a:cs typeface="Arial" pitchFamily="34" charset="0"/>
              </a:rPr>
              <a:t>Greenberg, A. </a:t>
            </a:r>
            <a:r>
              <a:rPr lang="en-US" sz="2800" dirty="0" err="1" smtClean="0">
                <a:latin typeface="Arial" pitchFamily="34" charset="0"/>
                <a:cs typeface="Arial" pitchFamily="34" charset="0"/>
              </a:rPr>
              <a:t>Breneman</a:t>
            </a:r>
            <a:r>
              <a:rPr lang="en-US" sz="2800" dirty="0" smtClean="0">
                <a:latin typeface="Arial" pitchFamily="34" charset="0"/>
                <a:cs typeface="Arial" pitchFamily="34" charset="0"/>
              </a:rPr>
              <a:t>, C. M.; </a:t>
            </a:r>
            <a:r>
              <a:rPr lang="en-US" sz="2800" dirty="0" err="1" smtClean="0">
                <a:latin typeface="Arial" pitchFamily="34" charset="0"/>
                <a:cs typeface="Arial" pitchFamily="34" charset="0"/>
              </a:rPr>
              <a:t>Liebman</a:t>
            </a:r>
            <a:r>
              <a:rPr lang="en-US" sz="2800" dirty="0" smtClean="0">
                <a:latin typeface="Arial" pitchFamily="34" charset="0"/>
                <a:cs typeface="Arial" pitchFamily="34" charset="0"/>
              </a:rPr>
              <a:t>, J. F.; </a:t>
            </a:r>
            <a:r>
              <a:rPr lang="en-US" sz="2800" dirty="0" err="1" smtClean="0">
                <a:latin typeface="Arial" pitchFamily="34" charset="0"/>
                <a:cs typeface="Arial" pitchFamily="34" charset="0"/>
              </a:rPr>
              <a:t>Eds.</a:t>
            </a:r>
            <a:r>
              <a:rPr lang="en-US" sz="2800" i="1" dirty="0" err="1" smtClean="0">
                <a:latin typeface="Arial" pitchFamily="34" charset="0"/>
                <a:cs typeface="Arial" pitchFamily="34" charset="0"/>
              </a:rPr>
              <a:t>The</a:t>
            </a:r>
            <a:r>
              <a:rPr lang="en-US" sz="2800" i="1" dirty="0" smtClean="0">
                <a:latin typeface="Arial" pitchFamily="34" charset="0"/>
                <a:cs typeface="Arial" pitchFamily="34" charset="0"/>
              </a:rPr>
              <a:t> Amide Linkage:     Structural Significance in Chemistry, Biochemistry, and Materials Science.</a:t>
            </a:r>
            <a:r>
              <a:rPr lang="en-US" sz="2800" dirty="0" smtClean="0">
                <a:latin typeface="Arial" pitchFamily="34" charset="0"/>
                <a:cs typeface="Arial" pitchFamily="34" charset="0"/>
              </a:rPr>
              <a:t> Wiley-</a:t>
            </a:r>
            <a:r>
              <a:rPr lang="en-US" sz="2800" dirty="0" err="1" smtClean="0">
                <a:latin typeface="Arial" pitchFamily="34" charset="0"/>
                <a:cs typeface="Arial" pitchFamily="34" charset="0"/>
              </a:rPr>
              <a:t>Interscience</a:t>
            </a:r>
            <a:r>
              <a:rPr lang="en-US" sz="2800" dirty="0" smtClean="0">
                <a:latin typeface="Arial" pitchFamily="34" charset="0"/>
                <a:cs typeface="Arial" pitchFamily="34" charset="0"/>
              </a:rPr>
              <a:t>: A John Wiley &amp; Sons, New York, 2000; pp 47-80.</a:t>
            </a:r>
          </a:p>
          <a:p>
            <a:pPr marL="514350" indent="-514350" defTabSz="4703763">
              <a:spcBef>
                <a:spcPts val="600"/>
              </a:spcBef>
              <a:buAutoNum type="arabicPeriod"/>
            </a:pPr>
            <a:r>
              <a:rPr lang="en-US" sz="2800" dirty="0" smtClean="0">
                <a:latin typeface="+mn-lt"/>
                <a:cs typeface="Microsoft Sans Serif" pitchFamily="34" charset="0"/>
              </a:rPr>
              <a:t>Johnson, W. S.; </a:t>
            </a:r>
            <a:r>
              <a:rPr lang="en-US" sz="2800" dirty="0" err="1" smtClean="0">
                <a:latin typeface="+mn-lt"/>
                <a:cs typeface="Microsoft Sans Serif" pitchFamily="34" charset="0"/>
              </a:rPr>
              <a:t>Woroch</a:t>
            </a:r>
            <a:r>
              <a:rPr lang="en-US" sz="2800" dirty="0" smtClean="0">
                <a:latin typeface="+mn-lt"/>
                <a:cs typeface="Microsoft Sans Serif" pitchFamily="34" charset="0"/>
              </a:rPr>
              <a:t>, E. L.; Buell, B, G,; </a:t>
            </a:r>
            <a:r>
              <a:rPr lang="en-US" sz="2800" i="1" dirty="0" smtClean="0">
                <a:latin typeface="+mn-lt"/>
                <a:cs typeface="Microsoft Sans Serif" pitchFamily="34" charset="0"/>
              </a:rPr>
              <a:t>J. Am. Chem. Soc.</a:t>
            </a:r>
            <a:r>
              <a:rPr lang="en-US" sz="2800" dirty="0" smtClean="0">
                <a:latin typeface="+mn-lt"/>
                <a:cs typeface="Microsoft Sans Serif" pitchFamily="34" charset="0"/>
              </a:rPr>
              <a:t> </a:t>
            </a:r>
            <a:r>
              <a:rPr lang="en-US" sz="2800" b="1" dirty="0" smtClean="0">
                <a:latin typeface="+mn-lt"/>
                <a:cs typeface="Microsoft Sans Serif" pitchFamily="34" charset="0"/>
              </a:rPr>
              <a:t>1949</a:t>
            </a:r>
            <a:r>
              <a:rPr lang="en-US" sz="2800" dirty="0" smtClean="0">
                <a:latin typeface="+mn-lt"/>
                <a:cs typeface="Microsoft Sans Serif" pitchFamily="34" charset="0"/>
              </a:rPr>
              <a:t>, 71, 1901-1905.</a:t>
            </a:r>
          </a:p>
          <a:p>
            <a:pPr marL="514350" indent="-514350" defTabSz="4703763">
              <a:spcBef>
                <a:spcPts val="600"/>
              </a:spcBef>
              <a:buAutoNum type="arabicPeriod"/>
            </a:pPr>
            <a:r>
              <a:rPr lang="en-US" sz="2800" dirty="0" err="1" smtClean="0">
                <a:latin typeface="Microsoft Sans Serif" pitchFamily="34" charset="0"/>
                <a:cs typeface="Microsoft Sans Serif" pitchFamily="34" charset="0"/>
              </a:rPr>
              <a:t>Somayaji</a:t>
            </a:r>
            <a:r>
              <a:rPr lang="en-US" sz="2800" dirty="0" smtClean="0">
                <a:latin typeface="Microsoft Sans Serif" pitchFamily="34" charset="0"/>
                <a:cs typeface="Microsoft Sans Serif" pitchFamily="34" charset="0"/>
              </a:rPr>
              <a:t>, V.; Brown, R. S.; </a:t>
            </a:r>
            <a:r>
              <a:rPr lang="en-US" sz="2800" i="1" dirty="0" smtClean="0">
                <a:latin typeface="Microsoft Sans Serif" pitchFamily="34" charset="0"/>
                <a:cs typeface="Microsoft Sans Serif" pitchFamily="34" charset="0"/>
              </a:rPr>
              <a:t>J. Org. Chem.</a:t>
            </a:r>
            <a:r>
              <a:rPr lang="en-US" sz="2800" dirty="0" smtClean="0">
                <a:latin typeface="Microsoft Sans Serif" pitchFamily="34" charset="0"/>
                <a:cs typeface="Microsoft Sans Serif" pitchFamily="34" charset="0"/>
              </a:rPr>
              <a:t> </a:t>
            </a:r>
            <a:r>
              <a:rPr lang="en-US" sz="2800" b="1" dirty="0" smtClean="0">
                <a:latin typeface="Microsoft Sans Serif" pitchFamily="34" charset="0"/>
                <a:cs typeface="Microsoft Sans Serif" pitchFamily="34" charset="0"/>
              </a:rPr>
              <a:t>1986</a:t>
            </a:r>
            <a:r>
              <a:rPr lang="en-US" sz="2800" dirty="0" smtClean="0">
                <a:latin typeface="Microsoft Sans Serif" pitchFamily="34" charset="0"/>
                <a:cs typeface="Microsoft Sans Serif" pitchFamily="34" charset="0"/>
              </a:rPr>
              <a:t>, 51, 2676-2686.</a:t>
            </a:r>
          </a:p>
          <a:p>
            <a:pPr marL="514350" indent="-514350" defTabSz="4703763">
              <a:spcBef>
                <a:spcPts val="600"/>
              </a:spcBef>
              <a:buAutoNum type="arabicPeriod"/>
            </a:pPr>
            <a:r>
              <a:rPr lang="en-US" sz="2800" dirty="0" smtClean="0">
                <a:latin typeface="Microsoft Sans Serif" pitchFamily="34" charset="0"/>
                <a:cs typeface="Microsoft Sans Serif" pitchFamily="34" charset="0"/>
              </a:rPr>
              <a:t>Blackburn, G. M.; </a:t>
            </a:r>
            <a:r>
              <a:rPr lang="en-US" sz="2800" dirty="0" err="1" smtClean="0">
                <a:latin typeface="Microsoft Sans Serif" pitchFamily="34" charset="0"/>
                <a:cs typeface="Microsoft Sans Serif" pitchFamily="34" charset="0"/>
              </a:rPr>
              <a:t>Skaife</a:t>
            </a:r>
            <a:r>
              <a:rPr lang="en-US" sz="2800" dirty="0" smtClean="0">
                <a:latin typeface="Microsoft Sans Serif" pitchFamily="34" charset="0"/>
                <a:cs typeface="Microsoft Sans Serif" pitchFamily="34" charset="0"/>
              </a:rPr>
              <a:t>, C. J.; Kay, I. T.; </a:t>
            </a:r>
            <a:r>
              <a:rPr lang="en-US" sz="2800" i="1" dirty="0" smtClean="0">
                <a:latin typeface="Microsoft Sans Serif" pitchFamily="34" charset="0"/>
                <a:cs typeface="Microsoft Sans Serif" pitchFamily="34" charset="0"/>
              </a:rPr>
              <a:t>J. Chem. Res, </a:t>
            </a:r>
            <a:r>
              <a:rPr lang="en-US" sz="2800" i="1" dirty="0" err="1" smtClean="0">
                <a:latin typeface="Microsoft Sans Serif" pitchFamily="34" charset="0"/>
                <a:cs typeface="Microsoft Sans Serif" pitchFamily="34" charset="0"/>
              </a:rPr>
              <a:t>Synop</a:t>
            </a:r>
            <a:r>
              <a:rPr lang="en-US" sz="2800" i="1" dirty="0" smtClean="0">
                <a:latin typeface="Microsoft Sans Serif" pitchFamily="34" charset="0"/>
                <a:cs typeface="Microsoft Sans Serif" pitchFamily="34" charset="0"/>
              </a:rPr>
              <a:t>.</a:t>
            </a:r>
            <a:r>
              <a:rPr lang="en-US" sz="2800" dirty="0" smtClean="0">
                <a:latin typeface="Microsoft Sans Serif" pitchFamily="34" charset="0"/>
                <a:cs typeface="Microsoft Sans Serif" pitchFamily="34" charset="0"/>
              </a:rPr>
              <a:t> </a:t>
            </a:r>
            <a:r>
              <a:rPr lang="en-US" sz="2800" b="1" dirty="0" smtClean="0">
                <a:latin typeface="Microsoft Sans Serif" pitchFamily="34" charset="0"/>
                <a:cs typeface="Microsoft Sans Serif" pitchFamily="34" charset="0"/>
              </a:rPr>
              <a:t>1980</a:t>
            </a:r>
            <a:r>
              <a:rPr lang="en-US" sz="2800" dirty="0" smtClean="0">
                <a:latin typeface="Microsoft Sans Serif" pitchFamily="34" charset="0"/>
                <a:cs typeface="Microsoft Sans Serif" pitchFamily="34" charset="0"/>
              </a:rPr>
              <a:t>, 294-295. </a:t>
            </a:r>
          </a:p>
        </p:txBody>
      </p:sp>
      <p:sp>
        <p:nvSpPr>
          <p:cNvPr id="56" name="Text Box 36"/>
          <p:cNvSpPr txBox="1">
            <a:spLocks noChangeArrowheads="1"/>
          </p:cNvSpPr>
          <p:nvPr/>
        </p:nvSpPr>
        <p:spPr bwMode="auto">
          <a:xfrm>
            <a:off x="29337000" y="30708600"/>
            <a:ext cx="13655675" cy="1896673"/>
          </a:xfrm>
          <a:prstGeom prst="rect">
            <a:avLst/>
          </a:prstGeom>
          <a:noFill/>
          <a:ln w="9525">
            <a:noFill/>
            <a:miter lim="800000"/>
            <a:headEnd/>
            <a:tailEnd/>
          </a:ln>
        </p:spPr>
        <p:txBody>
          <a:bodyPr wrap="square" lIns="171450" tIns="85725" rIns="171450" bIns="85725">
            <a:spAutoFit/>
          </a:bodyPr>
          <a:lstStyle/>
          <a:p>
            <a:pPr defTabSz="4703763">
              <a:spcBef>
                <a:spcPct val="50000"/>
              </a:spcBef>
            </a:pPr>
            <a:r>
              <a:rPr lang="en-US" sz="2800" dirty="0" smtClean="0"/>
              <a:t>Funding from the Department of Chemistry is gratefully acknowledged. Special thanks to Jessica Morgan and Dr. Arthur Greenberg for all their help and support, as well as Daniel Darcy for providing some crude product to work with. Also, thank you to Carley Spencer and Peter Moran for their helpful suggestions.</a:t>
            </a:r>
          </a:p>
        </p:txBody>
      </p:sp>
      <p:graphicFrame>
        <p:nvGraphicFramePr>
          <p:cNvPr id="2073" name="Object 25"/>
          <p:cNvGraphicFramePr>
            <a:graphicFrameLocks noChangeAspect="1"/>
          </p:cNvGraphicFramePr>
          <p:nvPr/>
        </p:nvGraphicFramePr>
        <p:xfrm>
          <a:off x="18135600" y="26136600"/>
          <a:ext cx="6642100" cy="6161815"/>
        </p:xfrm>
        <a:graphic>
          <a:graphicData uri="http://schemas.openxmlformats.org/presentationml/2006/ole">
            <p:oleObj spid="_x0000_s2073" name="CS ChemDraw Drawing" r:id="rId11" imgW="2831410" imgH="2626994" progId="ChemDraw.Document.6.0">
              <p:embed/>
            </p:oleObj>
          </a:graphicData>
        </a:graphic>
      </p:graphicFrame>
      <p:sp>
        <p:nvSpPr>
          <p:cNvPr id="60" name="Text Box 36"/>
          <p:cNvSpPr txBox="1">
            <a:spLocks noChangeArrowheads="1"/>
          </p:cNvSpPr>
          <p:nvPr/>
        </p:nvSpPr>
        <p:spPr bwMode="auto">
          <a:xfrm>
            <a:off x="29260800" y="22631400"/>
            <a:ext cx="13655675" cy="1465786"/>
          </a:xfrm>
          <a:prstGeom prst="rect">
            <a:avLst/>
          </a:prstGeom>
          <a:noFill/>
          <a:ln w="9525">
            <a:noFill/>
            <a:miter lim="800000"/>
            <a:headEnd/>
            <a:tailEnd/>
          </a:ln>
        </p:spPr>
        <p:txBody>
          <a:bodyPr wrap="square" lIns="171450" tIns="85725" rIns="171450" bIns="85725">
            <a:spAutoFit/>
          </a:bodyPr>
          <a:lstStyle/>
          <a:p>
            <a:pPr indent="-457200" defTabSz="4703763">
              <a:spcBef>
                <a:spcPct val="50000"/>
              </a:spcBef>
              <a:buFont typeface="Arial" pitchFamily="34" charset="0"/>
              <a:buChar char="•"/>
            </a:pPr>
            <a:r>
              <a:rPr lang="en-US" sz="2800" dirty="0" smtClean="0"/>
              <a:t> Future work would consist of activation of zinc dust, as well as the use of ethyl chloroacetate for the reaction to yield </a:t>
            </a:r>
            <a:r>
              <a:rPr lang="en-US" sz="2800" b="1" dirty="0" smtClean="0"/>
              <a:t>10</a:t>
            </a:r>
            <a:r>
              <a:rPr lang="en-US" sz="2800" dirty="0" smtClean="0"/>
              <a:t>. Also, the completion of the synthesis to isolate </a:t>
            </a:r>
            <a:r>
              <a:rPr lang="en-US" sz="2800" b="1" dirty="0" smtClean="0"/>
              <a:t>4</a:t>
            </a:r>
            <a:r>
              <a:rPr lang="en-US" sz="2800" dirty="0" smtClean="0"/>
              <a:t>. Oxidation studies can be performed to observe the desired amide N-oxide.</a:t>
            </a:r>
          </a:p>
        </p:txBody>
      </p:sp>
      <p:graphicFrame>
        <p:nvGraphicFramePr>
          <p:cNvPr id="2075" name="Object 27"/>
          <p:cNvGraphicFramePr>
            <a:graphicFrameLocks noChangeAspect="1"/>
          </p:cNvGraphicFramePr>
          <p:nvPr/>
        </p:nvGraphicFramePr>
        <p:xfrm>
          <a:off x="838200" y="20041846"/>
          <a:ext cx="13030200" cy="8990354"/>
        </p:xfrm>
        <a:graphic>
          <a:graphicData uri="http://schemas.openxmlformats.org/presentationml/2006/ole">
            <p:oleObj spid="_x0000_s2075" name="CS ChemDraw Drawing" r:id="rId12" imgW="4269925" imgH="2946865" progId="ChemDraw.Document.6.0">
              <p:embed/>
            </p:oleObj>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703763" rtl="0" eaLnBrk="1" fontAlgn="base" latinLnBrk="0" hangingPunct="1">
          <a:lnSpc>
            <a:spcPct val="100000"/>
          </a:lnSpc>
          <a:spcBef>
            <a:spcPct val="0"/>
          </a:spcBef>
          <a:spcAft>
            <a:spcPct val="0"/>
          </a:spcAft>
          <a:buClrTx/>
          <a:buSzTx/>
          <a:buFontTx/>
          <a:buNone/>
          <a:tabLst/>
          <a:defRPr kumimoji="0" lang="en-US" sz="3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703763" rtl="0" eaLnBrk="1" fontAlgn="base" latinLnBrk="0" hangingPunct="1">
          <a:lnSpc>
            <a:spcPct val="100000"/>
          </a:lnSpc>
          <a:spcBef>
            <a:spcPct val="0"/>
          </a:spcBef>
          <a:spcAft>
            <a:spcPct val="0"/>
          </a:spcAft>
          <a:buClrTx/>
          <a:buSzTx/>
          <a:buFontTx/>
          <a:buNone/>
          <a:tabLst/>
          <a:defRPr kumimoji="0" lang="en-US" sz="3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1684</TotalTime>
  <Words>678</Words>
  <Application>Microsoft Office PowerPoint</Application>
  <PresentationFormat>Custom</PresentationFormat>
  <Paragraphs>95</Paragraphs>
  <Slides>1</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Default Design</vt:lpstr>
      <vt:lpstr>CS ChemDraw Drawing</vt:lpstr>
      <vt:lpstr>Synthetic Approach to 5,6-Benzo-1-azabicyclo[2.2.2]octan-2-one: A Lactam having Zero Resonance Energy  Meghan Tobin, Dr. Arthur Greenberg, Jessica Morgan mbj28@wildcats.unh.edu; Parsons Hall, 23 Academic Way, Durham NH 03824</vt:lpstr>
    </vt:vector>
  </TitlesOfParts>
  <Company>Graphicsland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Example to make a scientific poster</dc:title>
  <dc:subject>Free Research Poster</dc:subject>
  <dc:creator>Graphicsland/MakeSigns.com</dc:creator>
  <cp:keywords>scientific, research, template, custom, poster, presentation, symposium, printing, PowerPoint, create, design, example, sample, download</cp:keywords>
  <dc:description>This is a free template from MakeSigns.com to help you create the perfect scientific poster.</dc:description>
  <cp:lastModifiedBy>Owner</cp:lastModifiedBy>
  <cp:revision>76</cp:revision>
  <dcterms:created xsi:type="dcterms:W3CDTF">2004-07-26T21:45:23Z</dcterms:created>
  <dcterms:modified xsi:type="dcterms:W3CDTF">2013-04-19T15:48:28Z</dcterms:modified>
  <cp:category>templates for scientific poster</cp:category>
</cp:coreProperties>
</file>