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7" r:id="rId2"/>
  </p:sldIdLst>
  <p:sldSz cx="43891200" cy="32918400"/>
  <p:notesSz cx="6858000" cy="9144000"/>
  <p:defaultTextStyle>
    <a:defPPr>
      <a:defRPr lang="en-US"/>
    </a:defPPr>
    <a:lvl1pPr marL="0" algn="l" defTabSz="4389109" rtl="0" eaLnBrk="1" latinLnBrk="0" hangingPunct="1">
      <a:defRPr sz="8700" kern="1200">
        <a:solidFill>
          <a:schemeClr val="tx1"/>
        </a:solidFill>
        <a:latin typeface="+mn-lt"/>
        <a:ea typeface="+mn-ea"/>
        <a:cs typeface="+mn-cs"/>
      </a:defRPr>
    </a:lvl1pPr>
    <a:lvl2pPr marL="2194554" algn="l" defTabSz="4389109" rtl="0" eaLnBrk="1" latinLnBrk="0" hangingPunct="1">
      <a:defRPr sz="8700" kern="1200">
        <a:solidFill>
          <a:schemeClr val="tx1"/>
        </a:solidFill>
        <a:latin typeface="+mn-lt"/>
        <a:ea typeface="+mn-ea"/>
        <a:cs typeface="+mn-cs"/>
      </a:defRPr>
    </a:lvl2pPr>
    <a:lvl3pPr marL="4389109" algn="l" defTabSz="4389109" rtl="0" eaLnBrk="1" latinLnBrk="0" hangingPunct="1">
      <a:defRPr sz="8700" kern="1200">
        <a:solidFill>
          <a:schemeClr val="tx1"/>
        </a:solidFill>
        <a:latin typeface="+mn-lt"/>
        <a:ea typeface="+mn-ea"/>
        <a:cs typeface="+mn-cs"/>
      </a:defRPr>
    </a:lvl3pPr>
    <a:lvl4pPr marL="6583663" algn="l" defTabSz="4389109" rtl="0" eaLnBrk="1" latinLnBrk="0" hangingPunct="1">
      <a:defRPr sz="8700" kern="1200">
        <a:solidFill>
          <a:schemeClr val="tx1"/>
        </a:solidFill>
        <a:latin typeface="+mn-lt"/>
        <a:ea typeface="+mn-ea"/>
        <a:cs typeface="+mn-cs"/>
      </a:defRPr>
    </a:lvl4pPr>
    <a:lvl5pPr marL="8778217" algn="l" defTabSz="4389109" rtl="0" eaLnBrk="1" latinLnBrk="0" hangingPunct="1">
      <a:defRPr sz="8700" kern="1200">
        <a:solidFill>
          <a:schemeClr val="tx1"/>
        </a:solidFill>
        <a:latin typeface="+mn-lt"/>
        <a:ea typeface="+mn-ea"/>
        <a:cs typeface="+mn-cs"/>
      </a:defRPr>
    </a:lvl5pPr>
    <a:lvl6pPr marL="10972771" algn="l" defTabSz="4389109" rtl="0" eaLnBrk="1" latinLnBrk="0" hangingPunct="1">
      <a:defRPr sz="8700" kern="1200">
        <a:solidFill>
          <a:schemeClr val="tx1"/>
        </a:solidFill>
        <a:latin typeface="+mn-lt"/>
        <a:ea typeface="+mn-ea"/>
        <a:cs typeface="+mn-cs"/>
      </a:defRPr>
    </a:lvl6pPr>
    <a:lvl7pPr marL="13167326" algn="l" defTabSz="4389109" rtl="0" eaLnBrk="1" latinLnBrk="0" hangingPunct="1">
      <a:defRPr sz="8700" kern="1200">
        <a:solidFill>
          <a:schemeClr val="tx1"/>
        </a:solidFill>
        <a:latin typeface="+mn-lt"/>
        <a:ea typeface="+mn-ea"/>
        <a:cs typeface="+mn-cs"/>
      </a:defRPr>
    </a:lvl7pPr>
    <a:lvl8pPr marL="15361880" algn="l" defTabSz="4389109" rtl="0" eaLnBrk="1" latinLnBrk="0" hangingPunct="1">
      <a:defRPr sz="8700" kern="1200">
        <a:solidFill>
          <a:schemeClr val="tx1"/>
        </a:solidFill>
        <a:latin typeface="+mn-lt"/>
        <a:ea typeface="+mn-ea"/>
        <a:cs typeface="+mn-cs"/>
      </a:defRPr>
    </a:lvl8pPr>
    <a:lvl9pPr marL="17556434" algn="l" defTabSz="4389109" rtl="0" eaLnBrk="1" latinLnBrk="0" hangingPunct="1">
      <a:defRPr sz="8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07D"/>
    <a:srgbClr val="FFFFFF"/>
    <a:srgbClr val="4D7620"/>
    <a:srgbClr val="5F9127"/>
    <a:srgbClr val="C6E6A2"/>
    <a:srgbClr val="A2D668"/>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651" autoAdjust="0"/>
  </p:normalViewPr>
  <p:slideViewPr>
    <p:cSldViewPr>
      <p:cViewPr varScale="1">
        <p:scale>
          <a:sx n="13" d="100"/>
          <a:sy n="13" d="100"/>
        </p:scale>
        <p:origin x="-1632" y="-210"/>
      </p:cViewPr>
      <p:guideLst>
        <p:guide orient="horz" pos="10368"/>
        <p:guide pos="13824"/>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F3BD9C-8E2F-4022-9010-E384543A3755}" type="datetimeFigureOut">
              <a:rPr lang="en-US" smtClean="0"/>
              <a:pPr/>
              <a:t>4/22/2013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AEBF4E-AD1A-4E03-8208-478955FBACE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389109" rtl="0" eaLnBrk="1" latinLnBrk="0" hangingPunct="1">
      <a:defRPr sz="5800" kern="1200">
        <a:solidFill>
          <a:schemeClr val="tx1"/>
        </a:solidFill>
        <a:latin typeface="+mn-lt"/>
        <a:ea typeface="+mn-ea"/>
        <a:cs typeface="+mn-cs"/>
      </a:defRPr>
    </a:lvl1pPr>
    <a:lvl2pPr marL="2194554" algn="l" defTabSz="4389109" rtl="0" eaLnBrk="1" latinLnBrk="0" hangingPunct="1">
      <a:defRPr sz="5800" kern="1200">
        <a:solidFill>
          <a:schemeClr val="tx1"/>
        </a:solidFill>
        <a:latin typeface="+mn-lt"/>
        <a:ea typeface="+mn-ea"/>
        <a:cs typeface="+mn-cs"/>
      </a:defRPr>
    </a:lvl2pPr>
    <a:lvl3pPr marL="4389109" algn="l" defTabSz="4389109" rtl="0" eaLnBrk="1" latinLnBrk="0" hangingPunct="1">
      <a:defRPr sz="5800" kern="1200">
        <a:solidFill>
          <a:schemeClr val="tx1"/>
        </a:solidFill>
        <a:latin typeface="+mn-lt"/>
        <a:ea typeface="+mn-ea"/>
        <a:cs typeface="+mn-cs"/>
      </a:defRPr>
    </a:lvl3pPr>
    <a:lvl4pPr marL="6583663" algn="l" defTabSz="4389109" rtl="0" eaLnBrk="1" latinLnBrk="0" hangingPunct="1">
      <a:defRPr sz="5800" kern="1200">
        <a:solidFill>
          <a:schemeClr val="tx1"/>
        </a:solidFill>
        <a:latin typeface="+mn-lt"/>
        <a:ea typeface="+mn-ea"/>
        <a:cs typeface="+mn-cs"/>
      </a:defRPr>
    </a:lvl4pPr>
    <a:lvl5pPr marL="8778217" algn="l" defTabSz="4389109" rtl="0" eaLnBrk="1" latinLnBrk="0" hangingPunct="1">
      <a:defRPr sz="5800" kern="1200">
        <a:solidFill>
          <a:schemeClr val="tx1"/>
        </a:solidFill>
        <a:latin typeface="+mn-lt"/>
        <a:ea typeface="+mn-ea"/>
        <a:cs typeface="+mn-cs"/>
      </a:defRPr>
    </a:lvl5pPr>
    <a:lvl6pPr marL="10972771" algn="l" defTabSz="4389109" rtl="0" eaLnBrk="1" latinLnBrk="0" hangingPunct="1">
      <a:defRPr sz="5800" kern="1200">
        <a:solidFill>
          <a:schemeClr val="tx1"/>
        </a:solidFill>
        <a:latin typeface="+mn-lt"/>
        <a:ea typeface="+mn-ea"/>
        <a:cs typeface="+mn-cs"/>
      </a:defRPr>
    </a:lvl6pPr>
    <a:lvl7pPr marL="13167326" algn="l" defTabSz="4389109" rtl="0" eaLnBrk="1" latinLnBrk="0" hangingPunct="1">
      <a:defRPr sz="5800" kern="1200">
        <a:solidFill>
          <a:schemeClr val="tx1"/>
        </a:solidFill>
        <a:latin typeface="+mn-lt"/>
        <a:ea typeface="+mn-ea"/>
        <a:cs typeface="+mn-cs"/>
      </a:defRPr>
    </a:lvl7pPr>
    <a:lvl8pPr marL="15361880" algn="l" defTabSz="4389109" rtl="0" eaLnBrk="1" latinLnBrk="0" hangingPunct="1">
      <a:defRPr sz="5800" kern="1200">
        <a:solidFill>
          <a:schemeClr val="tx1"/>
        </a:solidFill>
        <a:latin typeface="+mn-lt"/>
        <a:ea typeface="+mn-ea"/>
        <a:cs typeface="+mn-cs"/>
      </a:defRPr>
    </a:lvl8pPr>
    <a:lvl9pPr marL="17556434" algn="l" defTabSz="4389109"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DAEBF4E-AD1A-4E03-8208-478955FBACED}"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790042" y="702259"/>
            <a:ext cx="42311117" cy="12026189"/>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
        <p:nvSpPr>
          <p:cNvPr id="8" name="Title 7"/>
          <p:cNvSpPr>
            <a:spLocks noGrp="1"/>
          </p:cNvSpPr>
          <p:nvPr>
            <p:ph type="ctrTitle"/>
          </p:nvPr>
        </p:nvSpPr>
        <p:spPr>
          <a:xfrm>
            <a:off x="2228323" y="1828805"/>
            <a:ext cx="39502080" cy="10607040"/>
          </a:xfrm>
        </p:spPr>
        <p:txBody>
          <a:bodyPr lIns="219456" rIns="1097280" anchor="b">
            <a:normAutofit/>
          </a:bodyPr>
          <a:lstStyle>
            <a:lvl1pPr marL="0" algn="r">
              <a:defRPr sz="230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10241280" y="13533120"/>
            <a:ext cx="31489123" cy="8412480"/>
          </a:xfrm>
        </p:spPr>
        <p:txBody>
          <a:bodyPr lIns="219456" rIns="1185062"/>
          <a:lstStyle>
            <a:lvl1pPr marL="0" indent="0" algn="r">
              <a:spcBef>
                <a:spcPts val="0"/>
              </a:spcBef>
              <a:buNone/>
              <a:defRPr>
                <a:effectLst/>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26700480" y="31243219"/>
            <a:ext cx="14410944" cy="1316736"/>
          </a:xfrm>
        </p:spPr>
        <p:txBody>
          <a:bodyPr vert="horz" rtlCol="0"/>
          <a:lstStyle>
            <a:extLst/>
          </a:lstStyle>
          <a:p>
            <a:fld id="{0537B671-45EB-4C5E-B19F-FA83CF652567}" type="datetimeFigureOut">
              <a:rPr lang="en-US" smtClean="0"/>
              <a:pPr/>
              <a:t>4/22/2013</a:t>
            </a:fld>
            <a:endParaRPr lang="en-US"/>
          </a:p>
        </p:txBody>
      </p:sp>
      <p:sp>
        <p:nvSpPr>
          <p:cNvPr id="11" name="Slide Number Placeholder 10"/>
          <p:cNvSpPr>
            <a:spLocks noGrp="1"/>
          </p:cNvSpPr>
          <p:nvPr>
            <p:ph type="sldNum" sz="quarter" idx="11"/>
          </p:nvPr>
        </p:nvSpPr>
        <p:spPr>
          <a:xfrm>
            <a:off x="41466970" y="31243219"/>
            <a:ext cx="2228582" cy="1316736"/>
          </a:xfrm>
        </p:spPr>
        <p:txBody>
          <a:bodyPr vert="horz" rtlCol="0"/>
          <a:lstStyle>
            <a:lvl1pPr>
              <a:defRPr>
                <a:solidFill>
                  <a:schemeClr val="tx2">
                    <a:shade val="90000"/>
                  </a:schemeClr>
                </a:solidFill>
              </a:defRPr>
            </a:lvl1pPr>
            <a:extLst/>
          </a:lstStyle>
          <a:p>
            <a:fld id="{5FA166C4-F95C-4D0A-B2F8-CC13974A62B1}" type="slidenum">
              <a:rPr lang="en-US" smtClean="0"/>
              <a:pPr/>
              <a:t>‹#›</a:t>
            </a:fld>
            <a:endParaRPr lang="en-US"/>
          </a:p>
        </p:txBody>
      </p:sp>
      <p:sp>
        <p:nvSpPr>
          <p:cNvPr id="12" name="Footer Placeholder 11"/>
          <p:cNvSpPr>
            <a:spLocks noGrp="1"/>
          </p:cNvSpPr>
          <p:nvPr>
            <p:ph type="ftr" sz="quarter" idx="12"/>
          </p:nvPr>
        </p:nvSpPr>
        <p:spPr>
          <a:xfrm>
            <a:off x="7680960" y="31243219"/>
            <a:ext cx="18755827" cy="1316736"/>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2824282" y="6838023"/>
            <a:ext cx="38404800"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FA166C4-F95C-4D0A-B2F8-CC13974A62B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4800614" y="15683789"/>
            <a:ext cx="35551872"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
        <p:nvSpPr>
          <p:cNvPr id="2" name="Title 1"/>
          <p:cNvSpPr>
            <a:spLocks noGrp="1"/>
          </p:cNvSpPr>
          <p:nvPr>
            <p:ph type="title"/>
          </p:nvPr>
        </p:nvSpPr>
        <p:spPr>
          <a:xfrm>
            <a:off x="3467405" y="2391504"/>
            <a:ext cx="37307520" cy="13108838"/>
          </a:xfrm>
        </p:spPr>
        <p:txBody>
          <a:bodyPr rIns="482803"/>
          <a:lstStyle>
            <a:lvl1pPr algn="r">
              <a:buNone/>
              <a:defRPr sz="192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467102" y="15781022"/>
            <a:ext cx="37307520" cy="7246618"/>
          </a:xfrm>
        </p:spPr>
        <p:txBody>
          <a:bodyPr rIns="614477" anchor="t"/>
          <a:lstStyle>
            <a:lvl1pPr marL="0" indent="0" algn="r">
              <a:buNone/>
              <a:defRPr sz="9600">
                <a:solidFill>
                  <a:schemeClr val="tx1">
                    <a:tint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26700480" y="31265616"/>
            <a:ext cx="14410944" cy="1316736"/>
          </a:xfrm>
        </p:spPr>
        <p:txBody>
          <a:bodyPr vert="horz" rtlCol="0"/>
          <a:lstStyle>
            <a:extLst/>
          </a:lstStyle>
          <a:p>
            <a:fld id="{0537B671-45EB-4C5E-B19F-FA83CF652567}" type="datetimeFigureOut">
              <a:rPr lang="en-US" smtClean="0"/>
              <a:pPr/>
              <a:t>4/22/2013</a:t>
            </a:fld>
            <a:endParaRPr lang="en-US"/>
          </a:p>
        </p:txBody>
      </p:sp>
      <p:sp>
        <p:nvSpPr>
          <p:cNvPr id="9" name="Slide Number Placeholder 8"/>
          <p:cNvSpPr>
            <a:spLocks noGrp="1"/>
          </p:cNvSpPr>
          <p:nvPr>
            <p:ph type="sldNum" sz="quarter" idx="11"/>
          </p:nvPr>
        </p:nvSpPr>
        <p:spPr>
          <a:xfrm>
            <a:off x="41466970" y="31265616"/>
            <a:ext cx="2228582" cy="1316736"/>
          </a:xfrm>
        </p:spPr>
        <p:txBody>
          <a:bodyPr vert="horz" rtlCol="0"/>
          <a:lstStyle>
            <a:lvl1pPr>
              <a:defRPr>
                <a:solidFill>
                  <a:schemeClr val="tx2">
                    <a:shade val="90000"/>
                  </a:schemeClr>
                </a:solidFill>
              </a:defRPr>
            </a:lvl1pPr>
            <a:extLst/>
          </a:lstStyle>
          <a:p>
            <a:fld id="{5FA166C4-F95C-4D0A-B2F8-CC13974A62B1}" type="slidenum">
              <a:rPr lang="en-US" smtClean="0"/>
              <a:pPr/>
              <a:t>‹#›</a:t>
            </a:fld>
            <a:endParaRPr lang="en-US"/>
          </a:p>
        </p:txBody>
      </p:sp>
      <p:sp>
        <p:nvSpPr>
          <p:cNvPr id="10" name="Footer Placeholder 9"/>
          <p:cNvSpPr>
            <a:spLocks noGrp="1"/>
          </p:cNvSpPr>
          <p:nvPr>
            <p:ph type="ftr" sz="quarter" idx="12"/>
          </p:nvPr>
        </p:nvSpPr>
        <p:spPr>
          <a:xfrm>
            <a:off x="7680960" y="31265616"/>
            <a:ext cx="18755827" cy="1316736"/>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2194560" y="7900416"/>
            <a:ext cx="19385280" cy="21726144"/>
          </a:xfrm>
        </p:spPr>
        <p:txBody>
          <a:bodyPr/>
          <a:lstStyle>
            <a:lvl1pPr>
              <a:defRPr sz="13400"/>
            </a:lvl1pPr>
            <a:lvl2pPr>
              <a:defRPr sz="11500"/>
            </a:lvl2pPr>
            <a:lvl3pPr>
              <a:defRPr sz="9600"/>
            </a:lvl3pPr>
            <a:lvl4pPr>
              <a:defRPr sz="8600"/>
            </a:lvl4pPr>
            <a:lvl5pPr>
              <a:defRPr sz="8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22311360" y="7900416"/>
            <a:ext cx="19385280" cy="21726144"/>
          </a:xfrm>
        </p:spPr>
        <p:txBody>
          <a:bodyPr/>
          <a:lstStyle>
            <a:lvl1pPr>
              <a:defRPr sz="13400"/>
            </a:lvl1pPr>
            <a:lvl2pPr>
              <a:defRPr sz="11500"/>
            </a:lvl2pPr>
            <a:lvl3pPr>
              <a:defRPr sz="9600"/>
            </a:lvl3pPr>
            <a:lvl4pPr>
              <a:defRPr sz="8600"/>
            </a:lvl4pPr>
            <a:lvl5pPr>
              <a:defRPr sz="8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41477184" y="31269926"/>
            <a:ext cx="2228582" cy="1316736"/>
          </a:xfrm>
        </p:spPr>
        <p:txBody>
          <a:bodyPr/>
          <a:lstStyle>
            <a:extLst/>
          </a:lstStyle>
          <a:p>
            <a:fld id="{5FA166C4-F95C-4D0A-B2F8-CC13974A62B1}" type="slidenum">
              <a:rPr lang="en-US" smtClean="0"/>
              <a:pPr/>
              <a:t>‹#›</a:t>
            </a:fld>
            <a:endParaRPr lang="en-US"/>
          </a:p>
        </p:txBody>
      </p:sp>
      <p:sp>
        <p:nvSpPr>
          <p:cNvPr id="10" name="Rectangle 9"/>
          <p:cNvSpPr/>
          <p:nvPr/>
        </p:nvSpPr>
        <p:spPr>
          <a:xfrm>
            <a:off x="2824282" y="6838023"/>
            <a:ext cx="38404800"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2960371" y="10393037"/>
            <a:ext cx="17995392"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b"/>
          <a:lstStyle>
            <a:extLst/>
          </a:lstStyle>
          <a:p>
            <a:pPr algn="ctr" eaLnBrk="1" latinLnBrk="0" hangingPunct="1"/>
            <a:endParaRPr kumimoji="0" lang="en-US"/>
          </a:p>
        </p:txBody>
      </p:sp>
      <p:sp>
        <p:nvSpPr>
          <p:cNvPr id="11" name="Rectangle 10"/>
          <p:cNvSpPr/>
          <p:nvPr/>
        </p:nvSpPr>
        <p:spPr>
          <a:xfrm>
            <a:off x="23042880" y="10393037"/>
            <a:ext cx="17995392"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b"/>
          <a:lstStyle>
            <a:extLst/>
          </a:lstStyle>
          <a:p>
            <a:pPr algn="ctr" eaLnBrk="1" latinLnBrk="0" hangingPunct="1"/>
            <a:endParaRPr kumimoji="0" lang="en-US"/>
          </a:p>
        </p:txBody>
      </p:sp>
      <p:sp>
        <p:nvSpPr>
          <p:cNvPr id="2" name="Title 1"/>
          <p:cNvSpPr>
            <a:spLocks noGrp="1"/>
          </p:cNvSpPr>
          <p:nvPr>
            <p:ph type="title"/>
          </p:nvPr>
        </p:nvSpPr>
        <p:spPr>
          <a:xfrm>
            <a:off x="2194560" y="1209350"/>
            <a:ext cx="39502080" cy="54864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194560" y="7368542"/>
            <a:ext cx="19392902" cy="3070858"/>
          </a:xfrm>
        </p:spPr>
        <p:txBody>
          <a:bodyPr anchor="b">
            <a:noAutofit/>
          </a:bodyPr>
          <a:lstStyle>
            <a:lvl1pPr marL="438912" indent="0" algn="l">
              <a:spcBef>
                <a:spcPts val="0"/>
              </a:spcBef>
              <a:buNone/>
              <a:defRPr sz="10600" b="0" cap="all" baseline="0"/>
            </a:lvl1pPr>
            <a:lvl2pPr>
              <a:buNone/>
              <a:defRPr sz="9600" b="1"/>
            </a:lvl2pPr>
            <a:lvl3pPr>
              <a:buNone/>
              <a:defRPr sz="8600" b="1"/>
            </a:lvl3pPr>
            <a:lvl4pPr>
              <a:buNone/>
              <a:defRPr sz="7700" b="1"/>
            </a:lvl4pPr>
            <a:lvl5pPr>
              <a:buNone/>
              <a:defRPr sz="77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22296122" y="7368542"/>
            <a:ext cx="19400520" cy="3070858"/>
          </a:xfrm>
        </p:spPr>
        <p:txBody>
          <a:bodyPr anchor="b">
            <a:noAutofit/>
          </a:bodyPr>
          <a:lstStyle>
            <a:lvl1pPr marL="438912" indent="0" algn="l">
              <a:spcBef>
                <a:spcPts val="0"/>
              </a:spcBef>
              <a:buNone/>
              <a:defRPr sz="10600" b="0" cap="all" baseline="0"/>
            </a:lvl1pPr>
            <a:lvl2pPr>
              <a:buNone/>
              <a:defRPr sz="9600" b="1"/>
            </a:lvl2pPr>
            <a:lvl3pPr>
              <a:buNone/>
              <a:defRPr sz="8600" b="1"/>
            </a:lvl3pPr>
            <a:lvl4pPr>
              <a:buNone/>
              <a:defRPr sz="7700" b="1"/>
            </a:lvl4pPr>
            <a:lvl5pPr>
              <a:buNone/>
              <a:defRPr sz="77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194560" y="11338563"/>
            <a:ext cx="19392902" cy="18920462"/>
          </a:xfrm>
        </p:spPr>
        <p:txBody>
          <a:bodyPr lIns="438912"/>
          <a:lstStyle>
            <a:lvl1pPr>
              <a:defRPr sz="10600"/>
            </a:lvl1pPr>
            <a:lvl2pPr>
              <a:defRPr sz="9600"/>
            </a:lvl2pPr>
            <a:lvl3pPr>
              <a:defRPr sz="8600"/>
            </a:lvl3pPr>
            <a:lvl4pPr>
              <a:defRPr sz="7700"/>
            </a:lvl4pPr>
            <a:lvl5pPr>
              <a:defRPr sz="77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2296122" y="11338563"/>
            <a:ext cx="19400520" cy="18920462"/>
          </a:xfrm>
        </p:spPr>
        <p:txBody>
          <a:bodyPr/>
          <a:lstStyle>
            <a:lvl1pPr>
              <a:defRPr sz="10600"/>
            </a:lvl1pPr>
            <a:lvl2pPr>
              <a:defRPr sz="9600"/>
            </a:lvl2pPr>
            <a:lvl3pPr>
              <a:defRPr sz="8600"/>
            </a:lvl3pPr>
            <a:lvl4pPr>
              <a:defRPr sz="7700"/>
            </a:lvl4pPr>
            <a:lvl5pPr>
              <a:defRPr sz="77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41477184" y="31269926"/>
            <a:ext cx="2228582" cy="1316736"/>
          </a:xfrm>
        </p:spPr>
        <p:txBody>
          <a:bodyPr/>
          <a:lstStyle>
            <a:extLst/>
          </a:lstStyle>
          <a:p>
            <a:fld id="{5FA166C4-F95C-4D0A-B2F8-CC13974A62B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560" y="1215446"/>
            <a:ext cx="39502080" cy="54864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FA166C4-F95C-4D0A-B2F8-CC13974A62B1}" type="slidenum">
              <a:rPr lang="en-US" smtClean="0"/>
              <a:pPr/>
              <a:t>‹#›</a:t>
            </a:fld>
            <a:endParaRPr lang="en-US"/>
          </a:p>
        </p:txBody>
      </p:sp>
      <p:sp>
        <p:nvSpPr>
          <p:cNvPr id="7" name="Rectangle 6"/>
          <p:cNvSpPr/>
          <p:nvPr/>
        </p:nvSpPr>
        <p:spPr>
          <a:xfrm>
            <a:off x="2824282" y="6838023"/>
            <a:ext cx="38404800"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5FA166C4-F95C-4D0A-B2F8-CC13974A62B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24276250" y="5076749"/>
            <a:ext cx="17995392" cy="43891"/>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
        <p:nvSpPr>
          <p:cNvPr id="2" name="Title 1"/>
          <p:cNvSpPr>
            <a:spLocks noGrp="1"/>
          </p:cNvSpPr>
          <p:nvPr>
            <p:ph type="title"/>
          </p:nvPr>
        </p:nvSpPr>
        <p:spPr>
          <a:xfrm>
            <a:off x="23823053" y="1463040"/>
            <a:ext cx="18873216" cy="3657600"/>
          </a:xfrm>
        </p:spPr>
        <p:txBody>
          <a:bodyPr anchor="b"/>
          <a:lstStyle>
            <a:lvl1pPr marL="0" algn="r">
              <a:buNone/>
              <a:defRPr sz="96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23823053" y="5316288"/>
            <a:ext cx="18873216" cy="5120640"/>
          </a:xfrm>
        </p:spPr>
        <p:txBody>
          <a:bodyPr/>
          <a:lstStyle>
            <a:lvl1pPr marL="0" indent="0" algn="r">
              <a:spcBef>
                <a:spcPts val="0"/>
              </a:spcBef>
              <a:buNone/>
              <a:defRPr sz="6700"/>
            </a:lvl1pPr>
            <a:lvl2pPr>
              <a:buNone/>
              <a:defRPr sz="5800"/>
            </a:lvl2pPr>
            <a:lvl3pPr>
              <a:buNone/>
              <a:defRPr sz="4800"/>
            </a:lvl3pPr>
            <a:lvl4pPr>
              <a:buNone/>
              <a:defRPr sz="4300"/>
            </a:lvl4pPr>
            <a:lvl5pPr>
              <a:buNone/>
              <a:defRPr sz="43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097280" y="10607040"/>
            <a:ext cx="41598989" cy="19092672"/>
          </a:xfrm>
        </p:spPr>
        <p:txBody>
          <a:bodyPr/>
          <a:lstStyle>
            <a:lvl1pPr marL="1404518">
              <a:defRPr sz="15400"/>
            </a:lvl1pPr>
            <a:lvl2pPr marL="2852928">
              <a:defRPr sz="13400"/>
            </a:lvl2pPr>
            <a:lvl3pPr marL="3950208">
              <a:defRPr sz="11500"/>
            </a:lvl3pPr>
            <a:lvl4pPr marL="5047488">
              <a:defRPr sz="9600"/>
            </a:lvl4pPr>
            <a:lvl5pPr marL="6056986">
              <a:defRPr sz="9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26700480" y="31265616"/>
            <a:ext cx="14410944" cy="1316736"/>
          </a:xfrm>
        </p:spPr>
        <p:txBody>
          <a:bodyPr vert="horz" rtlCol="0"/>
          <a:lstStyle>
            <a:extLst/>
          </a:lstStyle>
          <a:p>
            <a:fld id="{0537B671-45EB-4C5E-B19F-FA83CF652567}" type="datetimeFigureOut">
              <a:rPr lang="en-US" smtClean="0"/>
              <a:pPr/>
              <a:t>4/22/2013</a:t>
            </a:fld>
            <a:endParaRPr lang="en-US"/>
          </a:p>
        </p:txBody>
      </p:sp>
      <p:sp>
        <p:nvSpPr>
          <p:cNvPr id="10" name="Slide Number Placeholder 9"/>
          <p:cNvSpPr>
            <a:spLocks noGrp="1"/>
          </p:cNvSpPr>
          <p:nvPr>
            <p:ph type="sldNum" sz="quarter" idx="11"/>
          </p:nvPr>
        </p:nvSpPr>
        <p:spPr>
          <a:xfrm>
            <a:off x="41466970" y="31265616"/>
            <a:ext cx="2228582" cy="1316736"/>
          </a:xfrm>
        </p:spPr>
        <p:txBody>
          <a:bodyPr vert="horz" rtlCol="0"/>
          <a:lstStyle>
            <a:lvl1pPr>
              <a:defRPr>
                <a:solidFill>
                  <a:schemeClr val="tx2">
                    <a:shade val="90000"/>
                  </a:schemeClr>
                </a:solidFill>
              </a:defRPr>
            </a:lvl1pPr>
            <a:extLst/>
          </a:lstStyle>
          <a:p>
            <a:fld id="{5FA166C4-F95C-4D0A-B2F8-CC13974A62B1}" type="slidenum">
              <a:rPr lang="en-US" smtClean="0"/>
              <a:pPr/>
              <a:t>‹#›</a:t>
            </a:fld>
            <a:endParaRPr lang="en-US"/>
          </a:p>
        </p:txBody>
      </p:sp>
      <p:sp>
        <p:nvSpPr>
          <p:cNvPr id="11" name="Footer Placeholder 10"/>
          <p:cNvSpPr>
            <a:spLocks noGrp="1"/>
          </p:cNvSpPr>
          <p:nvPr>
            <p:ph type="ftr" sz="quarter" idx="12"/>
          </p:nvPr>
        </p:nvSpPr>
        <p:spPr>
          <a:xfrm>
            <a:off x="7680960" y="31265616"/>
            <a:ext cx="18755827" cy="1316736"/>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594126" y="22677120"/>
            <a:ext cx="26334720" cy="3189773"/>
          </a:xfrm>
        </p:spPr>
        <p:txBody>
          <a:bodyPr anchor="b"/>
          <a:lstStyle>
            <a:lvl1pPr marL="0" algn="r">
              <a:buNone/>
              <a:defRPr sz="96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14594126" y="25866895"/>
            <a:ext cx="26334720" cy="4378824"/>
          </a:xfrm>
        </p:spPr>
        <p:txBody>
          <a:bodyPr/>
          <a:lstStyle>
            <a:lvl1pPr marL="0" indent="0" algn="r">
              <a:spcBef>
                <a:spcPts val="0"/>
              </a:spcBef>
              <a:buNone/>
              <a:defRPr sz="6700"/>
            </a:lvl1pPr>
            <a:lvl2pPr>
              <a:defRPr sz="5800"/>
            </a:lvl2pPr>
            <a:lvl3pPr>
              <a:defRPr sz="4800"/>
            </a:lvl3pPr>
            <a:lvl4pPr>
              <a:defRPr sz="4300"/>
            </a:lvl4pPr>
            <a:lvl5pPr>
              <a:defRPr sz="43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1463040" y="1199347"/>
            <a:ext cx="40965120" cy="2084832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154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26700480" y="31243219"/>
            <a:ext cx="14410944" cy="1316736"/>
          </a:xfrm>
        </p:spPr>
        <p:txBody>
          <a:bodyPr vert="horz" rtlCol="0"/>
          <a:lstStyle>
            <a:extLst/>
          </a:lstStyle>
          <a:p>
            <a:fld id="{0537B671-45EB-4C5E-B19F-FA83CF652567}" type="datetimeFigureOut">
              <a:rPr lang="en-US" smtClean="0"/>
              <a:pPr/>
              <a:t>4/22/2013</a:t>
            </a:fld>
            <a:endParaRPr lang="en-US"/>
          </a:p>
        </p:txBody>
      </p:sp>
      <p:sp>
        <p:nvSpPr>
          <p:cNvPr id="9" name="Slide Number Placeholder 8"/>
          <p:cNvSpPr>
            <a:spLocks noGrp="1"/>
          </p:cNvSpPr>
          <p:nvPr>
            <p:ph type="sldNum" sz="quarter" idx="11"/>
          </p:nvPr>
        </p:nvSpPr>
        <p:spPr>
          <a:xfrm>
            <a:off x="41466970" y="31243219"/>
            <a:ext cx="2228582" cy="1316736"/>
          </a:xfrm>
        </p:spPr>
        <p:txBody>
          <a:bodyPr vert="horz" rtlCol="0"/>
          <a:lstStyle>
            <a:lvl1pPr>
              <a:defRPr>
                <a:solidFill>
                  <a:schemeClr val="tx2">
                    <a:shade val="90000"/>
                  </a:schemeClr>
                </a:solidFill>
              </a:defRPr>
            </a:lvl1pPr>
            <a:extLst/>
          </a:lstStyle>
          <a:p>
            <a:fld id="{5FA166C4-F95C-4D0A-B2F8-CC13974A62B1}" type="slidenum">
              <a:rPr lang="en-US" smtClean="0"/>
              <a:pPr/>
              <a:t>‹#›</a:t>
            </a:fld>
            <a:endParaRPr lang="en-US"/>
          </a:p>
        </p:txBody>
      </p:sp>
      <p:sp>
        <p:nvSpPr>
          <p:cNvPr id="10" name="Footer Placeholder 9"/>
          <p:cNvSpPr>
            <a:spLocks noGrp="1"/>
          </p:cNvSpPr>
          <p:nvPr>
            <p:ph type="ftr" sz="quarter" idx="12"/>
          </p:nvPr>
        </p:nvSpPr>
        <p:spPr>
          <a:xfrm>
            <a:off x="7680960" y="31243219"/>
            <a:ext cx="18755827" cy="1316736"/>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FA166C4-F95C-4D0A-B2F8-CC13974A62B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1318265"/>
            <a:ext cx="28895040" cy="2808732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537B671-45EB-4C5E-B19F-FA83CF652567}" type="datetimeFigureOut">
              <a:rPr lang="en-US" smtClean="0"/>
              <a:pPr/>
              <a:t>4/22/2013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FA166C4-F95C-4D0A-B2F8-CC13974A62B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790042" y="706008"/>
            <a:ext cx="42292061" cy="3151388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6217920" y="30723840"/>
            <a:ext cx="20218867" cy="1316736"/>
          </a:xfrm>
          <a:prstGeom prst="rect">
            <a:avLst/>
          </a:prstGeom>
        </p:spPr>
        <p:txBody>
          <a:bodyPr lIns="438912" tIns="219456" rIns="438912" bIns="219456"/>
          <a:lstStyle>
            <a:lvl1pPr algn="r" eaLnBrk="1" latinLnBrk="0" hangingPunct="1">
              <a:defRPr kumimoji="0" sz="62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26700480" y="30723840"/>
            <a:ext cx="14410944" cy="1316736"/>
          </a:xfrm>
          <a:prstGeom prst="rect">
            <a:avLst/>
          </a:prstGeom>
        </p:spPr>
        <p:txBody>
          <a:bodyPr lIns="438912" tIns="219456" rIns="438912" bIns="219456"/>
          <a:lstStyle>
            <a:lvl1pPr algn="l" eaLnBrk="1" latinLnBrk="0" hangingPunct="1">
              <a:defRPr kumimoji="0" sz="6200">
                <a:solidFill>
                  <a:schemeClr val="bg2">
                    <a:tint val="60000"/>
                    <a:satMod val="155000"/>
                  </a:schemeClr>
                </a:solidFill>
              </a:defRPr>
            </a:lvl1pPr>
            <a:extLst/>
          </a:lstStyle>
          <a:p>
            <a:fld id="{0537B671-45EB-4C5E-B19F-FA83CF652567}" type="datetimeFigureOut">
              <a:rPr lang="en-US" smtClean="0"/>
              <a:pPr/>
              <a:t>4/22/2013</a:t>
            </a:fld>
            <a:endParaRPr lang="en-US"/>
          </a:p>
        </p:txBody>
      </p:sp>
      <p:sp>
        <p:nvSpPr>
          <p:cNvPr id="23" name="Slide Number Placeholder 22"/>
          <p:cNvSpPr>
            <a:spLocks noGrp="1"/>
          </p:cNvSpPr>
          <p:nvPr>
            <p:ph type="sldNum" sz="quarter" idx="4"/>
          </p:nvPr>
        </p:nvSpPr>
        <p:spPr>
          <a:xfrm>
            <a:off x="41466970" y="31269926"/>
            <a:ext cx="2228582" cy="1316736"/>
          </a:xfrm>
          <a:prstGeom prst="rect">
            <a:avLst/>
          </a:prstGeom>
        </p:spPr>
        <p:txBody>
          <a:bodyPr lIns="438912" tIns="219456" rIns="438912" bIns="219456" anchor="ctr"/>
          <a:lstStyle>
            <a:lvl1pPr algn="r" eaLnBrk="1" latinLnBrk="0" hangingPunct="1">
              <a:defRPr kumimoji="0" sz="7700">
                <a:solidFill>
                  <a:schemeClr val="tx2">
                    <a:shade val="90000"/>
                  </a:schemeClr>
                </a:solidFill>
                <a:effectLst/>
              </a:defRPr>
            </a:lvl1pPr>
            <a:extLst/>
          </a:lstStyle>
          <a:p>
            <a:fld id="{5FA166C4-F95C-4D0A-B2F8-CC13974A62B1}" type="slidenum">
              <a:rPr lang="en-US" smtClean="0"/>
              <a:pPr/>
              <a:t>‹#›</a:t>
            </a:fld>
            <a:endParaRPr lang="en-US"/>
          </a:p>
        </p:txBody>
      </p:sp>
      <p:sp>
        <p:nvSpPr>
          <p:cNvPr id="22" name="Title Placeholder 21"/>
          <p:cNvSpPr>
            <a:spLocks noGrp="1"/>
          </p:cNvSpPr>
          <p:nvPr>
            <p:ph type="title"/>
          </p:nvPr>
        </p:nvSpPr>
        <p:spPr>
          <a:xfrm>
            <a:off x="2194560" y="1216973"/>
            <a:ext cx="39502080" cy="5486400"/>
          </a:xfrm>
          <a:prstGeom prst="rect">
            <a:avLst/>
          </a:prstGeom>
        </p:spPr>
        <p:txBody>
          <a:bodyPr lIns="438912" tIns="219456" rIns="438912" bIns="219456"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2194560" y="7901938"/>
            <a:ext cx="39502080" cy="21726144"/>
          </a:xfrm>
          <a:prstGeom prst="rect">
            <a:avLst/>
          </a:prstGeom>
        </p:spPr>
        <p:txBody>
          <a:bodyPr lIns="438912" tIns="219456" rIns="438912" bIns="219456">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263347" algn="r" rtl="0" eaLnBrk="1" latinLnBrk="0" hangingPunct="1">
        <a:spcBef>
          <a:spcPct val="0"/>
        </a:spcBef>
        <a:buNone/>
        <a:defRPr kumimoji="0" sz="221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1402080" indent="-1402080" algn="l" rtl="0" eaLnBrk="1" latinLnBrk="0" hangingPunct="1">
        <a:spcBef>
          <a:spcPts val="0"/>
        </a:spcBef>
        <a:buClr>
          <a:schemeClr val="accent1"/>
        </a:buClr>
        <a:buSzPct val="70000"/>
        <a:buFont typeface="Wingdings 2"/>
        <a:buChar char=""/>
        <a:defRPr kumimoji="0" sz="15400" kern="1200">
          <a:solidFill>
            <a:schemeClr val="tx1"/>
          </a:solidFill>
          <a:latin typeface="+mn-lt"/>
          <a:ea typeface="+mn-ea"/>
          <a:cs typeface="+mn-cs"/>
        </a:defRPr>
      </a:lvl1pPr>
      <a:lvl2pPr marL="3072384" indent="-1097280" algn="l" rtl="0" eaLnBrk="1" latinLnBrk="0" hangingPunct="1">
        <a:spcBef>
          <a:spcPts val="1920"/>
        </a:spcBef>
        <a:buClr>
          <a:schemeClr val="accent2"/>
        </a:buClr>
        <a:buSzPct val="90000"/>
        <a:buFontTx/>
        <a:buChar char="•"/>
        <a:defRPr kumimoji="0" sz="12500" kern="1200">
          <a:solidFill>
            <a:schemeClr val="tx1"/>
          </a:solidFill>
          <a:latin typeface="+mn-lt"/>
          <a:ea typeface="+mn-ea"/>
          <a:cs typeface="+mn-cs"/>
        </a:defRPr>
      </a:lvl2pPr>
      <a:lvl3pPr marL="3950208" indent="-921715" algn="l" rtl="0" eaLnBrk="1" latinLnBrk="0" hangingPunct="1">
        <a:spcBef>
          <a:spcPts val="1920"/>
        </a:spcBef>
        <a:buClr>
          <a:schemeClr val="accent3"/>
        </a:buClr>
        <a:buSzPct val="100000"/>
        <a:buFont typeface="Wingdings 2"/>
        <a:buChar char=""/>
        <a:defRPr kumimoji="0" sz="11000" kern="1200">
          <a:solidFill>
            <a:schemeClr val="tx1"/>
          </a:solidFill>
          <a:latin typeface="+mn-lt"/>
          <a:ea typeface="+mn-ea"/>
          <a:cs typeface="+mn-cs"/>
        </a:defRPr>
      </a:lvl3pPr>
      <a:lvl4pPr marL="4828032" indent="-877824" algn="l" rtl="0" eaLnBrk="1" latinLnBrk="0" hangingPunct="1">
        <a:spcBef>
          <a:spcPts val="1920"/>
        </a:spcBef>
        <a:buClr>
          <a:schemeClr val="accent3"/>
        </a:buClr>
        <a:buSzPct val="100000"/>
        <a:buFont typeface="Wingdings 2"/>
        <a:buChar char=""/>
        <a:defRPr kumimoji="0" sz="9600" kern="1200">
          <a:solidFill>
            <a:schemeClr val="tx1"/>
          </a:solidFill>
          <a:latin typeface="+mn-lt"/>
          <a:ea typeface="+mn-ea"/>
          <a:cs typeface="+mn-cs"/>
        </a:defRPr>
      </a:lvl4pPr>
      <a:lvl5pPr marL="5705856" indent="-877824" algn="l" rtl="0" eaLnBrk="1" latinLnBrk="0" hangingPunct="1">
        <a:spcBef>
          <a:spcPts val="1920"/>
        </a:spcBef>
        <a:buClr>
          <a:schemeClr val="accent3"/>
        </a:buClr>
        <a:buSzPct val="100000"/>
        <a:buFont typeface="Wingdings 2"/>
        <a:buChar char=""/>
        <a:defRPr kumimoji="0" sz="9100" kern="1200">
          <a:solidFill>
            <a:schemeClr val="tx1"/>
          </a:solidFill>
          <a:latin typeface="+mn-lt"/>
          <a:ea typeface="+mn-ea"/>
          <a:cs typeface="+mn-cs"/>
        </a:defRPr>
      </a:lvl5pPr>
      <a:lvl6pPr marL="6583680" indent="-833933" algn="l" rtl="0" eaLnBrk="1" latinLnBrk="0" hangingPunct="1">
        <a:spcBef>
          <a:spcPts val="1920"/>
        </a:spcBef>
        <a:buClr>
          <a:schemeClr val="accent4"/>
        </a:buClr>
        <a:buFont typeface="Wingdings 2"/>
        <a:buChar char=""/>
        <a:defRPr kumimoji="0" sz="8600" kern="1200" baseline="0">
          <a:solidFill>
            <a:schemeClr val="tx1"/>
          </a:solidFill>
          <a:latin typeface="+mn-lt"/>
          <a:ea typeface="+mn-ea"/>
          <a:cs typeface="+mn-cs"/>
        </a:defRPr>
      </a:lvl6pPr>
      <a:lvl7pPr marL="7461504" indent="-833933" algn="l" rtl="0" eaLnBrk="1" latinLnBrk="0" hangingPunct="1">
        <a:spcBef>
          <a:spcPts val="1920"/>
        </a:spcBef>
        <a:buClr>
          <a:schemeClr val="accent4"/>
        </a:buClr>
        <a:buFont typeface="Wingdings 2"/>
        <a:buChar char=""/>
        <a:defRPr kumimoji="0" sz="7700" kern="1200" baseline="0">
          <a:solidFill>
            <a:schemeClr val="tx1"/>
          </a:solidFill>
          <a:latin typeface="+mn-lt"/>
          <a:ea typeface="+mn-ea"/>
          <a:cs typeface="+mn-cs"/>
        </a:defRPr>
      </a:lvl7pPr>
      <a:lvl8pPr marL="8339328" indent="-833933" algn="l" rtl="0" eaLnBrk="1" latinLnBrk="0" hangingPunct="1">
        <a:spcBef>
          <a:spcPts val="1920"/>
        </a:spcBef>
        <a:buClr>
          <a:schemeClr val="accent4"/>
        </a:buClr>
        <a:buFont typeface="Wingdings 2"/>
        <a:buChar char=""/>
        <a:defRPr kumimoji="0" sz="7700" kern="1200" baseline="0">
          <a:solidFill>
            <a:schemeClr val="tx1"/>
          </a:solidFill>
          <a:latin typeface="+mn-lt"/>
          <a:ea typeface="+mn-ea"/>
          <a:cs typeface="+mn-cs"/>
        </a:defRPr>
      </a:lvl8pPr>
      <a:lvl9pPr marL="9217152" indent="-833933" algn="l" rtl="0" eaLnBrk="1" latinLnBrk="0" hangingPunct="1">
        <a:spcBef>
          <a:spcPts val="1920"/>
        </a:spcBef>
        <a:buClr>
          <a:schemeClr val="accent4"/>
        </a:buClr>
        <a:buFont typeface="Wingdings 2"/>
        <a:buChar char=""/>
        <a:defRPr kumimoji="0" sz="77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p:cNvGrpSpPr/>
          <p:nvPr/>
        </p:nvGrpSpPr>
        <p:grpSpPr>
          <a:xfrm>
            <a:off x="0" y="-152400"/>
            <a:ext cx="43328492" cy="33070800"/>
            <a:chOff x="0" y="-152400"/>
            <a:chExt cx="43328492" cy="33070800"/>
          </a:xfrm>
        </p:grpSpPr>
        <p:sp>
          <p:nvSpPr>
            <p:cNvPr id="93" name="Rectangle 92"/>
            <p:cNvSpPr/>
            <p:nvPr/>
          </p:nvSpPr>
          <p:spPr>
            <a:xfrm>
              <a:off x="28999543" y="4602479"/>
              <a:ext cx="14328949" cy="16979705"/>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dirty="0">
                <a:noFill/>
              </a:endParaRPr>
            </a:p>
          </p:txBody>
        </p:sp>
        <p:sp>
          <p:nvSpPr>
            <p:cNvPr id="43" name="Rectangle 42"/>
            <p:cNvSpPr/>
            <p:nvPr/>
          </p:nvSpPr>
          <p:spPr>
            <a:xfrm>
              <a:off x="492368" y="1415143"/>
              <a:ext cx="42836123" cy="2913017"/>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44" name="TextBox 43"/>
            <p:cNvSpPr txBox="1"/>
            <p:nvPr/>
          </p:nvSpPr>
          <p:spPr>
            <a:xfrm>
              <a:off x="838200" y="1219200"/>
              <a:ext cx="42062400" cy="3020058"/>
            </a:xfrm>
            <a:prstGeom prst="rect">
              <a:avLst/>
            </a:prstGeom>
            <a:noFill/>
          </p:spPr>
          <p:txBody>
            <a:bodyPr wrap="square" lIns="80010" tIns="40005" rIns="80010" bIns="40005" rtlCol="0">
              <a:spAutoFit/>
            </a:bodyPr>
            <a:lstStyle/>
            <a:p>
              <a:pPr algn="ctr"/>
              <a:r>
                <a:rPr lang="en-US" sz="8000" dirty="0" smtClean="0">
                  <a:solidFill>
                    <a:srgbClr val="FFC000"/>
                  </a:solidFill>
                </a:rPr>
                <a:t>Definitions in Mathematics: What do High School Students Know?</a:t>
              </a:r>
            </a:p>
            <a:p>
              <a:pPr algn="ctr"/>
              <a:r>
                <a:rPr lang="en-US" sz="5400" dirty="0" smtClean="0"/>
                <a:t>Julianne Sacco		Dr. Sharon </a:t>
              </a:r>
              <a:r>
                <a:rPr lang="en-US" sz="5400" dirty="0" err="1" smtClean="0"/>
                <a:t>McCrone</a:t>
              </a:r>
              <a:r>
                <a:rPr lang="en-US" sz="5400" dirty="0" smtClean="0"/>
                <a:t>, Faculty Advisor</a:t>
              </a:r>
            </a:p>
            <a:p>
              <a:pPr algn="ctr"/>
              <a:endParaRPr lang="en-US" sz="1000" dirty="0" smtClean="0"/>
            </a:p>
            <a:p>
              <a:pPr algn="ctr"/>
              <a:r>
                <a:rPr lang="en-US" sz="4800" dirty="0" smtClean="0"/>
                <a:t>Department of Mathematics &amp; Statistics</a:t>
              </a:r>
            </a:p>
          </p:txBody>
        </p:sp>
        <p:sp>
          <p:nvSpPr>
            <p:cNvPr id="86" name="Rectangle 85"/>
            <p:cNvSpPr/>
            <p:nvPr/>
          </p:nvSpPr>
          <p:spPr>
            <a:xfrm>
              <a:off x="14891657" y="13723620"/>
              <a:ext cx="13846629" cy="1896618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dirty="0">
                <a:noFill/>
              </a:endParaRPr>
            </a:p>
          </p:txBody>
        </p:sp>
        <p:sp>
          <p:nvSpPr>
            <p:cNvPr id="15" name="Rectangle 14"/>
            <p:cNvSpPr/>
            <p:nvPr/>
          </p:nvSpPr>
          <p:spPr>
            <a:xfrm>
              <a:off x="492369" y="4602480"/>
              <a:ext cx="14138031" cy="884682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25" name="TextBox 24"/>
            <p:cNvSpPr txBox="1"/>
            <p:nvPr/>
          </p:nvSpPr>
          <p:spPr>
            <a:xfrm>
              <a:off x="609600" y="4648200"/>
              <a:ext cx="13999029" cy="634789"/>
            </a:xfrm>
            <a:prstGeom prst="rect">
              <a:avLst/>
            </a:prstGeom>
            <a:noFill/>
          </p:spPr>
          <p:txBody>
            <a:bodyPr wrap="square" lIns="80010" tIns="40005" rIns="80010" bIns="40005" rtlCol="0">
              <a:spAutoFit/>
            </a:bodyPr>
            <a:lstStyle/>
            <a:p>
              <a:pPr algn="ctr"/>
              <a:r>
                <a:rPr lang="en-US" sz="3600" dirty="0" smtClean="0">
                  <a:solidFill>
                    <a:srgbClr val="FFC000"/>
                  </a:solidFill>
                </a:rPr>
                <a:t>Background</a:t>
              </a:r>
              <a:endParaRPr lang="en-US" sz="4800" dirty="0">
                <a:solidFill>
                  <a:srgbClr val="FFC000"/>
                </a:solidFill>
              </a:endParaRPr>
            </a:p>
          </p:txBody>
        </p:sp>
        <p:sp>
          <p:nvSpPr>
            <p:cNvPr id="18" name="Rectangle 17"/>
            <p:cNvSpPr/>
            <p:nvPr/>
          </p:nvSpPr>
          <p:spPr>
            <a:xfrm>
              <a:off x="492369" y="13723620"/>
              <a:ext cx="14138031" cy="884682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17" name="Rectangle 16"/>
            <p:cNvSpPr/>
            <p:nvPr/>
          </p:nvSpPr>
          <p:spPr>
            <a:xfrm>
              <a:off x="492369" y="22844760"/>
              <a:ext cx="14138031" cy="984504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28" name="TextBox 27"/>
            <p:cNvSpPr txBox="1"/>
            <p:nvPr/>
          </p:nvSpPr>
          <p:spPr>
            <a:xfrm>
              <a:off x="990601" y="14344375"/>
              <a:ext cx="13411200" cy="5543825"/>
            </a:xfrm>
            <a:prstGeom prst="rect">
              <a:avLst/>
            </a:prstGeom>
            <a:noFill/>
          </p:spPr>
          <p:txBody>
            <a:bodyPr wrap="square" lIns="80010" tIns="40005" rIns="80010" bIns="40005" rtlCol="0">
              <a:spAutoFit/>
            </a:bodyPr>
            <a:lstStyle/>
            <a:p>
              <a:pPr algn="ctr"/>
              <a:r>
                <a:rPr lang="en-US" sz="3600" dirty="0" smtClean="0">
                  <a:solidFill>
                    <a:srgbClr val="FFC000"/>
                  </a:solidFill>
                </a:rPr>
                <a:t>Rationale</a:t>
              </a:r>
            </a:p>
            <a:p>
              <a:endParaRPr lang="en-US" sz="1100" dirty="0" smtClean="0">
                <a:solidFill>
                  <a:srgbClr val="FFC000"/>
                </a:solidFill>
              </a:endParaRPr>
            </a:p>
            <a:p>
              <a:r>
                <a:rPr lang="en-US" sz="2800" dirty="0" smtClean="0"/>
                <a:t>Much of math is very procedural and can be learned by rote memorization.  However, just because students can </a:t>
              </a:r>
              <a:r>
                <a:rPr lang="en-US" sz="2800" i="1" dirty="0" smtClean="0"/>
                <a:t>do</a:t>
              </a:r>
              <a:r>
                <a:rPr lang="en-US" sz="2800" dirty="0" smtClean="0"/>
                <a:t> the mathematics does not mean that they can </a:t>
              </a:r>
              <a:r>
                <a:rPr lang="en-US" sz="2800" i="1" dirty="0" smtClean="0"/>
                <a:t>understand</a:t>
              </a:r>
              <a:r>
                <a:rPr lang="en-US" sz="2800" dirty="0" smtClean="0"/>
                <a:t> it.  Understanding why the math works gives students the ability to apply the math in new contexts; it allows students to use the math as a tool for problem-solving.</a:t>
              </a:r>
            </a:p>
            <a:p>
              <a:endParaRPr lang="en-US" sz="2800" dirty="0" smtClean="0"/>
            </a:p>
            <a:p>
              <a:r>
                <a:rPr lang="en-US" sz="2800" dirty="0" smtClean="0"/>
                <a:t>Additionally, mathematics has its own vocabulary.  Students need to recognize that the same word in common English may have a very specific mathematical definition (or even multiple mathematical definitions).</a:t>
              </a:r>
            </a:p>
            <a:p>
              <a:endParaRPr lang="en-US" sz="2800" dirty="0" smtClean="0"/>
            </a:p>
            <a:p>
              <a:endParaRPr lang="en-US" sz="2800" dirty="0" smtClean="0"/>
            </a:p>
          </p:txBody>
        </p:sp>
        <p:sp>
          <p:nvSpPr>
            <p:cNvPr id="20" name="Rectangle 19"/>
            <p:cNvSpPr/>
            <p:nvPr/>
          </p:nvSpPr>
          <p:spPr>
            <a:xfrm>
              <a:off x="14891657" y="4602480"/>
              <a:ext cx="13846629" cy="884682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34" name="TextBox 33"/>
            <p:cNvSpPr txBox="1"/>
            <p:nvPr/>
          </p:nvSpPr>
          <p:spPr>
            <a:xfrm>
              <a:off x="14891657" y="22844761"/>
              <a:ext cx="13846629" cy="1454244"/>
            </a:xfrm>
            <a:prstGeom prst="rect">
              <a:avLst/>
            </a:prstGeom>
            <a:noFill/>
          </p:spPr>
          <p:txBody>
            <a:bodyPr wrap="square" lIns="80010" tIns="40005" rIns="80010" bIns="40005" rtlCol="0">
              <a:spAutoFit/>
            </a:bodyPr>
            <a:lstStyle/>
            <a:p>
              <a:pPr algn="ctr"/>
              <a:endParaRPr lang="en-US" dirty="0"/>
            </a:p>
          </p:txBody>
        </p:sp>
        <p:sp>
          <p:nvSpPr>
            <p:cNvPr id="36" name="TextBox 35"/>
            <p:cNvSpPr txBox="1"/>
            <p:nvPr/>
          </p:nvSpPr>
          <p:spPr>
            <a:xfrm>
              <a:off x="29260800" y="4648200"/>
              <a:ext cx="13509172" cy="18024165"/>
            </a:xfrm>
            <a:prstGeom prst="rect">
              <a:avLst/>
            </a:prstGeom>
            <a:noFill/>
          </p:spPr>
          <p:txBody>
            <a:bodyPr wrap="square" lIns="80010" tIns="40005" rIns="80010" bIns="40005" rtlCol="0">
              <a:spAutoFit/>
            </a:bodyPr>
            <a:lstStyle/>
            <a:p>
              <a:pPr algn="ctr"/>
              <a:r>
                <a:rPr lang="en-US" sz="3600" dirty="0" smtClean="0">
                  <a:solidFill>
                    <a:srgbClr val="FFC000"/>
                  </a:solidFill>
                </a:rPr>
                <a:t>Findings</a:t>
              </a:r>
            </a:p>
            <a:p>
              <a:pPr algn="ctr"/>
              <a:endParaRPr lang="en-US" sz="1100" dirty="0" smtClean="0"/>
            </a:p>
            <a:p>
              <a:r>
                <a:rPr lang="en-US" sz="2500" dirty="0" smtClean="0"/>
                <a:t>               </a:t>
              </a:r>
              <a:r>
                <a:rPr lang="en-US" sz="2800" dirty="0" smtClean="0"/>
                <a:t>Descriptions</a:t>
              </a:r>
              <a:r>
                <a:rPr lang="en-US" sz="3600" dirty="0" smtClean="0"/>
                <a:t>	         </a:t>
              </a:r>
              <a:r>
                <a:rPr lang="en-US" sz="2800" dirty="0" smtClean="0"/>
                <a:t>Misconceptions</a:t>
              </a:r>
              <a:r>
                <a:rPr lang="en-US" sz="3600" dirty="0" smtClean="0"/>
                <a:t>	     </a:t>
              </a:r>
              <a:r>
                <a:rPr lang="en-US" sz="2800" dirty="0" smtClean="0"/>
                <a:t>Incomplete Definitions</a:t>
              </a:r>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500" dirty="0"/>
            </a:p>
            <a:p>
              <a:endParaRPr lang="en-US" sz="2500" dirty="0" smtClean="0"/>
            </a:p>
            <a:p>
              <a:endParaRPr lang="en-US" sz="2800" dirty="0" smtClean="0"/>
            </a:p>
            <a:p>
              <a:r>
                <a:rPr lang="en-US" sz="2800" dirty="0" smtClean="0"/>
                <a:t>Vertical Line Test: If the graph of an equation passes the VLT, then the equation is a function.</a:t>
              </a:r>
            </a:p>
            <a:p>
              <a:pPr>
                <a:buFont typeface="Arial" pitchFamily="34" charset="0"/>
                <a:buChar char="•"/>
              </a:pPr>
              <a:endParaRPr lang="en-US" sz="2500" dirty="0"/>
            </a:p>
            <a:p>
              <a:pPr>
                <a:buFont typeface="Arial" pitchFamily="34" charset="0"/>
                <a:buChar char="•"/>
              </a:pPr>
              <a:endParaRPr lang="en-US" sz="2500" dirty="0" smtClean="0"/>
            </a:p>
            <a:p>
              <a:pPr>
                <a:buFont typeface="Arial" pitchFamily="34" charset="0"/>
                <a:buChar char="•"/>
              </a:pPr>
              <a:endParaRPr lang="en-US" sz="2500" dirty="0"/>
            </a:p>
            <a:p>
              <a:pPr>
                <a:buFont typeface="Arial" pitchFamily="34" charset="0"/>
                <a:buChar char="•"/>
              </a:pPr>
              <a:endParaRPr lang="en-US" sz="2500" dirty="0" smtClean="0"/>
            </a:p>
            <a:p>
              <a:pPr>
                <a:buFont typeface="Arial" pitchFamily="34" charset="0"/>
                <a:buChar char="•"/>
              </a:pPr>
              <a:endParaRPr lang="en-US" sz="2500" dirty="0"/>
            </a:p>
            <a:p>
              <a:pPr>
                <a:buFont typeface="Arial" pitchFamily="34" charset="0"/>
                <a:buChar char="•"/>
              </a:pPr>
              <a:endParaRPr lang="en-US" sz="2500" dirty="0" smtClean="0"/>
            </a:p>
            <a:p>
              <a:pPr>
                <a:buFont typeface="Arial" pitchFamily="34" charset="0"/>
                <a:buChar char="•"/>
              </a:pPr>
              <a:endParaRPr lang="en-US" sz="2500" dirty="0"/>
            </a:p>
            <a:p>
              <a:pPr>
                <a:buFont typeface="Arial" pitchFamily="34" charset="0"/>
                <a:buChar char="•"/>
              </a:pPr>
              <a:endParaRPr lang="en-US" sz="2500" dirty="0" smtClean="0"/>
            </a:p>
            <a:p>
              <a:pPr>
                <a:buFont typeface="Arial" pitchFamily="34" charset="0"/>
                <a:buChar char="•"/>
              </a:pPr>
              <a:endParaRPr lang="en-US" sz="2500" dirty="0"/>
            </a:p>
            <a:p>
              <a:pPr>
                <a:buFont typeface="Arial" pitchFamily="34" charset="0"/>
                <a:buChar char="•"/>
              </a:pPr>
              <a:endParaRPr lang="en-US" sz="2500" dirty="0" smtClean="0"/>
            </a:p>
            <a:p>
              <a:pPr>
                <a:buFont typeface="Arial" pitchFamily="34" charset="0"/>
                <a:buChar char="•"/>
              </a:pPr>
              <a:endParaRPr lang="en-US" sz="2500" dirty="0" smtClean="0"/>
            </a:p>
            <a:p>
              <a:endParaRPr lang="en-US" sz="2800" dirty="0" smtClean="0"/>
            </a:p>
            <a:p>
              <a:endParaRPr lang="en-US" sz="2800" dirty="0" smtClean="0"/>
            </a:p>
            <a:p>
              <a:r>
                <a:rPr lang="en-US" sz="2800" dirty="0" smtClean="0"/>
                <a:t>Composition of functions: Initially, two students guessed, while the third student argued that neither represented the commission because both </a:t>
              </a:r>
              <a:r>
                <a:rPr lang="en-US" sz="2800" i="1" dirty="0" smtClean="0"/>
                <a:t>f(g(x))</a:t>
              </a:r>
              <a:r>
                <a:rPr lang="en-US" sz="2800" dirty="0" smtClean="0"/>
                <a:t> and </a:t>
              </a:r>
              <a:r>
                <a:rPr lang="en-US" sz="2800" i="1" dirty="0" smtClean="0"/>
                <a:t>g(f(x))</a:t>
              </a:r>
              <a:r>
                <a:rPr lang="en-US" sz="2800" dirty="0" smtClean="0"/>
                <a:t> would be negative.  This suggests that the student did not understand that the domain of the composite function would be </a:t>
              </a:r>
              <a:r>
                <a:rPr lang="en-US" sz="2800" i="1" dirty="0" smtClean="0"/>
                <a:t>x&gt;5000</a:t>
              </a:r>
              <a:r>
                <a:rPr lang="en-US" sz="2800" dirty="0" smtClean="0"/>
                <a:t>.  After clearing up this misconception, the students correctly reasoned together that </a:t>
              </a:r>
              <a:r>
                <a:rPr lang="en-US" sz="2800" i="1" dirty="0" smtClean="0"/>
                <a:t>f(g(x))</a:t>
              </a:r>
              <a:r>
                <a:rPr lang="en-US" sz="2800" dirty="0" smtClean="0"/>
                <a:t> represented the commission.</a:t>
              </a:r>
              <a:endParaRPr lang="en-US" sz="3600" dirty="0"/>
            </a:p>
          </p:txBody>
        </p:sp>
        <p:sp>
          <p:nvSpPr>
            <p:cNvPr id="19" name="Rectangle 18"/>
            <p:cNvSpPr/>
            <p:nvPr/>
          </p:nvSpPr>
          <p:spPr>
            <a:xfrm>
              <a:off x="28999543" y="28727400"/>
              <a:ext cx="14328949" cy="388620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40" name="TextBox 39"/>
            <p:cNvSpPr txBox="1"/>
            <p:nvPr/>
          </p:nvSpPr>
          <p:spPr>
            <a:xfrm>
              <a:off x="29260800" y="28879800"/>
              <a:ext cx="13618029" cy="1537600"/>
            </a:xfrm>
            <a:prstGeom prst="rect">
              <a:avLst/>
            </a:prstGeom>
            <a:noFill/>
          </p:spPr>
          <p:txBody>
            <a:bodyPr wrap="square" lIns="80010" tIns="40005" rIns="80010" bIns="40005" rtlCol="0">
              <a:spAutoFit/>
            </a:bodyPr>
            <a:lstStyle/>
            <a:p>
              <a:pPr algn="ctr"/>
              <a:r>
                <a:rPr lang="en-US" sz="3600" dirty="0" smtClean="0">
                  <a:solidFill>
                    <a:srgbClr val="FFC000"/>
                  </a:solidFill>
                </a:rPr>
                <a:t>Bibliography</a:t>
              </a:r>
              <a:endParaRPr lang="en-US" sz="5800" dirty="0" smtClean="0">
                <a:solidFill>
                  <a:srgbClr val="FFC000"/>
                </a:solidFill>
              </a:endParaRPr>
            </a:p>
            <a:p>
              <a:endParaRPr lang="en-US" sz="2800" baseline="30000" dirty="0" smtClean="0"/>
            </a:p>
            <a:p>
              <a:r>
                <a:rPr lang="en-US" sz="2000" baseline="30000" dirty="0" smtClean="0"/>
                <a:t>1</a:t>
              </a:r>
              <a:r>
                <a:rPr lang="en-US" sz="2000" dirty="0" smtClean="0"/>
                <a:t>Robert </a:t>
              </a:r>
              <a:r>
                <a:rPr lang="en-US" sz="2000" dirty="0"/>
                <a:t>E. Jamison, “Learning the Language of Mathematics”, 2000, 1.</a:t>
              </a:r>
            </a:p>
            <a:p>
              <a:r>
                <a:rPr lang="en-US" sz="2000" baseline="30000" dirty="0"/>
                <a:t>2</a:t>
              </a:r>
              <a:r>
                <a:rPr lang="en-US" sz="2000" dirty="0" smtClean="0"/>
                <a:t>Shlomo </a:t>
              </a:r>
              <a:r>
                <a:rPr lang="en-US" sz="2000" dirty="0" err="1"/>
                <a:t>Vinner</a:t>
              </a:r>
              <a:r>
                <a:rPr lang="en-US" sz="2000" dirty="0"/>
                <a:t>, “The Role of Definitions in the Teaching and Learning of Mathematics”, 1990, 4</a:t>
              </a:r>
              <a:r>
                <a:rPr lang="en-US" sz="2000" dirty="0" smtClean="0"/>
                <a:t>.</a:t>
              </a:r>
              <a:endParaRPr lang="en-US" sz="2000" dirty="0"/>
            </a:p>
          </p:txBody>
        </p:sp>
        <p:sp>
          <p:nvSpPr>
            <p:cNvPr id="46" name="TextBox 45"/>
            <p:cNvSpPr txBox="1"/>
            <p:nvPr/>
          </p:nvSpPr>
          <p:spPr>
            <a:xfrm>
              <a:off x="14935200" y="8991600"/>
              <a:ext cx="13846629" cy="22563869"/>
            </a:xfrm>
            <a:prstGeom prst="rect">
              <a:avLst/>
            </a:prstGeom>
            <a:noFill/>
          </p:spPr>
          <p:txBody>
            <a:bodyPr wrap="square" lIns="80010" tIns="40005" rIns="80010" bIns="40005" rtlCol="0">
              <a:spAutoFit/>
            </a:bodyPr>
            <a:lstStyle/>
            <a:p>
              <a:pPr algn="ctr"/>
              <a:r>
                <a:rPr lang="en-US" sz="3600" dirty="0" smtClean="0">
                  <a:solidFill>
                    <a:srgbClr val="FFC000"/>
                  </a:solidFill>
                </a:rPr>
                <a:t>Methodology</a:t>
              </a:r>
              <a:endParaRPr lang="en-US" sz="5800" dirty="0" smtClean="0">
                <a:solidFill>
                  <a:srgbClr val="FFC000"/>
                </a:solidFill>
              </a:endParaRPr>
            </a:p>
            <a:p>
              <a:pPr marL="650081" indent="-650081">
                <a:buFont typeface="+mj-lt"/>
                <a:buAutoNum type="arabicPeriod"/>
              </a:pPr>
              <a:endParaRPr lang="en-US" sz="2500" dirty="0" smtClean="0"/>
            </a:p>
            <a:p>
              <a:pPr marL="650081" indent="-650081"/>
              <a:r>
                <a:rPr lang="en-US" sz="2800" dirty="0" smtClean="0"/>
                <a:t>Participants:</a:t>
              </a:r>
            </a:p>
            <a:p>
              <a:pPr marL="650081" indent="-457200">
                <a:buFont typeface="Arial" pitchFamily="34" charset="0"/>
                <a:buChar char="•"/>
              </a:pPr>
              <a:r>
                <a:rPr lang="en-US" sz="2800" dirty="0" smtClean="0"/>
                <a:t>3 students in CP Pre-calculus</a:t>
              </a:r>
            </a:p>
            <a:p>
              <a:pPr marL="650081" indent="-457200">
                <a:buFont typeface="Arial" pitchFamily="34" charset="0"/>
                <a:buChar char="•"/>
              </a:pPr>
              <a:r>
                <a:rPr lang="en-US" sz="2800" dirty="0" smtClean="0"/>
                <a:t>Individual and small group work</a:t>
              </a:r>
              <a:endParaRPr lang="en-US" sz="2500" dirty="0" smtClean="0"/>
            </a:p>
            <a:p>
              <a:pPr marL="650081" indent="-650081"/>
              <a:endParaRPr lang="en-US" sz="2500" dirty="0" smtClean="0"/>
            </a:p>
            <a:p>
              <a:pPr marL="650081" indent="-650081"/>
              <a:r>
                <a:rPr lang="en-US" sz="2800" dirty="0" smtClean="0"/>
                <a:t>Tasks:</a:t>
              </a:r>
            </a:p>
            <a:p>
              <a:pPr marL="0" lvl="1" indent="-650081">
                <a:buFont typeface="+mj-lt"/>
                <a:buAutoNum type="arabicPeriod"/>
              </a:pPr>
              <a:r>
                <a:rPr lang="en-US" sz="2800" dirty="0" smtClean="0"/>
                <a:t>Definitions: domain, range, function</a:t>
              </a:r>
            </a:p>
            <a:p>
              <a:endParaRPr lang="en-US" sz="1100" dirty="0" smtClean="0"/>
            </a:p>
            <a:p>
              <a:r>
                <a:rPr lang="en-US" sz="2200" dirty="0" smtClean="0"/>
                <a:t>Describe the following terms using words, pictures, examples, or any other way you can think of.  Then define the terms in complete sentences.</a:t>
              </a:r>
            </a:p>
            <a:p>
              <a:endParaRPr lang="en-US" sz="1100" dirty="0" smtClean="0"/>
            </a:p>
            <a:p>
              <a:r>
                <a:rPr lang="en-US" sz="2200" b="1" dirty="0" smtClean="0"/>
                <a:t>Domain</a:t>
              </a:r>
              <a:r>
                <a:rPr lang="en-US" sz="2200" dirty="0" smtClean="0"/>
                <a:t> </a:t>
              </a:r>
            </a:p>
            <a:p>
              <a:r>
                <a:rPr lang="en-US" sz="2200" dirty="0" smtClean="0"/>
                <a:t>How confident are you that your definition is correct?	Not at all confident ----&gt; Very confident</a:t>
              </a:r>
            </a:p>
            <a:p>
              <a:r>
                <a:rPr lang="en-US" sz="2200" dirty="0" smtClean="0"/>
                <a:t>					1             2             3             4             5</a:t>
              </a:r>
            </a:p>
            <a:p>
              <a:r>
                <a:rPr lang="en-US" sz="2200" b="1" dirty="0" smtClean="0"/>
                <a:t>Range </a:t>
              </a:r>
              <a:endParaRPr lang="en-US" sz="2200" dirty="0" smtClean="0"/>
            </a:p>
            <a:p>
              <a:r>
                <a:rPr lang="en-US" sz="2200" dirty="0" smtClean="0"/>
                <a:t>How confident are you that your definition is correct?	Not at all confident ----&gt; Very confident</a:t>
              </a:r>
            </a:p>
            <a:p>
              <a:r>
                <a:rPr lang="en-US" sz="2200" dirty="0" smtClean="0"/>
                <a:t>					1             2             3             4             5</a:t>
              </a:r>
            </a:p>
            <a:p>
              <a:r>
                <a:rPr lang="en-US" sz="2200" b="1" dirty="0" smtClean="0"/>
                <a:t>Function</a:t>
              </a:r>
              <a:r>
                <a:rPr lang="en-US" sz="2200" dirty="0" smtClean="0"/>
                <a:t> </a:t>
              </a:r>
            </a:p>
            <a:p>
              <a:r>
                <a:rPr lang="en-US" sz="2200" dirty="0" smtClean="0"/>
                <a:t>How </a:t>
              </a:r>
              <a:r>
                <a:rPr lang="en-US" sz="2200" dirty="0"/>
                <a:t>confident are you that your definition is correct?	Not at all confident ----&gt; Very confident</a:t>
              </a:r>
            </a:p>
            <a:p>
              <a:r>
                <a:rPr lang="en-US" sz="2200" dirty="0" smtClean="0"/>
                <a:t>					1             2             3             4             5</a:t>
              </a:r>
            </a:p>
            <a:p>
              <a:endParaRPr lang="en-US" sz="2100" dirty="0" smtClean="0"/>
            </a:p>
            <a:p>
              <a:endParaRPr lang="en-US" sz="2100" dirty="0" smtClean="0"/>
            </a:p>
            <a:p>
              <a:r>
                <a:rPr lang="en-US" sz="2800" dirty="0" smtClean="0">
                  <a:solidFill>
                    <a:srgbClr val="FFC000"/>
                  </a:solidFill>
                </a:rPr>
                <a:t>*</a:t>
              </a:r>
              <a:r>
                <a:rPr lang="en-US" sz="2800" dirty="0" smtClean="0"/>
                <a:t>At this point, the students and I reviewed their definitions and the textbook definitions.  Together, they wrote definitions in their own words based on the textbook definitions to use in answering the following questions.  They were given copies of the textbook definitions to aid them in answering the questions as well.</a:t>
              </a:r>
            </a:p>
            <a:p>
              <a:pPr marL="650081" indent="-650081"/>
              <a:endParaRPr lang="en-US" sz="2800" dirty="0" smtClean="0"/>
            </a:p>
            <a:p>
              <a:pPr marL="650081" indent="-650081"/>
              <a:endParaRPr lang="en-US" sz="2800" dirty="0" smtClean="0"/>
            </a:p>
            <a:p>
              <a:pPr marL="650081" indent="-650081">
                <a:buFont typeface="+mj-lt"/>
                <a:buAutoNum type="arabicPeriod" startAt="2"/>
              </a:pPr>
              <a:r>
                <a:rPr lang="en-US" sz="2800" dirty="0" smtClean="0"/>
                <a:t>Existence: Is there a function such that…?</a:t>
              </a:r>
            </a:p>
            <a:p>
              <a:pPr marL="650081" indent="-650081">
                <a:buFont typeface="+mj-lt"/>
                <a:buAutoNum type="arabicPeriod" startAt="2"/>
              </a:pPr>
              <a:endParaRPr lang="en-US" sz="1100" dirty="0" smtClean="0"/>
            </a:p>
            <a:p>
              <a:pPr marL="1200150" lvl="1" indent="-400050">
                <a:buFont typeface="+mj-lt"/>
                <a:buAutoNum type="alphaLcParenR"/>
              </a:pPr>
              <a:r>
                <a:rPr lang="en-US" sz="2200" dirty="0" smtClean="0"/>
                <a:t>…</a:t>
              </a:r>
              <a:r>
                <a:rPr lang="en-US" sz="2200" dirty="0"/>
                <a:t>each positive number corresponds to 1, each negative number corresponds to -1 and 0 corresponds to 0</a:t>
              </a:r>
              <a:r>
                <a:rPr lang="en-US" sz="2200" dirty="0" smtClean="0"/>
                <a:t>?</a:t>
              </a:r>
              <a:endParaRPr lang="en-US" sz="2200" dirty="0"/>
            </a:p>
            <a:p>
              <a:pPr marL="1200150" lvl="1" indent="-400050">
                <a:buFont typeface="+mj-lt"/>
                <a:buAutoNum type="alphaLcParenR"/>
              </a:pPr>
              <a:r>
                <a:rPr lang="en-US" sz="2200" dirty="0" smtClean="0"/>
                <a:t>...</a:t>
              </a:r>
              <a:r>
                <a:rPr lang="en-US" sz="2200" i="1" dirty="0" smtClean="0"/>
                <a:t> f(0) = 1, f(1) = 1, f(n+1) = f(n) + f(n-1) </a:t>
              </a:r>
              <a:r>
                <a:rPr lang="en-US" sz="2200" dirty="0" smtClean="0"/>
                <a:t> for </a:t>
              </a:r>
              <a:r>
                <a:rPr lang="en-US" sz="2200" i="1" dirty="0" smtClean="0"/>
                <a:t> n</a:t>
              </a:r>
              <a:r>
                <a:rPr lang="en-US" sz="2200" i="1" dirty="0" smtClean="0">
                  <a:latin typeface="Bookman Old Style"/>
                </a:rPr>
                <a:t>≥1</a:t>
              </a:r>
              <a:r>
                <a:rPr lang="en-US" sz="2200" dirty="0" smtClean="0"/>
                <a:t>?</a:t>
              </a:r>
            </a:p>
            <a:p>
              <a:pPr marL="1200150" lvl="1" indent="-400050">
                <a:buFont typeface="+mj-lt"/>
                <a:buAutoNum type="alphaLcParenR"/>
              </a:pPr>
              <a:r>
                <a:rPr lang="en-US" sz="2200" dirty="0" smtClean="0"/>
                <a:t>...</a:t>
              </a:r>
              <a:r>
                <a:rPr lang="en-US" sz="2200" dirty="0"/>
                <a:t>its graph is the following</a:t>
              </a:r>
              <a:r>
                <a:rPr lang="en-US" sz="2200" dirty="0" smtClean="0"/>
                <a:t>?</a:t>
              </a:r>
            </a:p>
            <a:p>
              <a:pPr marL="400050" indent="-400050">
                <a:buFont typeface="+mj-lt"/>
                <a:buAutoNum type="alphaLcParenR"/>
              </a:pPr>
              <a:endParaRPr lang="en-US" sz="2200" dirty="0"/>
            </a:p>
            <a:p>
              <a:pPr marL="400050" indent="-400050">
                <a:buFont typeface="+mj-lt"/>
                <a:buAutoNum type="alphaLcParenR"/>
              </a:pPr>
              <a:endParaRPr lang="en-US" sz="2100" dirty="0" smtClean="0"/>
            </a:p>
            <a:p>
              <a:pPr marL="400050" indent="-400050">
                <a:buFont typeface="+mj-lt"/>
                <a:buAutoNum type="alphaLcParenR"/>
              </a:pPr>
              <a:endParaRPr lang="en-US" sz="2100" dirty="0"/>
            </a:p>
            <a:p>
              <a:pPr marL="650081" indent="-650081">
                <a:buFont typeface="+mj-lt"/>
                <a:buAutoNum type="arabicPeriod" startAt="2"/>
              </a:pPr>
              <a:endParaRPr lang="en-US" sz="2500" dirty="0" smtClean="0"/>
            </a:p>
            <a:p>
              <a:pPr marL="650081" indent="-650081">
                <a:buFont typeface="+mj-lt"/>
                <a:buAutoNum type="arabicPeriod" startAt="2"/>
              </a:pPr>
              <a:endParaRPr lang="en-US" sz="2500" dirty="0"/>
            </a:p>
            <a:p>
              <a:pPr marL="650081" indent="-650081">
                <a:buFont typeface="+mj-lt"/>
                <a:buAutoNum type="arabicPeriod" startAt="2"/>
              </a:pPr>
              <a:endParaRPr lang="en-US" sz="2500" dirty="0"/>
            </a:p>
            <a:p>
              <a:pPr marL="650081" indent="-650081">
                <a:buFont typeface="+mj-lt"/>
                <a:buAutoNum type="arabicPeriod" startAt="2"/>
              </a:pPr>
              <a:endParaRPr lang="en-US" sz="2500" dirty="0" smtClean="0"/>
            </a:p>
            <a:p>
              <a:pPr marL="650081" indent="-650081">
                <a:buFont typeface="+mj-lt"/>
                <a:buAutoNum type="arabicPeriod" startAt="3"/>
              </a:pPr>
              <a:endParaRPr lang="en-US" sz="2800" dirty="0" smtClean="0"/>
            </a:p>
            <a:p>
              <a:pPr marL="650081" indent="-650081">
                <a:buFont typeface="+mj-lt"/>
                <a:buAutoNum type="arabicPeriod" startAt="3"/>
              </a:pPr>
              <a:r>
                <a:rPr lang="en-US" sz="2800" dirty="0" smtClean="0"/>
                <a:t>Identification: Is the following a function?  Explain.  State the domain and range.</a:t>
              </a:r>
            </a:p>
            <a:p>
              <a:pPr lvl="0"/>
              <a:endParaRPr lang="en-US" sz="1100" dirty="0" smtClean="0"/>
            </a:p>
            <a:p>
              <a:pPr lvl="0"/>
              <a:r>
                <a:rPr lang="en-US" sz="2200" dirty="0" smtClean="0"/>
                <a:t>Which </a:t>
              </a:r>
              <a:r>
                <a:rPr lang="en-US" sz="2200" dirty="0"/>
                <a:t>of the following are functions?  Explain why or why not.  State the domain and range of each. </a:t>
              </a:r>
              <a:endParaRPr lang="en-US" sz="2200" dirty="0" smtClean="0"/>
            </a:p>
            <a:p>
              <a:pPr lvl="0"/>
              <a:endParaRPr lang="en-US" sz="1100" dirty="0" smtClean="0"/>
            </a:p>
            <a:p>
              <a:pPr marL="1200150" lvl="1" indent="-400050">
                <a:buFont typeface="+mj-lt"/>
                <a:buAutoNum type="alphaLcParenR"/>
              </a:pPr>
              <a:r>
                <a:rPr lang="en-US" sz="2200" dirty="0"/>
                <a:t> </a:t>
              </a:r>
              <a:r>
                <a:rPr lang="en-US" sz="2200" i="1" dirty="0"/>
                <a:t>y = 3sinx</a:t>
              </a:r>
              <a:endParaRPr lang="en-US" sz="2200" dirty="0"/>
            </a:p>
            <a:p>
              <a:pPr marL="1200150" lvl="1" indent="-400050">
                <a:buFont typeface="+mj-lt"/>
                <a:buAutoNum type="alphaLcParenR"/>
              </a:pPr>
              <a:endParaRPr lang="en-US" sz="2200" i="1" dirty="0" smtClean="0"/>
            </a:p>
            <a:p>
              <a:pPr marL="1200150" lvl="1" indent="-400050">
                <a:buFont typeface="+mj-lt"/>
                <a:buAutoNum type="alphaLcParenR"/>
              </a:pPr>
              <a:r>
                <a:rPr lang="en-US" sz="2200" dirty="0" smtClean="0"/>
                <a:t> </a:t>
              </a:r>
              <a:r>
                <a:rPr lang="en-US" sz="2200" i="1" dirty="0"/>
                <a:t>y - ½ = </a:t>
              </a:r>
              <a:r>
                <a:rPr lang="en-US" sz="2200" i="1" dirty="0" smtClean="0"/>
                <a:t>4x</a:t>
              </a:r>
              <a:r>
                <a:rPr lang="en-US" sz="2200" i="1" baseline="30000" dirty="0" smtClean="0"/>
                <a:t>3</a:t>
              </a:r>
              <a:endParaRPr lang="en-US" sz="2200" dirty="0" smtClean="0"/>
            </a:p>
            <a:p>
              <a:pPr lvl="0"/>
              <a:endParaRPr lang="en-US" sz="2500" dirty="0" smtClean="0"/>
            </a:p>
            <a:p>
              <a:pPr marL="650081" indent="-650081">
                <a:buFont typeface="+mj-lt"/>
                <a:buAutoNum type="arabicPeriod" startAt="4"/>
              </a:pPr>
              <a:endParaRPr lang="en-US" sz="2800" dirty="0" smtClean="0"/>
            </a:p>
            <a:p>
              <a:pPr marL="650081" indent="-650081">
                <a:buFont typeface="+mj-lt"/>
                <a:buAutoNum type="arabicPeriod" startAt="4"/>
              </a:pPr>
              <a:r>
                <a:rPr lang="en-US" sz="2800" dirty="0" smtClean="0"/>
                <a:t>Application: function composition</a:t>
              </a:r>
            </a:p>
            <a:p>
              <a:pPr marL="650081" indent="-650081"/>
              <a:endParaRPr lang="en-US" sz="1100" dirty="0" smtClean="0"/>
            </a:p>
            <a:p>
              <a:r>
                <a:rPr lang="en-US" sz="2200" dirty="0" smtClean="0"/>
                <a:t>You work forty hours a week at a furniture store. You receive a $220 weekly salary, plus a 3% commission on sales over $5000.  Assume that you sell enough this week to get the commission. Given the functions </a:t>
              </a:r>
              <a:r>
                <a:rPr lang="en-US" sz="2200" i="1" dirty="0" smtClean="0"/>
                <a:t>f(x)=0.03x</a:t>
              </a:r>
              <a:r>
                <a:rPr lang="en-US" sz="2200" dirty="0" smtClean="0"/>
                <a:t> and </a:t>
              </a:r>
              <a:r>
                <a:rPr lang="en-US" sz="2200" i="1" dirty="0" smtClean="0"/>
                <a:t>g(x)=x-5000</a:t>
              </a:r>
              <a:r>
                <a:rPr lang="en-US" sz="2200" dirty="0" smtClean="0"/>
                <a:t>, which of  </a:t>
              </a:r>
              <a:r>
                <a:rPr lang="en-US" sz="2200" i="1" dirty="0" smtClean="0"/>
                <a:t>f(g(x))</a:t>
              </a:r>
              <a:r>
                <a:rPr lang="en-US" sz="2200" dirty="0" smtClean="0"/>
                <a:t> and </a:t>
              </a:r>
              <a:r>
                <a:rPr lang="en-US" sz="2200" i="1" dirty="0" smtClean="0"/>
                <a:t>g(f(x))</a:t>
              </a:r>
              <a:r>
                <a:rPr lang="en-US" sz="2200" dirty="0" smtClean="0"/>
                <a:t> represents your commission? </a:t>
              </a:r>
            </a:p>
            <a:p>
              <a:pPr marL="650081" indent="-650081">
                <a:buFont typeface="+mj-lt"/>
                <a:buAutoNum type="arabicPeriod" startAt="4"/>
              </a:pPr>
              <a:endParaRPr lang="en-US" sz="3900" dirty="0"/>
            </a:p>
          </p:txBody>
        </p:sp>
        <p:sp>
          <p:nvSpPr>
            <p:cNvPr id="65" name="TextBox 64"/>
            <p:cNvSpPr txBox="1"/>
            <p:nvPr/>
          </p:nvSpPr>
          <p:spPr>
            <a:xfrm>
              <a:off x="38557200" y="9144000"/>
              <a:ext cx="4114800" cy="3527889"/>
            </a:xfrm>
            <a:prstGeom prst="rect">
              <a:avLst/>
            </a:prstGeom>
            <a:noFill/>
          </p:spPr>
          <p:txBody>
            <a:bodyPr wrap="square" lIns="80010" tIns="40005" rIns="80010" bIns="40005" rtlCol="0">
              <a:spAutoFit/>
            </a:bodyPr>
            <a:lstStyle/>
            <a:p>
              <a:r>
                <a:rPr lang="en-US" sz="2800" dirty="0" smtClean="0"/>
                <a:t>Together, the students came up with a general description for the term ‘function’; however, their description lacked the specific information that distinguishes a function from any other relation.</a:t>
              </a:r>
            </a:p>
          </p:txBody>
        </p:sp>
        <p:grpSp>
          <p:nvGrpSpPr>
            <p:cNvPr id="51" name="Group 50"/>
            <p:cNvGrpSpPr/>
            <p:nvPr/>
          </p:nvGrpSpPr>
          <p:grpSpPr>
            <a:xfrm>
              <a:off x="33661350" y="6496050"/>
              <a:ext cx="4185886" cy="2057400"/>
              <a:chOff x="33767486" y="5897880"/>
              <a:chExt cx="3881086" cy="1775110"/>
            </a:xfrm>
          </p:grpSpPr>
          <p:pic>
            <p:nvPicPr>
              <p:cNvPr id="1033" name="Picture 9"/>
              <p:cNvPicPr>
                <a:picLocks noChangeAspect="1" noChangeArrowheads="1"/>
              </p:cNvPicPr>
              <p:nvPr/>
            </p:nvPicPr>
            <p:blipFill>
              <a:blip r:embed="rId3" cstate="print"/>
              <a:srcRect b="28571"/>
              <a:stretch>
                <a:fillRect/>
              </a:stretch>
            </p:blipFill>
            <p:spPr bwMode="auto">
              <a:xfrm>
                <a:off x="33767486" y="5897880"/>
                <a:ext cx="3881086" cy="1371600"/>
              </a:xfrm>
              <a:prstGeom prst="rect">
                <a:avLst/>
              </a:prstGeom>
              <a:noFill/>
              <a:ln w="28575">
                <a:solidFill>
                  <a:srgbClr val="FFC000"/>
                </a:solidFill>
                <a:miter lim="800000"/>
                <a:headEnd/>
                <a:tailEnd/>
              </a:ln>
            </p:spPr>
          </p:pic>
          <p:sp>
            <p:nvSpPr>
              <p:cNvPr id="60" name="TextBox 59"/>
              <p:cNvSpPr txBox="1"/>
              <p:nvPr/>
            </p:nvSpPr>
            <p:spPr>
              <a:xfrm>
                <a:off x="34213800" y="7315200"/>
                <a:ext cx="3200400" cy="357790"/>
              </a:xfrm>
              <a:prstGeom prst="rect">
                <a:avLst/>
              </a:prstGeom>
              <a:noFill/>
            </p:spPr>
            <p:txBody>
              <a:bodyPr wrap="square" lIns="80010" tIns="40005" rIns="80010" bIns="40005" rtlCol="0">
                <a:spAutoFit/>
              </a:bodyPr>
              <a:lstStyle/>
              <a:p>
                <a:r>
                  <a:rPr lang="en-US" sz="1800" dirty="0" smtClean="0"/>
                  <a:t>Student definition of “range”</a:t>
                </a:r>
                <a:endParaRPr lang="en-US" sz="1800" dirty="0"/>
              </a:p>
            </p:txBody>
          </p:sp>
        </p:grpSp>
        <p:grpSp>
          <p:nvGrpSpPr>
            <p:cNvPr id="53" name="Group 52"/>
            <p:cNvGrpSpPr/>
            <p:nvPr/>
          </p:nvGrpSpPr>
          <p:grpSpPr>
            <a:xfrm>
              <a:off x="38100000" y="6500210"/>
              <a:ext cx="4740436" cy="2034190"/>
              <a:chOff x="37947600" y="9220200"/>
              <a:chExt cx="4740436" cy="2034190"/>
            </a:xfrm>
          </p:grpSpPr>
          <p:pic>
            <p:nvPicPr>
              <p:cNvPr id="1034" name="Picture 10"/>
              <p:cNvPicPr>
                <a:picLocks noChangeAspect="1" noChangeArrowheads="1"/>
              </p:cNvPicPr>
              <p:nvPr/>
            </p:nvPicPr>
            <p:blipFill>
              <a:blip r:embed="rId4" cstate="print"/>
              <a:srcRect/>
              <a:stretch>
                <a:fillRect/>
              </a:stretch>
            </p:blipFill>
            <p:spPr bwMode="auto">
              <a:xfrm>
                <a:off x="37947600" y="9220200"/>
                <a:ext cx="4740436" cy="1577340"/>
              </a:xfrm>
              <a:prstGeom prst="rect">
                <a:avLst/>
              </a:prstGeom>
              <a:noFill/>
              <a:ln w="28575">
                <a:solidFill>
                  <a:srgbClr val="FFC000"/>
                </a:solidFill>
                <a:miter lim="800000"/>
                <a:headEnd/>
                <a:tailEnd/>
              </a:ln>
            </p:spPr>
          </p:pic>
          <p:sp>
            <p:nvSpPr>
              <p:cNvPr id="61" name="TextBox 60"/>
              <p:cNvSpPr txBox="1"/>
              <p:nvPr/>
            </p:nvSpPr>
            <p:spPr>
              <a:xfrm>
                <a:off x="38709600" y="10896600"/>
                <a:ext cx="3200400" cy="357790"/>
              </a:xfrm>
              <a:prstGeom prst="rect">
                <a:avLst/>
              </a:prstGeom>
              <a:noFill/>
            </p:spPr>
            <p:txBody>
              <a:bodyPr wrap="square" lIns="80010" tIns="40005" rIns="80010" bIns="40005" rtlCol="0">
                <a:spAutoFit/>
              </a:bodyPr>
              <a:lstStyle/>
              <a:p>
                <a:r>
                  <a:rPr lang="en-US" sz="1800" dirty="0" smtClean="0"/>
                  <a:t>Student definition of “function”</a:t>
                </a:r>
                <a:endParaRPr lang="en-US" sz="1800" dirty="0"/>
              </a:p>
            </p:txBody>
          </p:sp>
        </p:grpSp>
        <p:sp>
          <p:nvSpPr>
            <p:cNvPr id="64" name="TextBox 63"/>
            <p:cNvSpPr txBox="1"/>
            <p:nvPr/>
          </p:nvSpPr>
          <p:spPr>
            <a:xfrm>
              <a:off x="33909000" y="9144000"/>
              <a:ext cx="3722914" cy="2235227"/>
            </a:xfrm>
            <a:prstGeom prst="rect">
              <a:avLst/>
            </a:prstGeom>
            <a:noFill/>
          </p:spPr>
          <p:txBody>
            <a:bodyPr wrap="square" lIns="80010" tIns="40005" rIns="80010" bIns="40005" rtlCol="0">
              <a:spAutoFit/>
            </a:bodyPr>
            <a:lstStyle/>
            <a:p>
              <a:r>
                <a:rPr lang="en-US" sz="2800" dirty="0" smtClean="0"/>
                <a:t>Some math terms have common English meanings or multiple mathematical meanings that can be confused.</a:t>
              </a:r>
              <a:endParaRPr lang="en-US" sz="2800" dirty="0"/>
            </a:p>
          </p:txBody>
        </p:sp>
        <p:grpSp>
          <p:nvGrpSpPr>
            <p:cNvPr id="52" name="Group 51"/>
            <p:cNvGrpSpPr/>
            <p:nvPr/>
          </p:nvGrpSpPr>
          <p:grpSpPr>
            <a:xfrm>
              <a:off x="29260800" y="6500210"/>
              <a:ext cx="4133850" cy="1977042"/>
              <a:chOff x="29184600" y="10287000"/>
              <a:chExt cx="4180114" cy="2034192"/>
            </a:xfrm>
          </p:grpSpPr>
          <p:pic>
            <p:nvPicPr>
              <p:cNvPr id="1032" name="Picture 8"/>
              <p:cNvPicPr>
                <a:picLocks noChangeAspect="1" noChangeArrowheads="1"/>
              </p:cNvPicPr>
              <p:nvPr/>
            </p:nvPicPr>
            <p:blipFill>
              <a:blip r:embed="rId5" cstate="print"/>
              <a:srcRect/>
              <a:stretch>
                <a:fillRect/>
              </a:stretch>
            </p:blipFill>
            <p:spPr bwMode="auto">
              <a:xfrm>
                <a:off x="29184600" y="10287000"/>
                <a:ext cx="4180114" cy="1626477"/>
              </a:xfrm>
              <a:prstGeom prst="rect">
                <a:avLst/>
              </a:prstGeom>
              <a:noFill/>
              <a:ln w="28575">
                <a:solidFill>
                  <a:srgbClr val="FFC000"/>
                </a:solidFill>
                <a:miter lim="800000"/>
                <a:headEnd/>
                <a:tailEnd/>
              </a:ln>
            </p:spPr>
          </p:pic>
          <p:sp>
            <p:nvSpPr>
              <p:cNvPr id="62" name="TextBox 61"/>
              <p:cNvSpPr txBox="1"/>
              <p:nvPr/>
            </p:nvSpPr>
            <p:spPr>
              <a:xfrm>
                <a:off x="29641800" y="11963402"/>
                <a:ext cx="3200400" cy="357790"/>
              </a:xfrm>
              <a:prstGeom prst="rect">
                <a:avLst/>
              </a:prstGeom>
              <a:noFill/>
            </p:spPr>
            <p:txBody>
              <a:bodyPr wrap="square" lIns="80010" tIns="40005" rIns="80010" bIns="40005" rtlCol="0">
                <a:spAutoFit/>
              </a:bodyPr>
              <a:lstStyle/>
              <a:p>
                <a:r>
                  <a:rPr lang="en-US" sz="1800" dirty="0" smtClean="0"/>
                  <a:t>Student definition of “range”</a:t>
                </a:r>
                <a:endParaRPr lang="en-US" sz="1800" dirty="0"/>
              </a:p>
            </p:txBody>
          </p:sp>
        </p:grpSp>
        <p:sp>
          <p:nvSpPr>
            <p:cNvPr id="63" name="TextBox 62"/>
            <p:cNvSpPr txBox="1"/>
            <p:nvPr/>
          </p:nvSpPr>
          <p:spPr>
            <a:xfrm>
              <a:off x="29413200" y="9094998"/>
              <a:ext cx="3853543" cy="3097002"/>
            </a:xfrm>
            <a:prstGeom prst="rect">
              <a:avLst/>
            </a:prstGeom>
            <a:noFill/>
          </p:spPr>
          <p:txBody>
            <a:bodyPr wrap="square" lIns="80010" tIns="40005" rIns="80010" bIns="40005" rtlCol="0">
              <a:spAutoFit/>
            </a:bodyPr>
            <a:lstStyle/>
            <a:p>
              <a:r>
                <a:rPr lang="en-US" sz="2800" dirty="0" smtClean="0"/>
                <a:t>Instead of grammatically correct complete sentences giving the definition of the term, students shared a description – their concept image.</a:t>
              </a:r>
              <a:endParaRPr lang="en-US" sz="2800" dirty="0"/>
            </a:p>
          </p:txBody>
        </p:sp>
        <p:sp>
          <p:nvSpPr>
            <p:cNvPr id="49" name="TextBox 48"/>
            <p:cNvSpPr txBox="1"/>
            <p:nvPr/>
          </p:nvSpPr>
          <p:spPr>
            <a:xfrm>
              <a:off x="1142999" y="5486400"/>
              <a:ext cx="13182601" cy="4389663"/>
            </a:xfrm>
            <a:prstGeom prst="rect">
              <a:avLst/>
            </a:prstGeom>
            <a:noFill/>
          </p:spPr>
          <p:txBody>
            <a:bodyPr wrap="square" lIns="80010" tIns="40005" rIns="80010" bIns="40005" numCol="2" rtlCol="0">
              <a:spAutoFit/>
            </a:bodyPr>
            <a:lstStyle/>
            <a:p>
              <a:r>
                <a:rPr lang="en-US" sz="2800" dirty="0" smtClean="0"/>
                <a:t>Definitions are essential to doing math.</a:t>
              </a:r>
            </a:p>
            <a:p>
              <a:endParaRPr lang="en-US" sz="2800" dirty="0" smtClean="0"/>
            </a:p>
            <a:p>
              <a:endParaRPr lang="en-US" sz="2800" dirty="0" smtClean="0"/>
            </a:p>
            <a:p>
              <a:r>
                <a:rPr lang="en-US" sz="2800" dirty="0" smtClean="0"/>
                <a:t>Robert E. Jamison: only “once students understand HOW things are said, they can better understand WHAT is being said, and only then do they have a chance to know WHY it is said.”</a:t>
              </a:r>
              <a:r>
                <a:rPr lang="en-US" sz="2800" baseline="30000" dirty="0" smtClean="0"/>
                <a:t>1</a:t>
              </a:r>
              <a:endParaRPr lang="en-US" sz="2800" dirty="0" smtClean="0"/>
            </a:p>
            <a:p>
              <a:endParaRPr lang="en-US" sz="2800" dirty="0" smtClean="0"/>
            </a:p>
            <a:p>
              <a:endParaRPr lang="en-US" sz="2800" dirty="0" smtClean="0"/>
            </a:p>
            <a:p>
              <a:r>
                <a:rPr lang="en-US" sz="2800" dirty="0" smtClean="0"/>
                <a:t>Definitions are not used when doing math.</a:t>
              </a:r>
            </a:p>
            <a:p>
              <a:endParaRPr lang="en-US" sz="2800" dirty="0"/>
            </a:p>
            <a:p>
              <a:r>
                <a:rPr lang="en-US" sz="2800" dirty="0" err="1" smtClean="0"/>
                <a:t>Shlomo</a:t>
              </a:r>
              <a:r>
                <a:rPr lang="en-US" sz="2800" dirty="0" smtClean="0"/>
                <a:t> </a:t>
              </a:r>
              <a:r>
                <a:rPr lang="en-US" sz="2800" dirty="0" err="1" smtClean="0"/>
                <a:t>Vinner</a:t>
              </a:r>
              <a:r>
                <a:rPr lang="en-US" sz="2800" dirty="0" smtClean="0"/>
                <a:t>: neither students nor mathematicians use definitions in order to do mathematics; instead they access their evolving concept image – a visual representation or collection of experiences related to the given term.</a:t>
              </a:r>
              <a:r>
                <a:rPr lang="en-US" sz="2800" baseline="30000" dirty="0" smtClean="0"/>
                <a:t> </a:t>
              </a:r>
              <a:r>
                <a:rPr lang="en-US" sz="2800" baseline="30000" dirty="0"/>
                <a:t>2</a:t>
              </a:r>
              <a:r>
                <a:rPr lang="en-US" sz="2800" dirty="0" smtClean="0"/>
                <a:t> </a:t>
              </a:r>
              <a:endParaRPr lang="en-US" sz="2800" dirty="0"/>
            </a:p>
          </p:txBody>
        </p:sp>
        <p:grpSp>
          <p:nvGrpSpPr>
            <p:cNvPr id="66" name="Group 65"/>
            <p:cNvGrpSpPr/>
            <p:nvPr/>
          </p:nvGrpSpPr>
          <p:grpSpPr>
            <a:xfrm>
              <a:off x="8305800" y="9700610"/>
              <a:ext cx="4245427" cy="3710590"/>
              <a:chOff x="8153400" y="8534400"/>
              <a:chExt cx="4245427" cy="3710590"/>
            </a:xfrm>
          </p:grpSpPr>
          <p:pic>
            <p:nvPicPr>
              <p:cNvPr id="1035" name="Picture 11"/>
              <p:cNvPicPr>
                <a:picLocks noChangeAspect="1" noChangeArrowheads="1"/>
              </p:cNvPicPr>
              <p:nvPr/>
            </p:nvPicPr>
            <p:blipFill>
              <a:blip r:embed="rId6" cstate="print"/>
              <a:srcRect/>
              <a:stretch>
                <a:fillRect/>
              </a:stretch>
            </p:blipFill>
            <p:spPr bwMode="auto">
              <a:xfrm>
                <a:off x="8153400" y="8534400"/>
                <a:ext cx="4245427" cy="3304410"/>
              </a:xfrm>
              <a:prstGeom prst="rect">
                <a:avLst/>
              </a:prstGeom>
              <a:noFill/>
              <a:ln w="28575">
                <a:solidFill>
                  <a:srgbClr val="FFC000"/>
                </a:solidFill>
                <a:miter lim="800000"/>
                <a:headEnd/>
                <a:tailEnd/>
              </a:ln>
            </p:spPr>
          </p:pic>
          <p:sp>
            <p:nvSpPr>
              <p:cNvPr id="73" name="TextBox 72"/>
              <p:cNvSpPr txBox="1"/>
              <p:nvPr/>
            </p:nvSpPr>
            <p:spPr>
              <a:xfrm>
                <a:off x="8153400" y="11887200"/>
                <a:ext cx="4191000" cy="357790"/>
              </a:xfrm>
              <a:prstGeom prst="rect">
                <a:avLst/>
              </a:prstGeom>
              <a:noFill/>
            </p:spPr>
            <p:txBody>
              <a:bodyPr wrap="square" lIns="80010" tIns="40005" rIns="80010" bIns="40005" rtlCol="0">
                <a:spAutoFit/>
              </a:bodyPr>
              <a:lstStyle/>
              <a:p>
                <a:r>
                  <a:rPr lang="en-US" sz="1800" dirty="0" smtClean="0"/>
                  <a:t>Concept image and concept definition map</a:t>
                </a:r>
                <a:endParaRPr lang="en-US" sz="1800" dirty="0"/>
              </a:p>
            </p:txBody>
          </p:sp>
        </p:grpSp>
        <p:sp>
          <p:nvSpPr>
            <p:cNvPr id="74" name="TextBox 73"/>
            <p:cNvSpPr txBox="1"/>
            <p:nvPr/>
          </p:nvSpPr>
          <p:spPr>
            <a:xfrm>
              <a:off x="1143000" y="21717000"/>
              <a:ext cx="12954000" cy="9982200"/>
            </a:xfrm>
            <a:prstGeom prst="rect">
              <a:avLst/>
            </a:prstGeom>
            <a:noFill/>
          </p:spPr>
          <p:txBody>
            <a:bodyPr wrap="square" lIns="80010" tIns="40005" rIns="80010" bIns="40005" numCol="2" spcCol="400050" rtlCol="0">
              <a:spAutoFit/>
            </a:bodyPr>
            <a:lstStyle/>
            <a:p>
              <a:r>
                <a:rPr lang="en-US" sz="2800" dirty="0" smtClean="0"/>
                <a:t>CCSS for Mathematical Content:</a:t>
              </a:r>
            </a:p>
            <a:p>
              <a:pPr>
                <a:buFont typeface="Arial" pitchFamily="34" charset="0"/>
                <a:buChar char="•"/>
              </a:pPr>
              <a:endParaRPr lang="en-US" sz="1100" dirty="0" smtClean="0"/>
            </a:p>
            <a:p>
              <a:pPr indent="352425">
                <a:buFont typeface="Arial" pitchFamily="34" charset="0"/>
                <a:buChar char="•"/>
              </a:pPr>
              <a:r>
                <a:rPr lang="en-US" sz="2400" dirty="0" smtClean="0"/>
                <a:t>F-IF-1:  Understand that a function from one set (called the domain) to another set (called the range) assigns to each element of the domain exactly one element of the range.  If </a:t>
              </a:r>
              <a:r>
                <a:rPr lang="en-US" sz="2400" i="1" dirty="0" smtClean="0"/>
                <a:t>f</a:t>
              </a:r>
              <a:r>
                <a:rPr lang="en-US" sz="2400" dirty="0" smtClean="0"/>
                <a:t> is a function and </a:t>
              </a:r>
              <a:r>
                <a:rPr lang="en-US" sz="2400" i="1" dirty="0" smtClean="0"/>
                <a:t>x</a:t>
              </a:r>
              <a:r>
                <a:rPr lang="en-US" sz="2400" dirty="0" smtClean="0"/>
                <a:t> is an element of its domain, then </a:t>
              </a:r>
              <a:r>
                <a:rPr lang="en-US" sz="2400" i="1" dirty="0" smtClean="0"/>
                <a:t>f(x)</a:t>
              </a:r>
              <a:r>
                <a:rPr lang="en-US" sz="2400" dirty="0" smtClean="0"/>
                <a:t> denotes the output of </a:t>
              </a:r>
              <a:r>
                <a:rPr lang="en-US" sz="2400" i="1" dirty="0" smtClean="0"/>
                <a:t>f</a:t>
              </a:r>
              <a:r>
                <a:rPr lang="en-US" sz="2400" dirty="0" smtClean="0"/>
                <a:t> corresponding to the input of </a:t>
              </a:r>
              <a:r>
                <a:rPr lang="en-US" sz="2400" i="1" dirty="0" smtClean="0"/>
                <a:t>x</a:t>
              </a:r>
              <a:r>
                <a:rPr lang="en-US" sz="2400" dirty="0" smtClean="0"/>
                <a:t>.  The graph of </a:t>
              </a:r>
              <a:r>
                <a:rPr lang="en-US" sz="2400" i="1" dirty="0" smtClean="0"/>
                <a:t>f</a:t>
              </a:r>
              <a:r>
                <a:rPr lang="en-US" sz="2400" dirty="0" smtClean="0"/>
                <a:t> is the graph of the equation </a:t>
              </a:r>
              <a:r>
                <a:rPr lang="en-US" sz="2400" i="1" dirty="0" smtClean="0"/>
                <a:t>y=f(x)</a:t>
              </a:r>
              <a:r>
                <a:rPr lang="en-US" sz="2400" dirty="0" smtClean="0"/>
                <a:t>.</a:t>
              </a:r>
            </a:p>
            <a:p>
              <a:endParaRPr lang="en-US" sz="2400" dirty="0" smtClean="0"/>
            </a:p>
            <a:p>
              <a:pPr indent="352425">
                <a:buFont typeface="Arial" pitchFamily="34" charset="0"/>
                <a:buChar char="•"/>
              </a:pPr>
              <a:r>
                <a:rPr lang="en-US" sz="2400" dirty="0" smtClean="0"/>
                <a:t>F-IF-3:  Recognize that sequences are functions, sometimes defined recursively, whose domain is a subset of the integers.  For example, the Fibonacci sequence is defined recursively by </a:t>
              </a:r>
              <a:r>
                <a:rPr lang="en-US" sz="2400" i="1" dirty="0" smtClean="0"/>
                <a:t>f(0) = f(1) = 1, f(n+1) = f(n) + f(n-1) </a:t>
              </a:r>
              <a:r>
                <a:rPr lang="en-US" sz="2400" dirty="0" smtClean="0"/>
                <a:t> for </a:t>
              </a:r>
              <a:r>
                <a:rPr lang="en-US" sz="2400" i="1" dirty="0" smtClean="0"/>
                <a:t> n</a:t>
              </a:r>
              <a:r>
                <a:rPr lang="en-US" sz="2400" i="1" dirty="0" smtClean="0">
                  <a:latin typeface="Bookman Old Style"/>
                </a:rPr>
                <a:t>≥1</a:t>
              </a:r>
              <a:r>
                <a:rPr lang="en-US" sz="2400" dirty="0" smtClean="0">
                  <a:latin typeface="Bookman Old Style"/>
                </a:rPr>
                <a:t>.</a:t>
              </a:r>
              <a:endParaRPr lang="en-US" sz="2400" dirty="0" smtClean="0"/>
            </a:p>
            <a:p>
              <a:endParaRPr lang="en-US" sz="2400" dirty="0" smtClean="0"/>
            </a:p>
            <a:p>
              <a:pPr indent="352425">
                <a:buFont typeface="Arial" pitchFamily="34" charset="0"/>
                <a:buChar char="•"/>
              </a:pPr>
              <a:r>
                <a:rPr lang="en-US" sz="2400" dirty="0" smtClean="0"/>
                <a:t>F-BF-1c:  Write a function that describes a relationship between two quantities.</a:t>
              </a:r>
            </a:p>
            <a:p>
              <a:r>
                <a:rPr lang="en-US" sz="2400" dirty="0" smtClean="0"/>
                <a:t>     (+) Compose functions.  For example, if </a:t>
              </a:r>
              <a:r>
                <a:rPr lang="en-US" sz="2400" i="1" dirty="0" smtClean="0"/>
                <a:t>T(y)</a:t>
              </a:r>
              <a:r>
                <a:rPr lang="en-US" sz="2400" dirty="0" smtClean="0"/>
                <a:t> is the temperature in the atmosphere as a function of height and </a:t>
              </a:r>
              <a:r>
                <a:rPr lang="en-US" sz="2400" i="1" dirty="0" smtClean="0"/>
                <a:t>h(t)</a:t>
              </a:r>
              <a:r>
                <a:rPr lang="en-US" sz="2400" dirty="0" smtClean="0"/>
                <a:t> is the height of a weather balloon as a function of time, then </a:t>
              </a:r>
              <a:r>
                <a:rPr lang="en-US" sz="2400" i="1" dirty="0" smtClean="0"/>
                <a:t>T(h(x))</a:t>
              </a:r>
              <a:r>
                <a:rPr lang="en-US" sz="2400" dirty="0" smtClean="0"/>
                <a:t> is the temperature at the location of the weather balloon as a function of time.</a:t>
              </a:r>
            </a:p>
            <a:p>
              <a:endParaRPr lang="en-US" sz="2400" dirty="0" smtClean="0"/>
            </a:p>
            <a:p>
              <a:r>
                <a:rPr lang="en-US" sz="2800" dirty="0" smtClean="0"/>
                <a:t>NCTM Algebra Standards:</a:t>
              </a:r>
            </a:p>
            <a:p>
              <a:pPr>
                <a:buFont typeface="Arial" pitchFamily="34" charset="0"/>
                <a:buChar char="•"/>
              </a:pPr>
              <a:endParaRPr lang="en-US" sz="1200" dirty="0" smtClean="0"/>
            </a:p>
            <a:p>
              <a:pPr indent="352425">
                <a:buFont typeface="Arial" pitchFamily="34" charset="0"/>
                <a:buChar char="•"/>
              </a:pPr>
              <a:r>
                <a:rPr lang="en-US" sz="2400" dirty="0" smtClean="0"/>
                <a:t>Understand relations and functions and select, convert flexibly among, and use various representations for them.</a:t>
              </a:r>
            </a:p>
            <a:p>
              <a:pPr>
                <a:buFont typeface="Arial" pitchFamily="34" charset="0"/>
                <a:buChar char="•"/>
              </a:pPr>
              <a:endParaRPr lang="en-US" sz="2200" dirty="0" smtClean="0"/>
            </a:p>
            <a:p>
              <a:pPr indent="352425">
                <a:buFont typeface="Arial" pitchFamily="34" charset="0"/>
                <a:buChar char="•"/>
              </a:pPr>
              <a:r>
                <a:rPr lang="en-US" sz="2400" dirty="0" smtClean="0"/>
                <a:t>Use a variety of symbolic representations, including recursive and parametric equations, for functions and relations.</a:t>
              </a:r>
            </a:p>
            <a:p>
              <a:pPr>
                <a:buFont typeface="Arial" pitchFamily="34" charset="0"/>
                <a:buChar char="•"/>
              </a:pPr>
              <a:endParaRPr lang="en-US" sz="2100" dirty="0" smtClean="0"/>
            </a:p>
            <a:p>
              <a:pPr>
                <a:buFont typeface="Arial" pitchFamily="34" charset="0"/>
                <a:buChar char="•"/>
              </a:pPr>
              <a:endParaRPr lang="en-US" sz="2100" dirty="0" smtClean="0"/>
            </a:p>
            <a:p>
              <a:r>
                <a:rPr lang="en-US" sz="2800" dirty="0" smtClean="0"/>
                <a:t>NCTM Communication Standard:</a:t>
              </a:r>
            </a:p>
            <a:p>
              <a:pPr>
                <a:buFont typeface="Arial" pitchFamily="34" charset="0"/>
                <a:buChar char="•"/>
              </a:pPr>
              <a:endParaRPr lang="en-US" sz="2100" dirty="0" smtClean="0"/>
            </a:p>
            <a:p>
              <a:pPr indent="352425">
                <a:buFont typeface="Arial" pitchFamily="34" charset="0"/>
                <a:buChar char="•"/>
              </a:pPr>
              <a:r>
                <a:rPr lang="en-US" sz="2400" dirty="0" smtClean="0"/>
                <a:t>Use the language of mathematics to express mathematical ideas precisely.</a:t>
              </a:r>
            </a:p>
            <a:p>
              <a:endParaRPr lang="en-US" sz="2500" dirty="0"/>
            </a:p>
          </p:txBody>
        </p:sp>
        <p:pic>
          <p:nvPicPr>
            <p:cNvPr id="75" name="irc_mi" descr="http://www.uiowa.edu/%7Eexamserv/mathmatters/tutorial_quiz/geometry/piecewisefunctions_clip_image010.gif"/>
            <p:cNvPicPr/>
            <p:nvPr/>
          </p:nvPicPr>
          <p:blipFill>
            <a:blip r:embed="rId7" cstate="print">
              <a:biLevel thresh="50000"/>
            </a:blip>
            <a:srcRect/>
            <a:stretch>
              <a:fillRect/>
            </a:stretch>
          </p:blipFill>
          <p:spPr bwMode="auto">
            <a:xfrm>
              <a:off x="16459200" y="22783800"/>
              <a:ext cx="2845233" cy="1954530"/>
            </a:xfrm>
            <a:prstGeom prst="rect">
              <a:avLst/>
            </a:prstGeom>
            <a:noFill/>
            <a:ln w="28575">
              <a:solidFill>
                <a:srgbClr val="FFC000"/>
              </a:solidFill>
              <a:miter lim="800000"/>
              <a:headEnd/>
              <a:tailEnd/>
            </a:ln>
          </p:spPr>
        </p:pic>
        <p:sp>
          <p:nvSpPr>
            <p:cNvPr id="1037" name="Rectangle 13"/>
            <p:cNvSpPr>
              <a:spLocks noChangeArrowheads="1"/>
            </p:cNvSpPr>
            <p:nvPr/>
          </p:nvSpPr>
          <p:spPr bwMode="auto">
            <a:xfrm>
              <a:off x="0" y="52191"/>
              <a:ext cx="161647" cy="1419619"/>
            </a:xfrm>
            <a:prstGeom prst="rect">
              <a:avLst/>
            </a:prstGeom>
            <a:noFill/>
            <a:ln w="9525">
              <a:noFill/>
              <a:miter lim="800000"/>
              <a:headEnd/>
              <a:tailEnd/>
            </a:ln>
            <a:effectLst/>
          </p:spPr>
          <p:txBody>
            <a:bodyPr vert="horz" wrap="none" lIns="80010" tIns="40005" rIns="80010" bIns="40005" numCol="1" anchor="ctr" anchorCtr="0" compatLnSpc="1">
              <a:prstTxWarp prst="textNoShape">
                <a:avLst/>
              </a:prstTxWarp>
              <a:spAutoFit/>
            </a:bodyPr>
            <a:lstStyle/>
            <a:p>
              <a:endParaRPr lang="en-US"/>
            </a:p>
          </p:txBody>
        </p:sp>
        <p:sp>
          <p:nvSpPr>
            <p:cNvPr id="1039" name="Rectangle 15"/>
            <p:cNvSpPr>
              <a:spLocks noChangeArrowheads="1"/>
            </p:cNvSpPr>
            <p:nvPr/>
          </p:nvSpPr>
          <p:spPr bwMode="auto">
            <a:xfrm>
              <a:off x="0" y="52191"/>
              <a:ext cx="161647" cy="1419619"/>
            </a:xfrm>
            <a:prstGeom prst="rect">
              <a:avLst/>
            </a:prstGeom>
            <a:noFill/>
            <a:ln w="9525">
              <a:noFill/>
              <a:miter lim="800000"/>
              <a:headEnd/>
              <a:tailEnd/>
            </a:ln>
            <a:effectLst/>
          </p:spPr>
          <p:txBody>
            <a:bodyPr vert="horz" wrap="none" lIns="80010" tIns="40005" rIns="80010" bIns="40005" numCol="1" anchor="ctr" anchorCtr="0" compatLnSpc="1">
              <a:prstTxWarp prst="textNoShape">
                <a:avLst/>
              </a:prstTxWarp>
              <a:spAutoFit/>
            </a:bodyPr>
            <a:lstStyle/>
            <a:p>
              <a:endParaRPr lang="en-US"/>
            </a:p>
          </p:txBody>
        </p:sp>
        <p:sp>
          <p:nvSpPr>
            <p:cNvPr id="27" name="TextBox 26"/>
            <p:cNvSpPr txBox="1"/>
            <p:nvPr/>
          </p:nvSpPr>
          <p:spPr>
            <a:xfrm>
              <a:off x="1143000" y="20160369"/>
              <a:ext cx="13465629" cy="1404231"/>
            </a:xfrm>
            <a:prstGeom prst="rect">
              <a:avLst/>
            </a:prstGeom>
            <a:noFill/>
          </p:spPr>
          <p:txBody>
            <a:bodyPr wrap="square" lIns="80010" tIns="40005" rIns="80010" bIns="40005" numCol="1" rtlCol="0">
              <a:spAutoFit/>
            </a:bodyPr>
            <a:lstStyle/>
            <a:p>
              <a:pPr algn="ctr"/>
              <a:r>
                <a:rPr lang="en-US" sz="3600" dirty="0" smtClean="0">
                  <a:solidFill>
                    <a:srgbClr val="FFC000"/>
                  </a:solidFill>
                </a:rPr>
                <a:t>What should students know?</a:t>
              </a:r>
            </a:p>
            <a:p>
              <a:pPr algn="ctr"/>
              <a:endParaRPr lang="en-US" sz="1100" dirty="0" smtClean="0"/>
            </a:p>
            <a:p>
              <a:endParaRPr lang="en-US" sz="1100" dirty="0" smtClean="0"/>
            </a:p>
            <a:p>
              <a:r>
                <a:rPr lang="en-US" sz="2800" dirty="0" smtClean="0"/>
                <a:t>According to state standards, high school students should be able to…</a:t>
              </a:r>
            </a:p>
          </p:txBody>
        </p:sp>
        <p:sp>
          <p:nvSpPr>
            <p:cNvPr id="92" name="TextBox 91"/>
            <p:cNvSpPr txBox="1"/>
            <p:nvPr/>
          </p:nvSpPr>
          <p:spPr>
            <a:xfrm>
              <a:off x="14935200" y="4724400"/>
              <a:ext cx="13846629" cy="3650999"/>
            </a:xfrm>
            <a:prstGeom prst="rect">
              <a:avLst/>
            </a:prstGeom>
            <a:noFill/>
          </p:spPr>
          <p:txBody>
            <a:bodyPr wrap="square" lIns="80010" tIns="40005" rIns="80010" bIns="40005" rtlCol="0">
              <a:spAutoFit/>
            </a:bodyPr>
            <a:lstStyle/>
            <a:p>
              <a:pPr algn="ctr"/>
              <a:r>
                <a:rPr lang="en-US" sz="3600" dirty="0" smtClean="0">
                  <a:solidFill>
                    <a:srgbClr val="FFC000"/>
                  </a:solidFill>
                </a:rPr>
                <a:t>Questions</a:t>
              </a:r>
              <a:endParaRPr lang="en-US" sz="6300" dirty="0" smtClean="0">
                <a:solidFill>
                  <a:srgbClr val="FFC000"/>
                </a:solidFill>
              </a:endParaRPr>
            </a:p>
            <a:p>
              <a:pPr marL="1000125" indent="-1000125">
                <a:buFont typeface="+mj-lt"/>
                <a:buAutoNum type="arabicPeriod"/>
              </a:pPr>
              <a:endParaRPr lang="en-US" sz="2800" dirty="0" smtClean="0"/>
            </a:p>
            <a:p>
              <a:pPr marL="1000125" indent="-1000125">
                <a:buFont typeface="+mj-lt"/>
                <a:buAutoNum type="arabicPeriod"/>
              </a:pPr>
              <a:r>
                <a:rPr lang="en-US" sz="2800" dirty="0" smtClean="0"/>
                <a:t>Are </a:t>
              </a:r>
              <a:r>
                <a:rPr lang="en-US" sz="2800" dirty="0"/>
                <a:t>students able to write their own precise definitions for various mathematical terms in a high school pre-calculus class</a:t>
              </a:r>
              <a:r>
                <a:rPr lang="en-US" sz="2800" dirty="0" smtClean="0"/>
                <a:t>?</a:t>
              </a:r>
            </a:p>
            <a:p>
              <a:pPr marL="1000125" indent="-1000125">
                <a:buFont typeface="+mj-lt"/>
                <a:buAutoNum type="arabicPeriod"/>
              </a:pPr>
              <a:endParaRPr lang="en-US" sz="2800" dirty="0"/>
            </a:p>
            <a:p>
              <a:pPr marL="1000125" indent="-1000125">
                <a:buFont typeface="+mj-lt"/>
                <a:buAutoNum type="arabicPeriod"/>
              </a:pPr>
              <a:r>
                <a:rPr lang="en-US" sz="2800" dirty="0"/>
                <a:t>Does the ability to write precise definitions translate to students being able to successfully do mathematics?  Related, does the </a:t>
              </a:r>
              <a:r>
                <a:rPr lang="en-US" sz="2800" i="1" dirty="0"/>
                <a:t>in</a:t>
              </a:r>
              <a:r>
                <a:rPr lang="en-US" sz="2800" dirty="0"/>
                <a:t>ability to write precise definitions translate to students being </a:t>
              </a:r>
              <a:r>
                <a:rPr lang="en-US" sz="2800" i="1" dirty="0"/>
                <a:t>un</a:t>
              </a:r>
              <a:r>
                <a:rPr lang="en-US" sz="2800" dirty="0"/>
                <a:t>able to successfully do mathematics</a:t>
              </a:r>
              <a:r>
                <a:rPr lang="en-US" sz="2800" dirty="0" smtClean="0"/>
                <a:t>?</a:t>
              </a:r>
              <a:endParaRPr lang="en-US" sz="3200" dirty="0" smtClean="0"/>
            </a:p>
          </p:txBody>
        </p:sp>
        <p:grpSp>
          <p:nvGrpSpPr>
            <p:cNvPr id="57" name="Group 56"/>
            <p:cNvGrpSpPr/>
            <p:nvPr/>
          </p:nvGrpSpPr>
          <p:grpSpPr>
            <a:xfrm>
              <a:off x="30251400" y="15240000"/>
              <a:ext cx="4794339" cy="3835189"/>
              <a:chOff x="29794200" y="13716000"/>
              <a:chExt cx="4794339" cy="3835189"/>
            </a:xfrm>
          </p:grpSpPr>
          <p:pic>
            <p:nvPicPr>
              <p:cNvPr id="1046" name="Picture 22"/>
              <p:cNvPicPr>
                <a:picLocks noChangeAspect="1" noChangeArrowheads="1"/>
              </p:cNvPicPr>
              <p:nvPr/>
            </p:nvPicPr>
            <p:blipFill>
              <a:blip r:embed="rId8" cstate="print"/>
              <a:srcRect/>
              <a:stretch>
                <a:fillRect/>
              </a:stretch>
            </p:blipFill>
            <p:spPr bwMode="auto">
              <a:xfrm>
                <a:off x="29794200" y="13716000"/>
                <a:ext cx="4794339" cy="3086100"/>
              </a:xfrm>
              <a:prstGeom prst="rect">
                <a:avLst/>
              </a:prstGeom>
              <a:noFill/>
              <a:ln w="28575">
                <a:solidFill>
                  <a:srgbClr val="FFC000"/>
                </a:solidFill>
                <a:miter lim="800000"/>
                <a:headEnd/>
                <a:tailEnd/>
              </a:ln>
            </p:spPr>
          </p:pic>
          <p:sp>
            <p:nvSpPr>
              <p:cNvPr id="95" name="TextBox 94"/>
              <p:cNvSpPr txBox="1"/>
              <p:nvPr/>
            </p:nvSpPr>
            <p:spPr>
              <a:xfrm>
                <a:off x="29946600" y="16916400"/>
                <a:ext cx="4637314" cy="634789"/>
              </a:xfrm>
              <a:prstGeom prst="rect">
                <a:avLst/>
              </a:prstGeom>
              <a:noFill/>
            </p:spPr>
            <p:txBody>
              <a:bodyPr wrap="square" lIns="80010" tIns="40005" rIns="80010" bIns="40005" rtlCol="0">
                <a:spAutoFit/>
              </a:bodyPr>
              <a:lstStyle/>
              <a:p>
                <a:r>
                  <a:rPr lang="en-US" sz="1800" dirty="0" smtClean="0"/>
                  <a:t>A student used the VLT to determine if this is the graph of a function.</a:t>
                </a:r>
                <a:endParaRPr lang="en-US" sz="1800" dirty="0"/>
              </a:p>
            </p:txBody>
          </p:sp>
        </p:grpSp>
        <p:grpSp>
          <p:nvGrpSpPr>
            <p:cNvPr id="58" name="Group 57"/>
            <p:cNvGrpSpPr/>
            <p:nvPr/>
          </p:nvGrpSpPr>
          <p:grpSpPr>
            <a:xfrm>
              <a:off x="36957000" y="15773400"/>
              <a:ext cx="4452257" cy="2448349"/>
              <a:chOff x="36728400" y="14782800"/>
              <a:chExt cx="4452257" cy="2448349"/>
            </a:xfrm>
          </p:grpSpPr>
          <p:pic>
            <p:nvPicPr>
              <p:cNvPr id="1047" name="Picture 23"/>
              <p:cNvPicPr>
                <a:picLocks noChangeAspect="1" noChangeArrowheads="1"/>
              </p:cNvPicPr>
              <p:nvPr/>
            </p:nvPicPr>
            <p:blipFill>
              <a:blip r:embed="rId9" cstate="print"/>
              <a:srcRect/>
              <a:stretch>
                <a:fillRect/>
              </a:stretch>
            </p:blipFill>
            <p:spPr bwMode="auto">
              <a:xfrm>
                <a:off x="36728400" y="14782800"/>
                <a:ext cx="4327213" cy="1645920"/>
              </a:xfrm>
              <a:prstGeom prst="rect">
                <a:avLst/>
              </a:prstGeom>
              <a:noFill/>
              <a:ln w="28575">
                <a:solidFill>
                  <a:srgbClr val="FFC000"/>
                </a:solidFill>
                <a:miter lim="800000"/>
                <a:headEnd/>
                <a:tailEnd/>
              </a:ln>
            </p:spPr>
          </p:pic>
          <p:sp>
            <p:nvSpPr>
              <p:cNvPr id="97" name="Rectangle 96"/>
              <p:cNvSpPr/>
              <p:nvPr/>
            </p:nvSpPr>
            <p:spPr>
              <a:xfrm>
                <a:off x="36782828" y="16139160"/>
                <a:ext cx="783771" cy="27432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TextBox 99"/>
              <p:cNvSpPr txBox="1"/>
              <p:nvPr/>
            </p:nvSpPr>
            <p:spPr>
              <a:xfrm>
                <a:off x="36935228" y="16596360"/>
                <a:ext cx="4245429" cy="634789"/>
              </a:xfrm>
              <a:prstGeom prst="rect">
                <a:avLst/>
              </a:prstGeom>
              <a:noFill/>
            </p:spPr>
            <p:txBody>
              <a:bodyPr wrap="square" lIns="80010" tIns="40005" rIns="80010" bIns="40005" rtlCol="0">
                <a:spAutoFit/>
              </a:bodyPr>
              <a:lstStyle/>
              <a:p>
                <a:r>
                  <a:rPr lang="en-US" sz="1800" dirty="0" smtClean="0"/>
                  <a:t>A student graphed the equation and used the VLT to show that it is a function.</a:t>
                </a:r>
                <a:endParaRPr lang="en-US" sz="1800" dirty="0"/>
              </a:p>
            </p:txBody>
          </p:sp>
        </p:grpSp>
        <p:sp>
          <p:nvSpPr>
            <p:cNvPr id="45" name="Rectangle 44"/>
            <p:cNvSpPr/>
            <p:nvPr/>
          </p:nvSpPr>
          <p:spPr>
            <a:xfrm>
              <a:off x="29003171" y="21869400"/>
              <a:ext cx="14325321" cy="6578600"/>
            </a:xfrm>
            <a:prstGeom prst="rect">
              <a:avLst/>
            </a:prstGeom>
            <a:noFill/>
            <a:ln w="76200">
              <a:noFill/>
            </a:ln>
          </p:spPr>
          <p:style>
            <a:lnRef idx="2">
              <a:schemeClr val="dk1"/>
            </a:lnRef>
            <a:fillRef idx="1">
              <a:schemeClr val="lt1"/>
            </a:fillRef>
            <a:effectRef idx="0">
              <a:schemeClr val="dk1"/>
            </a:effectRef>
            <a:fontRef idx="minor">
              <a:schemeClr val="dk1"/>
            </a:fontRef>
          </p:style>
          <p:txBody>
            <a:bodyPr lIns="80010" tIns="40005" rIns="80010" bIns="40005" rtlCol="0" anchor="ctr"/>
            <a:lstStyle/>
            <a:p>
              <a:pPr algn="ctr"/>
              <a:endParaRPr lang="en-US"/>
            </a:p>
          </p:txBody>
        </p:sp>
        <p:sp>
          <p:nvSpPr>
            <p:cNvPr id="47" name="TextBox 46"/>
            <p:cNvSpPr txBox="1"/>
            <p:nvPr/>
          </p:nvSpPr>
          <p:spPr>
            <a:xfrm>
              <a:off x="29260800" y="23280469"/>
              <a:ext cx="13563600" cy="4262705"/>
            </a:xfrm>
            <a:prstGeom prst="rect">
              <a:avLst/>
            </a:prstGeom>
            <a:noFill/>
          </p:spPr>
          <p:txBody>
            <a:bodyPr wrap="square" rtlCol="0">
              <a:spAutoFit/>
            </a:bodyPr>
            <a:lstStyle/>
            <a:p>
              <a:pPr algn="ctr"/>
              <a:r>
                <a:rPr lang="en-US" sz="3600" dirty="0" smtClean="0">
                  <a:solidFill>
                    <a:srgbClr val="FFC000"/>
                  </a:solidFill>
                </a:rPr>
                <a:t>Conclusions</a:t>
              </a:r>
            </a:p>
            <a:p>
              <a:endParaRPr lang="en-US" sz="1100" dirty="0" smtClean="0">
                <a:solidFill>
                  <a:srgbClr val="FFC000"/>
                </a:solidFill>
              </a:endParaRPr>
            </a:p>
            <a:p>
              <a:pPr marL="635000" lvl="0" indent="-442913">
                <a:buFont typeface="Arial" pitchFamily="34" charset="0"/>
                <a:buChar char="•"/>
              </a:pPr>
              <a:r>
                <a:rPr lang="en-US" sz="2800" dirty="0" smtClean="0"/>
                <a:t>Students could not write complete definitions of mathematical terms</a:t>
              </a:r>
            </a:p>
            <a:p>
              <a:pPr marL="1943100" lvl="1" indent="-571500">
                <a:buFont typeface="Wingdings" pitchFamily="2" charset="2"/>
                <a:buChar char="Ø"/>
              </a:pPr>
              <a:r>
                <a:rPr lang="en-US" sz="2800" dirty="0" smtClean="0"/>
                <a:t>Lack of practice?</a:t>
              </a:r>
            </a:p>
            <a:p>
              <a:pPr marL="1943100" lvl="1" indent="-571500">
                <a:buFont typeface="Wingdings" pitchFamily="2" charset="2"/>
                <a:buChar char="Ø"/>
              </a:pPr>
              <a:r>
                <a:rPr lang="en-US" sz="2800" dirty="0" smtClean="0"/>
                <a:t>Lack of understanding?</a:t>
              </a:r>
            </a:p>
            <a:p>
              <a:pPr marL="1943100" lvl="1" indent="-571500">
                <a:buFont typeface="Wingdings" pitchFamily="2" charset="2"/>
                <a:buChar char="Ø"/>
              </a:pPr>
              <a:r>
                <a:rPr lang="en-US" sz="2800" dirty="0" smtClean="0"/>
                <a:t>Fear of writing something false?</a:t>
              </a:r>
            </a:p>
            <a:p>
              <a:pPr marL="639763" lvl="1" indent="-457200">
                <a:buFont typeface="Arial" pitchFamily="34" charset="0"/>
                <a:buChar char="•"/>
              </a:pPr>
              <a:r>
                <a:rPr lang="en-US" sz="2800" dirty="0" smtClean="0"/>
                <a:t>Students did not use the given textbook definition when solving problems</a:t>
              </a:r>
            </a:p>
            <a:p>
              <a:pPr marL="639763" lvl="1" indent="-457200">
                <a:buFont typeface="Arial" pitchFamily="34" charset="0"/>
                <a:buChar char="•"/>
              </a:pPr>
              <a:r>
                <a:rPr lang="en-US" sz="2800" dirty="0" smtClean="0"/>
                <a:t>Students did not recognize functions that are defined recursively</a:t>
              </a:r>
            </a:p>
            <a:p>
              <a:pPr marL="639763" lvl="1" indent="-457200">
                <a:buFont typeface="Arial" pitchFamily="34" charset="0"/>
                <a:buChar char="•"/>
              </a:pPr>
              <a:r>
                <a:rPr lang="en-US" sz="2800" dirty="0" smtClean="0"/>
                <a:t>Students know how to test if a given equation is a function in a specific situation</a:t>
              </a:r>
            </a:p>
            <a:p>
              <a:pPr marL="1952625" lvl="1" indent="-569913">
                <a:buFont typeface="Wingdings" pitchFamily="2" charset="2"/>
                <a:buChar char="Ø"/>
              </a:pPr>
              <a:r>
                <a:rPr lang="en-US" sz="2800" dirty="0" smtClean="0"/>
                <a:t>Given a graph and using the VLT</a:t>
              </a:r>
            </a:p>
          </p:txBody>
        </p:sp>
        <p:sp>
          <p:nvSpPr>
            <p:cNvPr id="50" name="Oval 49"/>
            <p:cNvSpPr/>
            <p:nvPr/>
          </p:nvSpPr>
          <p:spPr>
            <a:xfrm>
              <a:off x="21183600" y="-152400"/>
              <a:ext cx="1447800" cy="1447800"/>
            </a:xfrm>
            <a:prstGeom prst="ellipse">
              <a:avLst/>
            </a:prstGeom>
            <a:gradFill flip="none" rotWithShape="1">
              <a:gsLst>
                <a:gs pos="50000">
                  <a:srgbClr val="FFC000">
                    <a:tint val="44500"/>
                    <a:satMod val="160000"/>
                    <a:alpha val="75000"/>
                  </a:srgbClr>
                </a:gs>
                <a:gs pos="100000">
                  <a:srgbClr val="FFC000">
                    <a:tint val="23500"/>
                    <a:satMod val="160000"/>
                  </a:srgbClr>
                </a:gs>
              </a:gsLst>
              <a:lin ang="16200000" scaled="1"/>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p:nvPr/>
          </p:nvSpPr>
          <p:spPr>
            <a:xfrm>
              <a:off x="21488400" y="31470600"/>
              <a:ext cx="1447800" cy="1447800"/>
            </a:xfrm>
            <a:prstGeom prst="ellipse">
              <a:avLst/>
            </a:prstGeom>
            <a:gradFill flip="none" rotWithShape="1">
              <a:gsLst>
                <a:gs pos="50000">
                  <a:srgbClr val="FFC000">
                    <a:tint val="44500"/>
                    <a:satMod val="160000"/>
                    <a:alpha val="75000"/>
                  </a:srgbClr>
                </a:gs>
                <a:gs pos="100000">
                  <a:srgbClr val="FFC000">
                    <a:tint val="23500"/>
                    <a:satMod val="160000"/>
                  </a:srgbClr>
                </a:gs>
              </a:gsLst>
              <a:lin ang="16200000" scaled="1"/>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67"/>
            <p:cNvGrpSpPr/>
            <p:nvPr/>
          </p:nvGrpSpPr>
          <p:grpSpPr>
            <a:xfrm>
              <a:off x="1994226" y="9067800"/>
              <a:ext cx="4635174" cy="4343400"/>
              <a:chOff x="2070426" y="8153400"/>
              <a:chExt cx="4635174" cy="4343400"/>
            </a:xfrm>
          </p:grpSpPr>
          <p:pic>
            <p:nvPicPr>
              <p:cNvPr id="14338" name="Picture 2" descr="http://www.fustar.info/wp-content/images/stickman.jpg"/>
              <p:cNvPicPr>
                <a:picLocks noChangeAspect="1" noChangeArrowheads="1"/>
              </p:cNvPicPr>
              <p:nvPr/>
            </p:nvPicPr>
            <p:blipFill>
              <a:blip r:embed="rId10" cstate="print"/>
              <a:srcRect/>
              <a:stretch>
                <a:fillRect/>
              </a:stretch>
            </p:blipFill>
            <p:spPr bwMode="auto">
              <a:xfrm>
                <a:off x="2070426" y="9916058"/>
                <a:ext cx="1510973" cy="2580742"/>
              </a:xfrm>
              <a:prstGeom prst="rect">
                <a:avLst/>
              </a:prstGeom>
              <a:noFill/>
              <a:ln w="28575">
                <a:solidFill>
                  <a:srgbClr val="FFC000"/>
                </a:solidFill>
              </a:ln>
            </p:spPr>
          </p:pic>
          <p:sp>
            <p:nvSpPr>
              <p:cNvPr id="67" name="Cloud Callout 66"/>
              <p:cNvSpPr/>
              <p:nvPr/>
            </p:nvSpPr>
            <p:spPr>
              <a:xfrm>
                <a:off x="3200400" y="8153400"/>
                <a:ext cx="3505200" cy="1295400"/>
              </a:xfrm>
              <a:prstGeom prst="cloudCallout">
                <a:avLst>
                  <a:gd name="adj1" fmla="val -32204"/>
                  <a:gd name="adj2" fmla="val 86029"/>
                </a:avLst>
              </a:prstGeom>
              <a:solidFill>
                <a:srgbClr val="FFE07D"/>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bg1"/>
                    </a:solidFill>
                  </a:rPr>
                  <a:t>…to each element </a:t>
                </a:r>
                <a:r>
                  <a:rPr lang="en-US" sz="1800" i="1" dirty="0" smtClean="0">
                    <a:solidFill>
                      <a:schemeClr val="bg1"/>
                    </a:solidFill>
                  </a:rPr>
                  <a:t>x</a:t>
                </a:r>
                <a:r>
                  <a:rPr lang="en-US" sz="1800" dirty="0" smtClean="0">
                    <a:solidFill>
                      <a:schemeClr val="bg1"/>
                    </a:solidFill>
                  </a:rPr>
                  <a:t> in the set A exactly one element </a:t>
                </a:r>
                <a:r>
                  <a:rPr lang="en-US" sz="1800" i="1" dirty="0" smtClean="0">
                    <a:solidFill>
                      <a:schemeClr val="bg1"/>
                    </a:solidFill>
                  </a:rPr>
                  <a:t>y</a:t>
                </a:r>
                <a:r>
                  <a:rPr lang="en-US" sz="1800" dirty="0" smtClean="0">
                    <a:solidFill>
                      <a:schemeClr val="bg1"/>
                    </a:solidFill>
                  </a:rPr>
                  <a:t>…</a:t>
                </a:r>
                <a:endParaRPr lang="en-US" sz="1800" dirty="0">
                  <a:solidFill>
                    <a:schemeClr val="bg1"/>
                  </a:solidFill>
                </a:endParaRPr>
              </a:p>
            </p:txBody>
          </p:sp>
        </p:grpSp>
      </p:gr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1036</TotalTime>
  <Words>837</Words>
  <Application>Microsoft Office PowerPoint</Application>
  <PresentationFormat>Custom</PresentationFormat>
  <Paragraphs>161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Foundry</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Definitions in Mathematics: What do high school students know?</dc:title>
  <dc:creator>Julie</dc:creator>
  <cp:lastModifiedBy>Julie</cp:lastModifiedBy>
  <cp:revision>68</cp:revision>
  <dcterms:created xsi:type="dcterms:W3CDTF">2013-04-17T11:36:39Z</dcterms:created>
  <dcterms:modified xsi:type="dcterms:W3CDTF">2013-04-22T17:07:33Z</dcterms:modified>
</cp:coreProperties>
</file>