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7459" autoAdjust="0"/>
  </p:normalViewPr>
  <p:slideViewPr>
    <p:cSldViewPr>
      <p:cViewPr>
        <p:scale>
          <a:sx n="66" d="100"/>
          <a:sy n="66" d="100"/>
        </p:scale>
        <p:origin x="3528" y="4452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3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bigail\Documents\Econ%20Classes\Data\All%20Data%20in%20On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bigail\Documents\Econ%20Classes\Data\All%20Data%20in%20On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en-US" sz="2000"/>
              <a:t>Freshmen Ratio</a:t>
            </a:r>
          </a:p>
        </c:rich>
      </c:tx>
      <c:layout/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marker>
            <c:symbol val="none"/>
          </c:marker>
          <c:cat>
            <c:numRef>
              <c:f>'Freshmen Engineer Ratio'!$A$8:$A$36</c:f>
              <c:numCache>
                <c:formatCode>General</c:formatCode>
                <c:ptCount val="29"/>
                <c:pt idx="0">
                  <c:v>1979</c:v>
                </c:pt>
                <c:pt idx="1">
                  <c:v>1980</c:v>
                </c:pt>
                <c:pt idx="2">
                  <c:v>1981</c:v>
                </c:pt>
                <c:pt idx="3">
                  <c:v>1982</c:v>
                </c:pt>
                <c:pt idx="4">
                  <c:v>1983</c:v>
                </c:pt>
                <c:pt idx="5">
                  <c:v>1984</c:v>
                </c:pt>
                <c:pt idx="6">
                  <c:v>1985</c:v>
                </c:pt>
                <c:pt idx="7">
                  <c:v>1986</c:v>
                </c:pt>
                <c:pt idx="8">
                  <c:v>1987</c:v>
                </c:pt>
                <c:pt idx="9">
                  <c:v>1988</c:v>
                </c:pt>
                <c:pt idx="10">
                  <c:v>1989</c:v>
                </c:pt>
                <c:pt idx="11">
                  <c:v>1990</c:v>
                </c:pt>
                <c:pt idx="12">
                  <c:v>1991</c:v>
                </c:pt>
                <c:pt idx="13">
                  <c:v>1992</c:v>
                </c:pt>
                <c:pt idx="14">
                  <c:v>1993</c:v>
                </c:pt>
                <c:pt idx="15">
                  <c:v>1994</c:v>
                </c:pt>
                <c:pt idx="16">
                  <c:v>1995</c:v>
                </c:pt>
                <c:pt idx="17">
                  <c:v>1996</c:v>
                </c:pt>
                <c:pt idx="18">
                  <c:v>1997</c:v>
                </c:pt>
                <c:pt idx="19">
                  <c:v>1998</c:v>
                </c:pt>
                <c:pt idx="20">
                  <c:v>1999</c:v>
                </c:pt>
                <c:pt idx="21">
                  <c:v>2000</c:v>
                </c:pt>
                <c:pt idx="22">
                  <c:v>2001</c:v>
                </c:pt>
                <c:pt idx="23">
                  <c:v>2002</c:v>
                </c:pt>
                <c:pt idx="24">
                  <c:v>2003</c:v>
                </c:pt>
                <c:pt idx="25">
                  <c:v>2004</c:v>
                </c:pt>
                <c:pt idx="26">
                  <c:v>2005</c:v>
                </c:pt>
                <c:pt idx="27">
                  <c:v>2006</c:v>
                </c:pt>
                <c:pt idx="28">
                  <c:v>2007</c:v>
                </c:pt>
              </c:numCache>
            </c:numRef>
          </c:cat>
          <c:val>
            <c:numRef>
              <c:f>'Freshmen Engineer Ratio'!$B$8:$B$36</c:f>
              <c:numCache>
                <c:formatCode>General</c:formatCode>
                <c:ptCount val="29"/>
                <c:pt idx="0">
                  <c:v>0.28316757621505928</c:v>
                </c:pt>
                <c:pt idx="1">
                  <c:v>0.27721319561890956</c:v>
                </c:pt>
                <c:pt idx="2">
                  <c:v>0.27421372876437317</c:v>
                </c:pt>
                <c:pt idx="3">
                  <c:v>0.26486343693290149</c:v>
                </c:pt>
                <c:pt idx="4" formatCode="0.000000000">
                  <c:v>0.2484967305447581</c:v>
                </c:pt>
                <c:pt idx="5">
                  <c:v>0.24505062875582947</c:v>
                </c:pt>
                <c:pt idx="6" formatCode="0.000000000">
                  <c:v>0.24526925562652069</c:v>
                </c:pt>
                <c:pt idx="7">
                  <c:v>0.2434350446576411</c:v>
                </c:pt>
                <c:pt idx="8" formatCode="0.000000000">
                  <c:v>0.24337961947791675</c:v>
                </c:pt>
                <c:pt idx="9">
                  <c:v>0.25429670067356491</c:v>
                </c:pt>
                <c:pt idx="10" formatCode="0.000000000">
                  <c:v>0.25224901328920341</c:v>
                </c:pt>
                <c:pt idx="11">
                  <c:v>0.2480915729435926</c:v>
                </c:pt>
                <c:pt idx="12" formatCode="0.000000000">
                  <c:v>0.24475691949775907</c:v>
                </c:pt>
                <c:pt idx="13">
                  <c:v>0.24423763152735115</c:v>
                </c:pt>
                <c:pt idx="14" formatCode="0.000000000">
                  <c:v>0.23640489009001342</c:v>
                </c:pt>
                <c:pt idx="15">
                  <c:v>0.23154768062989725</c:v>
                </c:pt>
                <c:pt idx="16" formatCode="0.000000000">
                  <c:v>0.23753216905440183</c:v>
                </c:pt>
                <c:pt idx="17" formatCode="0.000000000">
                  <c:v>0.23969823992003975</c:v>
                </c:pt>
                <c:pt idx="18">
                  <c:v>0.24874780352421461</c:v>
                </c:pt>
                <c:pt idx="19">
                  <c:v>0.25861397145979059</c:v>
                </c:pt>
                <c:pt idx="20">
                  <c:v>0.25996762545137592</c:v>
                </c:pt>
                <c:pt idx="21">
                  <c:v>0.2604202117179244</c:v>
                </c:pt>
                <c:pt idx="22">
                  <c:v>0.26083060477540365</c:v>
                </c:pt>
                <c:pt idx="23">
                  <c:v>0.25425354600667649</c:v>
                </c:pt>
                <c:pt idx="24">
                  <c:v>0.24617405302626183</c:v>
                </c:pt>
                <c:pt idx="25">
                  <c:v>0.2487519282859815</c:v>
                </c:pt>
                <c:pt idx="26">
                  <c:v>0.24530814069958909</c:v>
                </c:pt>
                <c:pt idx="27">
                  <c:v>0.24717809854274717</c:v>
                </c:pt>
                <c:pt idx="28">
                  <c:v>0.25597462434303442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41529856"/>
        <c:axId val="41292288"/>
      </c:lineChart>
      <c:catAx>
        <c:axId val="415298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41292288"/>
        <c:crosses val="autoZero"/>
        <c:auto val="1"/>
        <c:lblAlgn val="ctr"/>
        <c:lblOffset val="100"/>
        <c:noMultiLvlLbl val="0"/>
      </c:catAx>
      <c:valAx>
        <c:axId val="41292288"/>
        <c:scaling>
          <c:orientation val="minMax"/>
          <c:max val="0.29000000000000004"/>
          <c:min val="0.23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Ratio of Freshman Studnets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41529856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000" dirty="0"/>
              <a:t>Engineer Enrollment</a:t>
            </a:r>
          </a:p>
        </c:rich>
      </c:tx>
      <c:layout>
        <c:manualLayout>
          <c:xMode val="edge"/>
          <c:yMode val="edge"/>
          <c:x val="0.41207134371056342"/>
          <c:y val="2.9602217291540854E-2"/>
        </c:manualLayout>
      </c:layout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tx>
            <c:v>Freshmen Enrollment</c:v>
          </c:tx>
          <c:marker>
            <c:symbol val="none"/>
          </c:marker>
          <c:cat>
            <c:numRef>
              <c:f>'Engineer Enrollment'!$A$8:$A$36</c:f>
              <c:numCache>
                <c:formatCode>General</c:formatCode>
                <c:ptCount val="29"/>
                <c:pt idx="0">
                  <c:v>1979</c:v>
                </c:pt>
                <c:pt idx="1">
                  <c:v>1980</c:v>
                </c:pt>
                <c:pt idx="2">
                  <c:v>1981</c:v>
                </c:pt>
                <c:pt idx="3">
                  <c:v>1982</c:v>
                </c:pt>
                <c:pt idx="4">
                  <c:v>1983</c:v>
                </c:pt>
                <c:pt idx="5">
                  <c:v>1984</c:v>
                </c:pt>
                <c:pt idx="6">
                  <c:v>1985</c:v>
                </c:pt>
                <c:pt idx="7">
                  <c:v>1986</c:v>
                </c:pt>
                <c:pt idx="8">
                  <c:v>1987</c:v>
                </c:pt>
                <c:pt idx="9">
                  <c:v>1988</c:v>
                </c:pt>
                <c:pt idx="10">
                  <c:v>1989</c:v>
                </c:pt>
                <c:pt idx="11">
                  <c:v>1990</c:v>
                </c:pt>
                <c:pt idx="12">
                  <c:v>1991</c:v>
                </c:pt>
                <c:pt idx="13">
                  <c:v>1992</c:v>
                </c:pt>
                <c:pt idx="14">
                  <c:v>1993</c:v>
                </c:pt>
                <c:pt idx="15">
                  <c:v>1994</c:v>
                </c:pt>
                <c:pt idx="16">
                  <c:v>1995</c:v>
                </c:pt>
                <c:pt idx="17">
                  <c:v>1996</c:v>
                </c:pt>
                <c:pt idx="18">
                  <c:v>1997</c:v>
                </c:pt>
                <c:pt idx="19">
                  <c:v>1998</c:v>
                </c:pt>
                <c:pt idx="20">
                  <c:v>1999</c:v>
                </c:pt>
                <c:pt idx="21">
                  <c:v>2000</c:v>
                </c:pt>
                <c:pt idx="22">
                  <c:v>2001</c:v>
                </c:pt>
                <c:pt idx="23">
                  <c:v>2002</c:v>
                </c:pt>
                <c:pt idx="24">
                  <c:v>2003</c:v>
                </c:pt>
                <c:pt idx="25">
                  <c:v>2004</c:v>
                </c:pt>
                <c:pt idx="26">
                  <c:v>2005</c:v>
                </c:pt>
                <c:pt idx="27">
                  <c:v>2006</c:v>
                </c:pt>
                <c:pt idx="28">
                  <c:v>2007</c:v>
                </c:pt>
              </c:numCache>
            </c:numRef>
          </c:cat>
          <c:val>
            <c:numRef>
              <c:f>'Engineer Enrollment'!$B$8:$B$36</c:f>
              <c:numCache>
                <c:formatCode>#,##0</c:formatCode>
                <c:ptCount val="29"/>
                <c:pt idx="0">
                  <c:v>366299</c:v>
                </c:pt>
                <c:pt idx="1">
                  <c:v>397344</c:v>
                </c:pt>
                <c:pt idx="2">
                  <c:v>420402</c:v>
                </c:pt>
                <c:pt idx="3">
                  <c:v>435330</c:v>
                </c:pt>
                <c:pt idx="4">
                  <c:v>441205</c:v>
                </c:pt>
                <c:pt idx="5">
                  <c:v>429499</c:v>
                </c:pt>
                <c:pt idx="6">
                  <c:v>420864</c:v>
                </c:pt>
                <c:pt idx="7">
                  <c:v>407657</c:v>
                </c:pt>
                <c:pt idx="8">
                  <c:v>392198</c:v>
                </c:pt>
                <c:pt idx="9">
                  <c:v>385412</c:v>
                </c:pt>
                <c:pt idx="10">
                  <c:v>378277</c:v>
                </c:pt>
                <c:pt idx="11">
                  <c:v>380287</c:v>
                </c:pt>
                <c:pt idx="12">
                  <c:v>379977</c:v>
                </c:pt>
                <c:pt idx="13">
                  <c:v>382525</c:v>
                </c:pt>
                <c:pt idx="14">
                  <c:v>375944</c:v>
                </c:pt>
                <c:pt idx="15">
                  <c:v>367298</c:v>
                </c:pt>
                <c:pt idx="16">
                  <c:v>363315</c:v>
                </c:pt>
                <c:pt idx="17">
                  <c:v>356177</c:v>
                </c:pt>
                <c:pt idx="18">
                  <c:v>365358</c:v>
                </c:pt>
                <c:pt idx="19">
                  <c:v>366991</c:v>
                </c:pt>
                <c:pt idx="20">
                  <c:v>361395</c:v>
                </c:pt>
                <c:pt idx="21">
                  <c:v>390803</c:v>
                </c:pt>
                <c:pt idx="22">
                  <c:v>409557</c:v>
                </c:pt>
                <c:pt idx="23">
                  <c:v>421178</c:v>
                </c:pt>
                <c:pt idx="24">
                  <c:v>421791</c:v>
                </c:pt>
                <c:pt idx="25">
                  <c:v>411635</c:v>
                </c:pt>
                <c:pt idx="26">
                  <c:v>409326</c:v>
                </c:pt>
                <c:pt idx="27">
                  <c:v>405489</c:v>
                </c:pt>
                <c:pt idx="28">
                  <c:v>431910</c:v>
                </c:pt>
              </c:numCache>
            </c:numRef>
          </c:val>
          <c:smooth val="0"/>
        </c:ser>
        <c:ser>
          <c:idx val="1"/>
          <c:order val="1"/>
          <c:tx>
            <c:v>Total Enrollment</c:v>
          </c:tx>
          <c:marker>
            <c:symbol val="none"/>
          </c:marker>
          <c:cat>
            <c:numRef>
              <c:f>'Engineer Enrollment'!$A$8:$A$36</c:f>
              <c:numCache>
                <c:formatCode>General</c:formatCode>
                <c:ptCount val="29"/>
                <c:pt idx="0">
                  <c:v>1979</c:v>
                </c:pt>
                <c:pt idx="1">
                  <c:v>1980</c:v>
                </c:pt>
                <c:pt idx="2">
                  <c:v>1981</c:v>
                </c:pt>
                <c:pt idx="3">
                  <c:v>1982</c:v>
                </c:pt>
                <c:pt idx="4">
                  <c:v>1983</c:v>
                </c:pt>
                <c:pt idx="5">
                  <c:v>1984</c:v>
                </c:pt>
                <c:pt idx="6">
                  <c:v>1985</c:v>
                </c:pt>
                <c:pt idx="7">
                  <c:v>1986</c:v>
                </c:pt>
                <c:pt idx="8">
                  <c:v>1987</c:v>
                </c:pt>
                <c:pt idx="9">
                  <c:v>1988</c:v>
                </c:pt>
                <c:pt idx="10">
                  <c:v>1989</c:v>
                </c:pt>
                <c:pt idx="11">
                  <c:v>1990</c:v>
                </c:pt>
                <c:pt idx="12">
                  <c:v>1991</c:v>
                </c:pt>
                <c:pt idx="13">
                  <c:v>1992</c:v>
                </c:pt>
                <c:pt idx="14">
                  <c:v>1993</c:v>
                </c:pt>
                <c:pt idx="15">
                  <c:v>1994</c:v>
                </c:pt>
                <c:pt idx="16">
                  <c:v>1995</c:v>
                </c:pt>
                <c:pt idx="17">
                  <c:v>1996</c:v>
                </c:pt>
                <c:pt idx="18">
                  <c:v>1997</c:v>
                </c:pt>
                <c:pt idx="19">
                  <c:v>1998</c:v>
                </c:pt>
                <c:pt idx="20">
                  <c:v>1999</c:v>
                </c:pt>
                <c:pt idx="21">
                  <c:v>2000</c:v>
                </c:pt>
                <c:pt idx="22">
                  <c:v>2001</c:v>
                </c:pt>
                <c:pt idx="23">
                  <c:v>2002</c:v>
                </c:pt>
                <c:pt idx="24">
                  <c:v>2003</c:v>
                </c:pt>
                <c:pt idx="25">
                  <c:v>2004</c:v>
                </c:pt>
                <c:pt idx="26">
                  <c:v>2005</c:v>
                </c:pt>
                <c:pt idx="27">
                  <c:v>2006</c:v>
                </c:pt>
                <c:pt idx="28">
                  <c:v>2007</c:v>
                </c:pt>
              </c:numCache>
            </c:numRef>
          </c:cat>
          <c:val>
            <c:numRef>
              <c:f>'Engineer Enrollment'!$C$8:$C$36</c:f>
              <c:numCache>
                <c:formatCode>#,##0_);\(#,##0\)</c:formatCode>
                <c:ptCount val="29"/>
                <c:pt idx="0" formatCode="#,##0">
                  <c:v>103724</c:v>
                </c:pt>
                <c:pt idx="1">
                  <c:v>110149</c:v>
                </c:pt>
                <c:pt idx="2" formatCode="#,##0">
                  <c:v>115280</c:v>
                </c:pt>
                <c:pt idx="3">
                  <c:v>115303</c:v>
                </c:pt>
                <c:pt idx="4" formatCode="#,##0">
                  <c:v>109638</c:v>
                </c:pt>
                <c:pt idx="5" formatCode="#,##0">
                  <c:v>105249</c:v>
                </c:pt>
                <c:pt idx="6" formatCode="#,##0">
                  <c:v>103225</c:v>
                </c:pt>
                <c:pt idx="7" formatCode="#,##0">
                  <c:v>99238</c:v>
                </c:pt>
                <c:pt idx="8" formatCode="#,##0">
                  <c:v>95453</c:v>
                </c:pt>
                <c:pt idx="9" formatCode="#,##0">
                  <c:v>98009</c:v>
                </c:pt>
                <c:pt idx="10" formatCode="#,##0">
                  <c:v>95420</c:v>
                </c:pt>
                <c:pt idx="11" formatCode="#,##0">
                  <c:v>94346</c:v>
                </c:pt>
                <c:pt idx="12" formatCode="#,##0">
                  <c:v>93002</c:v>
                </c:pt>
                <c:pt idx="13" formatCode="#,##0">
                  <c:v>93427</c:v>
                </c:pt>
                <c:pt idx="14" formatCode="#,##0">
                  <c:v>88875</c:v>
                </c:pt>
                <c:pt idx="15" formatCode="#,##0">
                  <c:v>85047</c:v>
                </c:pt>
                <c:pt idx="16" formatCode="#,##0">
                  <c:v>86299</c:v>
                </c:pt>
                <c:pt idx="17" formatCode="#,##0">
                  <c:v>85375</c:v>
                </c:pt>
                <c:pt idx="18" formatCode="#,##0">
                  <c:v>90882</c:v>
                </c:pt>
                <c:pt idx="19" formatCode="#,##0">
                  <c:v>94909</c:v>
                </c:pt>
                <c:pt idx="20" formatCode="#,##0">
                  <c:v>93951</c:v>
                </c:pt>
                <c:pt idx="21" formatCode="#,##0">
                  <c:v>101773</c:v>
                </c:pt>
                <c:pt idx="22" formatCode="#,##0">
                  <c:v>106825</c:v>
                </c:pt>
                <c:pt idx="23" formatCode="#,##0">
                  <c:v>107086</c:v>
                </c:pt>
                <c:pt idx="24" formatCode="#,##0">
                  <c:v>103834</c:v>
                </c:pt>
                <c:pt idx="25" formatCode="#,##0">
                  <c:v>102395</c:v>
                </c:pt>
                <c:pt idx="26" formatCode="#,##0">
                  <c:v>100411</c:v>
                </c:pt>
                <c:pt idx="27" formatCode="#,##0">
                  <c:v>100228</c:v>
                </c:pt>
                <c:pt idx="28" formatCode="#,##0">
                  <c:v>110558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81554944"/>
        <c:axId val="41291136"/>
      </c:lineChart>
      <c:catAx>
        <c:axId val="815549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41291136"/>
        <c:crosses val="autoZero"/>
        <c:auto val="1"/>
        <c:lblAlgn val="ctr"/>
        <c:lblOffset val="100"/>
        <c:noMultiLvlLbl val="0"/>
      </c:catAx>
      <c:valAx>
        <c:axId val="41291136"/>
        <c:scaling>
          <c:orientation val="minMax"/>
          <c:max val="560000"/>
          <c:min val="35000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Engineering Students Enrolled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81554944"/>
        <c:crosses val="autoZero"/>
        <c:crossBetween val="between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7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3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3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3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6"/>
            <a:ext cx="16160753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3" y="6549815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3" y="9279466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1165014"/>
            <a:ext cx="12033253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1" y="6123096"/>
            <a:ext cx="12033253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20482561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2614506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22900643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2"/>
            <a:ext cx="8229600" cy="2496650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2"/>
            <a:ext cx="24079200" cy="249665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3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00038-8052-4D22-90EC-9438CB0475A8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0DB0F-CE63-4AC2-A581-81B6370CE57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6576000" cy="2621280"/>
          </a:xfrm>
          <a:solidFill>
            <a:schemeClr val="tx1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7200" b="1" dirty="0" smtClean="0">
                <a:solidFill>
                  <a:schemeClr val="bg1"/>
                </a:solidFill>
              </a:rPr>
              <a:t>The Cobweb Model: Does it Apply to the Engineering Market?</a:t>
            </a:r>
            <a:br>
              <a:rPr lang="en-US" sz="7200" b="1" dirty="0" smtClean="0">
                <a:solidFill>
                  <a:schemeClr val="bg1"/>
                </a:solidFill>
              </a:rPr>
            </a:br>
            <a:r>
              <a:rPr lang="en-US" sz="7200" b="1" dirty="0" smtClean="0">
                <a:solidFill>
                  <a:schemeClr val="bg1"/>
                </a:solidFill>
              </a:rPr>
              <a:t>By Abigail </a:t>
            </a:r>
            <a:r>
              <a:rPr lang="en-US" sz="7200" b="1" dirty="0" err="1" smtClean="0">
                <a:solidFill>
                  <a:schemeClr val="bg1"/>
                </a:solidFill>
              </a:rPr>
              <a:t>Palmatier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49200" y="3048000"/>
            <a:ext cx="10820400" cy="1280160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6000" b="1" dirty="0" smtClean="0">
                <a:solidFill>
                  <a:schemeClr val="bg1"/>
                </a:solidFill>
              </a:rPr>
              <a:t>Richard</a:t>
            </a:r>
            <a:r>
              <a:rPr lang="en-US" sz="6000" b="1" dirty="0" smtClean="0">
                <a:solidFill>
                  <a:srgbClr val="FFFF00"/>
                </a:solidFill>
              </a:rPr>
              <a:t>  </a:t>
            </a:r>
            <a:r>
              <a:rPr lang="en-US" sz="6000" b="1" dirty="0" smtClean="0">
                <a:solidFill>
                  <a:schemeClr val="bg1"/>
                </a:solidFill>
              </a:rPr>
              <a:t>B. Freeman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22226" y="4328160"/>
            <a:ext cx="10518320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en-US" sz="3600" dirty="0"/>
              <a:t>Wrote “A Cobweb Model of the Supply and Starting Salary of New Engineers”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/>
              <a:t>Analyzed the engineering market during the 1940’s to 1970’s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/>
              <a:t>Used a recursive cobweb model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/>
              <a:t>Found that cobweb model could explain the supply of new engineers</a:t>
            </a:r>
          </a:p>
          <a:p>
            <a:pPr lvl="3">
              <a:buFont typeface="Arial" pitchFamily="34" charset="0"/>
              <a:buChar char="•"/>
            </a:pPr>
            <a:endParaRPr lang="en-US" sz="2400" dirty="0" smtClean="0"/>
          </a:p>
          <a:p>
            <a:pPr lvl="3">
              <a:buFont typeface="Arial" pitchFamily="34" charset="0"/>
              <a:buChar char="•"/>
            </a:pP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endParaRPr lang="en-US" sz="2400" b="1" dirty="0" smtClean="0"/>
          </a:p>
          <a:p>
            <a:pPr lvl="1">
              <a:buFont typeface="Arial" pitchFamily="34" charset="0"/>
              <a:buChar char="•"/>
            </a:pP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endParaRPr lang="en-US" b="1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3698200" y="3048000"/>
            <a:ext cx="12287250" cy="1280160"/>
          </a:xfrm>
          <a:prstGeom prst="rect">
            <a:avLst/>
          </a:prstGeom>
          <a:solidFill>
            <a:schemeClr val="tx1"/>
          </a:solidFill>
        </p:spPr>
        <p:txBody>
          <a:bodyPr vert="horz" lIns="376202" tIns="188101" rIns="376202" bIns="188101" rtlCol="0">
            <a:normAutofit lnSpcReduction="10000"/>
          </a:bodyPr>
          <a:lstStyle/>
          <a:p>
            <a:pPr marL="1410759" marR="0" lvl="0" indent="-1410759" algn="ctr" defTabSz="3762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6000" b="1" noProof="0" dirty="0" smtClean="0">
                <a:solidFill>
                  <a:schemeClr val="bg1"/>
                </a:solidFill>
              </a:rPr>
              <a:t>Supply of First Year Students</a:t>
            </a:r>
            <a:endParaRPr kumimoji="0" lang="en-US" sz="6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2573001" y="15240000"/>
            <a:ext cx="10816770" cy="1280160"/>
          </a:xfrm>
          <a:prstGeom prst="rect">
            <a:avLst/>
          </a:prstGeom>
          <a:solidFill>
            <a:schemeClr val="tx1"/>
          </a:solidFill>
        </p:spPr>
        <p:txBody>
          <a:bodyPr vert="horz" lIns="376202" tIns="188101" rIns="376202" bIns="188101" rtlCol="0">
            <a:normAutofit lnSpcReduction="10000"/>
          </a:bodyPr>
          <a:lstStyle/>
          <a:p>
            <a:pPr marL="1410759" marR="0" lvl="0" indent="-1410759" algn="ctr" defTabSz="3762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6000" b="1" noProof="0" dirty="0" smtClean="0">
                <a:solidFill>
                  <a:schemeClr val="bg1"/>
                </a:solidFill>
              </a:rPr>
              <a:t>My Data</a:t>
            </a:r>
            <a:endParaRPr kumimoji="0" lang="en-US" sz="6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003000" y="4953000"/>
            <a:ext cx="1257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952500" y="16703040"/>
            <a:ext cx="122872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2573001" y="16779984"/>
            <a:ext cx="10746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Used data from years 1983-2007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Federal Reserve Bank of St. Louis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Bureau of Labor Statistics Current Population Survey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U.S. Research and Development Expenditures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Science and Engineering Indicators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23622000" y="19563665"/>
            <a:ext cx="12496800" cy="1282782"/>
          </a:xfrm>
          <a:prstGeom prst="rect">
            <a:avLst/>
          </a:prstGeom>
          <a:solidFill>
            <a:schemeClr val="tx1"/>
          </a:solidFill>
        </p:spPr>
        <p:txBody>
          <a:bodyPr vert="horz" lIns="376202" tIns="188101" rIns="376202" bIns="188101" rtlCol="0">
            <a:normAutofit lnSpcReduction="10000"/>
          </a:bodyPr>
          <a:lstStyle/>
          <a:p>
            <a:pPr marL="1410759" marR="0" lvl="0" indent="-1410759" algn="ctr" defTabSz="3762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6000" b="1" noProof="0" dirty="0" smtClean="0">
                <a:solidFill>
                  <a:schemeClr val="bg1"/>
                </a:solidFill>
              </a:rPr>
              <a:t>Salary Determinants</a:t>
            </a:r>
            <a:endParaRPr kumimoji="0" lang="en-US" sz="6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2573001" y="7881342"/>
            <a:ext cx="10816770" cy="1280160"/>
          </a:xfrm>
          <a:prstGeom prst="rect">
            <a:avLst/>
          </a:prstGeom>
          <a:solidFill>
            <a:schemeClr val="tx1"/>
          </a:solidFill>
        </p:spPr>
        <p:txBody>
          <a:bodyPr vert="horz" lIns="376202" tIns="188101" rIns="376202" bIns="188101" rtlCol="0">
            <a:normAutofit lnSpcReduction="10000"/>
          </a:bodyPr>
          <a:lstStyle/>
          <a:p>
            <a:pPr marL="1410759" marR="0" lvl="0" indent="-1410759" algn="ctr" defTabSz="3762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6000" b="1" noProof="0" dirty="0" smtClean="0">
                <a:solidFill>
                  <a:schemeClr val="bg1"/>
                </a:solidFill>
              </a:rPr>
              <a:t>The Model</a:t>
            </a:r>
            <a:endParaRPr kumimoji="0" lang="en-US" sz="6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573001" y="9372599"/>
            <a:ext cx="107469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Arial" pitchFamily="34" charset="0"/>
              <a:buChar char="•"/>
            </a:pPr>
            <a:endParaRPr lang="en-US" sz="2400" dirty="0" smtClean="0"/>
          </a:p>
          <a:p>
            <a:pPr lvl="3">
              <a:buFont typeface="Arial" pitchFamily="34" charset="0"/>
              <a:buChar char="•"/>
            </a:pPr>
            <a:endParaRPr lang="en-US" sz="2400" b="1" dirty="0" smtClean="0"/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800" dirty="0"/>
              <a:t>Supply of New Entrants ENT = a1 SAL* (0) – a2ASAL* (0) +u1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800" dirty="0"/>
              <a:t>Supply of Graduates GRAD = b1 ENT (4) -b3 [ASAL(3) + ASAL(2)] +U2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800" dirty="0"/>
              <a:t>Salary Determination SAL = c1 RD + c2 DUR - c3 GRAD + U3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800" dirty="0"/>
              <a:t>Salary Expectations</a:t>
            </a:r>
          </a:p>
          <a:p>
            <a:pPr marL="2338212" lvl="1" indent="-457200">
              <a:buFont typeface="Arial" pitchFamily="34" charset="0"/>
              <a:buChar char="•"/>
            </a:pPr>
            <a:r>
              <a:rPr lang="en-US" sz="2800" dirty="0"/>
              <a:t>(a) SAL* = SAL; ASAL* ASAL </a:t>
            </a:r>
            <a:endParaRPr lang="en-US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All variables are in log form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(#) indicates the year lag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ENT=first year enrollment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SAL=engineering salary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ASAL=alternative salary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GRAD=number of engineering graduates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RD=research and development spending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DUR=durable goods </a:t>
            </a:r>
            <a:r>
              <a:rPr lang="en-US" sz="2400" dirty="0" smtClean="0"/>
              <a:t>output</a:t>
            </a:r>
            <a:endParaRPr lang="en-US" b="1" dirty="0"/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746438"/>
              </p:ext>
            </p:extLst>
          </p:nvPr>
        </p:nvGraphicFramePr>
        <p:xfrm>
          <a:off x="23774400" y="4404350"/>
          <a:ext cx="5943600" cy="702565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1192523"/>
                <a:gridCol w="1086346"/>
                <a:gridCol w="1195693"/>
                <a:gridCol w="1171129"/>
                <a:gridCol w="1297909"/>
              </a:tblGrid>
              <a:tr h="50985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1a: Regression Coefficients of the Supply of First-Year Engineering </a:t>
                      </a:r>
                      <a:r>
                        <a:rPr lang="en-US" sz="1400" dirty="0" smtClean="0">
                          <a:effectLst/>
                        </a:rPr>
                        <a:t>Enrollments 1948-1972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T-critical Value: 1.645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Equation: ENT = SAL ASAL 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R-Squared=.84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 = .097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20.46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D.W. = .87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4.78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7.836065574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-4.55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-6.408450704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6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Equation: ENT=SAL ASAL ENT1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R-Squared=.88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S.E.E.=.087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14.11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D.W=.90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0.84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3.821428571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-3.24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-14.08695652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2.529411765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SAL ASAL ENT1 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.93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S.E.E.= .066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11.1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D.W.=2.10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2.36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3.52238806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-2.2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-3.235294118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5.277777778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ENT2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-0.56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-3.294117647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2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36" marR="654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897442"/>
              </p:ext>
            </p:extLst>
          </p:nvPr>
        </p:nvGraphicFramePr>
        <p:xfrm>
          <a:off x="29794201" y="4404364"/>
          <a:ext cx="6096001" cy="7025641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1194796"/>
                <a:gridCol w="1129981"/>
                <a:gridCol w="1298838"/>
                <a:gridCol w="906544"/>
                <a:gridCol w="1565842"/>
              </a:tblGrid>
              <a:tr h="53995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1B: Regression Coefficients of the Supply of First-Year Engineering </a:t>
                      </a:r>
                      <a:r>
                        <a:rPr lang="en-US" sz="1400" dirty="0" smtClean="0">
                          <a:effectLst/>
                        </a:rPr>
                        <a:t>Enrollments 1989-2007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99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T-critical Value: 1.645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75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SAL ASAL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R-Squared=.4456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6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 = .011765514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4.320127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0.201591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21.43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D.W. = .6327376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1.159369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0.5777516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2.01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-1.029643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0.6361716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-1.62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ENT=SAL ASAL 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R-Squared=.5429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6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S.E.E.=.009700057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Constant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4.458624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0.2019269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22.08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D.W=.4464336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SAL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1.369829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0.5510196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2.49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-1.311911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0.6126206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0.6281729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0.3301671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SAL ASAL ENT1 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.5610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6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S.E.E.= .009317045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4.493915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0.2085805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21.55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D.W.=.4778078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1.350289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0.5571728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2.42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-1.303287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0.6189736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0.2907618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0.5332327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0.2954897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0.3643471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0.81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532067"/>
              </p:ext>
            </p:extLst>
          </p:nvPr>
        </p:nvGraphicFramePr>
        <p:xfrm>
          <a:off x="23793452" y="11506200"/>
          <a:ext cx="12191998" cy="7919917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2204352"/>
                <a:gridCol w="1667663"/>
                <a:gridCol w="1378373"/>
                <a:gridCol w="1959569"/>
                <a:gridCol w="946406"/>
                <a:gridCol w="2394154"/>
                <a:gridCol w="1641481"/>
              </a:tblGrid>
              <a:tr h="202878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1c: Regression Coefficients of the Supply of First-Year Engineering Enrollments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T-critical Value: 1.645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Source     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Number of obs =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Model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0.010629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0.003543004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F(  3,    17) =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5.69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Residual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0.0105922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0.00062307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Prob &gt; F      =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0.0069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4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Total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0.0212212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0.00106106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    =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0.5009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Adj R-squared =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0.4128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Root MSE      =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0.02496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Std. Err.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P&gt;t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[95% Conf.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Interval]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1.722754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0.697664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2.47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0.2508127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3.194695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-1.65254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0.769301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0.046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-3.275625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-0.0294563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ENTRATIO1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0.9418942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0.686373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1.37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0.188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-0.5062255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2.390014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_cons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4.331295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0.196989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21.99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3.915685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4.746905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Durbin-Watson d-statistic(  4,    21) =  .5688132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Source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Number of obs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Model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0.0108004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0.0027001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F(  4,    16)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4.15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Residual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0.0104208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0.0006513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Prob &gt; 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0.0171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Total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0.0212212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0.00106106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0.5089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Adj R-squared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0.3862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Root MSE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0.02552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56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Std. Err.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P&gt;t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[95% Conf.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Interval]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1.777231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0.721156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2.46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0.24845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3.306013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-1.709973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0.794465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0.047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-3.394163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-0.0257837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ENTRATIO1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0.561754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1.020586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-1.601792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2.7253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ENTRATIO2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0.3232566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0.630154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-1.01261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1.659124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_cons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4.324834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0.201795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21.43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3.897047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4.752621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47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Durbin-Watson d-statistic(  5,    21) =  .6376554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8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2" marR="47922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877853"/>
              </p:ext>
            </p:extLst>
          </p:nvPr>
        </p:nvGraphicFramePr>
        <p:xfrm>
          <a:off x="23843342" y="20958087"/>
          <a:ext cx="12054115" cy="3540452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2206779"/>
                <a:gridCol w="2162646"/>
                <a:gridCol w="2553076"/>
                <a:gridCol w="2376534"/>
                <a:gridCol w="2755080"/>
              </a:tblGrid>
              <a:tr h="472786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2a: Regression Estimates of Salary Determination </a:t>
                      </a:r>
                      <a:r>
                        <a:rPr lang="en-US" sz="1400" dirty="0" smtClean="0">
                          <a:effectLst/>
                        </a:rPr>
                        <a:t>Equations</a:t>
                      </a:r>
                      <a:r>
                        <a:rPr lang="en-US" sz="1400" baseline="0" dirty="0" smtClean="0">
                          <a:effectLst/>
                        </a:rPr>
                        <a:t> </a:t>
                      </a:r>
                      <a:r>
                        <a:rPr lang="en-US" sz="1400" dirty="0" smtClean="0">
                          <a:effectLst/>
                        </a:rPr>
                        <a:t>1948-1972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2786"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Equation: SAL = RD DUR GRAD1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.99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T-Statistic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 = .021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D.W.=1.74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4.666666667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-4.5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49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810766"/>
              </p:ext>
            </p:extLst>
          </p:nvPr>
        </p:nvGraphicFramePr>
        <p:xfrm>
          <a:off x="23850602" y="24498537"/>
          <a:ext cx="12039599" cy="3619266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2071979"/>
                <a:gridCol w="2175664"/>
                <a:gridCol w="2581767"/>
                <a:gridCol w="1754010"/>
                <a:gridCol w="3456179"/>
              </a:tblGrid>
              <a:tr h="517038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Table 2B: Regression Estimates of Salary Determination </a:t>
                      </a:r>
                      <a:r>
                        <a:rPr lang="en-US" sz="1600" dirty="0" smtClean="0">
                          <a:effectLst/>
                        </a:rPr>
                        <a:t>Equations 1989-2007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7038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Equation: SAL = RD DUR GRAD1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R-Squared = .9958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03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Coefficient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Standard Error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T-Statistic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S.E.E. = .000624437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03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Constant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-0.1297641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0.1306148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-0.99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D.W.=3.086887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03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RD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0.6356175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0.0398051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15.97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03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DUR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-0.1381629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0.0479292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-2.88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03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GRAD1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0.8201495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0.1666946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4.92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9" name="Content Placeholder 2"/>
          <p:cNvSpPr txBox="1">
            <a:spLocks/>
          </p:cNvSpPr>
          <p:nvPr/>
        </p:nvSpPr>
        <p:spPr>
          <a:xfrm>
            <a:off x="89807" y="3048000"/>
            <a:ext cx="12287250" cy="1280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vert="horz" lIns="376202" tIns="188101" rIns="376202" bIns="188101" rtlCol="0">
            <a:normAutofit lnSpcReduction="10000"/>
          </a:bodyPr>
          <a:lstStyle>
            <a:lvl1pPr marL="1410759" indent="-1410759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56645" indent="-1175633" algn="l" defTabSz="3762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702531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543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464555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5567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6580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7592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8604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en-US" sz="6000" b="1" dirty="0" smtClean="0">
                <a:solidFill>
                  <a:schemeClr val="bg1"/>
                </a:solidFill>
              </a:rPr>
              <a:t>Cobweb Supply</a:t>
            </a:r>
            <a:endParaRPr lang="en-US" sz="6000" b="1" dirty="0">
              <a:solidFill>
                <a:schemeClr val="bg1"/>
              </a:solidFill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014453"/>
              </p:ext>
            </p:extLst>
          </p:nvPr>
        </p:nvGraphicFramePr>
        <p:xfrm>
          <a:off x="89807" y="4419588"/>
          <a:ext cx="6006194" cy="7391412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935355"/>
                <a:gridCol w="1013942"/>
                <a:gridCol w="1270204"/>
                <a:gridCol w="1202722"/>
                <a:gridCol w="1583971"/>
              </a:tblGrid>
              <a:tr h="510814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3a: Regression Estimates of Cobweb Supply Equations, 1948-1972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7262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GRAD RD DUR ASAL 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.96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 = .05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18.9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D.W.=  2.09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-0.41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-5.857142857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4.272727273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2.923076923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-2.346938776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6.888888889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Equation: </a:t>
                      </a:r>
                      <a:r>
                        <a:rPr lang="en-US" sz="1400" dirty="0" err="1">
                          <a:effectLst/>
                        </a:rPr>
                        <a:t>Ent</a:t>
                      </a:r>
                      <a:r>
                        <a:rPr lang="en-US" sz="1400" dirty="0">
                          <a:effectLst/>
                        </a:rPr>
                        <a:t> = GRAD RD DUR ASAL ENT1 ENT2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.97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S.E.E. = .50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D.W.=2.21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-0.34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-3.777777778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4.272727273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-1.87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-3.816326531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0.77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4.529411765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-1.0625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GRAD RD DUR ASAL ENT1 ENT2 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R-Squared = .87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S.E.E.= .049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18.2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D.W.=2.16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-3.333333333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2.692307692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2.142857143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-2.32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-3.93220339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3.722222222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-0.17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-1.133333333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1.328358209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973288"/>
              </p:ext>
            </p:extLst>
          </p:nvPr>
        </p:nvGraphicFramePr>
        <p:xfrm>
          <a:off x="6233432" y="4419600"/>
          <a:ext cx="6143625" cy="7419228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927682"/>
                <a:gridCol w="1075022"/>
                <a:gridCol w="1382430"/>
                <a:gridCol w="939507"/>
                <a:gridCol w="1818984"/>
              </a:tblGrid>
              <a:tr h="406925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Table </a:t>
                      </a:r>
                      <a:r>
                        <a:rPr lang="en-US" sz="1400" dirty="0">
                          <a:effectLst/>
                        </a:rPr>
                        <a:t>3B: Regression Estimates of Cobweb Supply Equations</a:t>
                      </a:r>
                      <a:r>
                        <a:rPr lang="en-US" sz="1400" dirty="0" smtClean="0">
                          <a:effectLst/>
                        </a:rPr>
                        <a:t>,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 1989-2007</a:t>
                      </a: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615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GRAD RD DUR ASAL 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.7735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Standard Error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T-Statistic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S.E.E. = .004507615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2.861246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0.86242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3.32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D.W.=  1.194158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0.2339415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0.1700466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1.38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1.076345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0.2354601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4.57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-0.0194034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0.1510589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-1.722885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0.4439157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-3.88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0.0308125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0.2885448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2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Equation: </a:t>
                      </a:r>
                      <a:r>
                        <a:rPr lang="en-US" sz="1400" dirty="0" err="1">
                          <a:effectLst/>
                        </a:rPr>
                        <a:t>Ent</a:t>
                      </a:r>
                      <a:r>
                        <a:rPr lang="en-US" sz="1400" dirty="0">
                          <a:effectLst/>
                        </a:rPr>
                        <a:t> = GRAD RD DUR ASAL ENT1 ENT2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.7818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 = .004631382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2.383079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1.094019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2.18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D.W.=1.258304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0.3270326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0.2147387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1.52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RD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0.9920839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0.2656157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3.74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-0.0658375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0.1661319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-1.515086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0.5333412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-2.84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-0.1934356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0.4246539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-0.46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0.2827926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0.38745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2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Equation: ENT = GRAD RD DUR ASAL ENT1 ENT2 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 = .7834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Coefficient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Standard Error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T-Statistic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S.E.E.= .004596749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Constant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2.436004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1.143637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D.W.=1.290485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0.3492233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0.233058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0.8564673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0.5130164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DUR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0.0005377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0.2729122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-1.691376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0.7882521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-0.1575744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0.4537403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-0.035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5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0.29321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0.4019503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0.3069077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0.9806506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457" marR="54457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418849"/>
              </p:ext>
            </p:extLst>
          </p:nvPr>
        </p:nvGraphicFramePr>
        <p:xfrm>
          <a:off x="57149" y="11890856"/>
          <a:ext cx="12319907" cy="8833104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1816164"/>
                <a:gridCol w="1685537"/>
                <a:gridCol w="1494513"/>
                <a:gridCol w="2068997"/>
                <a:gridCol w="943903"/>
                <a:gridCol w="2354132"/>
                <a:gridCol w="1956661"/>
              </a:tblGrid>
              <a:tr h="190500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Table3c: Regression Estimates of Cobweb Supply Equations, 1948-1972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Source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Number of </a:t>
                      </a:r>
                      <a:r>
                        <a:rPr lang="en-US" sz="1400" dirty="0" err="1">
                          <a:effectLst/>
                        </a:rPr>
                        <a:t>obs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Model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0.0207467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0.003457785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F(  6,    14)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102.02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Residual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0.0004745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0.000033892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Prob &gt; 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Total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0.0212212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0.00106106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R-squared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0.9776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Adj R-squared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0.9681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Root MSE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0.00582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Coef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Std. Err.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P&gt;t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[95% Conf.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Interval]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-0.198045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0.070983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-2.79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-0.3502882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-0.0458025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0.6874522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0.101193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6.79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0.4704145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0.9044899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-0.338111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0.216471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-1.56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0.141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-0.8023951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0.126174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-0.855421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0.228723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-3.74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-1.345982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-0.3648598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ENTRATIO1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0.1474876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0.201337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0.476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-0.2843366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0.5793119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ENGENROL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1.169621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0.106015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11.03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0.9422421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1.397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_cons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-0.779313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0.426326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-1.83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0.089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-1.69369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0.1350643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Durbin-Watson d-statistic(  7,    21) =  2.086331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Source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Number of obs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Model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0.020477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0.005119259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F(  4,    16)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110.07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Residual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0.0007442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0.00004651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Prob &gt; F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Total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0.0212212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0.00106106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R-squared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0.9649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Adj R-squared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0.9562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Root MSE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0.00682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Coef.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Std. Err.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P&gt;t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[95% Conf.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Interval]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RD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0.7580844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0.098131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7.73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0.5500552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0.9661136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-0.456542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0.232843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-1.96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0.068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-0.9501465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0.0370632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SAL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-0.821666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0.201014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-4.09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0.001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-1.247798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-0.3955348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ENGENROL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0.9925083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0.098755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10.05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0.7831572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1.201859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_cons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-0.89559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0.497067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-1.8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0.09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-1.949325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0.1581456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Durbin-Watson d-statistic(  5,    21) =  1.636561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260" marR="4526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" name="Content Placeholder 2"/>
          <p:cNvSpPr txBox="1">
            <a:spLocks/>
          </p:cNvSpPr>
          <p:nvPr/>
        </p:nvSpPr>
        <p:spPr>
          <a:xfrm>
            <a:off x="12573001" y="18924896"/>
            <a:ext cx="10820400" cy="1280160"/>
          </a:xfrm>
          <a:prstGeom prst="rect">
            <a:avLst/>
          </a:prstGeom>
          <a:solidFill>
            <a:schemeClr val="tx1"/>
          </a:solidFill>
        </p:spPr>
        <p:txBody>
          <a:bodyPr vert="horz" lIns="376202" tIns="188101" rIns="376202" bIns="188101" rtlCol="0">
            <a:normAutofit lnSpcReduction="10000"/>
          </a:bodyPr>
          <a:lstStyle>
            <a:lvl1pPr marL="1410759" indent="-1410759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56645" indent="-1175633" algn="l" defTabSz="3762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702531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543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464555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5567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6580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7592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8604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en-US" sz="6000" b="1" dirty="0" smtClean="0">
                <a:solidFill>
                  <a:schemeClr val="bg1"/>
                </a:solidFill>
              </a:rPr>
              <a:t>Conclusion</a:t>
            </a:r>
            <a:endParaRPr lang="en-US" sz="6000" b="1" dirty="0">
              <a:solidFill>
                <a:schemeClr val="bg1"/>
              </a:solidFill>
            </a:endParaRPr>
          </a:p>
        </p:txBody>
      </p:sp>
      <p:graphicFrame>
        <p:nvGraphicFramePr>
          <p:cNvPr id="45" name="Chart 4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6211957"/>
              </p:ext>
            </p:extLst>
          </p:nvPr>
        </p:nvGraphicFramePr>
        <p:xfrm>
          <a:off x="57150" y="22326600"/>
          <a:ext cx="954405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6" name="Chart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6825766"/>
              </p:ext>
            </p:extLst>
          </p:nvPr>
        </p:nvGraphicFramePr>
        <p:xfrm>
          <a:off x="228600" y="25298400"/>
          <a:ext cx="11963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573001" y="20205056"/>
            <a:ext cx="10896599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 pitchFamily="34" charset="0"/>
              <a:buChar char="•"/>
            </a:pPr>
            <a:r>
              <a:rPr lang="en-US" sz="2400" dirty="0" smtClean="0"/>
              <a:t>Freemans models don’t apply well to the engineering labor market during the years 1989 to 2007 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2400" dirty="0" smtClean="0"/>
              <a:t>The equation for the </a:t>
            </a:r>
            <a:r>
              <a:rPr lang="en-US" sz="2400" dirty="0"/>
              <a:t>Supply of First-Year Engineering Enrollments  </a:t>
            </a:r>
            <a:r>
              <a:rPr lang="en-US" sz="2400" dirty="0" smtClean="0"/>
              <a:t>doesn’t do a good job at explaining enrollment behavior from 1989 to 2007 (Table 1)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2400" dirty="0" smtClean="0"/>
              <a:t>The equation for the salary determination still held, though not in the same way (Table 2)</a:t>
            </a:r>
          </a:p>
          <a:p>
            <a:pPr marL="3024012" lvl="1" indent="-1143000">
              <a:buFont typeface="Arial" pitchFamily="34" charset="0"/>
              <a:buChar char="•"/>
            </a:pPr>
            <a:r>
              <a:rPr lang="en-US" sz="2400" dirty="0" smtClean="0"/>
              <a:t>Sign of some variables opposite of what Freeman found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2400" dirty="0" smtClean="0"/>
              <a:t>The equation for the cobweb supply did not apply well for the period from 1989 to 2007 (Table 3)</a:t>
            </a:r>
          </a:p>
          <a:p>
            <a:pPr marL="3024012" lvl="1" indent="-1143000">
              <a:buFont typeface="Arial" pitchFamily="34" charset="0"/>
              <a:buChar char="•"/>
            </a:pPr>
            <a:r>
              <a:rPr lang="en-US" sz="2400" dirty="0" smtClean="0"/>
              <a:t>Many variables were statistically insignificant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2400" dirty="0" smtClean="0"/>
              <a:t>Main Points that held:</a:t>
            </a:r>
          </a:p>
          <a:p>
            <a:pPr marL="3024012" lvl="1" indent="-1143000">
              <a:buFont typeface="Arial" pitchFamily="34" charset="0"/>
              <a:buChar char="•"/>
            </a:pPr>
            <a:r>
              <a:rPr lang="en-US" sz="2400" dirty="0" smtClean="0"/>
              <a:t>Salary for engineers can still be explained through the variables research and development, durable goods output, and the number of graduates the year prior</a:t>
            </a:r>
          </a:p>
          <a:p>
            <a:pPr marL="3024012" lvl="1" indent="-1143000">
              <a:buFont typeface="Arial" pitchFamily="34" charset="0"/>
              <a:buChar char="•"/>
            </a:pPr>
            <a:r>
              <a:rPr lang="en-US" sz="2400" dirty="0" smtClean="0"/>
              <a:t>Research and Development is still an important explanatory variable for both salaries and enrollment in engineering</a:t>
            </a:r>
          </a:p>
          <a:p>
            <a:pPr marL="4905024" lvl="2" indent="-1143000">
              <a:buFont typeface="Arial" pitchFamily="34" charset="0"/>
              <a:buChar char="•"/>
            </a:pPr>
            <a:r>
              <a:rPr lang="en-US" sz="2400" dirty="0" smtClean="0"/>
              <a:t>Every regression ran found that research and development was statistically significant and positive</a:t>
            </a:r>
          </a:p>
          <a:p>
            <a:pPr marL="1143000" indent="-1143000">
              <a:buFont typeface="Arial" pitchFamily="34" charset="0"/>
              <a:buChar char="•"/>
            </a:pPr>
            <a:endParaRPr lang="en-US" sz="1100" dirty="0" smtClean="0"/>
          </a:p>
          <a:p>
            <a:pPr marL="1143000" indent="-1143000">
              <a:buFont typeface="Arial" pitchFamily="34" charset="0"/>
              <a:buChar char="•"/>
            </a:pPr>
            <a:endParaRPr lang="en-US" sz="1100" dirty="0">
              <a:ea typeface="Calibri"/>
              <a:cs typeface="Times New Roman"/>
            </a:endParaRPr>
          </a:p>
          <a:p>
            <a:pPr marL="1143000" indent="-114300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7150" y="20817840"/>
            <a:ext cx="12287250" cy="1280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vert="horz" lIns="376202" tIns="188101" rIns="376202" bIns="188101" rtlCol="0">
            <a:normAutofit lnSpcReduction="10000"/>
          </a:bodyPr>
          <a:lstStyle>
            <a:lvl1pPr marL="1410759" indent="-1410759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56645" indent="-1175633" algn="l" defTabSz="3762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702531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543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464555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5567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6580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7592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8604" indent="-940506" algn="l" defTabSz="3762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en-US" sz="6000" b="1" dirty="0" smtClean="0">
                <a:solidFill>
                  <a:schemeClr val="bg1"/>
                </a:solidFill>
              </a:rPr>
              <a:t>Cobweb Supply</a:t>
            </a:r>
            <a:endParaRPr lang="en-US" sz="6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3605</TotalTime>
  <Words>1580</Words>
  <Application>Microsoft Office PowerPoint</Application>
  <PresentationFormat>Custom</PresentationFormat>
  <Paragraphs>1063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The Cobweb Model: Does it Apply to the Engineering Market? By Abigail Palmatier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Scotty</dc:creator>
  <cp:lastModifiedBy>Abigail</cp:lastModifiedBy>
  <cp:revision>83</cp:revision>
  <dcterms:created xsi:type="dcterms:W3CDTF">2013-04-18T01:55:14Z</dcterms:created>
  <dcterms:modified xsi:type="dcterms:W3CDTF">2013-04-22T18:22:46Z</dcterms:modified>
</cp:coreProperties>
</file>