
<file path=[Content_Types].xml><?xml version="1.0" encoding="utf-8"?>
<Types xmlns="http://schemas.openxmlformats.org/package/2006/content-types">
  <Default Extension="png" ContentType="image/png"/>
  <Default Extension="emf" ContentType="image/x-emf"/>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charts/chart1.xml" ContentType="application/vnd.openxmlformats-officedocument.drawingml.chart+xml"/>
  <Override PartName="/ppt/charts/chart2.xml" ContentType="application/vnd.openxmlformats-officedocument.drawingml.chart+xml"/>
  <Override PartName="/ppt/charts/chart3.xml" ContentType="application/vnd.openxmlformats-officedocument.drawingml.chart+xml"/>
  <Override PartName="/ppt/charts/chart4.xml" ContentType="application/vnd.openxmlformats-officedocument.drawingml.char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
  </p:notesMasterIdLst>
  <p:sldIdLst>
    <p:sldId id="258" r:id="rId2"/>
  </p:sldIdLst>
  <p:sldSz cx="41148000" cy="32918400"/>
  <p:notesSz cx="6858000" cy="9144000"/>
  <p:defaultTextStyle>
    <a:defPPr>
      <a:defRPr lang="en-US"/>
    </a:defPPr>
    <a:lvl1pPr marL="0" algn="l" defTabSz="4231968" rtl="0" eaLnBrk="1" latinLnBrk="0" hangingPunct="1">
      <a:defRPr sz="8300" kern="1200">
        <a:solidFill>
          <a:schemeClr val="tx1"/>
        </a:solidFill>
        <a:latin typeface="+mn-lt"/>
        <a:ea typeface="+mn-ea"/>
        <a:cs typeface="+mn-cs"/>
      </a:defRPr>
    </a:lvl1pPr>
    <a:lvl2pPr marL="2115984" algn="l" defTabSz="4231968" rtl="0" eaLnBrk="1" latinLnBrk="0" hangingPunct="1">
      <a:defRPr sz="8300" kern="1200">
        <a:solidFill>
          <a:schemeClr val="tx1"/>
        </a:solidFill>
        <a:latin typeface="+mn-lt"/>
        <a:ea typeface="+mn-ea"/>
        <a:cs typeface="+mn-cs"/>
      </a:defRPr>
    </a:lvl2pPr>
    <a:lvl3pPr marL="4231968" algn="l" defTabSz="4231968" rtl="0" eaLnBrk="1" latinLnBrk="0" hangingPunct="1">
      <a:defRPr sz="8300" kern="1200">
        <a:solidFill>
          <a:schemeClr val="tx1"/>
        </a:solidFill>
        <a:latin typeface="+mn-lt"/>
        <a:ea typeface="+mn-ea"/>
        <a:cs typeface="+mn-cs"/>
      </a:defRPr>
    </a:lvl3pPr>
    <a:lvl4pPr marL="6347953" algn="l" defTabSz="4231968" rtl="0" eaLnBrk="1" latinLnBrk="0" hangingPunct="1">
      <a:defRPr sz="8300" kern="1200">
        <a:solidFill>
          <a:schemeClr val="tx1"/>
        </a:solidFill>
        <a:latin typeface="+mn-lt"/>
        <a:ea typeface="+mn-ea"/>
        <a:cs typeface="+mn-cs"/>
      </a:defRPr>
    </a:lvl4pPr>
    <a:lvl5pPr marL="8463937" algn="l" defTabSz="4231968" rtl="0" eaLnBrk="1" latinLnBrk="0" hangingPunct="1">
      <a:defRPr sz="8300" kern="1200">
        <a:solidFill>
          <a:schemeClr val="tx1"/>
        </a:solidFill>
        <a:latin typeface="+mn-lt"/>
        <a:ea typeface="+mn-ea"/>
        <a:cs typeface="+mn-cs"/>
      </a:defRPr>
    </a:lvl5pPr>
    <a:lvl6pPr marL="10579921" algn="l" defTabSz="4231968" rtl="0" eaLnBrk="1" latinLnBrk="0" hangingPunct="1">
      <a:defRPr sz="8300" kern="1200">
        <a:solidFill>
          <a:schemeClr val="tx1"/>
        </a:solidFill>
        <a:latin typeface="+mn-lt"/>
        <a:ea typeface="+mn-ea"/>
        <a:cs typeface="+mn-cs"/>
      </a:defRPr>
    </a:lvl6pPr>
    <a:lvl7pPr marL="12695906" algn="l" defTabSz="4231968" rtl="0" eaLnBrk="1" latinLnBrk="0" hangingPunct="1">
      <a:defRPr sz="8300" kern="1200">
        <a:solidFill>
          <a:schemeClr val="tx1"/>
        </a:solidFill>
        <a:latin typeface="+mn-lt"/>
        <a:ea typeface="+mn-ea"/>
        <a:cs typeface="+mn-cs"/>
      </a:defRPr>
    </a:lvl7pPr>
    <a:lvl8pPr marL="14811890" algn="l" defTabSz="4231968" rtl="0" eaLnBrk="1" latinLnBrk="0" hangingPunct="1">
      <a:defRPr sz="8300" kern="1200">
        <a:solidFill>
          <a:schemeClr val="tx1"/>
        </a:solidFill>
        <a:latin typeface="+mn-lt"/>
        <a:ea typeface="+mn-ea"/>
        <a:cs typeface="+mn-cs"/>
      </a:defRPr>
    </a:lvl8pPr>
    <a:lvl9pPr marL="16927874" algn="l" defTabSz="4231968" rtl="0" eaLnBrk="1" latinLnBrk="0" hangingPunct="1">
      <a:defRPr sz="83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1A0D00"/>
    <a:srgbClr val="462300"/>
    <a:srgbClr val="996633"/>
    <a:srgbClr val="C18243"/>
    <a:srgbClr val="B6793C"/>
    <a:srgbClr val="955341"/>
    <a:srgbClr val="663300"/>
    <a:srgbClr val="321900"/>
    <a:srgbClr val="422100"/>
    <a:srgbClr val="3F6EA7"/>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BC89EF96-8CEA-46FF-86C4-4CE0E7609802}" styleName="Light Style 3 - Accent 1">
    <a:wholeTbl>
      <a:tcTxStyle>
        <a:fontRef idx="minor">
          <a:scrgbClr r="0" g="0" b="0"/>
        </a:fontRef>
        <a:schemeClr val="tx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w="12700" cmpd="sng">
              <a:solidFill>
                <a:schemeClr val="accent1"/>
              </a:solidFill>
            </a:ln>
          </a:insideV>
        </a:tcBdr>
        <a:fill>
          <a:noFill/>
        </a:fill>
      </a:tcStyle>
    </a:wholeTbl>
    <a:band1H>
      <a:tcStyle>
        <a:tcBdr/>
        <a:fill>
          <a:solidFill>
            <a:schemeClr val="accent1">
              <a:alpha val="20000"/>
            </a:schemeClr>
          </a:solidFill>
        </a:fill>
      </a:tcStyle>
    </a:band1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noFill/>
        </a:fill>
      </a:tcStyle>
    </a:lastRow>
    <a:firstRow>
      <a:tcTxStyle b="on"/>
      <a:tcStyle>
        <a:tcBdr>
          <a:bottom>
            <a:ln w="25400" cmpd="sng">
              <a:solidFill>
                <a:schemeClr val="accent1"/>
              </a:solidFill>
            </a:ln>
          </a:bottom>
        </a:tcBdr>
        <a:fill>
          <a:no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vertBarState="minimized">
    <p:restoredLeft sz="15618" autoAdjust="0"/>
    <p:restoredTop sz="98009" autoAdjust="0"/>
  </p:normalViewPr>
  <p:slideViewPr>
    <p:cSldViewPr>
      <p:cViewPr>
        <p:scale>
          <a:sx n="30" d="100"/>
          <a:sy n="30" d="100"/>
        </p:scale>
        <p:origin x="-1518" y="324"/>
      </p:cViewPr>
      <p:guideLst>
        <p:guide orient="horz" pos="10368"/>
        <p:guide pos="12960"/>
      </p:guideLst>
    </p:cSldViewPr>
  </p:slideViewPr>
  <p:outlineViewPr>
    <p:cViewPr>
      <p:scale>
        <a:sx n="33" d="100"/>
        <a:sy n="33" d="100"/>
      </p:scale>
      <p:origin x="0" y="0"/>
    </p:cViewPr>
  </p:outlineViewPr>
  <p:notesTextViewPr>
    <p:cViewPr>
      <p:scale>
        <a:sx n="100" d="100"/>
        <a:sy n="100" d="100"/>
      </p:scale>
      <p:origin x="0" y="324"/>
    </p:cViewPr>
  </p:notesTextViewPr>
  <p:sorterViewPr>
    <p:cViewPr>
      <p:scale>
        <a:sx n="66" d="100"/>
        <a:sy n="66" d="100"/>
      </p:scale>
      <p:origin x="0" y="0"/>
    </p:cViewPr>
  </p:sorterViewPr>
  <p:notesViewPr>
    <p:cSldViewPr>
      <p:cViewPr varScale="1">
        <p:scale>
          <a:sx n="83" d="100"/>
          <a:sy n="83" d="100"/>
        </p:scale>
        <p:origin x="-2268" y="-78"/>
      </p:cViewPr>
      <p:guideLst>
        <p:guide orient="horz" pos="2880"/>
        <p:guide pos="2160"/>
      </p:guideLst>
    </p:cSldViewPr>
  </p:notesViewPr>
  <p:gridSpacing cx="76200" cy="76200"/>
</p:viewPr>
</file>

<file path=ppt/_rels/presentation.xml.rels><?xml version="1.0" encoding="UTF-8" standalone="yes"?>
<Relationships xmlns="http://schemas.openxmlformats.org/package/2006/relationships"><Relationship Id="rId3" Type="http://schemas.openxmlformats.org/officeDocument/2006/relationships/notesMaster" Target="notesMasters/notesMaster1.xml"/><Relationship Id="rId7"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heme" Target="theme/theme1.xml"/><Relationship Id="rId5" Type="http://schemas.openxmlformats.org/officeDocument/2006/relationships/viewProps" Target="viewProps.xml"/><Relationship Id="rId4" Type="http://schemas.openxmlformats.org/officeDocument/2006/relationships/presProps" Target="presProps.xml"/></Relationships>
</file>

<file path=ppt/charts/_rels/chart1.xml.rels><?xml version="1.0" encoding="UTF-8" standalone="yes"?>
<Relationships xmlns="http://schemas.openxmlformats.org/package/2006/relationships"><Relationship Id="rId1" Type="http://schemas.openxmlformats.org/officeDocument/2006/relationships/oleObject" Target="file:///H:\Cocoa%20Shells\Cocoa%20Activation%20Data.xlsx" TargetMode="External"/></Relationships>
</file>

<file path=ppt/charts/_rels/chart2.xml.rels><?xml version="1.0" encoding="UTF-8" standalone="yes"?>
<Relationships xmlns="http://schemas.openxmlformats.org/package/2006/relationships"><Relationship Id="rId1" Type="http://schemas.openxmlformats.org/officeDocument/2006/relationships/oleObject" Target="file:///H:\Cocoa%20Shells\Cocoa%20Shells%20TGA%20Data%20method%202.xlsx" TargetMode="External"/></Relationships>
</file>

<file path=ppt/charts/_rels/chart3.xml.rels><?xml version="1.0" encoding="UTF-8" standalone="yes"?>
<Relationships xmlns="http://schemas.openxmlformats.org/package/2006/relationships"><Relationship Id="rId1" Type="http://schemas.openxmlformats.org/officeDocument/2006/relationships/oleObject" Target="file:///H:\Cocoa%20Shells\Cocoa%20Shells%20TGA%20Data%20method%202.xlsx" TargetMode="External"/></Relationships>
</file>

<file path=ppt/charts/_rels/chart4.xml.rels><?xml version="1.0" encoding="UTF-8" standalone="yes"?>
<Relationships xmlns="http://schemas.openxmlformats.org/package/2006/relationships"><Relationship Id="rId1" Type="http://schemas.openxmlformats.org/officeDocument/2006/relationships/oleObject" Target="file:///H:\Cocoa%20Shells\Cocoa%20Activation%20Data.xlsx" TargetMode="External"/></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0648611589594307"/>
          <c:y val="6.6552135528513481E-2"/>
          <c:w val="0.68629926003935549"/>
          <c:h val="0.77580141970890004"/>
        </c:manualLayout>
      </c:layout>
      <c:barChart>
        <c:barDir val="col"/>
        <c:grouping val="clustered"/>
        <c:varyColors val="0"/>
        <c:ser>
          <c:idx val="0"/>
          <c:order val="0"/>
          <c:tx>
            <c:v>&lt;125 um</c:v>
          </c:tx>
          <c:spPr>
            <a:solidFill>
              <a:schemeClr val="accent1">
                <a:lumMod val="75000"/>
              </a:schemeClr>
            </a:solidFill>
          </c:spPr>
          <c:invertIfNegative val="0"/>
          <c:cat>
            <c:strRef>
              <c:f>'BET Surface Area'!$D$19:$D$20</c:f>
              <c:strCache>
                <c:ptCount val="2"/>
                <c:pt idx="0">
                  <c:v>Physical Activation</c:v>
                </c:pt>
                <c:pt idx="1">
                  <c:v>Chemical Activation</c:v>
                </c:pt>
              </c:strCache>
            </c:strRef>
          </c:cat>
          <c:val>
            <c:numRef>
              <c:f>'BET Surface Area'!$E$19:$E$20</c:f>
              <c:numCache>
                <c:formatCode>General</c:formatCode>
                <c:ptCount val="2"/>
                <c:pt idx="0">
                  <c:v>109.42021113093992</c:v>
                </c:pt>
                <c:pt idx="1">
                  <c:v>774.57878771403432</c:v>
                </c:pt>
              </c:numCache>
            </c:numRef>
          </c:val>
        </c:ser>
        <c:ser>
          <c:idx val="1"/>
          <c:order val="1"/>
          <c:tx>
            <c:v>250-300 um</c:v>
          </c:tx>
          <c:spPr>
            <a:solidFill>
              <a:srgbClr val="006600"/>
            </a:solidFill>
          </c:spPr>
          <c:invertIfNegative val="0"/>
          <c:cat>
            <c:strRef>
              <c:f>'BET Surface Area'!$D$19:$D$20</c:f>
              <c:strCache>
                <c:ptCount val="2"/>
                <c:pt idx="0">
                  <c:v>Physical Activation</c:v>
                </c:pt>
                <c:pt idx="1">
                  <c:v>Chemical Activation</c:v>
                </c:pt>
              </c:strCache>
            </c:strRef>
          </c:cat>
          <c:val>
            <c:numRef>
              <c:f>'BET Surface Area'!$F$19:$F$20</c:f>
              <c:numCache>
                <c:formatCode>General</c:formatCode>
                <c:ptCount val="2"/>
                <c:pt idx="0">
                  <c:v>89.36649932651099</c:v>
                </c:pt>
                <c:pt idx="1">
                  <c:v>597.4304993377956</c:v>
                </c:pt>
              </c:numCache>
            </c:numRef>
          </c:val>
        </c:ser>
        <c:ser>
          <c:idx val="2"/>
          <c:order val="2"/>
          <c:tx>
            <c:v>600 um - 2.38 mm</c:v>
          </c:tx>
          <c:spPr>
            <a:solidFill>
              <a:srgbClr val="7030A0"/>
            </a:solidFill>
          </c:spPr>
          <c:invertIfNegative val="0"/>
          <c:cat>
            <c:strRef>
              <c:f>'BET Surface Area'!$D$19:$D$20</c:f>
              <c:strCache>
                <c:ptCount val="2"/>
                <c:pt idx="0">
                  <c:v>Physical Activation</c:v>
                </c:pt>
                <c:pt idx="1">
                  <c:v>Chemical Activation</c:v>
                </c:pt>
              </c:strCache>
            </c:strRef>
          </c:cat>
          <c:val>
            <c:numRef>
              <c:f>'BET Surface Area'!$G$19:$G$20</c:f>
              <c:numCache>
                <c:formatCode>General</c:formatCode>
                <c:ptCount val="2"/>
                <c:pt idx="0">
                  <c:v>37.311695884430037</c:v>
                </c:pt>
                <c:pt idx="1">
                  <c:v>224.89283492107521</c:v>
                </c:pt>
              </c:numCache>
            </c:numRef>
          </c:val>
        </c:ser>
        <c:dLbls>
          <c:showLegendKey val="0"/>
          <c:showVal val="0"/>
          <c:showCatName val="0"/>
          <c:showSerName val="0"/>
          <c:showPercent val="0"/>
          <c:showBubbleSize val="0"/>
        </c:dLbls>
        <c:gapWidth val="150"/>
        <c:axId val="92365184"/>
        <c:axId val="92366720"/>
      </c:barChart>
      <c:catAx>
        <c:axId val="92365184"/>
        <c:scaling>
          <c:orientation val="minMax"/>
        </c:scaling>
        <c:delete val="0"/>
        <c:axPos val="b"/>
        <c:majorTickMark val="out"/>
        <c:minorTickMark val="none"/>
        <c:tickLblPos val="nextTo"/>
        <c:crossAx val="92366720"/>
        <c:crosses val="autoZero"/>
        <c:auto val="1"/>
        <c:lblAlgn val="ctr"/>
        <c:lblOffset val="100"/>
        <c:noMultiLvlLbl val="0"/>
      </c:catAx>
      <c:valAx>
        <c:axId val="92366720"/>
        <c:scaling>
          <c:orientation val="minMax"/>
        </c:scaling>
        <c:delete val="0"/>
        <c:axPos val="l"/>
        <c:title>
          <c:tx>
            <c:rich>
              <a:bodyPr rot="-5400000" vert="horz"/>
              <a:lstStyle/>
              <a:p>
                <a:pPr>
                  <a:defRPr/>
                </a:pPr>
                <a:r>
                  <a:rPr lang="en-US"/>
                  <a:t>Specific Surface Area</a:t>
                </a:r>
              </a:p>
            </c:rich>
          </c:tx>
          <c:layout/>
          <c:overlay val="0"/>
        </c:title>
        <c:numFmt formatCode="General" sourceLinked="1"/>
        <c:majorTickMark val="out"/>
        <c:minorTickMark val="none"/>
        <c:tickLblPos val="nextTo"/>
        <c:crossAx val="92365184"/>
        <c:crosses val="autoZero"/>
        <c:crossBetween val="between"/>
      </c:valAx>
    </c:plotArea>
    <c:legend>
      <c:legendPos val="r"/>
      <c:layout>
        <c:manualLayout>
          <c:xMode val="edge"/>
          <c:yMode val="edge"/>
          <c:x val="0.18225323726946835"/>
          <c:y val="0.15809413027916966"/>
          <c:w val="0.46675592128788068"/>
          <c:h val="0.44054551419708898"/>
        </c:manualLayout>
      </c:layout>
      <c:overlay val="0"/>
    </c:legend>
    <c:plotVisOnly val="1"/>
    <c:dispBlanksAs val="gap"/>
    <c:showDLblsOverMax val="0"/>
  </c:chart>
  <c:spPr>
    <a:solidFill>
      <a:schemeClr val="bg1">
        <a:alpha val="85000"/>
      </a:schemeClr>
    </a:solidFill>
    <a:ln>
      <a:noFill/>
    </a:ln>
  </c:spPr>
  <c:txPr>
    <a:bodyPr/>
    <a:lstStyle/>
    <a:p>
      <a:pPr>
        <a:defRPr sz="2000"/>
      </a:pPr>
      <a:endParaRPr lang="en-US"/>
    </a:p>
  </c:txPr>
  <c:externalData r:id="rId1">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18860004874119357"/>
          <c:y val="5.7315048258885101E-2"/>
          <c:w val="0.73725225552043627"/>
          <c:h val="0.68612251181720452"/>
        </c:manualLayout>
      </c:layout>
      <c:scatterChart>
        <c:scatterStyle val="lineMarker"/>
        <c:varyColors val="0"/>
        <c:ser>
          <c:idx val="0"/>
          <c:order val="0"/>
          <c:tx>
            <c:v>Raw</c:v>
          </c:tx>
          <c:spPr>
            <a:ln w="28575">
              <a:noFill/>
            </a:ln>
          </c:spPr>
          <c:marker>
            <c:symbol val="circle"/>
            <c:size val="7"/>
          </c:marker>
          <c:trendline>
            <c:trendlineType val="linear"/>
            <c:dispRSqr val="0"/>
            <c:dispEq val="0"/>
          </c:trendline>
          <c:xVal>
            <c:numRef>
              <c:f>'RawCocoa-m2-125-100K-air-1'!$M$1906:$M$1915</c:f>
              <c:numCache>
                <c:formatCode>General</c:formatCode>
                <c:ptCount val="10"/>
                <c:pt idx="0">
                  <c:v>3.4538475872042423E-2</c:v>
                </c:pt>
                <c:pt idx="1">
                  <c:v>5.4487503605112772E-2</c:v>
                </c:pt>
                <c:pt idx="2">
                  <c:v>6.4978510092578351E-2</c:v>
                </c:pt>
                <c:pt idx="3">
                  <c:v>8.2511041200792376E-2</c:v>
                </c:pt>
                <c:pt idx="4">
                  <c:v>9.9966943919450171E-2</c:v>
                </c:pt>
                <c:pt idx="5">
                  <c:v>0.12887097502782216</c:v>
                </c:pt>
                <c:pt idx="6">
                  <c:v>0.1786394975681086</c:v>
                </c:pt>
                <c:pt idx="7">
                  <c:v>0.22759195367260301</c:v>
                </c:pt>
                <c:pt idx="8">
                  <c:v>0.27775253716227633</c:v>
                </c:pt>
                <c:pt idx="9">
                  <c:v>0.32653660330618456</c:v>
                </c:pt>
              </c:numCache>
            </c:numRef>
          </c:xVal>
          <c:yVal>
            <c:numRef>
              <c:f>'RawCocoa-m2-125-100K-air-1'!$R$1906:$R$1915</c:f>
              <c:numCache>
                <c:formatCode>General</c:formatCode>
                <c:ptCount val="10"/>
                <c:pt idx="0">
                  <c:v>0.54439979679831618</c:v>
                </c:pt>
                <c:pt idx="1">
                  <c:v>0.57733381566046649</c:v>
                </c:pt>
                <c:pt idx="2">
                  <c:v>0.62502434188454781</c:v>
                </c:pt>
                <c:pt idx="3">
                  <c:v>0.68554153865137613</c:v>
                </c:pt>
                <c:pt idx="4">
                  <c:v>0.76290065879413616</c:v>
                </c:pt>
                <c:pt idx="5">
                  <c:v>0.86168964341648235</c:v>
                </c:pt>
                <c:pt idx="6">
                  <c:v>1.0305347886575611</c:v>
                </c:pt>
                <c:pt idx="7">
                  <c:v>1.241277968714642</c:v>
                </c:pt>
                <c:pt idx="8">
                  <c:v>1.446557209797392</c:v>
                </c:pt>
                <c:pt idx="9">
                  <c:v>1.7229378075076878</c:v>
                </c:pt>
              </c:numCache>
            </c:numRef>
          </c:yVal>
          <c:smooth val="0"/>
        </c:ser>
        <c:ser>
          <c:idx val="1"/>
          <c:order val="1"/>
          <c:tx>
            <c:v>Pyrolysis</c:v>
          </c:tx>
          <c:spPr>
            <a:ln w="28575">
              <a:noFill/>
            </a:ln>
          </c:spPr>
          <c:marker>
            <c:symbol val="circle"/>
            <c:size val="7"/>
          </c:marker>
          <c:trendline>
            <c:trendlineType val="linear"/>
            <c:dispRSqr val="0"/>
            <c:dispEq val="0"/>
          </c:trendline>
          <c:xVal>
            <c:numRef>
              <c:f>'PyrCocoa-m2-125-100K-air-1'!$M$1906:$M$1914</c:f>
              <c:numCache>
                <c:formatCode>General</c:formatCode>
                <c:ptCount val="9"/>
                <c:pt idx="0">
                  <c:v>3.3010584699011095E-2</c:v>
                </c:pt>
                <c:pt idx="1">
                  <c:v>5.4576956853042279E-2</c:v>
                </c:pt>
                <c:pt idx="2">
                  <c:v>6.5157670225899078E-2</c:v>
                </c:pt>
                <c:pt idx="3">
                  <c:v>9.4771580943059208E-2</c:v>
                </c:pt>
                <c:pt idx="4">
                  <c:v>0.11494760173701619</c:v>
                </c:pt>
                <c:pt idx="5">
                  <c:v>0.12947906633270331</c:v>
                </c:pt>
                <c:pt idx="6">
                  <c:v>0.19772937885542044</c:v>
                </c:pt>
                <c:pt idx="7">
                  <c:v>0.22784859345305475</c:v>
                </c:pt>
                <c:pt idx="8">
                  <c:v>0.27713045243423717</c:v>
                </c:pt>
              </c:numCache>
            </c:numRef>
          </c:xVal>
          <c:yVal>
            <c:numRef>
              <c:f>'PyrCocoa-m2-125-100K-air-1'!$Q$1906:$Q$1914</c:f>
              <c:numCache>
                <c:formatCode>General</c:formatCode>
                <c:ptCount val="9"/>
                <c:pt idx="0">
                  <c:v>5.5535092236836933E-2</c:v>
                </c:pt>
                <c:pt idx="1">
                  <c:v>9.0711313885742967E-2</c:v>
                </c:pt>
                <c:pt idx="2">
                  <c:v>0.11522712092149054</c:v>
                </c:pt>
                <c:pt idx="3">
                  <c:v>0.1714541925630392</c:v>
                </c:pt>
                <c:pt idx="4">
                  <c:v>0.22187842664590568</c:v>
                </c:pt>
                <c:pt idx="5">
                  <c:v>0.27212608789267329</c:v>
                </c:pt>
                <c:pt idx="6">
                  <c:v>0.43611859120933366</c:v>
                </c:pt>
                <c:pt idx="7">
                  <c:v>0.5470672089906351</c:v>
                </c:pt>
                <c:pt idx="8">
                  <c:v>0.74024663250820821</c:v>
                </c:pt>
              </c:numCache>
            </c:numRef>
          </c:yVal>
          <c:smooth val="0"/>
        </c:ser>
        <c:dLbls>
          <c:showLegendKey val="0"/>
          <c:showVal val="0"/>
          <c:showCatName val="0"/>
          <c:showSerName val="0"/>
          <c:showPercent val="0"/>
          <c:showBubbleSize val="0"/>
        </c:dLbls>
        <c:axId val="92672384"/>
        <c:axId val="92674304"/>
      </c:scatterChart>
      <c:valAx>
        <c:axId val="92672384"/>
        <c:scaling>
          <c:orientation val="minMax"/>
        </c:scaling>
        <c:delete val="0"/>
        <c:axPos val="b"/>
        <c:title>
          <c:tx>
            <c:rich>
              <a:bodyPr/>
              <a:lstStyle/>
              <a:p>
                <a:pPr>
                  <a:defRPr/>
                </a:pPr>
                <a:r>
                  <a:rPr lang="en-US"/>
                  <a:t>P/P0</a:t>
                </a:r>
              </a:p>
            </c:rich>
          </c:tx>
          <c:layout/>
          <c:overlay val="0"/>
        </c:title>
        <c:numFmt formatCode="General" sourceLinked="1"/>
        <c:majorTickMark val="out"/>
        <c:minorTickMark val="none"/>
        <c:tickLblPos val="nextTo"/>
        <c:crossAx val="92674304"/>
        <c:crosses val="autoZero"/>
        <c:crossBetween val="midCat"/>
      </c:valAx>
      <c:valAx>
        <c:axId val="92674304"/>
        <c:scaling>
          <c:orientation val="minMax"/>
        </c:scaling>
        <c:delete val="0"/>
        <c:axPos val="l"/>
        <c:title>
          <c:tx>
            <c:rich>
              <a:bodyPr rot="-5400000" vert="horz"/>
              <a:lstStyle/>
              <a:p>
                <a:pPr>
                  <a:defRPr/>
                </a:pPr>
                <a:r>
                  <a:rPr lang="en-US"/>
                  <a:t>P/Va(P0-P)</a:t>
                </a:r>
              </a:p>
            </c:rich>
          </c:tx>
          <c:layout/>
          <c:overlay val="0"/>
        </c:title>
        <c:numFmt formatCode="General" sourceLinked="1"/>
        <c:majorTickMark val="out"/>
        <c:minorTickMark val="none"/>
        <c:tickLblPos val="nextTo"/>
        <c:crossAx val="92672384"/>
        <c:crosses val="autoZero"/>
        <c:crossBetween val="midCat"/>
      </c:valAx>
      <c:spPr>
        <a:ln>
          <a:solidFill>
            <a:schemeClr val="tx1"/>
          </a:solidFill>
        </a:ln>
      </c:spPr>
    </c:plotArea>
    <c:legend>
      <c:legendPos val="r"/>
      <c:legendEntry>
        <c:idx val="2"/>
        <c:delete val="1"/>
      </c:legendEntry>
      <c:legendEntry>
        <c:idx val="3"/>
        <c:delete val="1"/>
      </c:legendEntry>
      <c:layout>
        <c:manualLayout>
          <c:xMode val="edge"/>
          <c:yMode val="edge"/>
          <c:x val="0.22048336257184831"/>
          <c:y val="6.1326721346344343E-2"/>
          <c:w val="0.25205615283154714"/>
          <c:h val="0.35651777544124863"/>
        </c:manualLayout>
      </c:layout>
      <c:overlay val="1"/>
    </c:legend>
    <c:plotVisOnly val="1"/>
    <c:dispBlanksAs val="gap"/>
    <c:showDLblsOverMax val="0"/>
  </c:chart>
  <c:spPr>
    <a:solidFill>
      <a:schemeClr val="bg1">
        <a:alpha val="85000"/>
      </a:schemeClr>
    </a:solidFill>
    <a:ln>
      <a:noFill/>
    </a:ln>
  </c:spPr>
  <c:txPr>
    <a:bodyPr/>
    <a:lstStyle/>
    <a:p>
      <a:pPr>
        <a:defRPr sz="2000"/>
      </a:pPr>
      <a:endParaRPr lang="en-US"/>
    </a:p>
  </c:txPr>
  <c:externalData r:id="rId1">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2576038034875173"/>
          <c:y val="5.7394150358570636E-2"/>
          <c:w val="0.69969938097947659"/>
          <c:h val="0.68568932072492561"/>
        </c:manualLayout>
      </c:layout>
      <c:scatterChart>
        <c:scatterStyle val="lineMarker"/>
        <c:varyColors val="0"/>
        <c:ser>
          <c:idx val="2"/>
          <c:order val="0"/>
          <c:tx>
            <c:v>Physical Activation</c:v>
          </c:tx>
          <c:spPr>
            <a:ln w="28575">
              <a:noFill/>
            </a:ln>
          </c:spPr>
          <c:marker>
            <c:symbol val="circle"/>
            <c:size val="7"/>
            <c:spPr>
              <a:solidFill>
                <a:srgbClr val="00B050"/>
              </a:solidFill>
            </c:spPr>
          </c:marker>
          <c:trendline>
            <c:trendlineType val="linear"/>
            <c:dispRSqr val="0"/>
            <c:dispEq val="0"/>
          </c:trendline>
          <c:xVal>
            <c:numRef>
              <c:f>'PactCocoa-m2-125-100K-air-1'!$M$1906:$M$1915</c:f>
              <c:numCache>
                <c:formatCode>General</c:formatCode>
                <c:ptCount val="10"/>
                <c:pt idx="0">
                  <c:v>3.2589652240646763E-2</c:v>
                </c:pt>
                <c:pt idx="1">
                  <c:v>5.2674602102901216E-2</c:v>
                </c:pt>
                <c:pt idx="2">
                  <c:v>6.534200557229336E-2</c:v>
                </c:pt>
                <c:pt idx="3">
                  <c:v>8.3360063906693926E-2</c:v>
                </c:pt>
                <c:pt idx="4">
                  <c:v>0.10055516097091209</c:v>
                </c:pt>
                <c:pt idx="5">
                  <c:v>0.1289608002048423</c:v>
                </c:pt>
                <c:pt idx="6">
                  <c:v>0.17883498430164485</c:v>
                </c:pt>
                <c:pt idx="7">
                  <c:v>0.22845399654308612</c:v>
                </c:pt>
                <c:pt idx="8">
                  <c:v>0.27882294653332695</c:v>
                </c:pt>
                <c:pt idx="9">
                  <c:v>0.32722098227068191</c:v>
                </c:pt>
              </c:numCache>
            </c:numRef>
          </c:xVal>
          <c:yVal>
            <c:numRef>
              <c:f>'PactCocoa-m2-125-100K-air-1'!$Q$1906:$Q$1915</c:f>
              <c:numCache>
                <c:formatCode>General</c:formatCode>
                <c:ptCount val="10"/>
                <c:pt idx="0">
                  <c:v>1.3504475663460498E-3</c:v>
                </c:pt>
                <c:pt idx="1">
                  <c:v>2.1801321827741205E-3</c:v>
                </c:pt>
                <c:pt idx="2">
                  <c:v>2.7148229974227065E-3</c:v>
                </c:pt>
                <c:pt idx="3">
                  <c:v>3.5045297152692069E-3</c:v>
                </c:pt>
                <c:pt idx="4">
                  <c:v>4.2747599858547749E-3</c:v>
                </c:pt>
                <c:pt idx="5">
                  <c:v>5.6024126170866337E-3</c:v>
                </c:pt>
                <c:pt idx="6">
                  <c:v>8.1302492129022869E-3</c:v>
                </c:pt>
                <c:pt idx="7">
                  <c:v>1.0944376410586933E-2</c:v>
                </c:pt>
                <c:pt idx="8">
                  <c:v>1.4174694615112631E-2</c:v>
                </c:pt>
                <c:pt idx="9">
                  <c:v>1.771018101667762E-2</c:v>
                </c:pt>
              </c:numCache>
            </c:numRef>
          </c:yVal>
          <c:smooth val="0"/>
        </c:ser>
        <c:ser>
          <c:idx val="3"/>
          <c:order val="1"/>
          <c:tx>
            <c:v>Chemical Activation</c:v>
          </c:tx>
          <c:spPr>
            <a:ln w="28575">
              <a:noFill/>
            </a:ln>
          </c:spPr>
          <c:marker>
            <c:symbol val="circle"/>
            <c:size val="7"/>
          </c:marker>
          <c:trendline>
            <c:trendlineType val="linear"/>
            <c:dispRSqr val="0"/>
            <c:dispEq val="0"/>
          </c:trendline>
          <c:xVal>
            <c:numRef>
              <c:f>'CactCocoa-m2-125-100K-air-1'!$M$1906:$M$1914</c:f>
              <c:numCache>
                <c:formatCode>General</c:formatCode>
                <c:ptCount val="9"/>
                <c:pt idx="0">
                  <c:v>3.0703571305727588E-2</c:v>
                </c:pt>
                <c:pt idx="1">
                  <c:v>4.646845843056719E-2</c:v>
                </c:pt>
                <c:pt idx="2">
                  <c:v>6.7820370099662283E-2</c:v>
                </c:pt>
                <c:pt idx="3">
                  <c:v>8.1199068377296943E-2</c:v>
                </c:pt>
                <c:pt idx="4">
                  <c:v>0.1013971153869484</c:v>
                </c:pt>
                <c:pt idx="5">
                  <c:v>0.13302448503459502</c:v>
                </c:pt>
                <c:pt idx="6">
                  <c:v>0.1844333885011008</c:v>
                </c:pt>
                <c:pt idx="7">
                  <c:v>0.24186630108447862</c:v>
                </c:pt>
                <c:pt idx="8">
                  <c:v>0.29545633022599382</c:v>
                </c:pt>
              </c:numCache>
            </c:numRef>
          </c:xVal>
          <c:yVal>
            <c:numRef>
              <c:f>'CactCocoa-m2-125-100K-air-1'!$Q$1906:$Q$1914</c:f>
              <c:numCache>
                <c:formatCode>General</c:formatCode>
                <c:ptCount val="9"/>
                <c:pt idx="0">
                  <c:v>1.9365877837934664E-4</c:v>
                </c:pt>
                <c:pt idx="1">
                  <c:v>2.8635829283116943E-4</c:v>
                </c:pt>
                <c:pt idx="2">
                  <c:v>4.1166264424937968E-4</c:v>
                </c:pt>
                <c:pt idx="3">
                  <c:v>4.9087602513382179E-4</c:v>
                </c:pt>
                <c:pt idx="4">
                  <c:v>6.1283643708972971E-4</c:v>
                </c:pt>
                <c:pt idx="5">
                  <c:v>8.1138719667306521E-4</c:v>
                </c:pt>
                <c:pt idx="6">
                  <c:v>1.1618967285894027E-3</c:v>
                </c:pt>
                <c:pt idx="7">
                  <c:v>1.6065492395291195E-3</c:v>
                </c:pt>
                <c:pt idx="8">
                  <c:v>2.0866462822158953E-3</c:v>
                </c:pt>
              </c:numCache>
            </c:numRef>
          </c:yVal>
          <c:smooth val="0"/>
        </c:ser>
        <c:dLbls>
          <c:showLegendKey val="0"/>
          <c:showVal val="0"/>
          <c:showCatName val="0"/>
          <c:showSerName val="0"/>
          <c:showPercent val="0"/>
          <c:showBubbleSize val="0"/>
        </c:dLbls>
        <c:axId val="92714496"/>
        <c:axId val="92716416"/>
      </c:scatterChart>
      <c:valAx>
        <c:axId val="92714496"/>
        <c:scaling>
          <c:orientation val="minMax"/>
        </c:scaling>
        <c:delete val="0"/>
        <c:axPos val="b"/>
        <c:title>
          <c:tx>
            <c:rich>
              <a:bodyPr/>
              <a:lstStyle/>
              <a:p>
                <a:pPr>
                  <a:defRPr/>
                </a:pPr>
                <a:r>
                  <a:rPr lang="en-US"/>
                  <a:t>P/P0</a:t>
                </a:r>
              </a:p>
            </c:rich>
          </c:tx>
          <c:layout/>
          <c:overlay val="0"/>
        </c:title>
        <c:numFmt formatCode="General" sourceLinked="1"/>
        <c:majorTickMark val="out"/>
        <c:minorTickMark val="none"/>
        <c:tickLblPos val="nextTo"/>
        <c:crossAx val="92716416"/>
        <c:crosses val="autoZero"/>
        <c:crossBetween val="midCat"/>
      </c:valAx>
      <c:valAx>
        <c:axId val="92716416"/>
        <c:scaling>
          <c:orientation val="minMax"/>
        </c:scaling>
        <c:delete val="0"/>
        <c:axPos val="l"/>
        <c:title>
          <c:tx>
            <c:rich>
              <a:bodyPr rot="-5400000" vert="horz"/>
              <a:lstStyle/>
              <a:p>
                <a:pPr>
                  <a:defRPr/>
                </a:pPr>
                <a:r>
                  <a:rPr lang="en-US"/>
                  <a:t>P/Va(P0-P)</a:t>
                </a:r>
              </a:p>
            </c:rich>
          </c:tx>
          <c:layout/>
          <c:overlay val="0"/>
        </c:title>
        <c:numFmt formatCode="General" sourceLinked="1"/>
        <c:majorTickMark val="out"/>
        <c:minorTickMark val="none"/>
        <c:tickLblPos val="nextTo"/>
        <c:crossAx val="92714496"/>
        <c:crosses val="autoZero"/>
        <c:crossBetween val="midCat"/>
      </c:valAx>
      <c:spPr>
        <a:ln>
          <a:solidFill>
            <a:schemeClr val="tx1"/>
          </a:solidFill>
        </a:ln>
      </c:spPr>
    </c:plotArea>
    <c:legend>
      <c:legendPos val="r"/>
      <c:legendEntry>
        <c:idx val="2"/>
        <c:delete val="1"/>
      </c:legendEntry>
      <c:legendEntry>
        <c:idx val="3"/>
        <c:delete val="1"/>
      </c:legendEntry>
      <c:layout>
        <c:manualLayout>
          <c:xMode val="edge"/>
          <c:yMode val="edge"/>
          <c:x val="0.1368383415868008"/>
          <c:y val="6.258821131741682E-2"/>
          <c:w val="0.59505801445013817"/>
          <c:h val="0.3510840635799074"/>
        </c:manualLayout>
      </c:layout>
      <c:overlay val="1"/>
    </c:legend>
    <c:plotVisOnly val="1"/>
    <c:dispBlanksAs val="gap"/>
    <c:showDLblsOverMax val="0"/>
  </c:chart>
  <c:spPr>
    <a:solidFill>
      <a:schemeClr val="bg1">
        <a:alpha val="85000"/>
      </a:schemeClr>
    </a:solidFill>
    <a:ln>
      <a:noFill/>
    </a:ln>
  </c:spPr>
  <c:txPr>
    <a:bodyPr/>
    <a:lstStyle/>
    <a:p>
      <a:pPr>
        <a:defRPr sz="2000"/>
      </a:pPr>
      <a:endParaRPr lang="en-US"/>
    </a:p>
  </c:txPr>
  <c:externalData r:id="rId1">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16435660668496313"/>
          <c:y val="7.0445451712564069E-2"/>
          <c:w val="0.73999756833046171"/>
          <c:h val="0.75263053238082411"/>
        </c:manualLayout>
      </c:layout>
      <c:barChart>
        <c:barDir val="col"/>
        <c:grouping val="clustered"/>
        <c:varyColors val="0"/>
        <c:ser>
          <c:idx val="0"/>
          <c:order val="0"/>
          <c:tx>
            <c:v>&lt;125 um</c:v>
          </c:tx>
          <c:spPr>
            <a:solidFill>
              <a:schemeClr val="accent1">
                <a:lumMod val="75000"/>
              </a:schemeClr>
            </a:solidFill>
          </c:spPr>
          <c:invertIfNegative val="0"/>
          <c:cat>
            <c:strRef>
              <c:f>'BET Surface Area'!$D$17:$D$18</c:f>
              <c:strCache>
                <c:ptCount val="2"/>
                <c:pt idx="0">
                  <c:v>Raw</c:v>
                </c:pt>
                <c:pt idx="1">
                  <c:v>Pyrolysis</c:v>
                </c:pt>
              </c:strCache>
            </c:strRef>
          </c:cat>
          <c:val>
            <c:numRef>
              <c:f>'BET Surface Area'!$E$17:$E$18</c:f>
              <c:numCache>
                <c:formatCode>General</c:formatCode>
                <c:ptCount val="2"/>
                <c:pt idx="0">
                  <c:v>1.0834771013815916</c:v>
                </c:pt>
                <c:pt idx="1">
                  <c:v>2.0918578464495643</c:v>
                </c:pt>
              </c:numCache>
            </c:numRef>
          </c:val>
        </c:ser>
        <c:ser>
          <c:idx val="1"/>
          <c:order val="1"/>
          <c:tx>
            <c:v>250-300 um</c:v>
          </c:tx>
          <c:spPr>
            <a:solidFill>
              <a:srgbClr val="006600"/>
            </a:solidFill>
          </c:spPr>
          <c:invertIfNegative val="0"/>
          <c:cat>
            <c:strRef>
              <c:f>'BET Surface Area'!$D$17:$D$18</c:f>
              <c:strCache>
                <c:ptCount val="2"/>
                <c:pt idx="0">
                  <c:v>Raw</c:v>
                </c:pt>
                <c:pt idx="1">
                  <c:v>Pyrolysis</c:v>
                </c:pt>
              </c:strCache>
            </c:strRef>
          </c:cat>
          <c:val>
            <c:numRef>
              <c:f>'BET Surface Area'!$F$17:$F$18</c:f>
              <c:numCache>
                <c:formatCode>General</c:formatCode>
                <c:ptCount val="2"/>
                <c:pt idx="0">
                  <c:v>0.35317653309597696</c:v>
                </c:pt>
                <c:pt idx="1">
                  <c:v>3.9898014172778997</c:v>
                </c:pt>
              </c:numCache>
            </c:numRef>
          </c:val>
        </c:ser>
        <c:ser>
          <c:idx val="2"/>
          <c:order val="2"/>
          <c:tx>
            <c:v>600 um - 2.38 mm</c:v>
          </c:tx>
          <c:spPr>
            <a:solidFill>
              <a:srgbClr val="7030A0"/>
            </a:solidFill>
          </c:spPr>
          <c:invertIfNegative val="0"/>
          <c:cat>
            <c:strRef>
              <c:f>'BET Surface Area'!$D$17:$D$18</c:f>
              <c:strCache>
                <c:ptCount val="2"/>
                <c:pt idx="0">
                  <c:v>Raw</c:v>
                </c:pt>
                <c:pt idx="1">
                  <c:v>Pyrolysis</c:v>
                </c:pt>
              </c:strCache>
            </c:strRef>
          </c:cat>
          <c:val>
            <c:numRef>
              <c:f>'BET Surface Area'!$G$17:$G$18</c:f>
              <c:numCache>
                <c:formatCode>General</c:formatCode>
                <c:ptCount val="2"/>
                <c:pt idx="0">
                  <c:v>0.27114632104474878</c:v>
                </c:pt>
                <c:pt idx="1">
                  <c:v>1.7500483165502667</c:v>
                </c:pt>
              </c:numCache>
            </c:numRef>
          </c:val>
        </c:ser>
        <c:dLbls>
          <c:showLegendKey val="0"/>
          <c:showVal val="0"/>
          <c:showCatName val="0"/>
          <c:showSerName val="0"/>
          <c:showPercent val="0"/>
          <c:showBubbleSize val="0"/>
        </c:dLbls>
        <c:gapWidth val="150"/>
        <c:axId val="93751168"/>
        <c:axId val="93752704"/>
      </c:barChart>
      <c:catAx>
        <c:axId val="93751168"/>
        <c:scaling>
          <c:orientation val="minMax"/>
        </c:scaling>
        <c:delete val="0"/>
        <c:axPos val="b"/>
        <c:majorTickMark val="out"/>
        <c:minorTickMark val="none"/>
        <c:tickLblPos val="nextTo"/>
        <c:crossAx val="93752704"/>
        <c:crosses val="autoZero"/>
        <c:auto val="1"/>
        <c:lblAlgn val="ctr"/>
        <c:lblOffset val="100"/>
        <c:noMultiLvlLbl val="0"/>
      </c:catAx>
      <c:valAx>
        <c:axId val="93752704"/>
        <c:scaling>
          <c:orientation val="minMax"/>
        </c:scaling>
        <c:delete val="0"/>
        <c:axPos val="l"/>
        <c:title>
          <c:tx>
            <c:rich>
              <a:bodyPr rot="-5400000" vert="horz"/>
              <a:lstStyle/>
              <a:p>
                <a:pPr>
                  <a:defRPr/>
                </a:pPr>
                <a:r>
                  <a:rPr lang="en-US"/>
                  <a:t>Specific Surface Area</a:t>
                </a:r>
              </a:p>
            </c:rich>
          </c:tx>
          <c:layout/>
          <c:overlay val="0"/>
        </c:title>
        <c:numFmt formatCode="General" sourceLinked="1"/>
        <c:majorTickMark val="out"/>
        <c:minorTickMark val="none"/>
        <c:tickLblPos val="nextTo"/>
        <c:crossAx val="93751168"/>
        <c:crosses val="autoZero"/>
        <c:crossBetween val="between"/>
      </c:valAx>
    </c:plotArea>
    <c:legend>
      <c:legendPos val="r"/>
      <c:layout>
        <c:manualLayout>
          <c:xMode val="edge"/>
          <c:yMode val="edge"/>
          <c:x val="0.17122427363261228"/>
          <c:y val="7.040106340000675E-2"/>
          <c:w val="0.44492823992973507"/>
          <c:h val="0.47969129728142584"/>
        </c:manualLayout>
      </c:layout>
      <c:overlay val="0"/>
    </c:legend>
    <c:plotVisOnly val="1"/>
    <c:dispBlanksAs val="gap"/>
    <c:showDLblsOverMax val="0"/>
  </c:chart>
  <c:spPr>
    <a:solidFill>
      <a:schemeClr val="bg1">
        <a:alpha val="85000"/>
      </a:schemeClr>
    </a:solidFill>
    <a:ln>
      <a:noFill/>
    </a:ln>
  </c:spPr>
  <c:txPr>
    <a:bodyPr/>
    <a:lstStyle/>
    <a:p>
      <a:pPr>
        <a:defRPr sz="2000"/>
      </a:pPr>
      <a:endParaRPr lang="en-US"/>
    </a:p>
  </c:txPr>
  <c:externalData r:id="rId1">
    <c:autoUpdate val="0"/>
  </c:externalData>
</c:chartSpace>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4F76A922-0519-47B6-ADBD-0616292251DC}" type="datetimeFigureOut">
              <a:rPr lang="en-US" smtClean="0"/>
              <a:pPr/>
              <a:t>4/22/2013</a:t>
            </a:fld>
            <a:endParaRPr lang="en-US" dirty="0"/>
          </a:p>
        </p:txBody>
      </p:sp>
      <p:sp>
        <p:nvSpPr>
          <p:cNvPr id="4" name="Slide Image Placeholder 3"/>
          <p:cNvSpPr>
            <a:spLocks noGrp="1" noRot="1" noChangeAspect="1"/>
          </p:cNvSpPr>
          <p:nvPr>
            <p:ph type="sldImg" idx="2"/>
          </p:nvPr>
        </p:nvSpPr>
        <p:spPr>
          <a:xfrm>
            <a:off x="1285875" y="685800"/>
            <a:ext cx="4286250" cy="34290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D30C8613-BBE5-4351-8913-2D73A809D039}" type="slidenum">
              <a:rPr lang="en-US" smtClean="0"/>
              <a:pPr/>
              <a:t>‹#›</a:t>
            </a:fld>
            <a:endParaRPr lang="en-US" dirty="0"/>
          </a:p>
        </p:txBody>
      </p:sp>
    </p:spTree>
    <p:extLst>
      <p:ext uri="{BB962C8B-B14F-4D97-AF65-F5344CB8AC3E}">
        <p14:creationId xmlns:p14="http://schemas.microsoft.com/office/powerpoint/2010/main" val="3003865235"/>
      </p:ext>
    </p:extLst>
  </p:cSld>
  <p:clrMap bg1="lt1" tx1="dk1" bg2="lt2" tx2="dk2" accent1="accent1" accent2="accent2" accent3="accent3" accent4="accent4" accent5="accent5" accent6="accent6" hlink="hlink" folHlink="folHlink"/>
  <p:notesStyle>
    <a:lvl1pPr marL="0" algn="l" defTabSz="4231968" rtl="0" eaLnBrk="1" latinLnBrk="0" hangingPunct="1">
      <a:defRPr sz="5500" kern="1200">
        <a:solidFill>
          <a:schemeClr val="tx1"/>
        </a:solidFill>
        <a:latin typeface="+mn-lt"/>
        <a:ea typeface="+mn-ea"/>
        <a:cs typeface="+mn-cs"/>
      </a:defRPr>
    </a:lvl1pPr>
    <a:lvl2pPr marL="2115984" algn="l" defTabSz="4231968" rtl="0" eaLnBrk="1" latinLnBrk="0" hangingPunct="1">
      <a:defRPr sz="5500" kern="1200">
        <a:solidFill>
          <a:schemeClr val="tx1"/>
        </a:solidFill>
        <a:latin typeface="+mn-lt"/>
        <a:ea typeface="+mn-ea"/>
        <a:cs typeface="+mn-cs"/>
      </a:defRPr>
    </a:lvl2pPr>
    <a:lvl3pPr marL="4231968" algn="l" defTabSz="4231968" rtl="0" eaLnBrk="1" latinLnBrk="0" hangingPunct="1">
      <a:defRPr sz="5500" kern="1200">
        <a:solidFill>
          <a:schemeClr val="tx1"/>
        </a:solidFill>
        <a:latin typeface="+mn-lt"/>
        <a:ea typeface="+mn-ea"/>
        <a:cs typeface="+mn-cs"/>
      </a:defRPr>
    </a:lvl3pPr>
    <a:lvl4pPr marL="6347953" algn="l" defTabSz="4231968" rtl="0" eaLnBrk="1" latinLnBrk="0" hangingPunct="1">
      <a:defRPr sz="5500" kern="1200">
        <a:solidFill>
          <a:schemeClr val="tx1"/>
        </a:solidFill>
        <a:latin typeface="+mn-lt"/>
        <a:ea typeface="+mn-ea"/>
        <a:cs typeface="+mn-cs"/>
      </a:defRPr>
    </a:lvl4pPr>
    <a:lvl5pPr marL="8463937" algn="l" defTabSz="4231968" rtl="0" eaLnBrk="1" latinLnBrk="0" hangingPunct="1">
      <a:defRPr sz="5500" kern="1200">
        <a:solidFill>
          <a:schemeClr val="tx1"/>
        </a:solidFill>
        <a:latin typeface="+mn-lt"/>
        <a:ea typeface="+mn-ea"/>
        <a:cs typeface="+mn-cs"/>
      </a:defRPr>
    </a:lvl5pPr>
    <a:lvl6pPr marL="10579921" algn="l" defTabSz="4231968" rtl="0" eaLnBrk="1" latinLnBrk="0" hangingPunct="1">
      <a:defRPr sz="5500" kern="1200">
        <a:solidFill>
          <a:schemeClr val="tx1"/>
        </a:solidFill>
        <a:latin typeface="+mn-lt"/>
        <a:ea typeface="+mn-ea"/>
        <a:cs typeface="+mn-cs"/>
      </a:defRPr>
    </a:lvl6pPr>
    <a:lvl7pPr marL="12695906" algn="l" defTabSz="4231968" rtl="0" eaLnBrk="1" latinLnBrk="0" hangingPunct="1">
      <a:defRPr sz="5500" kern="1200">
        <a:solidFill>
          <a:schemeClr val="tx1"/>
        </a:solidFill>
        <a:latin typeface="+mn-lt"/>
        <a:ea typeface="+mn-ea"/>
        <a:cs typeface="+mn-cs"/>
      </a:defRPr>
    </a:lvl7pPr>
    <a:lvl8pPr marL="14811890" algn="l" defTabSz="4231968" rtl="0" eaLnBrk="1" latinLnBrk="0" hangingPunct="1">
      <a:defRPr sz="5500" kern="1200">
        <a:solidFill>
          <a:schemeClr val="tx1"/>
        </a:solidFill>
        <a:latin typeface="+mn-lt"/>
        <a:ea typeface="+mn-ea"/>
        <a:cs typeface="+mn-cs"/>
      </a:defRPr>
    </a:lvl8pPr>
    <a:lvl9pPr marL="16927874" algn="l" defTabSz="4231968" rtl="0" eaLnBrk="1" latinLnBrk="0" hangingPunct="1">
      <a:defRPr sz="55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285875" y="685800"/>
            <a:ext cx="4286250" cy="3429000"/>
          </a:xfrm>
        </p:spPr>
      </p:sp>
      <p:sp>
        <p:nvSpPr>
          <p:cNvPr id="3" name="Notes Placeholder 2"/>
          <p:cNvSpPr>
            <a:spLocks noGrp="1"/>
          </p:cNvSpPr>
          <p:nvPr>
            <p:ph type="body" idx="1"/>
          </p:nvPr>
        </p:nvSpPr>
        <p:spPr/>
        <p:txBody>
          <a:bodyPr>
            <a:normAutofit/>
          </a:bodyPr>
          <a:lstStyle/>
          <a:p>
            <a:pPr marL="685800" indent="-685800">
              <a:buFontTx/>
              <a:buChar char="-"/>
            </a:pPr>
            <a:r>
              <a:rPr lang="en-US" dirty="0" smtClean="0"/>
              <a:t>Second point</a:t>
            </a:r>
            <a:r>
              <a:rPr lang="en-US" baseline="0" dirty="0" smtClean="0"/>
              <a:t> under background – “dumped” is a bit colloquial for science, and also not really encapsulating the point. They end up in water supply because of human waste as well as disposal (your body does not adsorb all pharmaceuticals, and ends up in your, well, you know what.) Maybe just take out this point?</a:t>
            </a:r>
          </a:p>
          <a:p>
            <a:pPr marL="685800" indent="-685800">
              <a:buFontTx/>
              <a:buChar char="-"/>
            </a:pPr>
            <a:r>
              <a:rPr lang="en-US" baseline="0" dirty="0" smtClean="0"/>
              <a:t>3 references is a little slim for all of this work. </a:t>
            </a:r>
            <a:r>
              <a:rPr lang="en-US" baseline="0" dirty="0" err="1" smtClean="0"/>
              <a:t>Esp</a:t>
            </a:r>
            <a:r>
              <a:rPr lang="en-US" baseline="0" dirty="0" smtClean="0"/>
              <a:t> the water idea (since we’re not “water” people – I would bulk up cites there a bit!</a:t>
            </a:r>
          </a:p>
          <a:p>
            <a:pPr marL="685800" indent="-685800">
              <a:buFontTx/>
              <a:buChar char="-"/>
            </a:pPr>
            <a:r>
              <a:rPr lang="en-US" baseline="0" dirty="0" smtClean="0"/>
              <a:t>You have the full isotherm, but what about doing one for the zoomed in linear section for BET measurements? Maybe could put a series (raw/</a:t>
            </a:r>
            <a:r>
              <a:rPr lang="en-US" baseline="0" dirty="0" err="1" smtClean="0"/>
              <a:t>py</a:t>
            </a:r>
            <a:r>
              <a:rPr lang="en-US" baseline="0" dirty="0" smtClean="0"/>
              <a:t>/act) on a graph?</a:t>
            </a:r>
          </a:p>
        </p:txBody>
      </p:sp>
      <p:sp>
        <p:nvSpPr>
          <p:cNvPr id="4" name="Slide Number Placeholder 3"/>
          <p:cNvSpPr>
            <a:spLocks noGrp="1"/>
          </p:cNvSpPr>
          <p:nvPr>
            <p:ph type="sldNum" sz="quarter" idx="10"/>
          </p:nvPr>
        </p:nvSpPr>
        <p:spPr/>
        <p:txBody>
          <a:bodyPr/>
          <a:lstStyle/>
          <a:p>
            <a:fld id="{D30C8613-BBE5-4351-8913-2D73A809D039}" type="slidenum">
              <a:rPr lang="en-US" smtClean="0"/>
              <a:pPr/>
              <a:t>1</a:t>
            </a:fld>
            <a:endParaRPr lang="en-US" dirty="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3086100" y="10226043"/>
            <a:ext cx="34975800" cy="7056120"/>
          </a:xfrm>
        </p:spPr>
        <p:txBody>
          <a:bodyPr/>
          <a:lstStyle/>
          <a:p>
            <a:r>
              <a:rPr lang="en-US" smtClean="0"/>
              <a:t>Click to edit Master title style</a:t>
            </a:r>
            <a:endParaRPr lang="en-US"/>
          </a:p>
        </p:txBody>
      </p:sp>
      <p:sp>
        <p:nvSpPr>
          <p:cNvPr id="3" name="Subtitle 2"/>
          <p:cNvSpPr>
            <a:spLocks noGrp="1"/>
          </p:cNvSpPr>
          <p:nvPr>
            <p:ph type="subTitle" idx="1"/>
          </p:nvPr>
        </p:nvSpPr>
        <p:spPr>
          <a:xfrm>
            <a:off x="6172200" y="18653760"/>
            <a:ext cx="28803600" cy="8412480"/>
          </a:xfrm>
        </p:spPr>
        <p:txBody>
          <a:bodyPr/>
          <a:lstStyle>
            <a:lvl1pPr marL="0" indent="0" algn="ctr">
              <a:buNone/>
              <a:defRPr>
                <a:solidFill>
                  <a:schemeClr val="tx1">
                    <a:tint val="75000"/>
                  </a:schemeClr>
                </a:solidFill>
              </a:defRPr>
            </a:lvl1pPr>
            <a:lvl2pPr marL="2115984" indent="0" algn="ctr">
              <a:buNone/>
              <a:defRPr>
                <a:solidFill>
                  <a:schemeClr val="tx1">
                    <a:tint val="75000"/>
                  </a:schemeClr>
                </a:solidFill>
              </a:defRPr>
            </a:lvl2pPr>
            <a:lvl3pPr marL="4231968" indent="0" algn="ctr">
              <a:buNone/>
              <a:defRPr>
                <a:solidFill>
                  <a:schemeClr val="tx1">
                    <a:tint val="75000"/>
                  </a:schemeClr>
                </a:solidFill>
              </a:defRPr>
            </a:lvl3pPr>
            <a:lvl4pPr marL="6347953" indent="0" algn="ctr">
              <a:buNone/>
              <a:defRPr>
                <a:solidFill>
                  <a:schemeClr val="tx1">
                    <a:tint val="75000"/>
                  </a:schemeClr>
                </a:solidFill>
              </a:defRPr>
            </a:lvl4pPr>
            <a:lvl5pPr marL="8463937" indent="0" algn="ctr">
              <a:buNone/>
              <a:defRPr>
                <a:solidFill>
                  <a:schemeClr val="tx1">
                    <a:tint val="75000"/>
                  </a:schemeClr>
                </a:solidFill>
              </a:defRPr>
            </a:lvl5pPr>
            <a:lvl6pPr marL="10579921" indent="0" algn="ctr">
              <a:buNone/>
              <a:defRPr>
                <a:solidFill>
                  <a:schemeClr val="tx1">
                    <a:tint val="75000"/>
                  </a:schemeClr>
                </a:solidFill>
              </a:defRPr>
            </a:lvl6pPr>
            <a:lvl7pPr marL="12695906" indent="0" algn="ctr">
              <a:buNone/>
              <a:defRPr>
                <a:solidFill>
                  <a:schemeClr val="tx1">
                    <a:tint val="75000"/>
                  </a:schemeClr>
                </a:solidFill>
              </a:defRPr>
            </a:lvl7pPr>
            <a:lvl8pPr marL="14811890" indent="0" algn="ctr">
              <a:buNone/>
              <a:defRPr>
                <a:solidFill>
                  <a:schemeClr val="tx1">
                    <a:tint val="75000"/>
                  </a:schemeClr>
                </a:solidFill>
              </a:defRPr>
            </a:lvl8pPr>
            <a:lvl9pPr marL="16927874"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438E48D0-28FB-405A-8EDB-C27B91060C51}" type="datetimeFigureOut">
              <a:rPr lang="en-US" smtClean="0"/>
              <a:pPr/>
              <a:t>4/22/2013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5D0B9585-D3A3-4748-AFDA-59794B92ECE1}" type="slidenum">
              <a:rPr lang="en-US" smtClean="0"/>
              <a:pPr/>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438E48D0-28FB-405A-8EDB-C27B91060C51}" type="datetimeFigureOut">
              <a:rPr lang="en-US" smtClean="0"/>
              <a:pPr/>
              <a:t>4/22/2013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5D0B9585-D3A3-4748-AFDA-59794B92ECE1}" type="slidenum">
              <a:rPr lang="en-US" smtClean="0"/>
              <a:pPr/>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3250409" y="21153122"/>
            <a:ext cx="34975800" cy="6537960"/>
          </a:xfrm>
        </p:spPr>
        <p:txBody>
          <a:bodyPr anchor="t"/>
          <a:lstStyle>
            <a:lvl1pPr algn="l">
              <a:defRPr sz="18500" b="1" cap="all"/>
            </a:lvl1pPr>
          </a:lstStyle>
          <a:p>
            <a:r>
              <a:rPr lang="en-US" smtClean="0"/>
              <a:t>Click to edit Master title style</a:t>
            </a:r>
            <a:endParaRPr lang="en-US"/>
          </a:p>
        </p:txBody>
      </p:sp>
      <p:sp>
        <p:nvSpPr>
          <p:cNvPr id="3" name="Text Placeholder 2"/>
          <p:cNvSpPr>
            <a:spLocks noGrp="1"/>
          </p:cNvSpPr>
          <p:nvPr>
            <p:ph type="body" idx="1"/>
          </p:nvPr>
        </p:nvSpPr>
        <p:spPr>
          <a:xfrm>
            <a:off x="3250409" y="13952226"/>
            <a:ext cx="34975800" cy="7200898"/>
          </a:xfrm>
        </p:spPr>
        <p:txBody>
          <a:bodyPr anchor="b"/>
          <a:lstStyle>
            <a:lvl1pPr marL="0" indent="0">
              <a:buNone/>
              <a:defRPr sz="9200">
                <a:solidFill>
                  <a:schemeClr val="tx1">
                    <a:tint val="75000"/>
                  </a:schemeClr>
                </a:solidFill>
              </a:defRPr>
            </a:lvl1pPr>
            <a:lvl2pPr marL="2115984" indent="0">
              <a:buNone/>
              <a:defRPr sz="8300">
                <a:solidFill>
                  <a:schemeClr val="tx1">
                    <a:tint val="75000"/>
                  </a:schemeClr>
                </a:solidFill>
              </a:defRPr>
            </a:lvl2pPr>
            <a:lvl3pPr marL="4231968" indent="0">
              <a:buNone/>
              <a:defRPr sz="7400">
                <a:solidFill>
                  <a:schemeClr val="tx1">
                    <a:tint val="75000"/>
                  </a:schemeClr>
                </a:solidFill>
              </a:defRPr>
            </a:lvl3pPr>
            <a:lvl4pPr marL="6347953" indent="0">
              <a:buNone/>
              <a:defRPr sz="6400">
                <a:solidFill>
                  <a:schemeClr val="tx1">
                    <a:tint val="75000"/>
                  </a:schemeClr>
                </a:solidFill>
              </a:defRPr>
            </a:lvl4pPr>
            <a:lvl5pPr marL="8463937" indent="0">
              <a:buNone/>
              <a:defRPr sz="6400">
                <a:solidFill>
                  <a:schemeClr val="tx1">
                    <a:tint val="75000"/>
                  </a:schemeClr>
                </a:solidFill>
              </a:defRPr>
            </a:lvl5pPr>
            <a:lvl6pPr marL="10579921" indent="0">
              <a:buNone/>
              <a:defRPr sz="6400">
                <a:solidFill>
                  <a:schemeClr val="tx1">
                    <a:tint val="75000"/>
                  </a:schemeClr>
                </a:solidFill>
              </a:defRPr>
            </a:lvl6pPr>
            <a:lvl7pPr marL="12695906" indent="0">
              <a:buNone/>
              <a:defRPr sz="6400">
                <a:solidFill>
                  <a:schemeClr val="tx1">
                    <a:tint val="75000"/>
                  </a:schemeClr>
                </a:solidFill>
              </a:defRPr>
            </a:lvl7pPr>
            <a:lvl8pPr marL="14811890" indent="0">
              <a:buNone/>
              <a:defRPr sz="6400">
                <a:solidFill>
                  <a:schemeClr val="tx1">
                    <a:tint val="75000"/>
                  </a:schemeClr>
                </a:solidFill>
              </a:defRPr>
            </a:lvl8pPr>
            <a:lvl9pPr marL="16927874" indent="0">
              <a:buNone/>
              <a:defRPr sz="6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438E48D0-28FB-405A-8EDB-C27B91060C51}" type="datetimeFigureOut">
              <a:rPr lang="en-US" smtClean="0"/>
              <a:pPr/>
              <a:t>4/22/2013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5D0B9585-D3A3-4748-AFDA-59794B92ECE1}" type="slidenum">
              <a:rPr lang="en-US" smtClean="0"/>
              <a:pPr/>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2057400" y="7680963"/>
            <a:ext cx="18173700" cy="21724622"/>
          </a:xfrm>
        </p:spPr>
        <p:txBody>
          <a:bodyPr/>
          <a:lstStyle>
            <a:lvl1pPr>
              <a:defRPr sz="13000"/>
            </a:lvl1pPr>
            <a:lvl2pPr>
              <a:defRPr sz="11100"/>
            </a:lvl2pPr>
            <a:lvl3pPr>
              <a:defRPr sz="9200"/>
            </a:lvl3pPr>
            <a:lvl4pPr>
              <a:defRPr sz="8300"/>
            </a:lvl4pPr>
            <a:lvl5pPr>
              <a:defRPr sz="8300"/>
            </a:lvl5pPr>
            <a:lvl6pPr>
              <a:defRPr sz="8300"/>
            </a:lvl6pPr>
            <a:lvl7pPr>
              <a:defRPr sz="8300"/>
            </a:lvl7pPr>
            <a:lvl8pPr>
              <a:defRPr sz="8300"/>
            </a:lvl8pPr>
            <a:lvl9pPr>
              <a:defRPr sz="83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20916900" y="7680963"/>
            <a:ext cx="18173700" cy="21724622"/>
          </a:xfrm>
        </p:spPr>
        <p:txBody>
          <a:bodyPr/>
          <a:lstStyle>
            <a:lvl1pPr>
              <a:defRPr sz="13000"/>
            </a:lvl1pPr>
            <a:lvl2pPr>
              <a:defRPr sz="11100"/>
            </a:lvl2pPr>
            <a:lvl3pPr>
              <a:defRPr sz="9200"/>
            </a:lvl3pPr>
            <a:lvl4pPr>
              <a:defRPr sz="8300"/>
            </a:lvl4pPr>
            <a:lvl5pPr>
              <a:defRPr sz="8300"/>
            </a:lvl5pPr>
            <a:lvl6pPr>
              <a:defRPr sz="8300"/>
            </a:lvl6pPr>
            <a:lvl7pPr>
              <a:defRPr sz="8300"/>
            </a:lvl7pPr>
            <a:lvl8pPr>
              <a:defRPr sz="8300"/>
            </a:lvl8pPr>
            <a:lvl9pPr>
              <a:defRPr sz="83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438E48D0-28FB-405A-8EDB-C27B91060C51}" type="datetimeFigureOut">
              <a:rPr lang="en-US" smtClean="0"/>
              <a:pPr/>
              <a:t>4/22/2013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5D0B9585-D3A3-4748-AFDA-59794B92ECE1}" type="slidenum">
              <a:rPr lang="en-US" smtClean="0"/>
              <a:pPr/>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2057400" y="7368542"/>
            <a:ext cx="18180846" cy="3070858"/>
          </a:xfrm>
        </p:spPr>
        <p:txBody>
          <a:bodyPr anchor="b"/>
          <a:lstStyle>
            <a:lvl1pPr marL="0" indent="0">
              <a:buNone/>
              <a:defRPr sz="11100" b="1"/>
            </a:lvl1pPr>
            <a:lvl2pPr marL="2115984" indent="0">
              <a:buNone/>
              <a:defRPr sz="9200" b="1"/>
            </a:lvl2pPr>
            <a:lvl3pPr marL="4231968" indent="0">
              <a:buNone/>
              <a:defRPr sz="8300" b="1"/>
            </a:lvl3pPr>
            <a:lvl4pPr marL="6347953" indent="0">
              <a:buNone/>
              <a:defRPr sz="7400" b="1"/>
            </a:lvl4pPr>
            <a:lvl5pPr marL="8463937" indent="0">
              <a:buNone/>
              <a:defRPr sz="7400" b="1"/>
            </a:lvl5pPr>
            <a:lvl6pPr marL="10579921" indent="0">
              <a:buNone/>
              <a:defRPr sz="7400" b="1"/>
            </a:lvl6pPr>
            <a:lvl7pPr marL="12695906" indent="0">
              <a:buNone/>
              <a:defRPr sz="7400" b="1"/>
            </a:lvl7pPr>
            <a:lvl8pPr marL="14811890" indent="0">
              <a:buNone/>
              <a:defRPr sz="7400" b="1"/>
            </a:lvl8pPr>
            <a:lvl9pPr marL="16927874" indent="0">
              <a:buNone/>
              <a:defRPr sz="7400" b="1"/>
            </a:lvl9pPr>
          </a:lstStyle>
          <a:p>
            <a:pPr lvl="0"/>
            <a:r>
              <a:rPr lang="en-US" smtClean="0"/>
              <a:t>Click to edit Master text styles</a:t>
            </a:r>
          </a:p>
        </p:txBody>
      </p:sp>
      <p:sp>
        <p:nvSpPr>
          <p:cNvPr id="4" name="Content Placeholder 3"/>
          <p:cNvSpPr>
            <a:spLocks noGrp="1"/>
          </p:cNvSpPr>
          <p:nvPr>
            <p:ph sz="half" idx="2"/>
          </p:nvPr>
        </p:nvSpPr>
        <p:spPr>
          <a:xfrm>
            <a:off x="2057400" y="10439400"/>
            <a:ext cx="18180846" cy="18966182"/>
          </a:xfrm>
        </p:spPr>
        <p:txBody>
          <a:bodyPr/>
          <a:lstStyle>
            <a:lvl1pPr>
              <a:defRPr sz="11100"/>
            </a:lvl1pPr>
            <a:lvl2pPr>
              <a:defRPr sz="9200"/>
            </a:lvl2pPr>
            <a:lvl3pPr>
              <a:defRPr sz="8300"/>
            </a:lvl3pPr>
            <a:lvl4pPr>
              <a:defRPr sz="7400"/>
            </a:lvl4pPr>
            <a:lvl5pPr>
              <a:defRPr sz="7400"/>
            </a:lvl5pPr>
            <a:lvl6pPr>
              <a:defRPr sz="7400"/>
            </a:lvl6pPr>
            <a:lvl7pPr>
              <a:defRPr sz="7400"/>
            </a:lvl7pPr>
            <a:lvl8pPr>
              <a:defRPr sz="7400"/>
            </a:lvl8pPr>
            <a:lvl9pPr>
              <a:defRPr sz="74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20902615" y="7368542"/>
            <a:ext cx="18187988" cy="3070858"/>
          </a:xfrm>
        </p:spPr>
        <p:txBody>
          <a:bodyPr anchor="b"/>
          <a:lstStyle>
            <a:lvl1pPr marL="0" indent="0">
              <a:buNone/>
              <a:defRPr sz="11100" b="1"/>
            </a:lvl1pPr>
            <a:lvl2pPr marL="2115984" indent="0">
              <a:buNone/>
              <a:defRPr sz="9200" b="1"/>
            </a:lvl2pPr>
            <a:lvl3pPr marL="4231968" indent="0">
              <a:buNone/>
              <a:defRPr sz="8300" b="1"/>
            </a:lvl3pPr>
            <a:lvl4pPr marL="6347953" indent="0">
              <a:buNone/>
              <a:defRPr sz="7400" b="1"/>
            </a:lvl4pPr>
            <a:lvl5pPr marL="8463937" indent="0">
              <a:buNone/>
              <a:defRPr sz="7400" b="1"/>
            </a:lvl5pPr>
            <a:lvl6pPr marL="10579921" indent="0">
              <a:buNone/>
              <a:defRPr sz="7400" b="1"/>
            </a:lvl6pPr>
            <a:lvl7pPr marL="12695906" indent="0">
              <a:buNone/>
              <a:defRPr sz="7400" b="1"/>
            </a:lvl7pPr>
            <a:lvl8pPr marL="14811890" indent="0">
              <a:buNone/>
              <a:defRPr sz="7400" b="1"/>
            </a:lvl8pPr>
            <a:lvl9pPr marL="16927874" indent="0">
              <a:buNone/>
              <a:defRPr sz="7400" b="1"/>
            </a:lvl9pPr>
          </a:lstStyle>
          <a:p>
            <a:pPr lvl="0"/>
            <a:r>
              <a:rPr lang="en-US" smtClean="0"/>
              <a:t>Click to edit Master text styles</a:t>
            </a:r>
          </a:p>
        </p:txBody>
      </p:sp>
      <p:sp>
        <p:nvSpPr>
          <p:cNvPr id="6" name="Content Placeholder 5"/>
          <p:cNvSpPr>
            <a:spLocks noGrp="1"/>
          </p:cNvSpPr>
          <p:nvPr>
            <p:ph sz="quarter" idx="4"/>
          </p:nvPr>
        </p:nvSpPr>
        <p:spPr>
          <a:xfrm>
            <a:off x="20902615" y="10439400"/>
            <a:ext cx="18187988" cy="18966182"/>
          </a:xfrm>
        </p:spPr>
        <p:txBody>
          <a:bodyPr/>
          <a:lstStyle>
            <a:lvl1pPr>
              <a:defRPr sz="11100"/>
            </a:lvl1pPr>
            <a:lvl2pPr>
              <a:defRPr sz="9200"/>
            </a:lvl2pPr>
            <a:lvl3pPr>
              <a:defRPr sz="8300"/>
            </a:lvl3pPr>
            <a:lvl4pPr>
              <a:defRPr sz="7400"/>
            </a:lvl4pPr>
            <a:lvl5pPr>
              <a:defRPr sz="7400"/>
            </a:lvl5pPr>
            <a:lvl6pPr>
              <a:defRPr sz="7400"/>
            </a:lvl6pPr>
            <a:lvl7pPr>
              <a:defRPr sz="7400"/>
            </a:lvl7pPr>
            <a:lvl8pPr>
              <a:defRPr sz="7400"/>
            </a:lvl8pPr>
            <a:lvl9pPr>
              <a:defRPr sz="74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438E48D0-28FB-405A-8EDB-C27B91060C51}" type="datetimeFigureOut">
              <a:rPr lang="en-US" smtClean="0"/>
              <a:pPr/>
              <a:t>4/22/2013</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5D0B9585-D3A3-4748-AFDA-59794B92ECE1}" type="slidenum">
              <a:rPr lang="en-US" smtClean="0"/>
              <a:pPr/>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438E48D0-28FB-405A-8EDB-C27B91060C51}" type="datetimeFigureOut">
              <a:rPr lang="en-US" smtClean="0"/>
              <a:pPr/>
              <a:t>4/22/2013</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5D0B9585-D3A3-4748-AFDA-59794B92ECE1}" type="slidenum">
              <a:rPr lang="en-US" smtClean="0"/>
              <a:pPr/>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38E48D0-28FB-405A-8EDB-C27B91060C51}" type="datetimeFigureOut">
              <a:rPr lang="en-US" smtClean="0"/>
              <a:pPr/>
              <a:t>4/22/2013</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5D0B9585-D3A3-4748-AFDA-59794B92ECE1}" type="slidenum">
              <a:rPr lang="en-US" smtClean="0"/>
              <a:pPr/>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057403" y="1310640"/>
            <a:ext cx="13537409" cy="5577840"/>
          </a:xfrm>
        </p:spPr>
        <p:txBody>
          <a:bodyPr anchor="b"/>
          <a:lstStyle>
            <a:lvl1pPr algn="l">
              <a:defRPr sz="9200" b="1"/>
            </a:lvl1pPr>
          </a:lstStyle>
          <a:p>
            <a:r>
              <a:rPr lang="en-US" smtClean="0"/>
              <a:t>Click to edit Master title style</a:t>
            </a:r>
            <a:endParaRPr lang="en-US"/>
          </a:p>
        </p:txBody>
      </p:sp>
      <p:sp>
        <p:nvSpPr>
          <p:cNvPr id="3" name="Content Placeholder 2"/>
          <p:cNvSpPr>
            <a:spLocks noGrp="1"/>
          </p:cNvSpPr>
          <p:nvPr>
            <p:ph idx="1"/>
          </p:nvPr>
        </p:nvSpPr>
        <p:spPr>
          <a:xfrm>
            <a:off x="16087725" y="1310644"/>
            <a:ext cx="23002875" cy="28094942"/>
          </a:xfrm>
        </p:spPr>
        <p:txBody>
          <a:bodyPr/>
          <a:lstStyle>
            <a:lvl1pPr>
              <a:defRPr sz="14800"/>
            </a:lvl1pPr>
            <a:lvl2pPr>
              <a:defRPr sz="13000"/>
            </a:lvl2pPr>
            <a:lvl3pPr>
              <a:defRPr sz="11100"/>
            </a:lvl3pPr>
            <a:lvl4pPr>
              <a:defRPr sz="9200"/>
            </a:lvl4pPr>
            <a:lvl5pPr>
              <a:defRPr sz="9200"/>
            </a:lvl5pPr>
            <a:lvl6pPr>
              <a:defRPr sz="9200"/>
            </a:lvl6pPr>
            <a:lvl7pPr>
              <a:defRPr sz="9200"/>
            </a:lvl7pPr>
            <a:lvl8pPr>
              <a:defRPr sz="9200"/>
            </a:lvl8pPr>
            <a:lvl9pPr>
              <a:defRPr sz="9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2057403" y="6888484"/>
            <a:ext cx="13537409" cy="22517102"/>
          </a:xfrm>
        </p:spPr>
        <p:txBody>
          <a:bodyPr/>
          <a:lstStyle>
            <a:lvl1pPr marL="0" indent="0">
              <a:buNone/>
              <a:defRPr sz="6400"/>
            </a:lvl1pPr>
            <a:lvl2pPr marL="2115984" indent="0">
              <a:buNone/>
              <a:defRPr sz="5500"/>
            </a:lvl2pPr>
            <a:lvl3pPr marL="4231968" indent="0">
              <a:buNone/>
              <a:defRPr sz="4700"/>
            </a:lvl3pPr>
            <a:lvl4pPr marL="6347953" indent="0">
              <a:buNone/>
              <a:defRPr sz="4200"/>
            </a:lvl4pPr>
            <a:lvl5pPr marL="8463937" indent="0">
              <a:buNone/>
              <a:defRPr sz="4200"/>
            </a:lvl5pPr>
            <a:lvl6pPr marL="10579921" indent="0">
              <a:buNone/>
              <a:defRPr sz="4200"/>
            </a:lvl6pPr>
            <a:lvl7pPr marL="12695906" indent="0">
              <a:buNone/>
              <a:defRPr sz="4200"/>
            </a:lvl7pPr>
            <a:lvl8pPr marL="14811890" indent="0">
              <a:buNone/>
              <a:defRPr sz="4200"/>
            </a:lvl8pPr>
            <a:lvl9pPr marL="16927874" indent="0">
              <a:buNone/>
              <a:defRPr sz="42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438E48D0-28FB-405A-8EDB-C27B91060C51}" type="datetimeFigureOut">
              <a:rPr lang="en-US" smtClean="0"/>
              <a:pPr/>
              <a:t>4/22/2013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5D0B9585-D3A3-4748-AFDA-59794B92ECE1}" type="slidenum">
              <a:rPr lang="en-US" smtClean="0"/>
              <a:pPr/>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065296" y="23042880"/>
            <a:ext cx="24688800" cy="2720342"/>
          </a:xfrm>
        </p:spPr>
        <p:txBody>
          <a:bodyPr anchor="b"/>
          <a:lstStyle>
            <a:lvl1pPr algn="l">
              <a:defRPr sz="9200" b="1"/>
            </a:lvl1pPr>
          </a:lstStyle>
          <a:p>
            <a:r>
              <a:rPr lang="en-US" smtClean="0"/>
              <a:t>Click to edit Master title style</a:t>
            </a:r>
            <a:endParaRPr lang="en-US"/>
          </a:p>
        </p:txBody>
      </p:sp>
      <p:sp>
        <p:nvSpPr>
          <p:cNvPr id="3" name="Picture Placeholder 2"/>
          <p:cNvSpPr>
            <a:spLocks noGrp="1"/>
          </p:cNvSpPr>
          <p:nvPr>
            <p:ph type="pic" idx="1"/>
          </p:nvPr>
        </p:nvSpPr>
        <p:spPr>
          <a:xfrm>
            <a:off x="8065296" y="2941320"/>
            <a:ext cx="24688800" cy="19751040"/>
          </a:xfrm>
        </p:spPr>
        <p:txBody>
          <a:bodyPr/>
          <a:lstStyle>
            <a:lvl1pPr marL="0" indent="0">
              <a:buNone/>
              <a:defRPr sz="14800"/>
            </a:lvl1pPr>
            <a:lvl2pPr marL="2115984" indent="0">
              <a:buNone/>
              <a:defRPr sz="13000"/>
            </a:lvl2pPr>
            <a:lvl3pPr marL="4231968" indent="0">
              <a:buNone/>
              <a:defRPr sz="11100"/>
            </a:lvl3pPr>
            <a:lvl4pPr marL="6347953" indent="0">
              <a:buNone/>
              <a:defRPr sz="9200"/>
            </a:lvl4pPr>
            <a:lvl5pPr marL="8463937" indent="0">
              <a:buNone/>
              <a:defRPr sz="9200"/>
            </a:lvl5pPr>
            <a:lvl6pPr marL="10579921" indent="0">
              <a:buNone/>
              <a:defRPr sz="9200"/>
            </a:lvl6pPr>
            <a:lvl7pPr marL="12695906" indent="0">
              <a:buNone/>
              <a:defRPr sz="9200"/>
            </a:lvl7pPr>
            <a:lvl8pPr marL="14811890" indent="0">
              <a:buNone/>
              <a:defRPr sz="9200"/>
            </a:lvl8pPr>
            <a:lvl9pPr marL="16927874" indent="0">
              <a:buNone/>
              <a:defRPr sz="9200"/>
            </a:lvl9pPr>
          </a:lstStyle>
          <a:p>
            <a:endParaRPr lang="en-US" dirty="0"/>
          </a:p>
        </p:txBody>
      </p:sp>
      <p:sp>
        <p:nvSpPr>
          <p:cNvPr id="4" name="Text Placeholder 3"/>
          <p:cNvSpPr>
            <a:spLocks noGrp="1"/>
          </p:cNvSpPr>
          <p:nvPr>
            <p:ph type="body" sz="half" idx="2"/>
          </p:nvPr>
        </p:nvSpPr>
        <p:spPr>
          <a:xfrm>
            <a:off x="8065296" y="25763222"/>
            <a:ext cx="24688800" cy="3863338"/>
          </a:xfrm>
        </p:spPr>
        <p:txBody>
          <a:bodyPr/>
          <a:lstStyle>
            <a:lvl1pPr marL="0" indent="0">
              <a:buNone/>
              <a:defRPr sz="6400"/>
            </a:lvl1pPr>
            <a:lvl2pPr marL="2115984" indent="0">
              <a:buNone/>
              <a:defRPr sz="5500"/>
            </a:lvl2pPr>
            <a:lvl3pPr marL="4231968" indent="0">
              <a:buNone/>
              <a:defRPr sz="4700"/>
            </a:lvl3pPr>
            <a:lvl4pPr marL="6347953" indent="0">
              <a:buNone/>
              <a:defRPr sz="4200"/>
            </a:lvl4pPr>
            <a:lvl5pPr marL="8463937" indent="0">
              <a:buNone/>
              <a:defRPr sz="4200"/>
            </a:lvl5pPr>
            <a:lvl6pPr marL="10579921" indent="0">
              <a:buNone/>
              <a:defRPr sz="4200"/>
            </a:lvl6pPr>
            <a:lvl7pPr marL="12695906" indent="0">
              <a:buNone/>
              <a:defRPr sz="4200"/>
            </a:lvl7pPr>
            <a:lvl8pPr marL="14811890" indent="0">
              <a:buNone/>
              <a:defRPr sz="4200"/>
            </a:lvl8pPr>
            <a:lvl9pPr marL="16927874" indent="0">
              <a:buNone/>
              <a:defRPr sz="42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438E48D0-28FB-405A-8EDB-C27B91060C51}" type="datetimeFigureOut">
              <a:rPr lang="en-US" smtClean="0"/>
              <a:pPr/>
              <a:t>4/22/2013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5D0B9585-D3A3-4748-AFDA-59794B92ECE1}" type="slidenum">
              <a:rPr lang="en-US" smtClean="0"/>
              <a:pPr/>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438E48D0-28FB-405A-8EDB-C27B91060C51}" type="datetimeFigureOut">
              <a:rPr lang="en-US" smtClean="0"/>
              <a:pPr/>
              <a:t>4/22/2013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5D0B9585-D3A3-4748-AFDA-59794B92ECE1}" type="slidenum">
              <a:rPr lang="en-US" smtClean="0"/>
              <a:pPr/>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29832300" y="1318266"/>
            <a:ext cx="9258300" cy="28087320"/>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2057400" y="1318266"/>
            <a:ext cx="27089100" cy="2808732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438E48D0-28FB-405A-8EDB-C27B91060C51}" type="datetimeFigureOut">
              <a:rPr lang="en-US" smtClean="0"/>
              <a:pPr/>
              <a:t>4/22/2013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5D0B9585-D3A3-4748-AFDA-59794B92ECE1}" type="slidenum">
              <a:rPr lang="en-US" smtClean="0"/>
              <a:pPr/>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chemeClr val="tx1"/>
            </a:gs>
            <a:gs pos="20000">
              <a:schemeClr val="bg1">
                <a:lumMod val="65000"/>
              </a:schemeClr>
            </a:gs>
            <a:gs pos="50000">
              <a:schemeClr val="accent1">
                <a:lumMod val="50000"/>
              </a:schemeClr>
            </a:gs>
            <a:gs pos="75000">
              <a:schemeClr val="bg1">
                <a:lumMod val="65000"/>
              </a:schemeClr>
            </a:gs>
            <a:gs pos="89999">
              <a:schemeClr val="accent1">
                <a:lumMod val="50000"/>
              </a:schemeClr>
            </a:gs>
            <a:gs pos="100000">
              <a:schemeClr val="tx2">
                <a:lumMod val="50000"/>
              </a:schemeClr>
            </a:gs>
          </a:gsLst>
          <a:lin ang="2700000" scaled="0"/>
          <a:tileRect/>
        </a:gra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2057400" y="1318262"/>
            <a:ext cx="37033200" cy="5486400"/>
          </a:xfrm>
          <a:prstGeom prst="rect">
            <a:avLst/>
          </a:prstGeom>
        </p:spPr>
        <p:txBody>
          <a:bodyPr vert="horz" lIns="423196" tIns="211599" rIns="423196" bIns="211599"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2057400" y="7680963"/>
            <a:ext cx="37033200" cy="21724622"/>
          </a:xfrm>
          <a:prstGeom prst="rect">
            <a:avLst/>
          </a:prstGeom>
        </p:spPr>
        <p:txBody>
          <a:bodyPr vert="horz" lIns="423196" tIns="211599" rIns="423196" bIns="211599"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2057400" y="30510483"/>
            <a:ext cx="9601200" cy="1752600"/>
          </a:xfrm>
          <a:prstGeom prst="rect">
            <a:avLst/>
          </a:prstGeom>
        </p:spPr>
        <p:txBody>
          <a:bodyPr vert="horz" lIns="423196" tIns="211599" rIns="423196" bIns="211599" rtlCol="0" anchor="ctr"/>
          <a:lstStyle>
            <a:lvl1pPr algn="l">
              <a:defRPr sz="5500">
                <a:solidFill>
                  <a:schemeClr val="tx1">
                    <a:tint val="75000"/>
                  </a:schemeClr>
                </a:solidFill>
              </a:defRPr>
            </a:lvl1pPr>
          </a:lstStyle>
          <a:p>
            <a:fld id="{438E48D0-28FB-405A-8EDB-C27B91060C51}" type="datetimeFigureOut">
              <a:rPr lang="en-US" smtClean="0"/>
              <a:pPr/>
              <a:t>4/22/2013</a:t>
            </a:fld>
            <a:endParaRPr lang="en-US" dirty="0"/>
          </a:p>
        </p:txBody>
      </p:sp>
      <p:sp>
        <p:nvSpPr>
          <p:cNvPr id="5" name="Footer Placeholder 4"/>
          <p:cNvSpPr>
            <a:spLocks noGrp="1"/>
          </p:cNvSpPr>
          <p:nvPr>
            <p:ph type="ftr" sz="quarter" idx="3"/>
          </p:nvPr>
        </p:nvSpPr>
        <p:spPr>
          <a:xfrm>
            <a:off x="14058900" y="30510483"/>
            <a:ext cx="13030200" cy="1752600"/>
          </a:xfrm>
          <a:prstGeom prst="rect">
            <a:avLst/>
          </a:prstGeom>
        </p:spPr>
        <p:txBody>
          <a:bodyPr vert="horz" lIns="423196" tIns="211599" rIns="423196" bIns="211599" rtlCol="0" anchor="ctr"/>
          <a:lstStyle>
            <a:lvl1pPr algn="ctr">
              <a:defRPr sz="55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29489400" y="30510483"/>
            <a:ext cx="9601200" cy="1752600"/>
          </a:xfrm>
          <a:prstGeom prst="rect">
            <a:avLst/>
          </a:prstGeom>
        </p:spPr>
        <p:txBody>
          <a:bodyPr vert="horz" lIns="423196" tIns="211599" rIns="423196" bIns="211599" rtlCol="0" anchor="ctr"/>
          <a:lstStyle>
            <a:lvl1pPr algn="r">
              <a:defRPr sz="5500">
                <a:solidFill>
                  <a:schemeClr val="tx1">
                    <a:tint val="75000"/>
                  </a:schemeClr>
                </a:solidFill>
              </a:defRPr>
            </a:lvl1pPr>
          </a:lstStyle>
          <a:p>
            <a:fld id="{5D0B9585-D3A3-4748-AFDA-59794B92ECE1}" type="slidenum">
              <a:rPr lang="en-US" smtClean="0"/>
              <a:pPr/>
              <a:t>‹#›</a:t>
            </a:fld>
            <a:endParaRPr lang="en-US"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4231968" rtl="0" eaLnBrk="1" latinLnBrk="0" hangingPunct="1">
        <a:spcBef>
          <a:spcPct val="0"/>
        </a:spcBef>
        <a:buNone/>
        <a:defRPr sz="20400" kern="1200">
          <a:solidFill>
            <a:schemeClr val="tx1"/>
          </a:solidFill>
          <a:latin typeface="+mj-lt"/>
          <a:ea typeface="+mj-ea"/>
          <a:cs typeface="+mj-cs"/>
        </a:defRPr>
      </a:lvl1pPr>
    </p:titleStyle>
    <p:bodyStyle>
      <a:lvl1pPr marL="1586989" indent="-1586989" algn="l" defTabSz="4231968" rtl="0" eaLnBrk="1" latinLnBrk="0" hangingPunct="1">
        <a:spcBef>
          <a:spcPct val="20000"/>
        </a:spcBef>
        <a:buFont typeface="Arial" pitchFamily="34" charset="0"/>
        <a:buChar char="•"/>
        <a:defRPr sz="14800" kern="1200">
          <a:solidFill>
            <a:schemeClr val="tx1"/>
          </a:solidFill>
          <a:latin typeface="+mn-lt"/>
          <a:ea typeface="+mn-ea"/>
          <a:cs typeface="+mn-cs"/>
        </a:defRPr>
      </a:lvl1pPr>
      <a:lvl2pPr marL="3438474" indent="-1322490" algn="l" defTabSz="4231968" rtl="0" eaLnBrk="1" latinLnBrk="0" hangingPunct="1">
        <a:spcBef>
          <a:spcPct val="20000"/>
        </a:spcBef>
        <a:buFont typeface="Arial" pitchFamily="34" charset="0"/>
        <a:buChar char="–"/>
        <a:defRPr sz="13000" kern="1200">
          <a:solidFill>
            <a:schemeClr val="tx1"/>
          </a:solidFill>
          <a:latin typeface="+mn-lt"/>
          <a:ea typeface="+mn-ea"/>
          <a:cs typeface="+mn-cs"/>
        </a:defRPr>
      </a:lvl2pPr>
      <a:lvl3pPr marL="5289961" indent="-1057992" algn="l" defTabSz="4231968" rtl="0" eaLnBrk="1" latinLnBrk="0" hangingPunct="1">
        <a:spcBef>
          <a:spcPct val="20000"/>
        </a:spcBef>
        <a:buFont typeface="Arial" pitchFamily="34" charset="0"/>
        <a:buChar char="•"/>
        <a:defRPr sz="11100" kern="1200">
          <a:solidFill>
            <a:schemeClr val="tx1"/>
          </a:solidFill>
          <a:latin typeface="+mn-lt"/>
          <a:ea typeface="+mn-ea"/>
          <a:cs typeface="+mn-cs"/>
        </a:defRPr>
      </a:lvl3pPr>
      <a:lvl4pPr marL="7405945" indent="-1057992" algn="l" defTabSz="4231968" rtl="0" eaLnBrk="1" latinLnBrk="0" hangingPunct="1">
        <a:spcBef>
          <a:spcPct val="20000"/>
        </a:spcBef>
        <a:buFont typeface="Arial" pitchFamily="34" charset="0"/>
        <a:buChar char="–"/>
        <a:defRPr sz="9200" kern="1200">
          <a:solidFill>
            <a:schemeClr val="tx1"/>
          </a:solidFill>
          <a:latin typeface="+mn-lt"/>
          <a:ea typeface="+mn-ea"/>
          <a:cs typeface="+mn-cs"/>
        </a:defRPr>
      </a:lvl4pPr>
      <a:lvl5pPr marL="9521929" indent="-1057992" algn="l" defTabSz="4231968" rtl="0" eaLnBrk="1" latinLnBrk="0" hangingPunct="1">
        <a:spcBef>
          <a:spcPct val="20000"/>
        </a:spcBef>
        <a:buFont typeface="Arial" pitchFamily="34" charset="0"/>
        <a:buChar char="»"/>
        <a:defRPr sz="9200" kern="1200">
          <a:solidFill>
            <a:schemeClr val="tx1"/>
          </a:solidFill>
          <a:latin typeface="+mn-lt"/>
          <a:ea typeface="+mn-ea"/>
          <a:cs typeface="+mn-cs"/>
        </a:defRPr>
      </a:lvl5pPr>
      <a:lvl6pPr marL="11637914" indent="-1057992" algn="l" defTabSz="4231968" rtl="0" eaLnBrk="1" latinLnBrk="0" hangingPunct="1">
        <a:spcBef>
          <a:spcPct val="20000"/>
        </a:spcBef>
        <a:buFont typeface="Arial" pitchFamily="34" charset="0"/>
        <a:buChar char="•"/>
        <a:defRPr sz="9200" kern="1200">
          <a:solidFill>
            <a:schemeClr val="tx1"/>
          </a:solidFill>
          <a:latin typeface="+mn-lt"/>
          <a:ea typeface="+mn-ea"/>
          <a:cs typeface="+mn-cs"/>
        </a:defRPr>
      </a:lvl6pPr>
      <a:lvl7pPr marL="13753898" indent="-1057992" algn="l" defTabSz="4231968" rtl="0" eaLnBrk="1" latinLnBrk="0" hangingPunct="1">
        <a:spcBef>
          <a:spcPct val="20000"/>
        </a:spcBef>
        <a:buFont typeface="Arial" pitchFamily="34" charset="0"/>
        <a:buChar char="•"/>
        <a:defRPr sz="9200" kern="1200">
          <a:solidFill>
            <a:schemeClr val="tx1"/>
          </a:solidFill>
          <a:latin typeface="+mn-lt"/>
          <a:ea typeface="+mn-ea"/>
          <a:cs typeface="+mn-cs"/>
        </a:defRPr>
      </a:lvl7pPr>
      <a:lvl8pPr marL="15869882" indent="-1057992" algn="l" defTabSz="4231968" rtl="0" eaLnBrk="1" latinLnBrk="0" hangingPunct="1">
        <a:spcBef>
          <a:spcPct val="20000"/>
        </a:spcBef>
        <a:buFont typeface="Arial" pitchFamily="34" charset="0"/>
        <a:buChar char="•"/>
        <a:defRPr sz="9200" kern="1200">
          <a:solidFill>
            <a:schemeClr val="tx1"/>
          </a:solidFill>
          <a:latin typeface="+mn-lt"/>
          <a:ea typeface="+mn-ea"/>
          <a:cs typeface="+mn-cs"/>
        </a:defRPr>
      </a:lvl8pPr>
      <a:lvl9pPr marL="17985866" indent="-1057992" algn="l" defTabSz="4231968" rtl="0" eaLnBrk="1" latinLnBrk="0" hangingPunct="1">
        <a:spcBef>
          <a:spcPct val="20000"/>
        </a:spcBef>
        <a:buFont typeface="Arial" pitchFamily="34" charset="0"/>
        <a:buChar char="•"/>
        <a:defRPr sz="9200" kern="1200">
          <a:solidFill>
            <a:schemeClr val="tx1"/>
          </a:solidFill>
          <a:latin typeface="+mn-lt"/>
          <a:ea typeface="+mn-ea"/>
          <a:cs typeface="+mn-cs"/>
        </a:defRPr>
      </a:lvl9pPr>
    </p:bodyStyle>
    <p:otherStyle>
      <a:defPPr>
        <a:defRPr lang="en-US"/>
      </a:defPPr>
      <a:lvl1pPr marL="0" algn="l" defTabSz="4231968" rtl="0" eaLnBrk="1" latinLnBrk="0" hangingPunct="1">
        <a:defRPr sz="8300" kern="1200">
          <a:solidFill>
            <a:schemeClr val="tx1"/>
          </a:solidFill>
          <a:latin typeface="+mn-lt"/>
          <a:ea typeface="+mn-ea"/>
          <a:cs typeface="+mn-cs"/>
        </a:defRPr>
      </a:lvl1pPr>
      <a:lvl2pPr marL="2115984" algn="l" defTabSz="4231968" rtl="0" eaLnBrk="1" latinLnBrk="0" hangingPunct="1">
        <a:defRPr sz="8300" kern="1200">
          <a:solidFill>
            <a:schemeClr val="tx1"/>
          </a:solidFill>
          <a:latin typeface="+mn-lt"/>
          <a:ea typeface="+mn-ea"/>
          <a:cs typeface="+mn-cs"/>
        </a:defRPr>
      </a:lvl2pPr>
      <a:lvl3pPr marL="4231968" algn="l" defTabSz="4231968" rtl="0" eaLnBrk="1" latinLnBrk="0" hangingPunct="1">
        <a:defRPr sz="8300" kern="1200">
          <a:solidFill>
            <a:schemeClr val="tx1"/>
          </a:solidFill>
          <a:latin typeface="+mn-lt"/>
          <a:ea typeface="+mn-ea"/>
          <a:cs typeface="+mn-cs"/>
        </a:defRPr>
      </a:lvl3pPr>
      <a:lvl4pPr marL="6347953" algn="l" defTabSz="4231968" rtl="0" eaLnBrk="1" latinLnBrk="0" hangingPunct="1">
        <a:defRPr sz="8300" kern="1200">
          <a:solidFill>
            <a:schemeClr val="tx1"/>
          </a:solidFill>
          <a:latin typeface="+mn-lt"/>
          <a:ea typeface="+mn-ea"/>
          <a:cs typeface="+mn-cs"/>
        </a:defRPr>
      </a:lvl4pPr>
      <a:lvl5pPr marL="8463937" algn="l" defTabSz="4231968" rtl="0" eaLnBrk="1" latinLnBrk="0" hangingPunct="1">
        <a:defRPr sz="8300" kern="1200">
          <a:solidFill>
            <a:schemeClr val="tx1"/>
          </a:solidFill>
          <a:latin typeface="+mn-lt"/>
          <a:ea typeface="+mn-ea"/>
          <a:cs typeface="+mn-cs"/>
        </a:defRPr>
      </a:lvl5pPr>
      <a:lvl6pPr marL="10579921" algn="l" defTabSz="4231968" rtl="0" eaLnBrk="1" latinLnBrk="0" hangingPunct="1">
        <a:defRPr sz="8300" kern="1200">
          <a:solidFill>
            <a:schemeClr val="tx1"/>
          </a:solidFill>
          <a:latin typeface="+mn-lt"/>
          <a:ea typeface="+mn-ea"/>
          <a:cs typeface="+mn-cs"/>
        </a:defRPr>
      </a:lvl6pPr>
      <a:lvl7pPr marL="12695906" algn="l" defTabSz="4231968" rtl="0" eaLnBrk="1" latinLnBrk="0" hangingPunct="1">
        <a:defRPr sz="8300" kern="1200">
          <a:solidFill>
            <a:schemeClr val="tx1"/>
          </a:solidFill>
          <a:latin typeface="+mn-lt"/>
          <a:ea typeface="+mn-ea"/>
          <a:cs typeface="+mn-cs"/>
        </a:defRPr>
      </a:lvl7pPr>
      <a:lvl8pPr marL="14811890" algn="l" defTabSz="4231968" rtl="0" eaLnBrk="1" latinLnBrk="0" hangingPunct="1">
        <a:defRPr sz="8300" kern="1200">
          <a:solidFill>
            <a:schemeClr val="tx1"/>
          </a:solidFill>
          <a:latin typeface="+mn-lt"/>
          <a:ea typeface="+mn-ea"/>
          <a:cs typeface="+mn-cs"/>
        </a:defRPr>
      </a:lvl8pPr>
      <a:lvl9pPr marL="16927874" algn="l" defTabSz="4231968" rtl="0" eaLnBrk="1" latinLnBrk="0" hangingPunct="1">
        <a:defRPr sz="83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image" Target="../media/image1.png"/><Relationship Id="rId7" Type="http://schemas.openxmlformats.org/officeDocument/2006/relationships/image" Target="../media/image5.jpeg"/><Relationship Id="rId12" Type="http://schemas.openxmlformats.org/officeDocument/2006/relationships/chart" Target="../charts/chart4.xml"/><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4.jpeg"/><Relationship Id="rId11" Type="http://schemas.openxmlformats.org/officeDocument/2006/relationships/chart" Target="../charts/chart3.xml"/><Relationship Id="rId5" Type="http://schemas.openxmlformats.org/officeDocument/2006/relationships/image" Target="../media/image3.emf"/><Relationship Id="rId10" Type="http://schemas.openxmlformats.org/officeDocument/2006/relationships/chart" Target="../charts/chart2.xml"/><Relationship Id="rId4" Type="http://schemas.openxmlformats.org/officeDocument/2006/relationships/image" Target="../media/image2.png"/><Relationship Id="rId9" Type="http://schemas.openxmlformats.org/officeDocument/2006/relationships/chart" Target="../charts/char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TextBox 28"/>
          <p:cNvSpPr txBox="1"/>
          <p:nvPr/>
        </p:nvSpPr>
        <p:spPr>
          <a:xfrm>
            <a:off x="474569" y="31165800"/>
            <a:ext cx="13616315" cy="1473771"/>
          </a:xfrm>
          <a:prstGeom prst="rect">
            <a:avLst/>
          </a:prstGeom>
          <a:solidFill>
            <a:schemeClr val="bg1">
              <a:alpha val="85000"/>
            </a:schemeClr>
          </a:solidFill>
        </p:spPr>
        <p:txBody>
          <a:bodyPr wrap="square" lIns="423196" tIns="211599" rIns="423196" bIns="211599" rtlCol="0">
            <a:spAutoFit/>
          </a:bodyPr>
          <a:lstStyle/>
          <a:p>
            <a:r>
              <a:rPr lang="en-US" sz="2800" b="1" dirty="0" smtClean="0">
                <a:latin typeface="Times New Roman" pitchFamily="18" charset="0"/>
                <a:ea typeface="Microsoft Himalaya" pitchFamily="2" charset="0"/>
                <a:cs typeface="Times New Roman" pitchFamily="18" charset="0"/>
              </a:rPr>
              <a:t>Acknowledgments</a:t>
            </a:r>
          </a:p>
          <a:p>
            <a:r>
              <a:rPr lang="en-US" sz="2000" dirty="0" smtClean="0">
                <a:latin typeface="Times New Roman" pitchFamily="18" charset="0"/>
                <a:ea typeface="Microsoft Himalaya" pitchFamily="2" charset="0"/>
                <a:cs typeface="Times New Roman" pitchFamily="18" charset="0"/>
              </a:rPr>
              <a:t>The author thanks Lindt Chocolates for providing the cocoa shells , the National Science </a:t>
            </a:r>
            <a:r>
              <a:rPr lang="en-US" sz="2000" dirty="0">
                <a:latin typeface="Times New Roman" pitchFamily="18" charset="0"/>
                <a:ea typeface="Microsoft Himalaya" pitchFamily="2" charset="0"/>
                <a:cs typeface="Times New Roman" pitchFamily="18" charset="0"/>
              </a:rPr>
              <a:t>Foundation (Grant No. NSF CBET-1127774 </a:t>
            </a:r>
            <a:r>
              <a:rPr lang="en-US" sz="2000" dirty="0" smtClean="0">
                <a:latin typeface="Times New Roman" pitchFamily="18" charset="0"/>
                <a:ea typeface="Microsoft Himalaya" pitchFamily="2" charset="0"/>
                <a:cs typeface="Times New Roman" pitchFamily="18" charset="0"/>
              </a:rPr>
              <a:t>), the UNH Hamel Center for Undergraduate Research, and Dana Hamel for funding the research.</a:t>
            </a:r>
          </a:p>
        </p:txBody>
      </p:sp>
      <p:sp>
        <p:nvSpPr>
          <p:cNvPr id="11266" name="AutoShape 2" descr="http://www.necci.sr.unh.edu/images/Unh-logo.gif"/>
          <p:cNvSpPr>
            <a:spLocks noChangeAspect="1" noChangeArrowheads="1"/>
          </p:cNvSpPr>
          <p:nvPr/>
        </p:nvSpPr>
        <p:spPr bwMode="auto">
          <a:xfrm>
            <a:off x="581259" y="-655320"/>
            <a:ext cx="1371600" cy="1463040"/>
          </a:xfrm>
          <a:prstGeom prst="rect">
            <a:avLst/>
          </a:prstGeom>
          <a:noFill/>
        </p:spPr>
        <p:txBody>
          <a:bodyPr vert="horz" wrap="square" lIns="423196" tIns="211599" rIns="423196" bIns="211599" numCol="1" anchor="t" anchorCtr="0" compatLnSpc="1">
            <a:prstTxWarp prst="textNoShape">
              <a:avLst/>
            </a:prstTxWarp>
          </a:bodyPr>
          <a:lstStyle/>
          <a:p>
            <a:endParaRPr lang="en-US" sz="3600" dirty="0">
              <a:latin typeface="Times New Roman" pitchFamily="18" charset="0"/>
              <a:cs typeface="Times New Roman" pitchFamily="18" charset="0"/>
            </a:endParaRPr>
          </a:p>
        </p:txBody>
      </p:sp>
      <p:sp>
        <p:nvSpPr>
          <p:cNvPr id="11268" name="AutoShape 4" descr="http://survey.unh.edu/surveycat/images/surveycat_logo_cat.gif"/>
          <p:cNvSpPr>
            <a:spLocks noChangeAspect="1" noChangeArrowheads="1"/>
          </p:cNvSpPr>
          <p:nvPr/>
        </p:nvSpPr>
        <p:spPr bwMode="auto">
          <a:xfrm>
            <a:off x="581259" y="-655320"/>
            <a:ext cx="1371600" cy="1463040"/>
          </a:xfrm>
          <a:prstGeom prst="rect">
            <a:avLst/>
          </a:prstGeom>
          <a:noFill/>
        </p:spPr>
        <p:txBody>
          <a:bodyPr vert="horz" wrap="square" lIns="423196" tIns="211599" rIns="423196" bIns="211599" numCol="1" anchor="t" anchorCtr="0" compatLnSpc="1">
            <a:prstTxWarp prst="textNoShape">
              <a:avLst/>
            </a:prstTxWarp>
          </a:bodyPr>
          <a:lstStyle/>
          <a:p>
            <a:endParaRPr lang="en-US" sz="3600" dirty="0">
              <a:latin typeface="Times New Roman" pitchFamily="18" charset="0"/>
              <a:cs typeface="Times New Roman" pitchFamily="18" charset="0"/>
            </a:endParaRPr>
          </a:p>
        </p:txBody>
      </p:sp>
      <p:sp>
        <p:nvSpPr>
          <p:cNvPr id="11270" name="AutoShape 6" descr="http://t3.gstatic.com/images?q=tbn:ANd9GcQuSVp1euSaK94AsYn-kg7jLbJS6657IwxIXVTTgwEVNJd3jQku"/>
          <p:cNvSpPr>
            <a:spLocks noChangeAspect="1" noChangeArrowheads="1"/>
          </p:cNvSpPr>
          <p:nvPr/>
        </p:nvSpPr>
        <p:spPr bwMode="auto">
          <a:xfrm>
            <a:off x="581259" y="-655320"/>
            <a:ext cx="1371600" cy="1463040"/>
          </a:xfrm>
          <a:prstGeom prst="rect">
            <a:avLst/>
          </a:prstGeom>
          <a:noFill/>
        </p:spPr>
        <p:txBody>
          <a:bodyPr vert="horz" wrap="square" lIns="423196" tIns="211599" rIns="423196" bIns="211599" numCol="1" anchor="t" anchorCtr="0" compatLnSpc="1">
            <a:prstTxWarp prst="textNoShape">
              <a:avLst/>
            </a:prstTxWarp>
          </a:bodyPr>
          <a:lstStyle/>
          <a:p>
            <a:endParaRPr lang="en-US" sz="3600" dirty="0">
              <a:latin typeface="Times New Roman" pitchFamily="18" charset="0"/>
              <a:cs typeface="Times New Roman" pitchFamily="18" charset="0"/>
            </a:endParaRPr>
          </a:p>
        </p:txBody>
      </p:sp>
      <p:sp>
        <p:nvSpPr>
          <p:cNvPr id="11272" name="AutoShape 8" descr="http://www.emperor-penguin.com/penguin-chick.jpg"/>
          <p:cNvSpPr>
            <a:spLocks noChangeAspect="1" noChangeArrowheads="1"/>
          </p:cNvSpPr>
          <p:nvPr/>
        </p:nvSpPr>
        <p:spPr bwMode="auto">
          <a:xfrm>
            <a:off x="581259" y="-655320"/>
            <a:ext cx="1371600" cy="1463040"/>
          </a:xfrm>
          <a:prstGeom prst="rect">
            <a:avLst/>
          </a:prstGeom>
          <a:noFill/>
        </p:spPr>
        <p:txBody>
          <a:bodyPr vert="horz" wrap="square" lIns="423196" tIns="211599" rIns="423196" bIns="211599" numCol="1" anchor="t" anchorCtr="0" compatLnSpc="1">
            <a:prstTxWarp prst="textNoShape">
              <a:avLst/>
            </a:prstTxWarp>
          </a:bodyPr>
          <a:lstStyle/>
          <a:p>
            <a:endParaRPr lang="en-US" sz="3600" dirty="0">
              <a:latin typeface="Times New Roman" pitchFamily="18" charset="0"/>
              <a:cs typeface="Times New Roman" pitchFamily="18" charset="0"/>
            </a:endParaRPr>
          </a:p>
        </p:txBody>
      </p:sp>
      <p:sp>
        <p:nvSpPr>
          <p:cNvPr id="2050" name="AutoShape 2" descr="data:image/jpg;base64,/9j/4AAQSkZJRgABAQAAAQABAAD/2wCEAAkGBhMGEBUIExQVFRUWFh8ZGRcVGRodHBsgJCMfIB8lIx4hIDIkICQvIhoeIzsjJDAqLi4vHiQ9NTA2PSc3MykBCQoKDgwOGg8PGiwlHyQpNS01NSw1KSwpKi0sLSktLiwzKi8tLywqMDUpLTYuLCwvLDUsMDU0KTU1KTIsKTQvKv/AABEIAFMAVgMBIgACEQEDEQH/xAAbAAACAgMBAAAAAAAAAAAAAAAABgQFAQMHAv/EADwQAAIBAwMDAgUCAgUNAAAAAAECAwQFEQASIQYTMRQiBzJBUXEjYRWRFjNCUoEXJDRDRGJygqGxweHw/8QAGQEAAgMBAAAAAAAAAAAAAAAAAQIAAwQF/8QALBEAAQIDBwMEAgMAAAAAAAAAAQACAxEhEjFBcYGx8FFhwTKh0eGR8QQTI//aAAwDAQACEQMRAD8A7jo0aTet+tzaj/BqTY9Y6lvcQEhQDJkkJ4AA5wfyePLsYXmQQJkrfqTrGl6VUNO/vbASJBukcngbUHJ54z4/fSlVdV3O8M3bSG3xrGZj6jElSYxnLCHOAMfRscjG7WLL0jFSSq9RI8s1SgIr0k5dsHdGhxmL24KlDlgG5GMHdfJaWhtcltre3TuokjRypQO+CO5GF9xzuBbAPzMDkHnYxjGkACZ5cPlKZrXL0q0gDT3SumnG0dmKVICWcEqCi8pwCeT4U6rbnZI7ODG/q4ptyBnWvnKbHErb9/bJOOy+QUGPPjk2Vy6wa+QMYrdUSoQrNUSMKRPaN4kV2JYBT7gfp99ZQV8Gyt/hhldG7gY3BWZjtZRn9LBADthfALE+SSXBePVuB5Gyi0V9mn6Ui9TFd51KMqSJVbKhVdwAoY8MgywOcHg5xqUvX1Z0wxiuVMrRoQGqqMl1XIGN8fzJkc548jA51CvnVUFYRTXCnnoFZXDGSLKPI8ZjDCZDjKpkcjPI8bdTrfPNWiKjRg00+2eqnhdQGUYjCxuQQ4GF3FfCq3hpBmETb/oPHuPvBTJO9rusV6iWsgkWSNvDKcj/ANH9jyNS9ceq6Y9OVUtVbCI5ll7bwEjtVhVEMm1AAI3VpCuBgFuFOTt10bpLqyHq+AVkRIIO2SNvmjb6qR/5+v8A2yxYFkWm3bJgVd6NGjWdFUnWPUq9KUj3Ajc3yxoOS7twox58+cc4B0k9LwC1s9JUxSSVlT755UOJd4w6hEwP01Ix3FO3euPtqT1RO99vCUKhilBD3yAhb9VyFjJXI3BAQ+Bg8PjnGi5XGSloxUVKCSCLEiTI5b2omCvcO2VJXk9uSP7RBOAddCGyywNxPB8/pISoN7q3SVrNCrz1FSBtp6l2lWMKwYTTBsqmNvEa8HyxOQBc9OdN01qq+7UFqqtKh2qZcEDyRsXPsXCnBA/stz7SNQ7TZ6i20JvRYiurGEksmzeUGCUjCbgxUDHtXJ4PtIGNXFb0gXts1AseJZgAyxydvglQVDsrYGxQCCGzjGSMYL3gCyD2524VEt9S/GmKVmtNFClQTlDJOypAfv8AMQGUjI5Kg/Qn67ejPhvUW4m+pWRRTSjdsp4laDBOSp9w3rjxt2bTnBOqJvgh+mH7U27eQU9XDwPoc+mwScDj/rxqwoPhjU9Pqr0pqkLKS6pWxqA3GB/o2G/4scY1c7+prLMJ0us5Gfv4QrOqsZ+sa9Lj/B6qnjFKkR9TII5HiI2M+4MVGAQNm1t3ORydRY7QaV2u9pQZiYPNQyYaJmx5jIJEcwHHt/A4+a+p7RcaWpjBmqJIg6Fi1RT4Iz7gVFKGPH2IJ+41PvVkW24uMSjMXckX+pRFYoFyzsu5V4ySPAGDlQF1RbaCAJVGFxz5RGSXenbTT3WCTqGKVtg3kRsE7sJ9zSoZJSQhLszFlEZ5GSQBqLdbgnS1UOsKTuNTMyRVmVISQHhZkYjDkEjLrwxI59xOt/UFrHSlfFcTHE8NcwjnR1zGtSAe1IM52gsSD9uTydTz6Yg0tXNMGqA4FMIpljBlyXAQAlzkFssTg5I2g40862qkHbEaddVE+xSCZRIDkEZB+40aS/hPcnlomtEpHdopWp255wvyH+Xt+vy6NYIjLDi1MDNLdoq0lkuNxaVIWe4tGd9T6fcsK4UCQKecvnbxx+OcXWCG8RU9DEiMtVcYlnPqRP3Ail3yysQGwMfQnj9tHTRlCV1GkhgMl2nVmWOR5NpUNhAnK5xy5IwPBzgifcZ/4c1tBTYIrgsewRMhXuRsoLZkfcSzE793OeeQddEmTqX64CiRafjX1PLYDRpEdrB3mDcfMq7VGDwRmXJ/GmusrDcbZT1j43SGlduOMtJCTx+TpR+J1TS9VV0PSRwk4Usk7MQqM2CqYwd24KOeMHbgk8anv1gtJV/0Kkp2jOyP0jPkqSqgoGOeRvj4dfwQCOa7E4bJCorpNGdSuSy9S3RYYaxKmV1lOz2FWxJn5MAZDEFSAeTzjONXN9gvlhpYrm8lVtdSZPap7RzxuxkjIwcsBg8edLgr5/h7XOkJO0MDskwyyJncm8DgkfccqwOCMa6H1T1vLaLfBcY6YLJUAF2lWRkU43DYrsQ335H08a6cSYc2y1pB5oqwq3pC61jXCmpKieR1ljjl7b7eP1lCkjGRkKHGcHDD8lp+Ot7lt1LDRISsc5ZJDjyABgZ8jnnA84+3BQ/h5M088/VNWzuqDe7Hlm7bJIcfuGWJQOB7sabrnXL8TLe15qI/T09PMzozlvcgVVCDBXezPuGVIxlVUk5xmiMDY7XEUF+ZTC5XV/P9K+mTWkbWFOJ1JHIMfuyM/cKRn7NrZS3cU8iViRiWoqFQpNUyMkah1Vtqsy48k/pw7icDdj6RpOrYrn03VVHZNOI4Gp+1jhSUVU25xlSJUIP7/wA4bWZ6SFalDT1GBFGY3hnm2kU6jDpHJgZZMcocbxk8YGYNoWupU+EyuulEaivdypjt2yRwTYUcbiuGP+LBj/jrGovRcIS81UWwRtFRU8bIgwqEqGKgZPAyPqdZ1l/keoZDYJgtNNTvQX2stCyvAK2OOoR02lvZlXVQQVGctyRkbRjUnrKxdy3S0K90TySho2eXe3cX+qyxPt37NoHADMPzqV8UbVIIoepKcAz0L90D+9H/AKxfxgZ++AcedUiUsdyplusO70wRWapd1LQxrkbYowNoeJSQZHBYBfbvOMamm0GxAeg1H1JL2VV1LZE6+p4OqYZI0lnRYZYpTsRpARgBvAYMMbWyGGMc+aWoul06QeOSfu4jAKGqiWVVbkbVmzwGA5IcHkAjjIYq/t2iWWuWGWe3VXuqIZF9zldpapiXhiuSCxwv94cEEVtdI3SjxV1DXF6arY9pj8iOvtCyFnCHIfBLjd7MnlcnUx1LN4wntPCWSUrxFVp8UXEDQiGp2krLA3tLgFjtzypPBKklTx71ZsnzbvhJWSuwnnlMQzkFpF3ADJ3ZJ/kobPjI8qvXa3z1EnrYoZY2SQQl41MTMzNtQgAAGTkxttOD28n5tbrz/Eu08U3qykOxX3ysUBbCsr/qMCpyMec7voOBbZIoxwA6XyyQzUz/ACkSW2IWuiihiVlC5I7sjDLYGz5QOfkAf5j7iScjWW5XSMT1TmBUI2tVsIlQZwuyEc+NygBV8jHjUS2VVR0736cN6V6dSkjqq7nyxH9Y/uJxtjUJ9AWAHJ0026OHpkR3SUyVtfUKJaalaM70JHDPlmYBQOGY+0BsfUgPkz0Abk64U7qXqReLNFYoqTolWLIG9ZWuFIJjU5OQvOWYBVUZPtT8m3hoFuhlT2VcG8ZqIXUpG0h3SMIXLIHAbczqSRvyqg5BqKO3SW8rI/fnqap+5M8YZFkIUuogqAdg7YRsI2BJ98BceLxUtWLHbaZkkqq8FBMqGGUQZPcadBhSw2sofHI3lcfXMZmk9dzzDDoyZvhUpuQrOozuxV1LGPdz+mntXnz91/5dGnK0WxLNBHb4xhI0CL+AMaxrmxX23kjgThTNcg6s6aboVnqkUyW2SUSPHtD+mlzw4Q8NHnAKnjHHBCsOv68yxCZTGwBBGCCMgg+QRowYphnsoRNLnRri6Rm8OVklk47qEGMp5Ai5yq/cNht2d3jigPRMV4Q3u2SvRu7ElHj/AEXZSRloHHtO5eGA4+2deqz4fVHTMjXGzyiLccvSS5ML/j6qf/gR41ouHxSalhkoKuCW31LIypJKrPDux8wdFO7GQeARnjP11paHE2oJnP2zbjolzSzS29bYwqJbfRVXq2IV4avtrKNwxthmbBy2MbePGB41Yw0aU7pSpZ5ZJYoyFSaemBIJB3fNkEEcFABkk+edWTQ0vUCx22inTHp0p5HEsBUxAbvk5fuD3YwEwxyScY1cQR+uuC18tN2IoO40bnsjLsMNIzK5PKkgLj7ljnAFzonXc6UnshJKXT3SdRWzTmkNFQbiBKYZDVVC5ycZJ2p7hngKcjydumm2dHUVoqBaQs7zOvflmkBbvKDjY8uMY3bWMYwDgZyCQYs/XlDaK2W4PPGimPt7EkEryup4O2PcEAAIXJGd5yBjnEnVly6xHbt1MaeI/wC11Yxx90j53ZH15Hn86R5iuqaD8e95RElX3i6L0gJLPNGlSsjf5tSbBkyFiR20yxWEAr83IcMEGOAx9A9HSWXfd6oq9XOBu2gBYkAG2NMeAAB444H2yZHSfQMPTTNXOzVFU/MlRLy5+mF/uj9vOPJ00aoixhKyzG89fjyiAjRo0ayJkaNGjUURrVUU61KmJ1DKfKsAQfyDwdGjUUS7cvhxba8NI9HDkg5KjafH+6Rj/DVRR/Ca1K4PpFP5eUj+RfGjRq9saIB6j+ShIJmtvSNFZjvhpoYznOVRc5/Y+Rq40aNVOcXVJRRo0aNKojRo0aii/9k="/>
          <p:cNvSpPr>
            <a:spLocks noChangeAspect="1" noChangeArrowheads="1"/>
          </p:cNvSpPr>
          <p:nvPr/>
        </p:nvSpPr>
        <p:spPr bwMode="auto">
          <a:xfrm>
            <a:off x="451084"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n-US" sz="3600" dirty="0">
              <a:latin typeface="Times New Roman" pitchFamily="18" charset="0"/>
              <a:cs typeface="Times New Roman" pitchFamily="18" charset="0"/>
            </a:endParaRPr>
          </a:p>
        </p:txBody>
      </p:sp>
      <p:sp>
        <p:nvSpPr>
          <p:cNvPr id="2052" name="AutoShape 4" descr="data:image/jpg;base64,/9j/4AAQSkZJRgABAQAAAQABAAD/2wCEAAkGBhMGEBUIExQVFRUWFh8ZGRcVGRodHBsgJCMfIB8lIx4hIDIkICQvIhoeIzsjJDAqLi4vHiQ9NTA2PSc3MykBCQoKDgwOGg8PGiwlHyQpNS01NSw1KSwpKi0sLSktLiwzKi8tLywqMDUpLTYuLCwvLDUsMDU0KTU1KTIsKTQvKv/AABEIAFMAVgMBIgACEQEDEQH/xAAbAAACAgMBAAAAAAAAAAAAAAAABgQFAQMHAv/EADwQAAIBAwMDAgUCAgUNAAAAAAECAwQFEQASIQYTMRQiBzJBUXEjYRWRFjNCUoEXJDRDRGJygqGxweHw/8QAGQEAAgMBAAAAAAAAAAAAAAAAAQIAAwQF/8QALBEAAQIDBwMEAgMAAAAAAAAAAQACAxEhEjFBcYGx8FFhwTKh0eGR8QQTI//aAAwDAQACEQMRAD8A7jo0aTet+tzaj/BqTY9Y6lvcQEhQDJkkJ4AA5wfyePLsYXmQQJkrfqTrGl6VUNO/vbASJBukcngbUHJ54z4/fSlVdV3O8M3bSG3xrGZj6jElSYxnLCHOAMfRscjG7WLL0jFSSq9RI8s1SgIr0k5dsHdGhxmL24KlDlgG5GMHdfJaWhtcltre3TuokjRypQO+CO5GF9xzuBbAPzMDkHnYxjGkACZ5cPlKZrXL0q0gDT3SumnG0dmKVICWcEqCi8pwCeT4U6rbnZI7ODG/q4ptyBnWvnKbHErb9/bJOOy+QUGPPjk2Vy6wa+QMYrdUSoQrNUSMKRPaN4kV2JYBT7gfp99ZQV8Gyt/hhldG7gY3BWZjtZRn9LBADthfALE+SSXBePVuB5Gyi0V9mn6Ui9TFd51KMqSJVbKhVdwAoY8MgywOcHg5xqUvX1Z0wxiuVMrRoQGqqMl1XIGN8fzJkc548jA51CvnVUFYRTXCnnoFZXDGSLKPI8ZjDCZDjKpkcjPI8bdTrfPNWiKjRg00+2eqnhdQGUYjCxuQQ4GF3FfCq3hpBmETb/oPHuPvBTJO9rusV6iWsgkWSNvDKcj/ANH9jyNS9ceq6Y9OVUtVbCI5ll7bwEjtVhVEMm1AAI3VpCuBgFuFOTt10bpLqyHq+AVkRIIO2SNvmjb6qR/5+v8A2yxYFkWm3bJgVd6NGjWdFUnWPUq9KUj3Ajc3yxoOS7twox58+cc4B0k9LwC1s9JUxSSVlT755UOJd4w6hEwP01Ix3FO3euPtqT1RO99vCUKhilBD3yAhb9VyFjJXI3BAQ+Bg8PjnGi5XGSloxUVKCSCLEiTI5b2omCvcO2VJXk9uSP7RBOAddCGyywNxPB8/pISoN7q3SVrNCrz1FSBtp6l2lWMKwYTTBsqmNvEa8HyxOQBc9OdN01qq+7UFqqtKh2qZcEDyRsXPsXCnBA/stz7SNQ7TZ6i20JvRYiurGEksmzeUGCUjCbgxUDHtXJ4PtIGNXFb0gXts1AseJZgAyxydvglQVDsrYGxQCCGzjGSMYL3gCyD2524VEt9S/GmKVmtNFClQTlDJOypAfv8AMQGUjI5Kg/Qn67ejPhvUW4m+pWRRTSjdsp4laDBOSp9w3rjxt2bTnBOqJvgh+mH7U27eQU9XDwPoc+mwScDj/rxqwoPhjU9Pqr0pqkLKS6pWxqA3GB/o2G/4scY1c7+prLMJ0us5Gfv4QrOqsZ+sa9Lj/B6qnjFKkR9TII5HiI2M+4MVGAQNm1t3ORydRY7QaV2u9pQZiYPNQyYaJmx5jIJEcwHHt/A4+a+p7RcaWpjBmqJIg6Fi1RT4Iz7gVFKGPH2IJ+41PvVkW24uMSjMXckX+pRFYoFyzsu5V4ySPAGDlQF1RbaCAJVGFxz5RGSXenbTT3WCTqGKVtg3kRsE7sJ9zSoZJSQhLszFlEZ5GSQBqLdbgnS1UOsKTuNTMyRVmVISQHhZkYjDkEjLrwxI59xOt/UFrHSlfFcTHE8NcwjnR1zGtSAe1IM52gsSD9uTydTz6Yg0tXNMGqA4FMIpljBlyXAQAlzkFssTg5I2g40862qkHbEaddVE+xSCZRIDkEZB+40aS/hPcnlomtEpHdopWp255wvyH+Xt+vy6NYIjLDi1MDNLdoq0lkuNxaVIWe4tGd9T6fcsK4UCQKecvnbxx+OcXWCG8RU9DEiMtVcYlnPqRP3Ail3yysQGwMfQnj9tHTRlCV1GkhgMl2nVmWOR5NpUNhAnK5xy5IwPBzgifcZ/4c1tBTYIrgsewRMhXuRsoLZkfcSzE793OeeQddEmTqX64CiRafjX1PLYDRpEdrB3mDcfMq7VGDwRmXJ/GmusrDcbZT1j43SGlduOMtJCTx+TpR+J1TS9VV0PSRwk4Usk7MQqM2CqYwd24KOeMHbgk8anv1gtJV/0Kkp2jOyP0jPkqSqgoGOeRvj4dfwQCOa7E4bJCorpNGdSuSy9S3RYYaxKmV1lOz2FWxJn5MAZDEFSAeTzjONXN9gvlhpYrm8lVtdSZPap7RzxuxkjIwcsBg8edLgr5/h7XOkJO0MDskwyyJncm8DgkfccqwOCMa6H1T1vLaLfBcY6YLJUAF2lWRkU43DYrsQ335H08a6cSYc2y1pB5oqwq3pC61jXCmpKieR1ljjl7b7eP1lCkjGRkKHGcHDD8lp+Ot7lt1LDRISsc5ZJDjyABgZ8jnnA84+3BQ/h5M088/VNWzuqDe7Hlm7bJIcfuGWJQOB7sabrnXL8TLe15qI/T09PMzozlvcgVVCDBXezPuGVIxlVUk5xmiMDY7XEUF+ZTC5XV/P9K+mTWkbWFOJ1JHIMfuyM/cKRn7NrZS3cU8iViRiWoqFQpNUyMkah1Vtqsy48k/pw7icDdj6RpOrYrn03VVHZNOI4Gp+1jhSUVU25xlSJUIP7/wA4bWZ6SFalDT1GBFGY3hnm2kU6jDpHJgZZMcocbxk8YGYNoWupU+EyuulEaivdypjt2yRwTYUcbiuGP+LBj/jrGovRcIS81UWwRtFRU8bIgwqEqGKgZPAyPqdZ1l/keoZDYJgtNNTvQX2stCyvAK2OOoR02lvZlXVQQVGctyRkbRjUnrKxdy3S0K90TySho2eXe3cX+qyxPt37NoHADMPzqV8UbVIIoepKcAz0L90D+9H/AKxfxgZ++AcedUiUsdyplusO70wRWapd1LQxrkbYowNoeJSQZHBYBfbvOMamm0GxAeg1H1JL2VV1LZE6+p4OqYZI0lnRYZYpTsRpARgBvAYMMbWyGGMc+aWoul06QeOSfu4jAKGqiWVVbkbVmzwGA5IcHkAjjIYq/t2iWWuWGWe3VXuqIZF9zldpapiXhiuSCxwv94cEEVtdI3SjxV1DXF6arY9pj8iOvtCyFnCHIfBLjd7MnlcnUx1LN4wntPCWSUrxFVp8UXEDQiGp2krLA3tLgFjtzypPBKklTx71ZsnzbvhJWSuwnnlMQzkFpF3ADJ3ZJ/kobPjI8qvXa3z1EnrYoZY2SQQl41MTMzNtQgAAGTkxttOD28n5tbrz/Eu08U3qykOxX3ysUBbCsr/qMCpyMec7voOBbZIoxwA6XyyQzUz/ACkSW2IWuiihiVlC5I7sjDLYGz5QOfkAf5j7iScjWW5XSMT1TmBUI2tVsIlQZwuyEc+NygBV8jHjUS2VVR0736cN6V6dSkjqq7nyxH9Y/uJxtjUJ9AWAHJ0026OHpkR3SUyVtfUKJaalaM70JHDPlmYBQOGY+0BsfUgPkz0Abk64U7qXqReLNFYoqTolWLIG9ZWuFIJjU5OQvOWYBVUZPtT8m3hoFuhlT2VcG8ZqIXUpG0h3SMIXLIHAbczqSRvyqg5BqKO3SW8rI/fnqap+5M8YZFkIUuogqAdg7YRsI2BJ98BceLxUtWLHbaZkkqq8FBMqGGUQZPcadBhSw2sofHI3lcfXMZmk9dzzDDoyZvhUpuQrOozuxV1LGPdz+mntXnz91/5dGnK0WxLNBHb4xhI0CL+AMaxrmxX23kjgThTNcg6s6aboVnqkUyW2SUSPHtD+mlzw4Q8NHnAKnjHHBCsOv68yxCZTGwBBGCCMgg+QRowYphnsoRNLnRri6Rm8OVklk47qEGMp5Ai5yq/cNht2d3jigPRMV4Q3u2SvRu7ElHj/AEXZSRloHHtO5eGA4+2deqz4fVHTMjXGzyiLccvSS5ML/j6qf/gR41ouHxSalhkoKuCW31LIypJKrPDux8wdFO7GQeARnjP11paHE2oJnP2zbjolzSzS29bYwqJbfRVXq2IV4avtrKNwxthmbBy2MbePGB41Yw0aU7pSpZ5ZJYoyFSaemBIJB3fNkEEcFABkk+edWTQ0vUCx22inTHp0p5HEsBUxAbvk5fuD3YwEwxyScY1cQR+uuC18tN2IoO40bnsjLsMNIzK5PKkgLj7ljnAFzonXc6UnshJKXT3SdRWzTmkNFQbiBKYZDVVC5ycZJ2p7hngKcjydumm2dHUVoqBaQs7zOvflmkBbvKDjY8uMY3bWMYwDgZyCQYs/XlDaK2W4PPGimPt7EkEryup4O2PcEAAIXJGd5yBjnEnVly6xHbt1MaeI/wC11Yxx90j53ZH15Hn86R5iuqaD8e95RElX3i6L0gJLPNGlSsjf5tSbBkyFiR20yxWEAr83IcMEGOAx9A9HSWXfd6oq9XOBu2gBYkAG2NMeAAB444H2yZHSfQMPTTNXOzVFU/MlRLy5+mF/uj9vOPJ00aoixhKyzG89fjyiAjRo0ayJkaNGjUURrVUU61KmJ1DKfKsAQfyDwdGjUUS7cvhxba8NI9HDkg5KjafH+6Rj/DVRR/Ca1K4PpFP5eUj+RfGjRq9saIB6j+ShIJmtvSNFZjvhpoYznOVRc5/Y+Rq40aNVOcXVJRRo0aNKojRo0aii/9k="/>
          <p:cNvSpPr>
            <a:spLocks noChangeAspect="1" noChangeArrowheads="1"/>
          </p:cNvSpPr>
          <p:nvPr/>
        </p:nvSpPr>
        <p:spPr bwMode="auto">
          <a:xfrm>
            <a:off x="451084"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n-US" sz="3600" dirty="0">
              <a:latin typeface="Times New Roman" pitchFamily="18" charset="0"/>
              <a:cs typeface="Times New Roman" pitchFamily="18" charset="0"/>
            </a:endParaRPr>
          </a:p>
        </p:txBody>
      </p:sp>
      <p:sp>
        <p:nvSpPr>
          <p:cNvPr id="2" name="AutoShape 2" descr="data:image/jpg;base64,/9j/4AAQSkZJRgABAQAAAQABAAD/2wCEAAkGBhMGEBUIExQVFRUWFh8ZGRcVGRodHBsgJCMfIB8lIx4hIDIkICQvIhoeIzsjJDAqLi4vHiQ9NTA2PSc3MykBCQoKDgwOGg8PGiwlHyQpNS01NSw1KSwpKi0sLSktLiwzKi8tLywqMDUpLTYuLCwvLDUsMDU0KTU1KTIsKTQvKv/AABEIAFMAVgMBIgACEQEDEQH/xAAbAAACAgMBAAAAAAAAAAAAAAAABgQFAQMHAv/EADwQAAIBAwMDAgUCAgUNAAAAAAECAwQFEQASIQYTMRQiBzJBUXEjYRWRFjNCUoEXJDRDRGJygqGxweHw/8QAGQEAAgMBAAAAAAAAAAAAAAAAAQIAAwQF/8QALBEAAQIDBwMEAgMAAAAAAAAAAQACAxEhEjFBcYGx8FFhwTKh0eGR8QQTI//aAAwDAQACEQMRAD8A7jo0aTet+tzaj/BqTY9Y6lvcQEhQDJkkJ4AA5wfyePLsYXmQQJkrfqTrGl6VUNO/vbASJBukcngbUHJ54z4/fSlVdV3O8M3bSG3xrGZj6jElSYxnLCHOAMfRscjG7WLL0jFSSq9RI8s1SgIr0k5dsHdGhxmL24KlDlgG5GMHdfJaWhtcltre3TuokjRypQO+CO5GF9xzuBbAPzMDkHnYxjGkACZ5cPlKZrXL0q0gDT3SumnG0dmKVICWcEqCi8pwCeT4U6rbnZI7ODG/q4ptyBnWvnKbHErb9/bJOOy+QUGPPjk2Vy6wa+QMYrdUSoQrNUSMKRPaN4kV2JYBT7gfp99ZQV8Gyt/hhldG7gY3BWZjtZRn9LBADthfALE+SSXBePVuB5Gyi0V9mn6Ui9TFd51KMqSJVbKhVdwAoY8MgywOcHg5xqUvX1Z0wxiuVMrRoQGqqMl1XIGN8fzJkc548jA51CvnVUFYRTXCnnoFZXDGSLKPI8ZjDCZDjKpkcjPI8bdTrfPNWiKjRg00+2eqnhdQGUYjCxuQQ4GF3FfCq3hpBmETb/oPHuPvBTJO9rusV6iWsgkWSNvDKcj/ANH9jyNS9ceq6Y9OVUtVbCI5ll7bwEjtVhVEMm1AAI3VpCuBgFuFOTt10bpLqyHq+AVkRIIO2SNvmjb6qR/5+v8A2yxYFkWm3bJgVd6NGjWdFUnWPUq9KUj3Ajc3yxoOS7twox58+cc4B0k9LwC1s9JUxSSVlT755UOJd4w6hEwP01Ix3FO3euPtqT1RO99vCUKhilBD3yAhb9VyFjJXI3BAQ+Bg8PjnGi5XGSloxUVKCSCLEiTI5b2omCvcO2VJXk9uSP7RBOAddCGyywNxPB8/pISoN7q3SVrNCrz1FSBtp6l2lWMKwYTTBsqmNvEa8HyxOQBc9OdN01qq+7UFqqtKh2qZcEDyRsXPsXCnBA/stz7SNQ7TZ6i20JvRYiurGEksmzeUGCUjCbgxUDHtXJ4PtIGNXFb0gXts1AseJZgAyxydvglQVDsrYGxQCCGzjGSMYL3gCyD2524VEt9S/GmKVmtNFClQTlDJOypAfv8AMQGUjI5Kg/Qn67ejPhvUW4m+pWRRTSjdsp4laDBOSp9w3rjxt2bTnBOqJvgh+mH7U27eQU9XDwPoc+mwScDj/rxqwoPhjU9Pqr0pqkLKS6pWxqA3GB/o2G/4scY1c7+prLMJ0us5Gfv4QrOqsZ+sa9Lj/B6qnjFKkR9TII5HiI2M+4MVGAQNm1t3ORydRY7QaV2u9pQZiYPNQyYaJmx5jIJEcwHHt/A4+a+p7RcaWpjBmqJIg6Fi1RT4Iz7gVFKGPH2IJ+41PvVkW24uMSjMXckX+pRFYoFyzsu5V4ySPAGDlQF1RbaCAJVGFxz5RGSXenbTT3WCTqGKVtg3kRsE7sJ9zSoZJSQhLszFlEZ5GSQBqLdbgnS1UOsKTuNTMyRVmVISQHhZkYjDkEjLrwxI59xOt/UFrHSlfFcTHE8NcwjnR1zGtSAe1IM52gsSD9uTydTz6Yg0tXNMGqA4FMIpljBlyXAQAlzkFssTg5I2g40862qkHbEaddVE+xSCZRIDkEZB+40aS/hPcnlomtEpHdopWp255wvyH+Xt+vy6NYIjLDi1MDNLdoq0lkuNxaVIWe4tGd9T6fcsK4UCQKecvnbxx+OcXWCG8RU9DEiMtVcYlnPqRP3Ail3yysQGwMfQnj9tHTRlCV1GkhgMl2nVmWOR5NpUNhAnK5xy5IwPBzgifcZ/4c1tBTYIrgsewRMhXuRsoLZkfcSzE793OeeQddEmTqX64CiRafjX1PLYDRpEdrB3mDcfMq7VGDwRmXJ/GmusrDcbZT1j43SGlduOMtJCTx+TpR+J1TS9VV0PSRwk4Usk7MQqM2CqYwd24KOeMHbgk8anv1gtJV/0Kkp2jOyP0jPkqSqgoGOeRvj4dfwQCOa7E4bJCorpNGdSuSy9S3RYYaxKmV1lOz2FWxJn5MAZDEFSAeTzjONXN9gvlhpYrm8lVtdSZPap7RzxuxkjIwcsBg8edLgr5/h7XOkJO0MDskwyyJncm8DgkfccqwOCMa6H1T1vLaLfBcY6YLJUAF2lWRkU43DYrsQ335H08a6cSYc2y1pB5oqwq3pC61jXCmpKieR1ljjl7b7eP1lCkjGRkKHGcHDD8lp+Ot7lt1LDRISsc5ZJDjyABgZ8jnnA84+3BQ/h5M088/VNWzuqDe7Hlm7bJIcfuGWJQOB7sabrnXL8TLe15qI/T09PMzozlvcgVVCDBXezPuGVIxlVUk5xmiMDY7XEUF+ZTC5XV/P9K+mTWkbWFOJ1JHIMfuyM/cKRn7NrZS3cU8iViRiWoqFQpNUyMkah1Vtqsy48k/pw7icDdj6RpOrYrn03VVHZNOI4Gp+1jhSUVU25xlSJUIP7/wA4bWZ6SFalDT1GBFGY3hnm2kU6jDpHJgZZMcocbxk8YGYNoWupU+EyuulEaivdypjt2yRwTYUcbiuGP+LBj/jrGovRcIS81UWwRtFRU8bIgwqEqGKgZPAyPqdZ1l/keoZDYJgtNNTvQX2stCyvAK2OOoR02lvZlXVQQVGctyRkbRjUnrKxdy3S0K90TySho2eXe3cX+qyxPt37NoHADMPzqV8UbVIIoepKcAz0L90D+9H/AKxfxgZ++AcedUiUsdyplusO70wRWapd1LQxrkbYowNoeJSQZHBYBfbvOMamm0GxAeg1H1JL2VV1LZE6+p4OqYZI0lnRYZYpTsRpARgBvAYMMbWyGGMc+aWoul06QeOSfu4jAKGqiWVVbkbVmzwGA5IcHkAjjIYq/t2iWWuWGWe3VXuqIZF9zldpapiXhiuSCxwv94cEEVtdI3SjxV1DXF6arY9pj8iOvtCyFnCHIfBLjd7MnlcnUx1LN4wntPCWSUrxFVp8UXEDQiGp2krLA3tLgFjtzypPBKklTx71ZsnzbvhJWSuwnnlMQzkFpF3ADJ3ZJ/kobPjI8qvXa3z1EnrYoZY2SQQl41MTMzNtQgAAGTkxttOD28n5tbrz/Eu08U3qykOxX3ysUBbCsr/qMCpyMec7voOBbZIoxwA6XyyQzUz/ACkSW2IWuiihiVlC5I7sjDLYGz5QOfkAf5j7iScjWW5XSMT1TmBUI2tVsIlQZwuyEc+NygBV8jHjUS2VVR0736cN6V6dSkjqq7nyxH9Y/uJxtjUJ9AWAHJ0026OHpkR3SUyVtfUKJaalaM70JHDPlmYBQOGY+0BsfUgPkz0Abk64U7qXqReLNFYoqTolWLIG9ZWuFIJjU5OQvOWYBVUZPtT8m3hoFuhlT2VcG8ZqIXUpG0h3SMIXLIHAbczqSRvyqg5BqKO3SW8rI/fnqap+5M8YZFkIUuogqAdg7YRsI2BJ98BceLxUtWLHbaZkkqq8FBMqGGUQZPcadBhSw2sofHI3lcfXMZmk9dzzDDoyZvhUpuQrOozuxV1LGPdz+mntXnz91/5dGnK0WxLNBHb4xhI0CL+AMaxrmxX23kjgThTNcg6s6aboVnqkUyW2SUSPHtD+mlzw4Q8NHnAKnjHHBCsOv68yxCZTGwBBGCCMgg+QRowYphnsoRNLnRri6Rm8OVklk47qEGMp5Ai5yq/cNht2d3jigPRMV4Q3u2SvRu7ElHj/AEXZSRloHHtO5eGA4+2deqz4fVHTMjXGzyiLccvSS5ML/j6qf/gR41ouHxSalhkoKuCW31LIypJKrPDux8wdFO7GQeARnjP11paHE2oJnP2zbjolzSzS29bYwqJbfRVXq2IV4avtrKNwxthmbBy2MbePGB41Yw0aU7pSpZ5ZJYoyFSaemBIJB3fNkEEcFABkk+edWTQ0vUCx22inTHp0p5HEsBUxAbvk5fuD3YwEwxyScY1cQR+uuC18tN2IoO40bnsjLsMNIzK5PKkgLj7ljnAFzonXc6UnshJKXT3SdRWzTmkNFQbiBKYZDVVC5ycZJ2p7hngKcjydumm2dHUVoqBaQs7zOvflmkBbvKDjY8uMY3bWMYwDgZyCQYs/XlDaK2W4PPGimPt7EkEryup4O2PcEAAIXJGd5yBjnEnVly6xHbt1MaeI/wC11Yxx90j53ZH15Hn86R5iuqaD8e95RElX3i6L0gJLPNGlSsjf5tSbBkyFiR20yxWEAr83IcMEGOAx9A9HSWXfd6oq9XOBu2gBYkAG2NMeAAB444H2yZHSfQMPTTNXOzVFU/MlRLy5+mF/uj9vOPJ00aoixhKyzG89fjyiAjRo0ayJkaNGjUURrVUU61KmJ1DKfKsAQfyDwdGjUUS7cvhxba8NI9HDkg5KjafH+6Rj/DVRR/Ca1K4PpFP5eUj+RfGjRq9saIB6j+ShIJmtvSNFZjvhpoYznOVRc5/Y+Rq40aNVOcXVJRRo0aNKojRo0aii/9k="/>
          <p:cNvSpPr>
            <a:spLocks noChangeAspect="1" noChangeArrowheads="1"/>
          </p:cNvSpPr>
          <p:nvPr/>
        </p:nvSpPr>
        <p:spPr bwMode="auto">
          <a:xfrm>
            <a:off x="451084"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n-US" sz="3600" dirty="0">
              <a:latin typeface="Times New Roman" pitchFamily="18" charset="0"/>
              <a:cs typeface="Times New Roman" pitchFamily="18" charset="0"/>
            </a:endParaRPr>
          </a:p>
        </p:txBody>
      </p:sp>
      <p:sp>
        <p:nvSpPr>
          <p:cNvPr id="15" name="TextBox 14"/>
          <p:cNvSpPr txBox="1"/>
          <p:nvPr/>
        </p:nvSpPr>
        <p:spPr>
          <a:xfrm>
            <a:off x="27746930" y="9598077"/>
            <a:ext cx="13020070" cy="1350660"/>
          </a:xfrm>
          <a:prstGeom prst="rect">
            <a:avLst/>
          </a:prstGeom>
          <a:solidFill>
            <a:schemeClr val="bg1">
              <a:alpha val="85000"/>
            </a:schemeClr>
          </a:solidFill>
        </p:spPr>
        <p:txBody>
          <a:bodyPr wrap="square" lIns="423196" tIns="211599" rIns="423196" bIns="211599" rtlCol="0">
            <a:spAutoFit/>
          </a:bodyPr>
          <a:lstStyle/>
          <a:p>
            <a:r>
              <a:rPr lang="en-US" sz="2000" dirty="0" smtClean="0">
                <a:latin typeface="Times New Roman" pitchFamily="18" charset="0"/>
                <a:ea typeface="Microsoft Himalaya" pitchFamily="2" charset="0"/>
                <a:cs typeface="Times New Roman" pitchFamily="18" charset="0"/>
              </a:rPr>
              <a:t>Table  1. Specific surface areas found for each particle size of raw, pyrolyzed, chemically activated, and physically activated cocoa shells. The </a:t>
            </a:r>
            <a:r>
              <a:rPr lang="en-US" sz="2000" dirty="0" err="1" smtClean="0">
                <a:latin typeface="Times New Roman" pitchFamily="18" charset="0"/>
                <a:ea typeface="Microsoft Himalaya" pitchFamily="2" charset="0"/>
                <a:cs typeface="Times New Roman" pitchFamily="18" charset="0"/>
              </a:rPr>
              <a:t>mesopore</a:t>
            </a:r>
            <a:r>
              <a:rPr lang="en-US" sz="2000" dirty="0" smtClean="0">
                <a:latin typeface="Times New Roman" pitchFamily="18" charset="0"/>
                <a:ea typeface="Microsoft Himalaya" pitchFamily="2" charset="0"/>
                <a:cs typeface="Times New Roman" pitchFamily="18" charset="0"/>
              </a:rPr>
              <a:t> surface area is shown in the left of the column and the </a:t>
            </a:r>
            <a:r>
              <a:rPr lang="en-US" sz="2000" dirty="0" err="1" smtClean="0">
                <a:latin typeface="Times New Roman" pitchFamily="18" charset="0"/>
                <a:ea typeface="Microsoft Himalaya" pitchFamily="2" charset="0"/>
                <a:cs typeface="Times New Roman" pitchFamily="18" charset="0"/>
              </a:rPr>
              <a:t>micropore</a:t>
            </a:r>
            <a:r>
              <a:rPr lang="en-US" sz="2000" dirty="0" smtClean="0">
                <a:latin typeface="Times New Roman" pitchFamily="18" charset="0"/>
                <a:ea typeface="Microsoft Himalaya" pitchFamily="2" charset="0"/>
                <a:cs typeface="Times New Roman" pitchFamily="18" charset="0"/>
              </a:rPr>
              <a:t> surface area is shown in the right of the column. The raw samples are only </a:t>
            </a:r>
            <a:r>
              <a:rPr lang="en-US" sz="2000" dirty="0" err="1" smtClean="0">
                <a:latin typeface="Times New Roman" pitchFamily="18" charset="0"/>
                <a:ea typeface="Microsoft Himalaya" pitchFamily="2" charset="0"/>
                <a:cs typeface="Times New Roman" pitchFamily="18" charset="0"/>
              </a:rPr>
              <a:t>mesoporous</a:t>
            </a:r>
            <a:r>
              <a:rPr lang="en-US" sz="2000" dirty="0" smtClean="0">
                <a:latin typeface="Times New Roman" pitchFamily="18" charset="0"/>
                <a:ea typeface="Microsoft Himalaya" pitchFamily="2" charset="0"/>
                <a:cs typeface="Times New Roman" pitchFamily="18" charset="0"/>
              </a:rPr>
              <a:t>.</a:t>
            </a:r>
          </a:p>
        </p:txBody>
      </p:sp>
      <p:grpSp>
        <p:nvGrpSpPr>
          <p:cNvPr id="8" name="Group 7"/>
          <p:cNvGrpSpPr/>
          <p:nvPr/>
        </p:nvGrpSpPr>
        <p:grpSpPr>
          <a:xfrm>
            <a:off x="685800" y="381000"/>
            <a:ext cx="39776400" cy="2975721"/>
            <a:chOff x="685800" y="628069"/>
            <a:chExt cx="39776400" cy="2975721"/>
          </a:xfrm>
        </p:grpSpPr>
        <p:sp>
          <p:nvSpPr>
            <p:cNvPr id="4" name="TextBox 3"/>
            <p:cNvSpPr txBox="1"/>
            <p:nvPr/>
          </p:nvSpPr>
          <p:spPr>
            <a:xfrm>
              <a:off x="685800" y="628069"/>
              <a:ext cx="39776400" cy="2975721"/>
            </a:xfrm>
            <a:prstGeom prst="rect">
              <a:avLst/>
            </a:prstGeom>
            <a:solidFill>
              <a:srgbClr val="3C79B6">
                <a:alpha val="47000"/>
              </a:srgbClr>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wrap="square" lIns="423196" tIns="211599" rIns="423196" bIns="211599" rtlCol="0">
              <a:spAutoFit/>
            </a:bodyPr>
            <a:lstStyle/>
            <a:p>
              <a:pPr algn="ctr">
                <a:lnSpc>
                  <a:spcPct val="120000"/>
                </a:lnSpc>
              </a:pPr>
              <a:r>
                <a:rPr lang="en-US" sz="6300" b="1" dirty="0" smtClean="0">
                  <a:solidFill>
                    <a:schemeClr val="bg1">
                      <a:lumMod val="95000"/>
                    </a:schemeClr>
                  </a:solidFill>
                  <a:latin typeface="Times New Roman" pitchFamily="18" charset="0"/>
                  <a:cs typeface="Times New Roman" pitchFamily="18" charset="0"/>
                </a:rPr>
                <a:t>Adsorptive </a:t>
              </a:r>
              <a:r>
                <a:rPr lang="en-US" sz="6300" b="1" dirty="0">
                  <a:solidFill>
                    <a:schemeClr val="bg1">
                      <a:lumMod val="95000"/>
                    </a:schemeClr>
                  </a:solidFill>
                  <a:latin typeface="Times New Roman" pitchFamily="18" charset="0"/>
                  <a:cs typeface="Times New Roman" pitchFamily="18" charset="0"/>
                </a:rPr>
                <a:t>P</a:t>
              </a:r>
              <a:r>
                <a:rPr lang="en-US" sz="6300" b="1" dirty="0" smtClean="0">
                  <a:solidFill>
                    <a:schemeClr val="bg1">
                      <a:lumMod val="95000"/>
                    </a:schemeClr>
                  </a:solidFill>
                  <a:latin typeface="Times New Roman" pitchFamily="18" charset="0"/>
                  <a:cs typeface="Times New Roman" pitchFamily="18" charset="0"/>
                </a:rPr>
                <a:t>roperties of Activated Cocoa Shells for Use in Wastewater Treatment</a:t>
              </a:r>
            </a:p>
            <a:p>
              <a:pPr algn="ctr">
                <a:lnSpc>
                  <a:spcPct val="120000"/>
                </a:lnSpc>
              </a:pPr>
              <a:r>
                <a:rPr lang="en-US" sz="3600" dirty="0" smtClean="0">
                  <a:latin typeface="Times New Roman" pitchFamily="18" charset="0"/>
                  <a:cs typeface="Times New Roman" pitchFamily="18" charset="0"/>
                </a:rPr>
                <a:t>Lauren Pappas, Jillian L. Goldfarb, Ph.D.</a:t>
              </a:r>
            </a:p>
            <a:p>
              <a:pPr algn="ctr">
                <a:lnSpc>
                  <a:spcPct val="120000"/>
                </a:lnSpc>
              </a:pPr>
              <a:r>
                <a:rPr lang="en-US" sz="3600" dirty="0" smtClean="0">
                  <a:latin typeface="Times New Roman" pitchFamily="18" charset="0"/>
                  <a:cs typeface="Times New Roman" pitchFamily="18" charset="0"/>
                </a:rPr>
                <a:t>University of New Hampshire, Hamel Center, Department of Chemical Engineering, Durham, NH 03824</a:t>
              </a:r>
            </a:p>
          </p:txBody>
        </p:sp>
        <p:grpSp>
          <p:nvGrpSpPr>
            <p:cNvPr id="7" name="Group 6"/>
            <p:cNvGrpSpPr/>
            <p:nvPr/>
          </p:nvGrpSpPr>
          <p:grpSpPr>
            <a:xfrm>
              <a:off x="838200" y="735800"/>
              <a:ext cx="2841415" cy="2827212"/>
              <a:chOff x="838199" y="645274"/>
              <a:chExt cx="2926081" cy="2911455"/>
            </a:xfrm>
          </p:grpSpPr>
          <p:sp>
            <p:nvSpPr>
              <p:cNvPr id="6" name="Rectangle 5"/>
              <p:cNvSpPr/>
              <p:nvPr/>
            </p:nvSpPr>
            <p:spPr>
              <a:xfrm>
                <a:off x="883921" y="676370"/>
                <a:ext cx="2880359" cy="288035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600" dirty="0">
                  <a:latin typeface="Times New Roman" pitchFamily="18" charset="0"/>
                  <a:cs typeface="Times New Roman" pitchFamily="18" charset="0"/>
                </a:endParaRPr>
              </a:p>
            </p:txBody>
          </p:sp>
          <p:pic>
            <p:nvPicPr>
              <p:cNvPr id="22" name="Picture 8" descr="http://upload.wikimedia.org/wikipedia/en/5/50/UNewHampshire_seal.p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38199" y="645274"/>
                <a:ext cx="2880358" cy="2880358"/>
              </a:xfrm>
              <a:prstGeom prst="rect">
                <a:avLst/>
              </a:prstGeom>
              <a:noFill/>
              <a:extLst>
                <a:ext uri="{909E8E84-426E-40DD-AFC4-6F175D3DCCD1}">
                  <a14:hiddenFill xmlns:a14="http://schemas.microsoft.com/office/drawing/2010/main">
                    <a:solidFill>
                      <a:srgbClr val="FFFFFF"/>
                    </a:solidFill>
                  </a14:hiddenFill>
                </a:ext>
              </a:extLst>
            </p:spPr>
          </p:pic>
        </p:grpSp>
      </p:grpSp>
      <mc:AlternateContent xmlns:mc="http://schemas.openxmlformats.org/markup-compatibility/2006">
        <mc:Choice xmlns:a14="http://schemas.microsoft.com/office/drawing/2010/main" Requires="a14">
          <p:sp>
            <p:nvSpPr>
              <p:cNvPr id="73" name="TextBox 72"/>
              <p:cNvSpPr txBox="1"/>
              <p:nvPr/>
            </p:nvSpPr>
            <p:spPr>
              <a:xfrm>
                <a:off x="474569" y="16663182"/>
                <a:ext cx="13616315" cy="14045418"/>
              </a:xfrm>
              <a:prstGeom prst="rect">
                <a:avLst/>
              </a:prstGeom>
              <a:solidFill>
                <a:schemeClr val="bg1">
                  <a:alpha val="85000"/>
                </a:schemeClr>
              </a:solidFill>
            </p:spPr>
            <p:txBody>
              <a:bodyPr wrap="square" lIns="423196" tIns="211599" rIns="423196" bIns="211599" rtlCol="0">
                <a:spAutoFit/>
              </a:bodyPr>
              <a:lstStyle/>
              <a:p>
                <a:pPr algn="just">
                  <a:spcAft>
                    <a:spcPts val="600"/>
                  </a:spcAft>
                </a:pPr>
                <a:r>
                  <a:rPr lang="en-US" sz="4400" b="1" dirty="0" smtClean="0">
                    <a:latin typeface="Times New Roman" pitchFamily="18" charset="0"/>
                    <a:ea typeface="Microsoft Himalaya" pitchFamily="2" charset="0"/>
                    <a:cs typeface="Times New Roman" pitchFamily="18" charset="0"/>
                  </a:rPr>
                  <a:t>Experimental Method</a:t>
                </a:r>
              </a:p>
              <a:p>
                <a:pPr algn="just">
                  <a:spcAft>
                    <a:spcPts val="600"/>
                  </a:spcAft>
                </a:pPr>
                <a:r>
                  <a:rPr lang="en-US" sz="2800" i="1" dirty="0">
                    <a:latin typeface="Times New Roman" pitchFamily="18" charset="0"/>
                    <a:ea typeface="Microsoft Himalaya" pitchFamily="2" charset="0"/>
                    <a:cs typeface="Times New Roman" pitchFamily="18" charset="0"/>
                  </a:rPr>
                  <a:t>Sample Preparation</a:t>
                </a:r>
              </a:p>
              <a:p>
                <a:pPr algn="just">
                  <a:spcAft>
                    <a:spcPts val="1800"/>
                  </a:spcAft>
                  <a:buFont typeface="Arial" pitchFamily="34" charset="0"/>
                  <a:buChar char="•"/>
                </a:pPr>
                <a:r>
                  <a:rPr lang="en-US" sz="2800" dirty="0" smtClean="0">
                    <a:latin typeface="Times New Roman" pitchFamily="18" charset="0"/>
                    <a:ea typeface="Microsoft Himalaya" pitchFamily="2" charset="0"/>
                    <a:cs typeface="Times New Roman" pitchFamily="18" charset="0"/>
                  </a:rPr>
                  <a:t>Cocoa shells obtained from Lindt Chocolate, Stratham, NH, ground and sieved into three fractions: &lt;125 </a:t>
                </a:r>
                <a:r>
                  <a:rPr lang="el-GR" sz="2800" i="1" dirty="0" smtClean="0">
                    <a:latin typeface="Times New Roman" pitchFamily="18" charset="0"/>
                    <a:ea typeface="Microsoft Himalaya" pitchFamily="2" charset="0"/>
                    <a:cs typeface="Times New Roman" pitchFamily="18" charset="0"/>
                  </a:rPr>
                  <a:t>μ</a:t>
                </a:r>
                <a:r>
                  <a:rPr lang="en-US" sz="2800" dirty="0" smtClean="0">
                    <a:latin typeface="Times New Roman" pitchFamily="18" charset="0"/>
                    <a:ea typeface="Microsoft Himalaya" pitchFamily="2" charset="0"/>
                    <a:cs typeface="Times New Roman" pitchFamily="18" charset="0"/>
                  </a:rPr>
                  <a:t>m, 250-300 </a:t>
                </a:r>
                <a:r>
                  <a:rPr lang="el-GR" sz="2800" i="1" dirty="0">
                    <a:latin typeface="Times New Roman" pitchFamily="18" charset="0"/>
                    <a:ea typeface="Microsoft Himalaya" pitchFamily="2" charset="0"/>
                    <a:cs typeface="Times New Roman" pitchFamily="18" charset="0"/>
                  </a:rPr>
                  <a:t>μ</a:t>
                </a:r>
                <a:r>
                  <a:rPr lang="en-US" sz="2800" dirty="0" smtClean="0">
                    <a:latin typeface="Times New Roman" pitchFamily="18" charset="0"/>
                    <a:ea typeface="Microsoft Himalaya" pitchFamily="2" charset="0"/>
                    <a:cs typeface="Times New Roman" pitchFamily="18" charset="0"/>
                  </a:rPr>
                  <a:t>m, and 600 </a:t>
                </a:r>
                <a:r>
                  <a:rPr lang="el-GR" sz="2800" i="1" dirty="0">
                    <a:latin typeface="Times New Roman" pitchFamily="18" charset="0"/>
                    <a:ea typeface="Microsoft Himalaya" pitchFamily="2" charset="0"/>
                    <a:cs typeface="Times New Roman" pitchFamily="18" charset="0"/>
                  </a:rPr>
                  <a:t>μ</a:t>
                </a:r>
                <a:r>
                  <a:rPr lang="en-US" sz="2800" dirty="0" smtClean="0">
                    <a:latin typeface="Times New Roman" pitchFamily="18" charset="0"/>
                    <a:ea typeface="Microsoft Himalaya" pitchFamily="2" charset="0"/>
                    <a:cs typeface="Times New Roman" pitchFamily="18" charset="0"/>
                  </a:rPr>
                  <a:t>m – 2.38 mm.</a:t>
                </a:r>
              </a:p>
              <a:p>
                <a:pPr algn="just">
                  <a:spcAft>
                    <a:spcPts val="1800"/>
                  </a:spcAft>
                  <a:buFont typeface="Arial" pitchFamily="34" charset="0"/>
                  <a:buChar char="•"/>
                </a:pPr>
                <a:r>
                  <a:rPr lang="en-US" sz="2800" dirty="0" smtClean="0">
                    <a:latin typeface="Times New Roman" pitchFamily="18" charset="0"/>
                    <a:ea typeface="Microsoft Himalaya" pitchFamily="2" charset="0"/>
                    <a:cs typeface="Times New Roman" pitchFamily="18" charset="0"/>
                  </a:rPr>
                  <a:t>Approximately 1 g of of each particle size underwent pyrolysis in a tube furnace under a flow of N</a:t>
                </a:r>
                <a:r>
                  <a:rPr lang="en-US" sz="2800" baseline="-25000" dirty="0" smtClean="0">
                    <a:latin typeface="Times New Roman" pitchFamily="18" charset="0"/>
                    <a:ea typeface="Microsoft Himalaya" pitchFamily="2" charset="0"/>
                    <a:cs typeface="Times New Roman" pitchFamily="18" charset="0"/>
                  </a:rPr>
                  <a:t>2</a:t>
                </a:r>
                <a:r>
                  <a:rPr lang="en-US" sz="2800" dirty="0">
                    <a:latin typeface="Times New Roman" pitchFamily="18" charset="0"/>
                    <a:ea typeface="Microsoft Himalaya" pitchFamily="2" charset="0"/>
                    <a:cs typeface="Times New Roman" pitchFamily="18" charset="0"/>
                  </a:rPr>
                  <a:t> </a:t>
                </a:r>
                <a:r>
                  <a:rPr lang="en-US" sz="2800" dirty="0" smtClean="0">
                    <a:latin typeface="Times New Roman" pitchFamily="18" charset="0"/>
                    <a:ea typeface="Microsoft Himalaya" pitchFamily="2" charset="0"/>
                    <a:cs typeface="Times New Roman" pitchFamily="18" charset="0"/>
                  </a:rPr>
                  <a:t>and held at 550°C for 20 </a:t>
                </a:r>
                <a:r>
                  <a:rPr lang="en-US" sz="2800" dirty="0" smtClean="0">
                    <a:latin typeface="Times New Roman" pitchFamily="18" charset="0"/>
                    <a:ea typeface="Microsoft Himalaya" pitchFamily="2" charset="0"/>
                    <a:cs typeface="Times New Roman" pitchFamily="18" charset="0"/>
                  </a:rPr>
                  <a:t>minutes.</a:t>
                </a:r>
                <a:endParaRPr lang="en-US" sz="2800" dirty="0" smtClean="0">
                  <a:latin typeface="Times New Roman" pitchFamily="18" charset="0"/>
                  <a:ea typeface="Microsoft Himalaya" pitchFamily="2" charset="0"/>
                  <a:cs typeface="Times New Roman" pitchFamily="18" charset="0"/>
                </a:endParaRPr>
              </a:p>
              <a:p>
                <a:pPr algn="just">
                  <a:spcAft>
                    <a:spcPts val="1800"/>
                  </a:spcAft>
                  <a:buFont typeface="Arial" pitchFamily="34" charset="0"/>
                  <a:buChar char="•"/>
                </a:pPr>
                <a:r>
                  <a:rPr lang="en-US" sz="2800" dirty="0" smtClean="0">
                    <a:latin typeface="Times New Roman" pitchFamily="18" charset="0"/>
                    <a:ea typeface="Microsoft Himalaya" pitchFamily="2" charset="0"/>
                    <a:cs typeface="Times New Roman" pitchFamily="18" charset="0"/>
                  </a:rPr>
                  <a:t>Physical activation required placing the pyrolysis samples in the tube furnace under a CO</a:t>
                </a:r>
                <a:r>
                  <a:rPr lang="en-US" sz="2800" baseline="-25000" dirty="0" smtClean="0">
                    <a:latin typeface="Times New Roman" pitchFamily="18" charset="0"/>
                    <a:ea typeface="Microsoft Himalaya" pitchFamily="2" charset="0"/>
                    <a:cs typeface="Times New Roman" pitchFamily="18" charset="0"/>
                  </a:rPr>
                  <a:t>2</a:t>
                </a:r>
                <a:r>
                  <a:rPr lang="en-US" sz="2800" dirty="0" smtClean="0">
                    <a:latin typeface="Times New Roman" pitchFamily="18" charset="0"/>
                    <a:ea typeface="Microsoft Himalaya" pitchFamily="2" charset="0"/>
                    <a:cs typeface="Times New Roman" pitchFamily="18" charset="0"/>
                  </a:rPr>
                  <a:t> </a:t>
                </a:r>
                <a:r>
                  <a:rPr lang="en-US" sz="2800" dirty="0">
                    <a:latin typeface="Times New Roman" pitchFamily="18" charset="0"/>
                    <a:ea typeface="Microsoft Himalaya" pitchFamily="2" charset="0"/>
                    <a:cs typeface="Times New Roman" pitchFamily="18" charset="0"/>
                  </a:rPr>
                  <a:t>flow </a:t>
                </a:r>
                <a:r>
                  <a:rPr lang="en-US" sz="2800" dirty="0" smtClean="0">
                    <a:latin typeface="Times New Roman" pitchFamily="18" charset="0"/>
                    <a:ea typeface="Microsoft Himalaya" pitchFamily="2" charset="0"/>
                    <a:cs typeface="Times New Roman" pitchFamily="18" charset="0"/>
                  </a:rPr>
                  <a:t>at 650°C for 30 minutes.</a:t>
                </a:r>
              </a:p>
              <a:p>
                <a:pPr algn="just">
                  <a:spcAft>
                    <a:spcPts val="1800"/>
                  </a:spcAft>
                  <a:buFont typeface="Arial" pitchFamily="34" charset="0"/>
                  <a:buChar char="•"/>
                </a:pPr>
                <a:r>
                  <a:rPr lang="en-US" sz="2800" dirty="0" smtClean="0">
                    <a:latin typeface="Times New Roman" pitchFamily="18" charset="0"/>
                    <a:ea typeface="Microsoft Himalaya" pitchFamily="2" charset="0"/>
                    <a:cs typeface="Times New Roman" pitchFamily="18" charset="0"/>
                  </a:rPr>
                  <a:t>Chemical activation involved a KOH wash of the pyrolysis samples</a:t>
                </a:r>
                <a:r>
                  <a:rPr lang="en-US" sz="2800" baseline="30000" dirty="0">
                    <a:latin typeface="Times New Roman" pitchFamily="18" charset="0"/>
                    <a:ea typeface="Microsoft Himalaya" pitchFamily="2" charset="0"/>
                    <a:cs typeface="Times New Roman" pitchFamily="18" charset="0"/>
                  </a:rPr>
                  <a:t>5</a:t>
                </a:r>
                <a:r>
                  <a:rPr lang="en-US" sz="2800" dirty="0" smtClean="0">
                    <a:latin typeface="Times New Roman" pitchFamily="18" charset="0"/>
                    <a:ea typeface="Microsoft Himalaya" pitchFamily="2" charset="0"/>
                    <a:cs typeface="Times New Roman" pitchFamily="18" charset="0"/>
                  </a:rPr>
                  <a:t> which were then</a:t>
                </a:r>
                <a:r>
                  <a:rPr lang="en-US" sz="2800" dirty="0">
                    <a:latin typeface="Times New Roman" pitchFamily="18" charset="0"/>
                    <a:ea typeface="Microsoft Himalaya" pitchFamily="2" charset="0"/>
                    <a:cs typeface="Times New Roman" pitchFamily="18" charset="0"/>
                  </a:rPr>
                  <a:t> </a:t>
                </a:r>
                <a:r>
                  <a:rPr lang="en-US" sz="2800" dirty="0" smtClean="0">
                    <a:latin typeface="Times New Roman" pitchFamily="18" charset="0"/>
                    <a:ea typeface="Microsoft Himalaya" pitchFamily="2" charset="0"/>
                    <a:cs typeface="Times New Roman" pitchFamily="18" charset="0"/>
                  </a:rPr>
                  <a:t>placed in the tube furnace under a CO</a:t>
                </a:r>
                <a:r>
                  <a:rPr lang="en-US" sz="2800" baseline="-25000" dirty="0" smtClean="0">
                    <a:latin typeface="Times New Roman" pitchFamily="18" charset="0"/>
                    <a:ea typeface="Microsoft Himalaya" pitchFamily="2" charset="0"/>
                    <a:cs typeface="Times New Roman" pitchFamily="18" charset="0"/>
                  </a:rPr>
                  <a:t>2</a:t>
                </a:r>
                <a:r>
                  <a:rPr lang="en-US" sz="2800" dirty="0" smtClean="0">
                    <a:latin typeface="Times New Roman" pitchFamily="18" charset="0"/>
                    <a:ea typeface="Microsoft Himalaya" pitchFamily="2" charset="0"/>
                    <a:cs typeface="Times New Roman" pitchFamily="18" charset="0"/>
                  </a:rPr>
                  <a:t> flow </a:t>
                </a:r>
                <a:r>
                  <a:rPr lang="en-US" sz="2800" dirty="0">
                    <a:latin typeface="Times New Roman" pitchFamily="18" charset="0"/>
                    <a:ea typeface="Microsoft Himalaya" pitchFamily="2" charset="0"/>
                    <a:cs typeface="Times New Roman" pitchFamily="18" charset="0"/>
                  </a:rPr>
                  <a:t>at 650°C for 30 minutes.</a:t>
                </a:r>
                <a:endParaRPr lang="en-US" sz="2800" dirty="0" smtClean="0">
                  <a:latin typeface="Times New Roman" pitchFamily="18" charset="0"/>
                  <a:ea typeface="Microsoft Himalaya" pitchFamily="2" charset="0"/>
                  <a:cs typeface="Times New Roman" pitchFamily="18" charset="0"/>
                </a:endParaRPr>
              </a:p>
              <a:p>
                <a:pPr algn="just">
                  <a:spcBef>
                    <a:spcPts val="600"/>
                  </a:spcBef>
                  <a:spcAft>
                    <a:spcPts val="600"/>
                  </a:spcAft>
                </a:pPr>
                <a:r>
                  <a:rPr lang="en-US" sz="2800" i="1" dirty="0" smtClean="0">
                    <a:latin typeface="Times New Roman" pitchFamily="18" charset="0"/>
                    <a:ea typeface="Microsoft Himalaya" pitchFamily="2" charset="0"/>
                    <a:cs typeface="Times New Roman" pitchFamily="18" charset="0"/>
                  </a:rPr>
                  <a:t>BET Surface Area</a:t>
                </a:r>
              </a:p>
              <a:p>
                <a:pPr algn="just">
                  <a:spcAft>
                    <a:spcPts val="1800"/>
                  </a:spcAft>
                  <a:buFont typeface="Arial" pitchFamily="34" charset="0"/>
                  <a:buChar char="•"/>
                </a:pPr>
                <a:r>
                  <a:rPr lang="en-US" sz="2800" dirty="0" smtClean="0">
                    <a:latin typeface="Times New Roman" pitchFamily="18" charset="0"/>
                    <a:ea typeface="Microsoft Himalaya" pitchFamily="2" charset="0"/>
                    <a:cs typeface="Times New Roman" pitchFamily="18" charset="0"/>
                  </a:rPr>
                  <a:t>The BET surface area of a pyrolysis, physically activated, chemically activated, and raw sample for each particle size was found using a Micrometrics ASAP.</a:t>
                </a:r>
              </a:p>
              <a:p>
                <a:pPr algn="just">
                  <a:spcAft>
                    <a:spcPts val="1800"/>
                  </a:spcAft>
                  <a:buFont typeface="Arial" pitchFamily="34" charset="0"/>
                  <a:buChar char="•"/>
                </a:pPr>
                <a:r>
                  <a:rPr lang="en-US" sz="2800" dirty="0" smtClean="0">
                    <a:latin typeface="Times New Roman" pitchFamily="18" charset="0"/>
                    <a:ea typeface="Microsoft Himalaya" pitchFamily="2" charset="0"/>
                    <a:cs typeface="Times New Roman" pitchFamily="18" charset="0"/>
                  </a:rPr>
                  <a:t>The ASAP output the volume of the monomolecular layer of gas adsorbed, V</a:t>
                </a:r>
                <a:r>
                  <a:rPr lang="en-US" sz="2800" baseline="-25000" dirty="0" smtClean="0">
                    <a:latin typeface="Times New Roman" pitchFamily="18" charset="0"/>
                    <a:ea typeface="Microsoft Himalaya" pitchFamily="2" charset="0"/>
                    <a:cs typeface="Times New Roman" pitchFamily="18" charset="0"/>
                  </a:rPr>
                  <a:t>m</a:t>
                </a:r>
                <a:r>
                  <a:rPr lang="en-US" sz="2800" dirty="0" smtClean="0">
                    <a:latin typeface="Times New Roman" pitchFamily="18" charset="0"/>
                    <a:ea typeface="Microsoft Himalaya" pitchFamily="2" charset="0"/>
                    <a:cs typeface="Times New Roman" pitchFamily="18" charset="0"/>
                  </a:rPr>
                  <a:t>, found by the slope of a linear regression line for an adjusted quantity adsorbed versus relative pressure</a:t>
                </a:r>
                <a:r>
                  <a:rPr lang="en-US" sz="2800" baseline="30000" dirty="0" smtClean="0">
                    <a:latin typeface="Times New Roman" pitchFamily="18" charset="0"/>
                    <a:ea typeface="Microsoft Himalaya" pitchFamily="2" charset="0"/>
                    <a:cs typeface="Times New Roman" pitchFamily="18" charset="0"/>
                  </a:rPr>
                  <a:t>4</a:t>
                </a:r>
                <a:r>
                  <a:rPr lang="en-US" sz="2800" dirty="0" smtClean="0">
                    <a:latin typeface="Times New Roman" pitchFamily="18" charset="0"/>
                    <a:ea typeface="Microsoft Himalaya" pitchFamily="2" charset="0"/>
                    <a:cs typeface="Times New Roman" pitchFamily="18" charset="0"/>
                  </a:rPr>
                  <a:t>, shown in Figure 2 and 3.</a:t>
                </a:r>
              </a:p>
              <a:p>
                <a:pPr algn="just">
                  <a:spcAft>
                    <a:spcPts val="1800"/>
                  </a:spcAft>
                  <a:buFont typeface="Arial" pitchFamily="34" charset="0"/>
                  <a:buChar char="•"/>
                </a:pPr>
                <a:r>
                  <a:rPr lang="en-US" sz="2800" dirty="0" smtClean="0">
                    <a:latin typeface="Times New Roman" pitchFamily="18" charset="0"/>
                    <a:ea typeface="Microsoft Himalaya" pitchFamily="2" charset="0"/>
                    <a:cs typeface="Times New Roman" pitchFamily="18" charset="0"/>
                  </a:rPr>
                  <a:t>From the ASAP outputs and properties of the N</a:t>
                </a:r>
                <a:r>
                  <a:rPr lang="en-US" sz="2800" baseline="-25000" dirty="0" smtClean="0">
                    <a:latin typeface="Times New Roman" pitchFamily="18" charset="0"/>
                    <a:ea typeface="Microsoft Himalaya" pitchFamily="2" charset="0"/>
                    <a:cs typeface="Times New Roman" pitchFamily="18" charset="0"/>
                  </a:rPr>
                  <a:t>2</a:t>
                </a:r>
                <a:r>
                  <a:rPr lang="en-US" sz="2800" dirty="0" smtClean="0">
                    <a:latin typeface="Times New Roman" pitchFamily="18" charset="0"/>
                    <a:ea typeface="Microsoft Himalaya" pitchFamily="2" charset="0"/>
                    <a:cs typeface="Times New Roman" pitchFamily="18" charset="0"/>
                  </a:rPr>
                  <a:t> adsorbent (density </a:t>
                </a:r>
                <a:r>
                  <a:rPr lang="el-GR" sz="2800" dirty="0" smtClean="0">
                    <a:latin typeface="Times New Roman" pitchFamily="18" charset="0"/>
                    <a:ea typeface="Microsoft Himalaya" pitchFamily="2" charset="0"/>
                    <a:cs typeface="Times New Roman" pitchFamily="18" charset="0"/>
                  </a:rPr>
                  <a:t>ρ</a:t>
                </a:r>
                <a:r>
                  <a:rPr lang="en-US" sz="2800" dirty="0" smtClean="0">
                    <a:latin typeface="Times New Roman" pitchFamily="18" charset="0"/>
                    <a:ea typeface="Microsoft Himalaya" pitchFamily="2" charset="0"/>
                    <a:cs typeface="Times New Roman" pitchFamily="18" charset="0"/>
                  </a:rPr>
                  <a:t>,  volume per mole V, molecular weight M), the specific surface area, SA, of the samples could be </a:t>
                </a:r>
                <a:r>
                  <a:rPr lang="en-US" sz="2800" dirty="0" smtClean="0">
                    <a:latin typeface="Times New Roman" pitchFamily="18" charset="0"/>
                    <a:ea typeface="Microsoft Himalaya" pitchFamily="2" charset="0"/>
                    <a:cs typeface="Times New Roman" pitchFamily="18" charset="0"/>
                  </a:rPr>
                  <a:t>found</a:t>
                </a:r>
                <a:r>
                  <a:rPr lang="en-US" sz="2800" baseline="30000" dirty="0" smtClean="0">
                    <a:latin typeface="Times New Roman" pitchFamily="18" charset="0"/>
                    <a:ea typeface="Microsoft Himalaya" pitchFamily="2" charset="0"/>
                    <a:cs typeface="Times New Roman" pitchFamily="18" charset="0"/>
                  </a:rPr>
                  <a:t>6,7</a:t>
                </a:r>
                <a:endParaRPr lang="en-US" sz="2800" baseline="30000" dirty="0" smtClean="0">
                  <a:latin typeface="Times New Roman" pitchFamily="18" charset="0"/>
                  <a:ea typeface="Microsoft Himalaya" pitchFamily="2" charset="0"/>
                  <a:cs typeface="Times New Roman" pitchFamily="18" charset="0"/>
                </a:endParaRPr>
              </a:p>
              <a:p>
                <a:pPr algn="r">
                  <a:spcAft>
                    <a:spcPts val="1800"/>
                  </a:spcAft>
                </a:pPr>
                <a14:m>
                  <m:oMath xmlns:m="http://schemas.openxmlformats.org/officeDocument/2006/math">
                    <m:r>
                      <a:rPr lang="en-US" sz="2800" i="1">
                        <a:latin typeface="Cambria Math"/>
                        <a:ea typeface="Microsoft Himalaya" pitchFamily="2" charset="0"/>
                        <a:cs typeface="Times New Roman" pitchFamily="18" charset="0"/>
                      </a:rPr>
                      <m:t>𝑆𝐴</m:t>
                    </m:r>
                    <m:r>
                      <a:rPr lang="en-US" sz="2800" i="1">
                        <a:latin typeface="Cambria Math"/>
                        <a:ea typeface="Microsoft Himalaya" pitchFamily="2" charset="0"/>
                        <a:cs typeface="Times New Roman" pitchFamily="18" charset="0"/>
                      </a:rPr>
                      <m:t>=</m:t>
                    </m:r>
                    <m:f>
                      <m:fPr>
                        <m:ctrlPr>
                          <a:rPr lang="en-US" sz="2800" i="1">
                            <a:latin typeface="Cambria Math"/>
                            <a:ea typeface="Microsoft Himalaya" pitchFamily="2" charset="0"/>
                            <a:cs typeface="Times New Roman" pitchFamily="18" charset="0"/>
                          </a:rPr>
                        </m:ctrlPr>
                      </m:fPr>
                      <m:num>
                        <m:r>
                          <a:rPr lang="en-US" sz="2800" i="1">
                            <a:latin typeface="Cambria Math"/>
                            <a:ea typeface="Cambria Math"/>
                            <a:cs typeface="Times New Roman" pitchFamily="18" charset="0"/>
                          </a:rPr>
                          <m:t>𝛼</m:t>
                        </m:r>
                        <m:sSub>
                          <m:sSubPr>
                            <m:ctrlPr>
                              <a:rPr lang="en-US" sz="2800" i="1">
                                <a:latin typeface="Cambria Math"/>
                                <a:ea typeface="Cambria Math"/>
                                <a:cs typeface="Times New Roman" pitchFamily="18" charset="0"/>
                              </a:rPr>
                            </m:ctrlPr>
                          </m:sSubPr>
                          <m:e>
                            <m:r>
                              <a:rPr lang="en-US" sz="2800" i="1">
                                <a:latin typeface="Cambria Math"/>
                                <a:ea typeface="Cambria Math"/>
                                <a:cs typeface="Times New Roman" pitchFamily="18" charset="0"/>
                              </a:rPr>
                              <m:t>𝑉</m:t>
                            </m:r>
                          </m:e>
                          <m:sub>
                            <m:r>
                              <a:rPr lang="en-US" sz="2800" i="1">
                                <a:latin typeface="Cambria Math"/>
                                <a:ea typeface="Cambria Math"/>
                                <a:cs typeface="Times New Roman" pitchFamily="18" charset="0"/>
                              </a:rPr>
                              <m:t>𝑚</m:t>
                            </m:r>
                          </m:sub>
                        </m:sSub>
                        <m:sSub>
                          <m:sSubPr>
                            <m:ctrlPr>
                              <a:rPr lang="en-US" sz="2800" i="1">
                                <a:latin typeface="Cambria Math"/>
                                <a:ea typeface="Cambria Math"/>
                                <a:cs typeface="Times New Roman" pitchFamily="18" charset="0"/>
                              </a:rPr>
                            </m:ctrlPr>
                          </m:sSubPr>
                          <m:e>
                            <m:r>
                              <a:rPr lang="en-US" sz="2800" i="1">
                                <a:latin typeface="Cambria Math"/>
                                <a:ea typeface="Cambria Math"/>
                                <a:cs typeface="Times New Roman" pitchFamily="18" charset="0"/>
                              </a:rPr>
                              <m:t>𝑁</m:t>
                            </m:r>
                          </m:e>
                          <m:sub>
                            <m:r>
                              <a:rPr lang="en-US" sz="2800" i="1">
                                <a:latin typeface="Cambria Math"/>
                                <a:ea typeface="Cambria Math"/>
                                <a:cs typeface="Times New Roman" pitchFamily="18" charset="0"/>
                              </a:rPr>
                              <m:t>𝐴</m:t>
                            </m:r>
                          </m:sub>
                        </m:sSub>
                      </m:num>
                      <m:den>
                        <m:r>
                          <a:rPr lang="en-US" sz="2800" i="1">
                            <a:latin typeface="Cambria Math"/>
                            <a:ea typeface="Microsoft Himalaya" pitchFamily="2" charset="0"/>
                            <a:cs typeface="Times New Roman" pitchFamily="18" charset="0"/>
                          </a:rPr>
                          <m:t>𝑉</m:t>
                        </m:r>
                      </m:den>
                    </m:f>
                    <m:f>
                      <m:fPr>
                        <m:ctrlPr>
                          <a:rPr lang="en-US" sz="2800" i="1">
                            <a:latin typeface="Cambria Math"/>
                            <a:ea typeface="Microsoft Himalaya" pitchFamily="2" charset="0"/>
                            <a:cs typeface="Times New Roman" pitchFamily="18" charset="0"/>
                          </a:rPr>
                        </m:ctrlPr>
                      </m:fPr>
                      <m:num>
                        <m:r>
                          <a:rPr lang="en-US" sz="2800" i="1">
                            <a:latin typeface="Cambria Math"/>
                            <a:ea typeface="Microsoft Himalaya" pitchFamily="2" charset="0"/>
                            <a:cs typeface="Times New Roman" pitchFamily="18" charset="0"/>
                          </a:rPr>
                          <m:t>1</m:t>
                        </m:r>
                      </m:num>
                      <m:den>
                        <m:r>
                          <a:rPr lang="en-US" sz="2800" i="1">
                            <a:latin typeface="Cambria Math"/>
                            <a:ea typeface="Microsoft Himalaya" pitchFamily="2" charset="0"/>
                            <a:cs typeface="Times New Roman" pitchFamily="18" charset="0"/>
                          </a:rPr>
                          <m:t>𝑚</m:t>
                        </m:r>
                      </m:den>
                    </m:f>
                  </m:oMath>
                </a14:m>
                <a:r>
                  <a:rPr lang="en-US" sz="2800" dirty="0">
                    <a:latin typeface="Times New Roman" pitchFamily="18" charset="0"/>
                    <a:ea typeface="Microsoft Himalaya" pitchFamily="2" charset="0"/>
                    <a:cs typeface="Times New Roman" pitchFamily="18" charset="0"/>
                  </a:rPr>
                  <a:t>	                            (1)</a:t>
                </a:r>
              </a:p>
              <a:p>
                <a:pPr algn="r">
                  <a:spcAft>
                    <a:spcPts val="1800"/>
                  </a:spcAft>
                </a:pPr>
                <a14:m>
                  <m:oMath xmlns:m="http://schemas.openxmlformats.org/officeDocument/2006/math">
                    <m:r>
                      <a:rPr lang="en-US" sz="2800" i="1">
                        <a:latin typeface="Cambria Math"/>
                        <a:ea typeface="Cambria Math"/>
                        <a:cs typeface="Times New Roman" pitchFamily="18" charset="0"/>
                      </a:rPr>
                      <m:t>𝛼</m:t>
                    </m:r>
                    <m:r>
                      <a:rPr lang="en-US" sz="2800" i="1">
                        <a:latin typeface="Cambria Math"/>
                        <a:ea typeface="Cambria Math"/>
                        <a:cs typeface="Times New Roman" pitchFamily="18" charset="0"/>
                      </a:rPr>
                      <m:t>=1.091</m:t>
                    </m:r>
                    <m:sSup>
                      <m:sSupPr>
                        <m:ctrlPr>
                          <a:rPr lang="en-US" sz="2800" i="1">
                            <a:latin typeface="Cambria Math"/>
                            <a:ea typeface="Cambria Math"/>
                            <a:cs typeface="Times New Roman" pitchFamily="18" charset="0"/>
                          </a:rPr>
                        </m:ctrlPr>
                      </m:sSupPr>
                      <m:e>
                        <m:r>
                          <a:rPr lang="en-US" sz="2800" i="1">
                            <a:latin typeface="Cambria Math"/>
                            <a:ea typeface="Cambria Math"/>
                            <a:cs typeface="Times New Roman" pitchFamily="18" charset="0"/>
                          </a:rPr>
                          <m:t>(</m:t>
                        </m:r>
                        <m:f>
                          <m:fPr>
                            <m:ctrlPr>
                              <a:rPr lang="en-US" sz="2800" i="1">
                                <a:latin typeface="Cambria Math"/>
                                <a:ea typeface="Cambria Math"/>
                                <a:cs typeface="Times New Roman" pitchFamily="18" charset="0"/>
                              </a:rPr>
                            </m:ctrlPr>
                          </m:fPr>
                          <m:num>
                            <m:r>
                              <a:rPr lang="en-US" sz="2800" i="1">
                                <a:latin typeface="Cambria Math"/>
                                <a:ea typeface="Cambria Math"/>
                                <a:cs typeface="Times New Roman" pitchFamily="18" charset="0"/>
                              </a:rPr>
                              <m:t>𝑀</m:t>
                            </m:r>
                          </m:num>
                          <m:den>
                            <m:sSub>
                              <m:sSubPr>
                                <m:ctrlPr>
                                  <a:rPr lang="en-US" sz="2800" i="1">
                                    <a:latin typeface="Cambria Math"/>
                                    <a:ea typeface="Cambria Math"/>
                                    <a:cs typeface="Times New Roman" pitchFamily="18" charset="0"/>
                                  </a:rPr>
                                </m:ctrlPr>
                              </m:sSubPr>
                              <m:e>
                                <m:r>
                                  <a:rPr lang="en-US" sz="2800" i="1">
                                    <a:latin typeface="Cambria Math"/>
                                    <a:ea typeface="Cambria Math"/>
                                    <a:cs typeface="Times New Roman" pitchFamily="18" charset="0"/>
                                  </a:rPr>
                                  <m:t>𝑁</m:t>
                                </m:r>
                              </m:e>
                              <m:sub>
                                <m:r>
                                  <a:rPr lang="en-US" sz="2800" i="1">
                                    <a:latin typeface="Cambria Math"/>
                                    <a:ea typeface="Cambria Math"/>
                                    <a:cs typeface="Times New Roman" pitchFamily="18" charset="0"/>
                                  </a:rPr>
                                  <m:t>𝐴</m:t>
                                </m:r>
                              </m:sub>
                            </m:sSub>
                            <m:sSub>
                              <m:sSubPr>
                                <m:ctrlPr>
                                  <a:rPr lang="en-US" sz="2800" i="1">
                                    <a:latin typeface="Cambria Math"/>
                                    <a:ea typeface="Cambria Math"/>
                                    <a:cs typeface="Times New Roman" pitchFamily="18" charset="0"/>
                                  </a:rPr>
                                </m:ctrlPr>
                              </m:sSubPr>
                              <m:e>
                                <m:r>
                                  <a:rPr lang="en-US" sz="2800" i="1">
                                    <a:latin typeface="Cambria Math"/>
                                    <a:ea typeface="Cambria Math"/>
                                    <a:cs typeface="Times New Roman" pitchFamily="18" charset="0"/>
                                  </a:rPr>
                                  <m:t>𝜌</m:t>
                                </m:r>
                              </m:e>
                              <m:sub>
                                <m:r>
                                  <a:rPr lang="en-US" sz="2800" i="1">
                                    <a:latin typeface="Cambria Math"/>
                                    <a:ea typeface="Cambria Math"/>
                                    <a:cs typeface="Times New Roman" pitchFamily="18" charset="0"/>
                                  </a:rPr>
                                  <m:t>𝐿</m:t>
                                </m:r>
                              </m:sub>
                            </m:sSub>
                          </m:den>
                        </m:f>
                        <m:r>
                          <a:rPr lang="en-US" sz="2800" i="1">
                            <a:latin typeface="Cambria Math"/>
                            <a:ea typeface="Cambria Math"/>
                            <a:cs typeface="Times New Roman" pitchFamily="18" charset="0"/>
                          </a:rPr>
                          <m:t>)</m:t>
                        </m:r>
                      </m:e>
                      <m:sup>
                        <m:r>
                          <a:rPr lang="en-US" sz="2800" i="1">
                            <a:latin typeface="Cambria Math"/>
                            <a:ea typeface="Cambria Math"/>
                            <a:cs typeface="Times New Roman" pitchFamily="18" charset="0"/>
                          </a:rPr>
                          <m:t>2/3</m:t>
                        </m:r>
                      </m:sup>
                    </m:sSup>
                  </m:oMath>
                </a14:m>
                <a:r>
                  <a:rPr lang="en-US" sz="2800" dirty="0">
                    <a:latin typeface="Times New Roman" pitchFamily="18" charset="0"/>
                    <a:ea typeface="Microsoft Himalaya" pitchFamily="2" charset="0"/>
                    <a:cs typeface="Times New Roman" pitchFamily="18" charset="0"/>
                  </a:rPr>
                  <a:t> 	                                 (2)</a:t>
                </a:r>
              </a:p>
              <a:p>
                <a:pPr algn="just">
                  <a:spcAft>
                    <a:spcPts val="1800"/>
                  </a:spcAft>
                  <a:buFont typeface="Arial" pitchFamily="34" charset="0"/>
                  <a:buChar char="•"/>
                </a:pPr>
                <a:r>
                  <a:rPr lang="en-US" sz="2800" dirty="0" smtClean="0">
                    <a:latin typeface="Times New Roman" pitchFamily="18" charset="0"/>
                    <a:ea typeface="Microsoft Himalaya" pitchFamily="2" charset="0"/>
                    <a:cs typeface="Times New Roman" pitchFamily="18" charset="0"/>
                  </a:rPr>
                  <a:t>The mass of only the carbon in the sample was found by combusting the sample in air and performing a  </a:t>
                </a:r>
                <a:r>
                  <a:rPr lang="en-US" sz="2800" dirty="0" err="1">
                    <a:latin typeface="Times New Roman" pitchFamily="18" charset="0"/>
                    <a:ea typeface="Microsoft Himalaya" pitchFamily="2" charset="0"/>
                    <a:cs typeface="Times New Roman" pitchFamily="18" charset="0"/>
                  </a:rPr>
                  <a:t>thermogravimetric</a:t>
                </a:r>
                <a:r>
                  <a:rPr lang="en-US" sz="2800" dirty="0">
                    <a:latin typeface="Times New Roman" pitchFamily="18" charset="0"/>
                    <a:ea typeface="Microsoft Himalaya" pitchFamily="2" charset="0"/>
                    <a:cs typeface="Times New Roman" pitchFamily="18" charset="0"/>
                  </a:rPr>
                  <a:t> analysis on a </a:t>
                </a:r>
                <a:r>
                  <a:rPr lang="en-US" sz="2800" dirty="0" err="1">
                    <a:latin typeface="Times New Roman" pitchFamily="18" charset="0"/>
                    <a:ea typeface="Microsoft Himalaya" pitchFamily="2" charset="0"/>
                    <a:cs typeface="Times New Roman" pitchFamily="18" charset="0"/>
                  </a:rPr>
                  <a:t>Mettler</a:t>
                </a:r>
                <a:r>
                  <a:rPr lang="en-US" sz="2800" dirty="0">
                    <a:latin typeface="Times New Roman" pitchFamily="18" charset="0"/>
                    <a:ea typeface="Microsoft Himalaya" pitchFamily="2" charset="0"/>
                    <a:cs typeface="Times New Roman" pitchFamily="18" charset="0"/>
                  </a:rPr>
                  <a:t> Toledo </a:t>
                </a:r>
                <a:r>
                  <a:rPr lang="en-US" sz="2800" dirty="0" smtClean="0">
                    <a:latin typeface="Times New Roman" pitchFamily="18" charset="0"/>
                    <a:ea typeface="Microsoft Himalaya" pitchFamily="2" charset="0"/>
                    <a:cs typeface="Times New Roman" pitchFamily="18" charset="0"/>
                  </a:rPr>
                  <a:t>TGA/DSC1.</a:t>
                </a:r>
                <a:endParaRPr lang="en-US" sz="2800" dirty="0">
                  <a:latin typeface="Times New Roman" pitchFamily="18" charset="0"/>
                  <a:ea typeface="Microsoft Himalaya" pitchFamily="2" charset="0"/>
                  <a:cs typeface="Times New Roman" pitchFamily="18" charset="0"/>
                </a:endParaRPr>
              </a:p>
              <a:p>
                <a:pPr algn="just">
                  <a:spcAft>
                    <a:spcPts val="1800"/>
                  </a:spcAft>
                  <a:buFont typeface="Arial" pitchFamily="34" charset="0"/>
                  <a:buChar char="•"/>
                </a:pPr>
                <a:r>
                  <a:rPr lang="en-US" sz="2800" dirty="0" smtClean="0">
                    <a:latin typeface="Times New Roman" pitchFamily="18" charset="0"/>
                    <a:ea typeface="Microsoft Himalaya" pitchFamily="2" charset="0"/>
                    <a:cs typeface="Times New Roman" pitchFamily="18" charset="0"/>
                  </a:rPr>
                  <a:t>The surface area of </a:t>
                </a:r>
                <a:r>
                  <a:rPr lang="en-US" sz="2800" dirty="0" err="1" smtClean="0">
                    <a:latin typeface="Times New Roman" pitchFamily="18" charset="0"/>
                    <a:ea typeface="Microsoft Himalaya" pitchFamily="2" charset="0"/>
                    <a:cs typeface="Times New Roman" pitchFamily="18" charset="0"/>
                  </a:rPr>
                  <a:t>micropores</a:t>
                </a:r>
                <a:r>
                  <a:rPr lang="en-US" sz="2800" dirty="0" smtClean="0">
                    <a:latin typeface="Times New Roman" pitchFamily="18" charset="0"/>
                    <a:ea typeface="Microsoft Himalaya" pitchFamily="2" charset="0"/>
                    <a:cs typeface="Times New Roman" pitchFamily="18" charset="0"/>
                  </a:rPr>
                  <a:t> is output by the ASAP, compared to the </a:t>
                </a:r>
                <a:r>
                  <a:rPr lang="en-US" sz="2800" dirty="0" err="1" smtClean="0">
                    <a:latin typeface="Times New Roman" pitchFamily="18" charset="0"/>
                    <a:ea typeface="Microsoft Himalaya" pitchFamily="2" charset="0"/>
                    <a:cs typeface="Times New Roman" pitchFamily="18" charset="0"/>
                  </a:rPr>
                  <a:t>mesopore</a:t>
                </a:r>
                <a:r>
                  <a:rPr lang="en-US" sz="2800" dirty="0" smtClean="0">
                    <a:latin typeface="Times New Roman" pitchFamily="18" charset="0"/>
                    <a:ea typeface="Microsoft Himalaya" pitchFamily="2" charset="0"/>
                    <a:cs typeface="Times New Roman" pitchFamily="18" charset="0"/>
                  </a:rPr>
                  <a:t> surface area in Table 1.</a:t>
                </a:r>
                <a:endParaRPr lang="en-US" sz="2800" dirty="0">
                  <a:latin typeface="Times New Roman" pitchFamily="18" charset="0"/>
                  <a:ea typeface="Microsoft Himalaya" pitchFamily="2" charset="0"/>
                  <a:cs typeface="Times New Roman" pitchFamily="18" charset="0"/>
                </a:endParaRPr>
              </a:p>
            </p:txBody>
          </p:sp>
        </mc:Choice>
        <mc:Fallback>
          <p:sp>
            <p:nvSpPr>
              <p:cNvPr id="73" name="TextBox 72"/>
              <p:cNvSpPr txBox="1">
                <a:spLocks noRot="1" noChangeAspect="1" noMove="1" noResize="1" noEditPoints="1" noAdjustHandles="1" noChangeArrowheads="1" noChangeShapeType="1" noTextEdit="1"/>
              </p:cNvSpPr>
              <p:nvPr/>
            </p:nvSpPr>
            <p:spPr>
              <a:xfrm>
                <a:off x="474569" y="16663182"/>
                <a:ext cx="13616315" cy="14045418"/>
              </a:xfrm>
              <a:prstGeom prst="rect">
                <a:avLst/>
              </a:prstGeom>
              <a:blipFill rotWithShape="1">
                <a:blip r:embed="rId4"/>
                <a:stretch>
                  <a:fillRect/>
                </a:stretch>
              </a:blipFill>
            </p:spPr>
            <p:txBody>
              <a:bodyPr/>
              <a:lstStyle/>
              <a:p>
                <a:r>
                  <a:rPr lang="en-US">
                    <a:noFill/>
                  </a:rPr>
                  <a:t> </a:t>
                </a:r>
              </a:p>
            </p:txBody>
          </p:sp>
        </mc:Fallback>
      </mc:AlternateContent>
      <p:sp>
        <p:nvSpPr>
          <p:cNvPr id="76" name="TextBox 75"/>
          <p:cNvSpPr txBox="1"/>
          <p:nvPr/>
        </p:nvSpPr>
        <p:spPr>
          <a:xfrm>
            <a:off x="14401800" y="3733800"/>
            <a:ext cx="13064877" cy="19278645"/>
          </a:xfrm>
          <a:prstGeom prst="rect">
            <a:avLst/>
          </a:prstGeom>
          <a:solidFill>
            <a:schemeClr val="bg1">
              <a:alpha val="85000"/>
            </a:schemeClr>
          </a:solidFill>
        </p:spPr>
        <p:txBody>
          <a:bodyPr wrap="square" lIns="423196" tIns="211599" rIns="423196" bIns="211599" rtlCol="0">
            <a:spAutoFit/>
          </a:bodyPr>
          <a:lstStyle/>
          <a:p>
            <a:pPr algn="just">
              <a:spcAft>
                <a:spcPts val="600"/>
              </a:spcAft>
            </a:pPr>
            <a:r>
              <a:rPr lang="en-US" sz="4400" b="1" dirty="0" smtClean="0">
                <a:latin typeface="Times New Roman" pitchFamily="18" charset="0"/>
                <a:ea typeface="Microsoft Himalaya" pitchFamily="2" charset="0"/>
                <a:cs typeface="Times New Roman" pitchFamily="18" charset="0"/>
              </a:rPr>
              <a:t>Pyrolysis</a:t>
            </a:r>
          </a:p>
          <a:p>
            <a:pPr algn="just">
              <a:spcAft>
                <a:spcPts val="2400"/>
              </a:spcAft>
              <a:buFont typeface="Arial" pitchFamily="34" charset="0"/>
              <a:buChar char="•"/>
            </a:pPr>
            <a:r>
              <a:rPr lang="en-US" sz="2800" dirty="0" smtClean="0">
                <a:latin typeface="Times New Roman" pitchFamily="18" charset="0"/>
                <a:ea typeface="Microsoft Himalaya" pitchFamily="2" charset="0"/>
                <a:cs typeface="Times New Roman" pitchFamily="18" charset="0"/>
              </a:rPr>
              <a:t>Biomass is a carbonaceous fuel that will undergo a series of steps from pyrolysis to oxidation.</a:t>
            </a:r>
          </a:p>
          <a:p>
            <a:pPr algn="just">
              <a:spcAft>
                <a:spcPts val="2400"/>
              </a:spcAft>
              <a:buFont typeface="Arial" pitchFamily="34" charset="0"/>
              <a:buChar char="•"/>
            </a:pPr>
            <a:r>
              <a:rPr lang="en-US" sz="2800" dirty="0" smtClean="0">
                <a:latin typeface="Times New Roman" pitchFamily="18" charset="0"/>
                <a:ea typeface="Microsoft Himalaya" pitchFamily="2" charset="0"/>
                <a:cs typeface="Times New Roman" pitchFamily="18" charset="0"/>
              </a:rPr>
              <a:t>The compounds contained in biomass, cellulose, lignin, and hemicellulose, thermally decompose when heated in the absence of oxygen. Carbonization of the biomass (cocoa shells) occurs, converting the organic material into carbon and gases.</a:t>
            </a:r>
          </a:p>
          <a:p>
            <a:pPr algn="just">
              <a:spcAft>
                <a:spcPts val="2400"/>
              </a:spcAft>
              <a:buFont typeface="Arial" pitchFamily="34" charset="0"/>
              <a:buChar char="•"/>
            </a:pPr>
            <a:r>
              <a:rPr lang="en-US" sz="2800" dirty="0" smtClean="0">
                <a:latin typeface="Times New Roman" pitchFamily="18" charset="0"/>
                <a:ea typeface="Microsoft Himalaya" pitchFamily="2" charset="0"/>
                <a:cs typeface="Times New Roman" pitchFamily="18" charset="0"/>
              </a:rPr>
              <a:t>The carbon, also containing ash, is recovered to be used as the starting material in creating activated carbon.</a:t>
            </a:r>
          </a:p>
          <a:p>
            <a:pPr algn="just">
              <a:spcAft>
                <a:spcPts val="600"/>
              </a:spcAft>
              <a:buFont typeface="Arial" pitchFamily="34" charset="0"/>
              <a:buChar char="•"/>
            </a:pPr>
            <a:r>
              <a:rPr lang="en-US" sz="2800" dirty="0" smtClean="0">
                <a:latin typeface="Times New Roman" pitchFamily="18" charset="0"/>
                <a:ea typeface="Microsoft Himalaya" pitchFamily="2" charset="0"/>
                <a:cs typeface="Times New Roman" pitchFamily="18" charset="0"/>
              </a:rPr>
              <a:t>The surface area after pyrolysis was looked at in this study, comparing it to the surface area of raw biomass and activated carbon. It was theorized that after pyrolysis the surface area would increase, but would be significantly less than when activated.</a:t>
            </a:r>
          </a:p>
          <a:p>
            <a:pPr algn="just">
              <a:spcAft>
                <a:spcPts val="600"/>
              </a:spcAft>
            </a:pPr>
            <a:endParaRPr lang="en-US" sz="4400" b="1" dirty="0" smtClean="0">
              <a:latin typeface="Times New Roman" pitchFamily="18" charset="0"/>
              <a:ea typeface="Microsoft Himalaya" pitchFamily="2" charset="0"/>
              <a:cs typeface="Times New Roman" pitchFamily="18" charset="0"/>
            </a:endParaRPr>
          </a:p>
          <a:p>
            <a:pPr algn="just">
              <a:spcAft>
                <a:spcPts val="600"/>
              </a:spcAft>
            </a:pPr>
            <a:endParaRPr lang="en-US" sz="4400" b="1" dirty="0" smtClean="0">
              <a:latin typeface="Times New Roman" pitchFamily="18" charset="0"/>
              <a:ea typeface="Microsoft Himalaya" pitchFamily="2" charset="0"/>
              <a:cs typeface="Times New Roman" pitchFamily="18" charset="0"/>
            </a:endParaRPr>
          </a:p>
          <a:p>
            <a:pPr algn="just">
              <a:spcAft>
                <a:spcPts val="600"/>
              </a:spcAft>
            </a:pPr>
            <a:endParaRPr lang="en-US" sz="4400" b="1" dirty="0" smtClean="0">
              <a:latin typeface="Times New Roman" pitchFamily="18" charset="0"/>
              <a:ea typeface="Microsoft Himalaya" pitchFamily="2" charset="0"/>
              <a:cs typeface="Times New Roman" pitchFamily="18" charset="0"/>
            </a:endParaRPr>
          </a:p>
          <a:p>
            <a:pPr algn="just">
              <a:spcAft>
                <a:spcPts val="600"/>
              </a:spcAft>
            </a:pPr>
            <a:endParaRPr lang="en-US" sz="4400" b="1" dirty="0">
              <a:latin typeface="Times New Roman" pitchFamily="18" charset="0"/>
              <a:ea typeface="Microsoft Himalaya" pitchFamily="2" charset="0"/>
              <a:cs typeface="Times New Roman" pitchFamily="18" charset="0"/>
            </a:endParaRPr>
          </a:p>
          <a:p>
            <a:pPr algn="just">
              <a:spcAft>
                <a:spcPts val="600"/>
              </a:spcAft>
            </a:pPr>
            <a:r>
              <a:rPr lang="en-US" sz="4400" b="1" dirty="0" smtClean="0">
                <a:latin typeface="Times New Roman" pitchFamily="18" charset="0"/>
                <a:ea typeface="Microsoft Himalaya" pitchFamily="2" charset="0"/>
                <a:cs typeface="Times New Roman" pitchFamily="18" charset="0"/>
              </a:rPr>
              <a:t>Activation</a:t>
            </a:r>
            <a:endParaRPr lang="en-US" sz="4400" b="1" dirty="0">
              <a:latin typeface="Times New Roman" pitchFamily="18" charset="0"/>
              <a:ea typeface="Microsoft Himalaya" pitchFamily="2" charset="0"/>
              <a:cs typeface="Times New Roman" pitchFamily="18" charset="0"/>
            </a:endParaRPr>
          </a:p>
          <a:p>
            <a:pPr algn="just">
              <a:spcAft>
                <a:spcPts val="2400"/>
              </a:spcAft>
              <a:buFont typeface="Arial" pitchFamily="34" charset="0"/>
              <a:buChar char="•"/>
            </a:pPr>
            <a:r>
              <a:rPr lang="en-US" sz="2800" dirty="0" smtClean="0">
                <a:latin typeface="Times New Roman" pitchFamily="18" charset="0"/>
                <a:ea typeface="Microsoft Himalaya" pitchFamily="2" charset="0"/>
                <a:cs typeface="Times New Roman" pitchFamily="18" charset="0"/>
              </a:rPr>
              <a:t>Activation increases the number of pores present in the material, thereby increasing the surface area of the </a:t>
            </a:r>
            <a:r>
              <a:rPr lang="en-US" sz="2800" dirty="0">
                <a:latin typeface="Times New Roman" pitchFamily="18" charset="0"/>
                <a:ea typeface="Microsoft Himalaya" pitchFamily="2" charset="0"/>
                <a:cs typeface="Times New Roman" pitchFamily="18" charset="0"/>
              </a:rPr>
              <a:t>material, by introducing it to oxygen.</a:t>
            </a:r>
            <a:endParaRPr lang="en-US" sz="2800" dirty="0" smtClean="0">
              <a:latin typeface="Times New Roman" pitchFamily="18" charset="0"/>
              <a:ea typeface="Microsoft Himalaya" pitchFamily="2" charset="0"/>
              <a:cs typeface="Times New Roman" pitchFamily="18" charset="0"/>
            </a:endParaRPr>
          </a:p>
          <a:p>
            <a:pPr algn="just">
              <a:spcAft>
                <a:spcPts val="2400"/>
              </a:spcAft>
              <a:buFont typeface="Arial" pitchFamily="34" charset="0"/>
              <a:buChar char="•"/>
            </a:pPr>
            <a:r>
              <a:rPr lang="en-US" sz="2800" dirty="0" smtClean="0">
                <a:latin typeface="Times New Roman" pitchFamily="18" charset="0"/>
                <a:ea typeface="Microsoft Himalaya" pitchFamily="2" charset="0"/>
                <a:cs typeface="Times New Roman" pitchFamily="18" charset="0"/>
              </a:rPr>
              <a:t>There are two methods of activation, physical activation and chemical activation. Pyrolysis is the first step to both methods, removing all the organic materials.</a:t>
            </a:r>
          </a:p>
          <a:p>
            <a:pPr algn="just">
              <a:spcAft>
                <a:spcPts val="600"/>
              </a:spcAft>
            </a:pPr>
            <a:r>
              <a:rPr lang="en-US" sz="3200" b="1" dirty="0" smtClean="0">
                <a:latin typeface="Times New Roman" pitchFamily="18" charset="0"/>
                <a:ea typeface="Microsoft Himalaya" pitchFamily="2" charset="0"/>
                <a:cs typeface="Times New Roman" pitchFamily="18" charset="0"/>
              </a:rPr>
              <a:t>Physical Activation</a:t>
            </a:r>
          </a:p>
          <a:p>
            <a:pPr algn="just">
              <a:spcAft>
                <a:spcPts val="2400"/>
              </a:spcAft>
              <a:buFont typeface="Arial" pitchFamily="34" charset="0"/>
              <a:buChar char="•"/>
            </a:pPr>
            <a:r>
              <a:rPr lang="en-US" sz="2800" dirty="0" smtClean="0">
                <a:latin typeface="Times New Roman" pitchFamily="18" charset="0"/>
                <a:ea typeface="Microsoft Himalaya" pitchFamily="2" charset="0"/>
                <a:cs typeface="Times New Roman" pitchFamily="18" charset="0"/>
              </a:rPr>
              <a:t>Carbon left over from pyrolysis is activated using carbon dioxide as the activating compound.</a:t>
            </a:r>
          </a:p>
          <a:p>
            <a:pPr algn="just">
              <a:spcAft>
                <a:spcPts val="2400"/>
              </a:spcAft>
              <a:buFont typeface="Arial" pitchFamily="34" charset="0"/>
              <a:buChar char="•"/>
            </a:pPr>
            <a:r>
              <a:rPr lang="en-US" sz="2800" dirty="0" smtClean="0">
                <a:latin typeface="Times New Roman" pitchFamily="18" charset="0"/>
                <a:ea typeface="Microsoft Himalaya" pitchFamily="2" charset="0"/>
                <a:cs typeface="Times New Roman" pitchFamily="18" charset="0"/>
              </a:rPr>
              <a:t>The carbon from the pyrolysis step is heated under of flow of carbon dioxide, requiring only one step.</a:t>
            </a:r>
            <a:endParaRPr lang="en-US" sz="2800" dirty="0">
              <a:latin typeface="Times New Roman" pitchFamily="18" charset="0"/>
              <a:ea typeface="Microsoft Himalaya" pitchFamily="2" charset="0"/>
              <a:cs typeface="Times New Roman" pitchFamily="18" charset="0"/>
            </a:endParaRPr>
          </a:p>
          <a:p>
            <a:pPr algn="just">
              <a:spcAft>
                <a:spcPts val="600"/>
              </a:spcAft>
            </a:pPr>
            <a:r>
              <a:rPr lang="en-US" sz="3200" b="1" dirty="0" smtClean="0">
                <a:latin typeface="Times New Roman" pitchFamily="18" charset="0"/>
                <a:ea typeface="Microsoft Himalaya" pitchFamily="2" charset="0"/>
                <a:cs typeface="Times New Roman" pitchFamily="18" charset="0"/>
              </a:rPr>
              <a:t>Chemical</a:t>
            </a:r>
            <a:r>
              <a:rPr lang="en-US" sz="3200" dirty="0" smtClean="0">
                <a:latin typeface="Times New Roman" pitchFamily="18" charset="0"/>
                <a:ea typeface="Microsoft Himalaya" pitchFamily="2" charset="0"/>
                <a:cs typeface="Times New Roman" pitchFamily="18" charset="0"/>
              </a:rPr>
              <a:t> </a:t>
            </a:r>
            <a:r>
              <a:rPr lang="en-US" sz="3200" b="1" dirty="0" smtClean="0">
                <a:latin typeface="Times New Roman" pitchFamily="18" charset="0"/>
                <a:ea typeface="Microsoft Himalaya" pitchFamily="2" charset="0"/>
                <a:cs typeface="Times New Roman" pitchFamily="18" charset="0"/>
              </a:rPr>
              <a:t>Activation</a:t>
            </a:r>
          </a:p>
          <a:p>
            <a:pPr algn="just">
              <a:spcAft>
                <a:spcPts val="2400"/>
              </a:spcAft>
              <a:buFont typeface="Arial" pitchFamily="34" charset="0"/>
              <a:buChar char="•"/>
            </a:pPr>
            <a:r>
              <a:rPr lang="en-US" sz="2800" dirty="0" smtClean="0">
                <a:latin typeface="Times New Roman" pitchFamily="18" charset="0"/>
                <a:ea typeface="Microsoft Himalaya" pitchFamily="2" charset="0"/>
                <a:cs typeface="Times New Roman" pitchFamily="18" charset="0"/>
              </a:rPr>
              <a:t>Chemical activation produces a higher yield than physical activation, reducing the percentage of tar produced</a:t>
            </a:r>
            <a:r>
              <a:rPr lang="en-US" sz="2800" baseline="30000" dirty="0">
                <a:latin typeface="Times New Roman" pitchFamily="18" charset="0"/>
                <a:ea typeface="Microsoft Himalaya" pitchFamily="2" charset="0"/>
                <a:cs typeface="Times New Roman" pitchFamily="18" charset="0"/>
              </a:rPr>
              <a:t>4</a:t>
            </a:r>
            <a:r>
              <a:rPr lang="en-US" sz="2800" dirty="0" smtClean="0">
                <a:latin typeface="Times New Roman" pitchFamily="18" charset="0"/>
                <a:ea typeface="Microsoft Himalaya" pitchFamily="2" charset="0"/>
                <a:cs typeface="Times New Roman" pitchFamily="18" charset="0"/>
              </a:rPr>
              <a:t> and increasing the percentage of carbon.</a:t>
            </a:r>
          </a:p>
          <a:p>
            <a:pPr algn="just">
              <a:spcAft>
                <a:spcPts val="2400"/>
              </a:spcAft>
              <a:buFont typeface="Arial" pitchFamily="34" charset="0"/>
              <a:buChar char="•"/>
            </a:pPr>
            <a:r>
              <a:rPr lang="en-US" sz="2800" dirty="0" smtClean="0">
                <a:latin typeface="Times New Roman" pitchFamily="18" charset="0"/>
                <a:ea typeface="Microsoft Himalaya" pitchFamily="2" charset="0"/>
                <a:cs typeface="Times New Roman" pitchFamily="18" charset="0"/>
              </a:rPr>
              <a:t>Potassium hydroxide is used to activate the carbon from the pyrolysis step. </a:t>
            </a:r>
            <a:endParaRPr lang="en-US" sz="2800" dirty="0">
              <a:latin typeface="Times New Roman" pitchFamily="18" charset="0"/>
              <a:ea typeface="Microsoft Himalaya" pitchFamily="2" charset="0"/>
              <a:cs typeface="Times New Roman" pitchFamily="18" charset="0"/>
            </a:endParaRPr>
          </a:p>
          <a:p>
            <a:pPr algn="just">
              <a:spcAft>
                <a:spcPts val="2400"/>
              </a:spcAft>
              <a:buFont typeface="Arial" pitchFamily="34" charset="0"/>
              <a:buChar char="•"/>
            </a:pPr>
            <a:r>
              <a:rPr lang="en-US" sz="2800" dirty="0" smtClean="0">
                <a:latin typeface="Times New Roman" pitchFamily="18" charset="0"/>
                <a:ea typeface="Microsoft Himalaya" pitchFamily="2" charset="0"/>
                <a:cs typeface="Times New Roman" pitchFamily="18" charset="0"/>
              </a:rPr>
              <a:t>An additional step including an HCl wash is required, increasing the number of steps and amount of chemicals used in chemical activation compared to physical activation.</a:t>
            </a:r>
            <a:endParaRPr lang="en-US" sz="2800" dirty="0">
              <a:latin typeface="Times New Roman" pitchFamily="18" charset="0"/>
              <a:ea typeface="Microsoft Himalaya" pitchFamily="2" charset="0"/>
              <a:cs typeface="Times New Roman" pitchFamily="18" charset="0"/>
            </a:endParaRPr>
          </a:p>
        </p:txBody>
      </p:sp>
      <p:grpSp>
        <p:nvGrpSpPr>
          <p:cNvPr id="3" name="Group 2"/>
          <p:cNvGrpSpPr/>
          <p:nvPr/>
        </p:nvGrpSpPr>
        <p:grpSpPr>
          <a:xfrm>
            <a:off x="18592800" y="10468292"/>
            <a:ext cx="6512710" cy="2598729"/>
            <a:chOff x="4644508" y="25135198"/>
            <a:chExt cx="6512710" cy="2598729"/>
          </a:xfrm>
        </p:grpSpPr>
        <p:pic>
          <p:nvPicPr>
            <p:cNvPr id="55" name="Picture 54"/>
            <p:cNvPicPr/>
            <p:nvPr/>
          </p:nvPicPr>
          <p:blipFill>
            <a:blip r:embed="rId5">
              <a:extLst>
                <a:ext uri="{28A0092B-C50C-407E-A947-70E740481C1C}">
                  <a14:useLocalDpi xmlns:a14="http://schemas.microsoft.com/office/drawing/2010/main" val="0"/>
                </a:ext>
              </a:extLst>
            </a:blip>
            <a:srcRect/>
            <a:stretch>
              <a:fillRect/>
            </a:stretch>
          </p:blipFill>
          <p:spPr bwMode="auto">
            <a:xfrm>
              <a:off x="4644508" y="25135198"/>
              <a:ext cx="4213993" cy="2598729"/>
            </a:xfrm>
            <a:prstGeom prst="rect">
              <a:avLst/>
            </a:prstGeom>
            <a:noFill/>
            <a:ln>
              <a:noFill/>
            </a:ln>
          </p:spPr>
        </p:pic>
        <p:sp>
          <p:nvSpPr>
            <p:cNvPr id="57" name="TextBox 56"/>
            <p:cNvSpPr txBox="1"/>
            <p:nvPr/>
          </p:nvSpPr>
          <p:spPr>
            <a:xfrm>
              <a:off x="7997308" y="25984200"/>
              <a:ext cx="3159910" cy="1535326"/>
            </a:xfrm>
            <a:prstGeom prst="rect">
              <a:avLst/>
            </a:prstGeom>
            <a:noFill/>
          </p:spPr>
          <p:txBody>
            <a:bodyPr wrap="square" lIns="423196" tIns="211599" rIns="423196" bIns="211599" rtlCol="0">
              <a:spAutoFit/>
            </a:bodyPr>
            <a:lstStyle/>
            <a:p>
              <a:r>
                <a:rPr lang="en-US" sz="2400" b="1" dirty="0" smtClean="0">
                  <a:latin typeface="Times New Roman" pitchFamily="18" charset="0"/>
                  <a:ea typeface="Microsoft Himalaya" pitchFamily="2" charset="0"/>
                  <a:cs typeface="Times New Roman" pitchFamily="18" charset="0"/>
                </a:rPr>
                <a:t>Figure 1</a:t>
              </a:r>
              <a:r>
                <a:rPr lang="en-US" sz="2400" dirty="0" smtClean="0">
                  <a:latin typeface="Times New Roman" pitchFamily="18" charset="0"/>
                  <a:ea typeface="Microsoft Himalaya" pitchFamily="2" charset="0"/>
                  <a:cs typeface="Times New Roman" pitchFamily="18" charset="0"/>
                </a:rPr>
                <a:t>. Stages of biomass combustion</a:t>
              </a:r>
              <a:endParaRPr lang="en-US" sz="2400" baseline="30000" dirty="0" smtClean="0">
                <a:latin typeface="Times New Roman" pitchFamily="18" charset="0"/>
                <a:ea typeface="Microsoft Himalaya" pitchFamily="2" charset="0"/>
                <a:cs typeface="Times New Roman" pitchFamily="18" charset="0"/>
              </a:endParaRPr>
            </a:p>
          </p:txBody>
        </p:sp>
      </p:grpSp>
      <p:sp>
        <p:nvSpPr>
          <p:cNvPr id="21" name="TextBox 20"/>
          <p:cNvSpPr txBox="1"/>
          <p:nvPr/>
        </p:nvSpPr>
        <p:spPr>
          <a:xfrm>
            <a:off x="27746930" y="13900530"/>
            <a:ext cx="13020069" cy="15462216"/>
          </a:xfrm>
          <a:prstGeom prst="rect">
            <a:avLst/>
          </a:prstGeom>
          <a:solidFill>
            <a:schemeClr val="bg1">
              <a:alpha val="85000"/>
            </a:schemeClr>
          </a:solidFill>
        </p:spPr>
        <p:txBody>
          <a:bodyPr wrap="square" lIns="423196" tIns="211599" rIns="423196" bIns="211599" rtlCol="0">
            <a:spAutoFit/>
          </a:bodyPr>
          <a:lstStyle/>
          <a:p>
            <a:pPr>
              <a:spcAft>
                <a:spcPts val="600"/>
              </a:spcAft>
            </a:pPr>
            <a:r>
              <a:rPr lang="en-US" sz="4400" b="1" dirty="0" smtClean="0">
                <a:latin typeface="Times New Roman" pitchFamily="18" charset="0"/>
                <a:ea typeface="Microsoft Himalaya" pitchFamily="2" charset="0"/>
                <a:cs typeface="Times New Roman" pitchFamily="18" charset="0"/>
              </a:rPr>
              <a:t>Discussion</a:t>
            </a:r>
          </a:p>
          <a:p>
            <a:pPr algn="just">
              <a:spcAft>
                <a:spcPts val="2400"/>
              </a:spcAft>
              <a:buFont typeface="Arial" pitchFamily="34" charset="0"/>
              <a:buChar char="•"/>
            </a:pPr>
            <a:r>
              <a:rPr lang="en-US" sz="2800" dirty="0" smtClean="0">
                <a:latin typeface="Times New Roman" pitchFamily="18" charset="0"/>
                <a:ea typeface="Microsoft Himalaya" pitchFamily="2" charset="0"/>
                <a:cs typeface="Times New Roman" pitchFamily="18" charset="0"/>
              </a:rPr>
              <a:t>It was theorized that as the cocoa shells became smaller there would be more surface area exposed per volume. It was also theorized that chemical activation would yield the highest surface area and physical activation would yield the second highest.</a:t>
            </a:r>
          </a:p>
          <a:p>
            <a:pPr algn="just">
              <a:spcAft>
                <a:spcPts val="2400"/>
              </a:spcAft>
              <a:buFont typeface="Arial" pitchFamily="34" charset="0"/>
              <a:buChar char="•"/>
            </a:pPr>
            <a:r>
              <a:rPr lang="en-US" sz="2800" dirty="0" smtClean="0">
                <a:latin typeface="Times New Roman" pitchFamily="18" charset="0"/>
                <a:ea typeface="Microsoft Himalaya" pitchFamily="2" charset="0"/>
                <a:cs typeface="Times New Roman" pitchFamily="18" charset="0"/>
              </a:rPr>
              <a:t>Table 1 shows the data collected from the Micrometrics ASAP, adjusted for only the carbon content in the sample since ash was present as well. The </a:t>
            </a:r>
            <a:r>
              <a:rPr lang="en-US" sz="2800" dirty="0" err="1" smtClean="0">
                <a:latin typeface="Times New Roman" pitchFamily="18" charset="0"/>
                <a:ea typeface="Microsoft Himalaya" pitchFamily="2" charset="0"/>
                <a:cs typeface="Times New Roman" pitchFamily="18" charset="0"/>
              </a:rPr>
              <a:t>microporous</a:t>
            </a:r>
            <a:r>
              <a:rPr lang="en-US" sz="2800" dirty="0" smtClean="0">
                <a:latin typeface="Times New Roman" pitchFamily="18" charset="0"/>
                <a:ea typeface="Microsoft Himalaya" pitchFamily="2" charset="0"/>
                <a:cs typeface="Times New Roman" pitchFamily="18" charset="0"/>
              </a:rPr>
              <a:t> surface areas are shown to the right of the </a:t>
            </a:r>
            <a:r>
              <a:rPr lang="en-US" sz="2800" dirty="0" err="1" smtClean="0">
                <a:latin typeface="Times New Roman" pitchFamily="18" charset="0"/>
                <a:ea typeface="Microsoft Himalaya" pitchFamily="2" charset="0"/>
                <a:cs typeface="Times New Roman" pitchFamily="18" charset="0"/>
              </a:rPr>
              <a:t>mesoporous</a:t>
            </a:r>
            <a:r>
              <a:rPr lang="en-US" sz="2800" dirty="0" smtClean="0">
                <a:latin typeface="Times New Roman" pitchFamily="18" charset="0"/>
                <a:ea typeface="Microsoft Himalaya" pitchFamily="2" charset="0"/>
                <a:cs typeface="Times New Roman" pitchFamily="18" charset="0"/>
              </a:rPr>
              <a:t> surface areas. It can be seen based on Table 1 and Figures 3 and 4 that the specific surface area (surface area of only the carbon) increased when the particle size decreased. This holds with the theorized outcome</a:t>
            </a:r>
            <a:r>
              <a:rPr lang="en-US" sz="2800" baseline="30000" dirty="0" smtClean="0">
                <a:latin typeface="Times New Roman" pitchFamily="18" charset="0"/>
                <a:ea typeface="Microsoft Himalaya" pitchFamily="2" charset="0"/>
                <a:cs typeface="Times New Roman" pitchFamily="18" charset="0"/>
              </a:rPr>
              <a:t>*</a:t>
            </a:r>
            <a:r>
              <a:rPr lang="en-US" sz="2800" dirty="0" smtClean="0">
                <a:latin typeface="Times New Roman" pitchFamily="18" charset="0"/>
                <a:ea typeface="Microsoft Himalaya" pitchFamily="2" charset="0"/>
                <a:cs typeface="Times New Roman" pitchFamily="18" charset="0"/>
              </a:rPr>
              <a:t>.</a:t>
            </a:r>
          </a:p>
          <a:p>
            <a:pPr algn="just">
              <a:spcAft>
                <a:spcPts val="2400"/>
              </a:spcAft>
              <a:buFont typeface="Arial" pitchFamily="34" charset="0"/>
              <a:buChar char="•"/>
            </a:pPr>
            <a:r>
              <a:rPr lang="en-US" sz="2800" dirty="0" smtClean="0">
                <a:latin typeface="Times New Roman" pitchFamily="18" charset="0"/>
                <a:ea typeface="Microsoft Himalaya" pitchFamily="2" charset="0"/>
                <a:cs typeface="Times New Roman" pitchFamily="18" charset="0"/>
              </a:rPr>
              <a:t>Because of the relationship between surface area and volume, the volume increases much faster than the surface area. For this reason larger particles have a greater volume but their surface area is less because less of the mass is exposed on the surface. This is seen by the smaller cocoa shell particles having a higher specific surface area.</a:t>
            </a:r>
          </a:p>
          <a:p>
            <a:pPr algn="just">
              <a:spcAft>
                <a:spcPts val="2400"/>
              </a:spcAft>
              <a:buFont typeface="Arial" pitchFamily="34" charset="0"/>
              <a:buChar char="•"/>
            </a:pPr>
            <a:r>
              <a:rPr lang="en-US" sz="2800" dirty="0" smtClean="0">
                <a:latin typeface="Times New Roman" pitchFamily="18" charset="0"/>
                <a:ea typeface="Microsoft Himalaya" pitchFamily="2" charset="0"/>
                <a:cs typeface="Times New Roman" pitchFamily="18" charset="0"/>
              </a:rPr>
              <a:t>The second relationship seen in Table 1 and Figures 3 and 4 is between the methods performed. Pyrolysis yields a greater surface area because organic material is being removed, increasing the percentage of carbon in the sample. Physical activation yields a greater surface area than pyrolysis because the number of pores, and therefore the surface area of the particles, increases during activation. Chemical activation uses KOH, which creates a larger number of pores in the sample, as well as less tar (higher percent carbon), than physical activation and therefore has the highest specific surface area.</a:t>
            </a:r>
          </a:p>
          <a:p>
            <a:pPr algn="just">
              <a:spcAft>
                <a:spcPts val="2400"/>
              </a:spcAft>
              <a:buFont typeface="Arial" pitchFamily="34" charset="0"/>
              <a:buChar char="•"/>
            </a:pPr>
            <a:r>
              <a:rPr lang="en-US" sz="2800" dirty="0" smtClean="0">
                <a:latin typeface="Times New Roman" pitchFamily="18" charset="0"/>
                <a:ea typeface="Microsoft Himalaya" pitchFamily="2" charset="0"/>
                <a:cs typeface="Times New Roman" pitchFamily="18" charset="0"/>
              </a:rPr>
              <a:t>In conclusion, smaller particle sizes and chemical activation yields the largest specific surface area. This combination would adsorb the greatest amount of pollutants from the water. Because of the chemicals involved in chemical activation and the possible higher cost, physical activation may be desired as the chosen process as it yields a relatively high specific surface area.</a:t>
            </a:r>
          </a:p>
          <a:p>
            <a:pPr algn="just"/>
            <a:r>
              <a:rPr lang="en-US" sz="2800" baseline="30000" dirty="0" smtClean="0">
                <a:latin typeface="Times New Roman" pitchFamily="18" charset="0"/>
                <a:ea typeface="Microsoft Himalaya" pitchFamily="2" charset="0"/>
                <a:cs typeface="Times New Roman" pitchFamily="18" charset="0"/>
              </a:rPr>
              <a:t>*</a:t>
            </a:r>
            <a:r>
              <a:rPr lang="en-US" sz="2400" dirty="0">
                <a:latin typeface="Times New Roman" pitchFamily="18" charset="0"/>
                <a:ea typeface="Microsoft Himalaya" pitchFamily="2" charset="0"/>
                <a:cs typeface="Times New Roman" pitchFamily="18" charset="0"/>
              </a:rPr>
              <a:t>The 250 – 300 </a:t>
            </a:r>
            <a:r>
              <a:rPr lang="el-GR" sz="2400" dirty="0">
                <a:latin typeface="Times New Roman" pitchFamily="18" charset="0"/>
                <a:ea typeface="Microsoft Himalaya" pitchFamily="2" charset="0"/>
                <a:cs typeface="Times New Roman" pitchFamily="18" charset="0"/>
              </a:rPr>
              <a:t>μ</a:t>
            </a:r>
            <a:r>
              <a:rPr lang="en-US" sz="2400" dirty="0">
                <a:latin typeface="Times New Roman" pitchFamily="18" charset="0"/>
                <a:ea typeface="Microsoft Himalaya" pitchFamily="2" charset="0"/>
                <a:cs typeface="Times New Roman" pitchFamily="18" charset="0"/>
              </a:rPr>
              <a:t>m sample that underwent pyrolysis does not </a:t>
            </a:r>
            <a:r>
              <a:rPr lang="en-US" sz="2400" dirty="0" smtClean="0">
                <a:latin typeface="Times New Roman" pitchFamily="18" charset="0"/>
                <a:ea typeface="Microsoft Himalaya" pitchFamily="2" charset="0"/>
                <a:cs typeface="Times New Roman" pitchFamily="18" charset="0"/>
              </a:rPr>
              <a:t>follow either trend. The raw, physical activation, and chemical activation </a:t>
            </a:r>
            <a:r>
              <a:rPr lang="en-US" sz="2400" dirty="0">
                <a:latin typeface="Times New Roman" pitchFamily="18" charset="0"/>
                <a:ea typeface="Microsoft Himalaya" pitchFamily="2" charset="0"/>
                <a:cs typeface="Times New Roman" pitchFamily="18" charset="0"/>
              </a:rPr>
              <a:t>250 – 300 </a:t>
            </a:r>
            <a:r>
              <a:rPr lang="el-GR" sz="2400" dirty="0">
                <a:latin typeface="Times New Roman" pitchFamily="18" charset="0"/>
                <a:ea typeface="Microsoft Himalaya" pitchFamily="2" charset="0"/>
                <a:cs typeface="Times New Roman" pitchFamily="18" charset="0"/>
              </a:rPr>
              <a:t>μ</a:t>
            </a:r>
            <a:r>
              <a:rPr lang="en-US" sz="2400" dirty="0">
                <a:latin typeface="Times New Roman" pitchFamily="18" charset="0"/>
                <a:ea typeface="Microsoft Himalaya" pitchFamily="2" charset="0"/>
                <a:cs typeface="Times New Roman" pitchFamily="18" charset="0"/>
              </a:rPr>
              <a:t>m </a:t>
            </a:r>
            <a:r>
              <a:rPr lang="en-US" sz="2400" dirty="0" smtClean="0">
                <a:latin typeface="Times New Roman" pitchFamily="18" charset="0"/>
                <a:ea typeface="Microsoft Himalaya" pitchFamily="2" charset="0"/>
                <a:cs typeface="Times New Roman" pitchFamily="18" charset="0"/>
              </a:rPr>
              <a:t>samples do follow both trends, indicating that there was an error in the preparation of this sample. Further analysis will be performed to confirm.</a:t>
            </a:r>
          </a:p>
        </p:txBody>
      </p:sp>
      <p:graphicFrame>
        <p:nvGraphicFramePr>
          <p:cNvPr id="27" name="Table 26"/>
          <p:cNvGraphicFramePr>
            <a:graphicFrameLocks noGrp="1"/>
          </p:cNvGraphicFramePr>
          <p:nvPr>
            <p:extLst>
              <p:ext uri="{D42A27DB-BD31-4B8C-83A1-F6EECF244321}">
                <p14:modId xmlns:p14="http://schemas.microsoft.com/office/powerpoint/2010/main" val="2500774361"/>
              </p:ext>
            </p:extLst>
          </p:nvPr>
        </p:nvGraphicFramePr>
        <p:xfrm>
          <a:off x="27746929" y="10948737"/>
          <a:ext cx="13003189" cy="2720206"/>
        </p:xfrm>
        <a:graphic>
          <a:graphicData uri="http://schemas.openxmlformats.org/drawingml/2006/table">
            <a:tbl>
              <a:tblPr firstRow="1" bandRow="1">
                <a:tableStyleId>{5C22544A-7EE6-4342-B048-85BDC9FD1C3A}</a:tableStyleId>
              </a:tblPr>
              <a:tblGrid>
                <a:gridCol w="3110032"/>
                <a:gridCol w="2054733"/>
                <a:gridCol w="1217619"/>
                <a:gridCol w="1141518"/>
                <a:gridCol w="1369822"/>
                <a:gridCol w="1293720"/>
                <a:gridCol w="1522024"/>
                <a:gridCol w="1293721"/>
              </a:tblGrid>
              <a:tr h="581648">
                <a:tc rowSpan="2">
                  <a:txBody>
                    <a:bodyPr/>
                    <a:lstStyle/>
                    <a:p>
                      <a:pPr algn="ctr" rtl="0" fontAlgn="ctr"/>
                      <a:r>
                        <a:rPr lang="en-US" sz="2400" u="none" strike="noStrike" dirty="0" smtClean="0">
                          <a:solidFill>
                            <a:schemeClr val="tx1"/>
                          </a:solidFill>
                          <a:effectLst/>
                          <a:latin typeface="Times New Roman" pitchFamily="18" charset="0"/>
                          <a:cs typeface="Times New Roman" pitchFamily="18" charset="0"/>
                        </a:rPr>
                        <a:t>Cocoa Shell Size</a:t>
                      </a:r>
                      <a:endParaRPr lang="en-US" sz="2400" b="1" i="0" u="none" strike="noStrike" dirty="0">
                        <a:solidFill>
                          <a:schemeClr val="tx1"/>
                        </a:solidFill>
                        <a:effectLst/>
                        <a:latin typeface="Times New Roman" pitchFamily="18" charset="0"/>
                        <a:cs typeface="Times New Roman" pitchFamily="18" charset="0"/>
                      </a:endParaRPr>
                    </a:p>
                  </a:txBody>
                  <a:tcPr marL="7226" marR="7226" marT="7226" marB="0" anchor="ctr">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bg1">
                        <a:alpha val="80000"/>
                      </a:schemeClr>
                    </a:solidFill>
                  </a:tcPr>
                </a:tc>
                <a:tc gridSpan="7">
                  <a:txBody>
                    <a:bodyPr/>
                    <a:lstStyle/>
                    <a:p>
                      <a:pPr algn="ctr" rtl="0" fontAlgn="ctr"/>
                      <a:r>
                        <a:rPr lang="en-US" sz="2400" b="1" i="0" u="none" strike="noStrike" dirty="0" smtClean="0">
                          <a:solidFill>
                            <a:schemeClr val="tx1"/>
                          </a:solidFill>
                          <a:effectLst/>
                          <a:latin typeface="Times New Roman" pitchFamily="18" charset="0"/>
                          <a:cs typeface="Times New Roman" pitchFamily="18" charset="0"/>
                        </a:rPr>
                        <a:t>Specific</a:t>
                      </a:r>
                      <a:r>
                        <a:rPr lang="en-US" sz="2400" b="1" i="0" u="none" strike="noStrike" baseline="0" dirty="0" smtClean="0">
                          <a:solidFill>
                            <a:schemeClr val="tx1"/>
                          </a:solidFill>
                          <a:effectLst/>
                          <a:latin typeface="Times New Roman" pitchFamily="18" charset="0"/>
                          <a:cs typeface="Times New Roman" pitchFamily="18" charset="0"/>
                        </a:rPr>
                        <a:t> Surface Area (m</a:t>
                      </a:r>
                      <a:r>
                        <a:rPr lang="en-US" sz="2400" b="1" i="0" u="none" strike="noStrike" baseline="30000" dirty="0" smtClean="0">
                          <a:solidFill>
                            <a:schemeClr val="tx1"/>
                          </a:solidFill>
                          <a:effectLst/>
                          <a:latin typeface="Times New Roman" pitchFamily="18" charset="0"/>
                          <a:cs typeface="Times New Roman" pitchFamily="18" charset="0"/>
                        </a:rPr>
                        <a:t>2</a:t>
                      </a:r>
                      <a:r>
                        <a:rPr lang="en-US" sz="2400" b="1" i="0" u="none" strike="noStrike" baseline="0" dirty="0" smtClean="0">
                          <a:solidFill>
                            <a:schemeClr val="tx1"/>
                          </a:solidFill>
                          <a:effectLst/>
                          <a:latin typeface="Times New Roman" pitchFamily="18" charset="0"/>
                          <a:cs typeface="Times New Roman" pitchFamily="18" charset="0"/>
                        </a:rPr>
                        <a:t>/g)</a:t>
                      </a:r>
                      <a:endParaRPr lang="en-US" sz="2400" b="1" i="0" u="none" strike="noStrike" dirty="0">
                        <a:solidFill>
                          <a:schemeClr val="tx1"/>
                        </a:solidFill>
                        <a:effectLst/>
                        <a:latin typeface="Times New Roman" pitchFamily="18" charset="0"/>
                        <a:cs typeface="Times New Roman" pitchFamily="18" charset="0"/>
                      </a:endParaRPr>
                    </a:p>
                  </a:txBody>
                  <a:tcPr marL="7226" marR="7226" marT="7226" marB="0" anchor="ctr">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alpha val="80000"/>
                      </a:schemeClr>
                    </a:solidFill>
                  </a:tcPr>
                </a:tc>
                <a:tc hMerge="1">
                  <a:txBody>
                    <a:bodyPr/>
                    <a:lstStyle/>
                    <a:p>
                      <a:pPr algn="ctr" rtl="0" fontAlgn="ctr"/>
                      <a:endParaRPr lang="en-US" sz="2000" b="1" i="0" u="none" strike="noStrike" dirty="0">
                        <a:solidFill>
                          <a:schemeClr val="tx1"/>
                        </a:solidFill>
                        <a:effectLst/>
                        <a:latin typeface="Times New Roman" pitchFamily="18" charset="0"/>
                        <a:cs typeface="Times New Roman" pitchFamily="18" charset="0"/>
                      </a:endParaRPr>
                    </a:p>
                  </a:txBody>
                  <a:tcPr marL="9525" marR="9525" marT="9525" marB="0" anchor="ctr">
                    <a:solidFill>
                      <a:schemeClr val="bg1">
                        <a:alpha val="80000"/>
                      </a:schemeClr>
                    </a:solidFill>
                  </a:tcPr>
                </a:tc>
                <a:tc hMerge="1">
                  <a:txBody>
                    <a:bodyPr/>
                    <a:lstStyle/>
                    <a:p>
                      <a:endParaRPr lang="en-US"/>
                    </a:p>
                  </a:txBody>
                  <a:tcPr/>
                </a:tc>
                <a:tc hMerge="1">
                  <a:txBody>
                    <a:bodyPr/>
                    <a:lstStyle/>
                    <a:p>
                      <a:pPr algn="ctr" rtl="0" fontAlgn="ctr"/>
                      <a:endParaRPr lang="en-US" sz="2000" b="1" i="0" u="none" strike="noStrike" dirty="0">
                        <a:solidFill>
                          <a:schemeClr val="tx1"/>
                        </a:solidFill>
                        <a:effectLst/>
                        <a:latin typeface="Times New Roman" pitchFamily="18" charset="0"/>
                        <a:cs typeface="Times New Roman" pitchFamily="18" charset="0"/>
                      </a:endParaRPr>
                    </a:p>
                  </a:txBody>
                  <a:tcPr marL="9525" marR="9525" marT="9525" marB="0" anchor="ctr">
                    <a:solidFill>
                      <a:schemeClr val="bg1">
                        <a:alpha val="80000"/>
                      </a:schemeClr>
                    </a:solidFill>
                  </a:tcPr>
                </a:tc>
                <a:tc hMerge="1">
                  <a:txBody>
                    <a:bodyPr/>
                    <a:lstStyle/>
                    <a:p>
                      <a:endParaRPr lang="en-US"/>
                    </a:p>
                  </a:txBody>
                  <a:tcPr/>
                </a:tc>
                <a:tc hMerge="1">
                  <a:txBody>
                    <a:bodyPr/>
                    <a:lstStyle/>
                    <a:p>
                      <a:pPr algn="ctr" rtl="0" fontAlgn="ctr"/>
                      <a:endParaRPr lang="en-US" sz="2000" b="1" i="0" u="none" strike="noStrike" dirty="0">
                        <a:solidFill>
                          <a:schemeClr val="tx1"/>
                        </a:solidFill>
                        <a:effectLst/>
                        <a:latin typeface="Times New Roman" pitchFamily="18" charset="0"/>
                        <a:cs typeface="Times New Roman" pitchFamily="18" charset="0"/>
                      </a:endParaRPr>
                    </a:p>
                  </a:txBody>
                  <a:tcPr marL="9525" marR="9525" marT="9525" marB="0" anchor="ctr">
                    <a:solidFill>
                      <a:schemeClr val="bg1">
                        <a:alpha val="80000"/>
                      </a:schemeClr>
                    </a:solidFill>
                  </a:tcPr>
                </a:tc>
                <a:tc hMerge="1">
                  <a:txBody>
                    <a:bodyPr/>
                    <a:lstStyle/>
                    <a:p>
                      <a:endParaRPr lang="en-US"/>
                    </a:p>
                  </a:txBody>
                  <a:tcPr/>
                </a:tc>
              </a:tr>
              <a:tr h="843661">
                <a:tc vMerge="1">
                  <a:txBody>
                    <a:bodyPr/>
                    <a:lstStyle/>
                    <a:p>
                      <a:pPr algn="ctr" rtl="0" fontAlgn="ctr"/>
                      <a:endParaRPr lang="en-US" sz="2000" b="1" i="0" u="none" strike="noStrike" dirty="0">
                        <a:solidFill>
                          <a:schemeClr val="tx1"/>
                        </a:solidFill>
                        <a:effectLst/>
                        <a:latin typeface="Times New Roman" pitchFamily="18" charset="0"/>
                        <a:cs typeface="Times New Roman" pitchFamily="18" charset="0"/>
                      </a:endParaRPr>
                    </a:p>
                  </a:txBody>
                  <a:tcPr marL="9525" marR="9525" marT="9525" marB="0" anchor="ctr">
                    <a:solidFill>
                      <a:schemeClr val="bg1">
                        <a:alpha val="80000"/>
                      </a:schemeClr>
                    </a:solidFill>
                  </a:tcPr>
                </a:tc>
                <a:tc>
                  <a:txBody>
                    <a:bodyPr/>
                    <a:lstStyle/>
                    <a:p>
                      <a:pPr algn="ctr" rtl="0" fontAlgn="ctr"/>
                      <a:r>
                        <a:rPr lang="en-US" sz="2400" u="none" strike="noStrike" dirty="0" smtClean="0">
                          <a:solidFill>
                            <a:schemeClr val="tx1"/>
                          </a:solidFill>
                          <a:effectLst/>
                          <a:latin typeface="Times New Roman" pitchFamily="18" charset="0"/>
                          <a:cs typeface="Times New Roman" pitchFamily="18" charset="0"/>
                        </a:rPr>
                        <a:t>Raw</a:t>
                      </a:r>
                      <a:endParaRPr lang="en-US" sz="2400" b="1" i="0" u="none" strike="noStrike" dirty="0">
                        <a:solidFill>
                          <a:schemeClr val="tx1"/>
                        </a:solidFill>
                        <a:effectLst/>
                        <a:latin typeface="Times New Roman" pitchFamily="18" charset="0"/>
                        <a:cs typeface="Times New Roman" pitchFamily="18" charset="0"/>
                      </a:endParaRPr>
                    </a:p>
                  </a:txBody>
                  <a:tcPr marL="7226" marR="7226" marT="7226" marB="0" anchor="ctr">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solidFill>
                      <a:schemeClr val="bg1">
                        <a:alpha val="80000"/>
                      </a:schemeClr>
                    </a:solidFill>
                  </a:tcPr>
                </a:tc>
                <a:tc gridSpan="2">
                  <a:txBody>
                    <a:bodyPr/>
                    <a:lstStyle/>
                    <a:p>
                      <a:pPr algn="ctr" rtl="0" fontAlgn="ctr"/>
                      <a:r>
                        <a:rPr lang="en-US" sz="2400" u="none" strike="noStrike" dirty="0" smtClean="0">
                          <a:solidFill>
                            <a:schemeClr val="tx1"/>
                          </a:solidFill>
                          <a:effectLst/>
                          <a:latin typeface="Times New Roman" pitchFamily="18" charset="0"/>
                          <a:cs typeface="Times New Roman" pitchFamily="18" charset="0"/>
                        </a:rPr>
                        <a:t>Pyrolysis</a:t>
                      </a:r>
                      <a:endParaRPr lang="en-US" sz="2400" b="1" i="0" u="none" strike="noStrike" dirty="0">
                        <a:solidFill>
                          <a:schemeClr val="tx1"/>
                        </a:solidFill>
                        <a:effectLst/>
                        <a:latin typeface="Times New Roman" pitchFamily="18" charset="0"/>
                        <a:cs typeface="Times New Roman" pitchFamily="18" charset="0"/>
                      </a:endParaRPr>
                    </a:p>
                  </a:txBody>
                  <a:tcPr marL="7226" marR="7226" marT="7226" marB="0" anchor="ctr">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solidFill>
                      <a:schemeClr val="bg1">
                        <a:alpha val="80000"/>
                      </a:schemeClr>
                    </a:solidFill>
                  </a:tcPr>
                </a:tc>
                <a:tc hMerge="1">
                  <a:txBody>
                    <a:bodyPr/>
                    <a:lstStyle/>
                    <a:p>
                      <a:pPr algn="ctr" rtl="0" fontAlgn="ctr"/>
                      <a:endParaRPr lang="en-US" sz="2400" b="1" i="0" u="none" strike="noStrike" dirty="0">
                        <a:solidFill>
                          <a:schemeClr val="tx1"/>
                        </a:solidFill>
                        <a:effectLst/>
                        <a:latin typeface="Times New Roman" pitchFamily="18" charset="0"/>
                        <a:cs typeface="Times New Roman" pitchFamily="18" charset="0"/>
                      </a:endParaRPr>
                    </a:p>
                  </a:txBody>
                  <a:tcPr marL="7226" marR="7226" marT="7226" marB="0" anchor="ctr">
                    <a:solidFill>
                      <a:schemeClr val="bg1">
                        <a:alpha val="80000"/>
                      </a:schemeClr>
                    </a:solidFill>
                  </a:tcPr>
                </a:tc>
                <a:tc gridSpan="2">
                  <a:txBody>
                    <a:bodyPr/>
                    <a:lstStyle/>
                    <a:p>
                      <a:pPr algn="ctr" rtl="0" fontAlgn="ctr"/>
                      <a:r>
                        <a:rPr lang="en-US" sz="2400" b="0" i="0" u="none" strike="noStrike" dirty="0" smtClean="0">
                          <a:solidFill>
                            <a:schemeClr val="tx1"/>
                          </a:solidFill>
                          <a:effectLst/>
                          <a:latin typeface="Times New Roman" pitchFamily="18" charset="0"/>
                          <a:cs typeface="Times New Roman" pitchFamily="18" charset="0"/>
                        </a:rPr>
                        <a:t>Physical Activation</a:t>
                      </a:r>
                      <a:endParaRPr lang="en-US" sz="2400" b="0" i="0" u="none" strike="noStrike" dirty="0">
                        <a:solidFill>
                          <a:schemeClr val="tx1"/>
                        </a:solidFill>
                        <a:effectLst/>
                        <a:latin typeface="Times New Roman" pitchFamily="18" charset="0"/>
                        <a:cs typeface="Times New Roman" pitchFamily="18" charset="0"/>
                      </a:endParaRPr>
                    </a:p>
                  </a:txBody>
                  <a:tcPr marL="7226" marR="7226" marT="7226" marB="0" anchor="ctr">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solidFill>
                      <a:schemeClr val="bg1">
                        <a:alpha val="80000"/>
                      </a:schemeClr>
                    </a:solidFill>
                  </a:tcPr>
                </a:tc>
                <a:tc hMerge="1">
                  <a:txBody>
                    <a:bodyPr/>
                    <a:lstStyle/>
                    <a:p>
                      <a:pPr algn="ctr" rtl="0" fontAlgn="ctr"/>
                      <a:endParaRPr lang="en-US" sz="2400" b="1" i="0" u="none" strike="noStrike" dirty="0">
                        <a:solidFill>
                          <a:schemeClr val="tx1"/>
                        </a:solidFill>
                        <a:effectLst/>
                        <a:latin typeface="Times New Roman" pitchFamily="18" charset="0"/>
                        <a:cs typeface="Times New Roman" pitchFamily="18" charset="0"/>
                      </a:endParaRPr>
                    </a:p>
                  </a:txBody>
                  <a:tcPr marL="7226" marR="7226" marT="7226" marB="0" anchor="ctr">
                    <a:solidFill>
                      <a:schemeClr val="bg1">
                        <a:alpha val="80000"/>
                      </a:schemeClr>
                    </a:solidFill>
                  </a:tcPr>
                </a:tc>
                <a:tc gridSpan="2">
                  <a:txBody>
                    <a:bodyPr/>
                    <a:lstStyle/>
                    <a:p>
                      <a:pPr algn="ctr" rtl="0" fontAlgn="ctr"/>
                      <a:r>
                        <a:rPr lang="en-US" sz="2400" u="none" strike="noStrike" baseline="0" dirty="0" smtClean="0">
                          <a:solidFill>
                            <a:schemeClr val="tx1"/>
                          </a:solidFill>
                          <a:effectLst/>
                          <a:latin typeface="Times New Roman" pitchFamily="18" charset="0"/>
                          <a:cs typeface="Times New Roman" pitchFamily="18" charset="0"/>
                        </a:rPr>
                        <a:t>Chemical Activation</a:t>
                      </a:r>
                      <a:endParaRPr lang="en-US" sz="2400" b="1" i="0" u="none" strike="noStrike" dirty="0">
                        <a:solidFill>
                          <a:schemeClr val="tx1"/>
                        </a:solidFill>
                        <a:effectLst/>
                        <a:latin typeface="Times New Roman" pitchFamily="18" charset="0"/>
                        <a:cs typeface="Times New Roman" pitchFamily="18" charset="0"/>
                      </a:endParaRPr>
                    </a:p>
                  </a:txBody>
                  <a:tcPr marL="7226" marR="7226" marT="7226" marB="0" anchor="ctr">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solidFill>
                      <a:schemeClr val="bg1">
                        <a:alpha val="80000"/>
                      </a:schemeClr>
                    </a:solidFill>
                  </a:tcPr>
                </a:tc>
                <a:tc hMerge="1">
                  <a:txBody>
                    <a:bodyPr/>
                    <a:lstStyle/>
                    <a:p>
                      <a:endParaRPr lang="en-US"/>
                    </a:p>
                  </a:txBody>
                  <a:tcPr/>
                </a:tc>
              </a:tr>
              <a:tr h="434470">
                <a:tc>
                  <a:txBody>
                    <a:bodyPr/>
                    <a:lstStyle/>
                    <a:p>
                      <a:pPr algn="ctr" rtl="0" fontAlgn="ctr"/>
                      <a:r>
                        <a:rPr lang="en-US" sz="2400" b="0" i="0" u="none" strike="noStrike" dirty="0" smtClean="0">
                          <a:solidFill>
                            <a:schemeClr val="dk1"/>
                          </a:solidFill>
                          <a:effectLst/>
                          <a:latin typeface="Times New Roman" pitchFamily="18" charset="0"/>
                          <a:cs typeface="Times New Roman" pitchFamily="18" charset="0"/>
                        </a:rPr>
                        <a:t>&lt;125</a:t>
                      </a:r>
                      <a:r>
                        <a:rPr lang="en-US" sz="2400" b="0" i="0" u="none" strike="noStrike" baseline="0" dirty="0" smtClean="0">
                          <a:solidFill>
                            <a:schemeClr val="dk1"/>
                          </a:solidFill>
                          <a:effectLst/>
                          <a:latin typeface="Times New Roman" pitchFamily="18" charset="0"/>
                          <a:cs typeface="Times New Roman" pitchFamily="18" charset="0"/>
                        </a:rPr>
                        <a:t> </a:t>
                      </a:r>
                      <a:r>
                        <a:rPr lang="el-GR" sz="2400" b="0" i="0" u="none" strike="noStrike" baseline="0" dirty="0" smtClean="0">
                          <a:solidFill>
                            <a:schemeClr val="dk1"/>
                          </a:solidFill>
                          <a:effectLst/>
                          <a:latin typeface="Times New Roman" pitchFamily="18" charset="0"/>
                          <a:cs typeface="Times New Roman" pitchFamily="18" charset="0"/>
                        </a:rPr>
                        <a:t>μ</a:t>
                      </a:r>
                      <a:r>
                        <a:rPr lang="en-US" sz="2400" b="0" i="0" u="none" strike="noStrike" baseline="0" dirty="0" smtClean="0">
                          <a:solidFill>
                            <a:schemeClr val="dk1"/>
                          </a:solidFill>
                          <a:effectLst/>
                          <a:latin typeface="Times New Roman" pitchFamily="18" charset="0"/>
                          <a:cs typeface="Times New Roman" pitchFamily="18" charset="0"/>
                        </a:rPr>
                        <a:t>m</a:t>
                      </a:r>
                      <a:endParaRPr lang="en-US" sz="2400" b="0" i="0" u="none" strike="noStrike" dirty="0">
                        <a:solidFill>
                          <a:srgbClr val="000000"/>
                        </a:solidFill>
                        <a:effectLst/>
                        <a:latin typeface="Times New Roman" pitchFamily="18" charset="0"/>
                        <a:cs typeface="Times New Roman" pitchFamily="18" charset="0"/>
                      </a:endParaRPr>
                    </a:p>
                  </a:txBody>
                  <a:tcPr marL="7226" marR="7226" marT="7226" marB="0" anchor="ctr">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solidFill>
                      <a:prstDash val="solid"/>
                      <a:round/>
                      <a:headEnd type="none" w="med" len="med"/>
                      <a:tailEnd type="none" w="med" len="med"/>
                    </a:lnT>
                  </a:tcPr>
                </a:tc>
                <a:tc>
                  <a:txBody>
                    <a:bodyPr/>
                    <a:lstStyle/>
                    <a:p>
                      <a:pPr algn="ctr" rtl="0" fontAlgn="ctr"/>
                      <a:r>
                        <a:rPr lang="en-US" sz="2400" b="0" i="0" u="none" strike="noStrike" dirty="0" smtClean="0">
                          <a:solidFill>
                            <a:srgbClr val="000000"/>
                          </a:solidFill>
                          <a:effectLst/>
                          <a:latin typeface="Times New Roman" pitchFamily="18" charset="0"/>
                          <a:cs typeface="Times New Roman" pitchFamily="18" charset="0"/>
                        </a:rPr>
                        <a:t>1.08</a:t>
                      </a:r>
                    </a:p>
                  </a:txBody>
                  <a:tcPr marL="7226" marR="7226" marT="7226" marB="0" anchor="ctr">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tcPr>
                </a:tc>
                <a:tc>
                  <a:txBody>
                    <a:bodyPr/>
                    <a:lstStyle/>
                    <a:p>
                      <a:pPr algn="ctr" rtl="0" fontAlgn="ctr"/>
                      <a:r>
                        <a:rPr lang="en-US" sz="2400" b="0" i="0" u="none" strike="noStrike" dirty="0" smtClean="0">
                          <a:solidFill>
                            <a:srgbClr val="000000"/>
                          </a:solidFill>
                          <a:effectLst/>
                          <a:latin typeface="Times New Roman" pitchFamily="18" charset="0"/>
                          <a:cs typeface="Times New Roman" pitchFamily="18" charset="0"/>
                        </a:rPr>
                        <a:t>2.09</a:t>
                      </a:r>
                      <a:endParaRPr lang="en-US" sz="2400" b="0" i="0" u="none" strike="noStrike" dirty="0">
                        <a:solidFill>
                          <a:srgbClr val="000000"/>
                        </a:solidFill>
                        <a:effectLst/>
                        <a:latin typeface="Times New Roman" pitchFamily="18" charset="0"/>
                        <a:cs typeface="Times New Roman" pitchFamily="18" charset="0"/>
                      </a:endParaRPr>
                    </a:p>
                  </a:txBody>
                  <a:tcPr marL="7226" marR="7226" marT="7226" marB="0" anchor="ctr">
                    <a:lnL w="12700" cap="flat" cmpd="sng" algn="ctr">
                      <a:solidFill>
                        <a:schemeClr val="bg1">
                          <a:lumMod val="50000"/>
                        </a:schemeClr>
                      </a:solidFill>
                      <a:prstDash val="solid"/>
                      <a:round/>
                      <a:headEnd type="none" w="med" len="med"/>
                      <a:tailEnd type="none" w="med" len="med"/>
                    </a:lnL>
                  </a:tcPr>
                </a:tc>
                <a:tc>
                  <a:txBody>
                    <a:bodyPr/>
                    <a:lstStyle/>
                    <a:p>
                      <a:pPr algn="ctr" rtl="0" fontAlgn="ctr"/>
                      <a:r>
                        <a:rPr lang="en-US" sz="2400" b="0" i="0" u="none" strike="noStrike" dirty="0" smtClean="0">
                          <a:solidFill>
                            <a:srgbClr val="000000"/>
                          </a:solidFill>
                          <a:effectLst/>
                          <a:latin typeface="Times New Roman" pitchFamily="18" charset="0"/>
                          <a:cs typeface="Times New Roman" pitchFamily="18" charset="0"/>
                        </a:rPr>
                        <a:t>3.13</a:t>
                      </a:r>
                      <a:endParaRPr lang="en-US" sz="2400" b="0" i="0" u="none" strike="noStrike" dirty="0">
                        <a:solidFill>
                          <a:srgbClr val="000000"/>
                        </a:solidFill>
                        <a:effectLst/>
                        <a:latin typeface="Times New Roman" pitchFamily="18" charset="0"/>
                        <a:cs typeface="Times New Roman" pitchFamily="18" charset="0"/>
                      </a:endParaRPr>
                    </a:p>
                  </a:txBody>
                  <a:tcPr marL="7226" marR="7226" marT="7226" marB="0" anchor="ctr">
                    <a:lnR w="12700" cap="flat" cmpd="sng" algn="ctr">
                      <a:solidFill>
                        <a:schemeClr val="bg1">
                          <a:lumMod val="50000"/>
                        </a:schemeClr>
                      </a:solidFill>
                      <a:prstDash val="solid"/>
                      <a:round/>
                      <a:headEnd type="none" w="med" len="med"/>
                      <a:tailEnd type="none" w="med" len="med"/>
                    </a:lnR>
                  </a:tcPr>
                </a:tc>
                <a:tc>
                  <a:txBody>
                    <a:bodyPr/>
                    <a:lstStyle/>
                    <a:p>
                      <a:pPr algn="ctr" rtl="0" fontAlgn="ctr"/>
                      <a:r>
                        <a:rPr lang="en-US" sz="2400" b="0" i="0" u="none" strike="noStrike" dirty="0" smtClean="0">
                          <a:solidFill>
                            <a:srgbClr val="000000"/>
                          </a:solidFill>
                          <a:effectLst/>
                          <a:latin typeface="Times New Roman" pitchFamily="18" charset="0"/>
                          <a:cs typeface="Times New Roman" pitchFamily="18" charset="0"/>
                        </a:rPr>
                        <a:t>109.42</a:t>
                      </a:r>
                      <a:endParaRPr lang="en-US" sz="2400" b="0" i="0" u="none" strike="noStrike" dirty="0">
                        <a:solidFill>
                          <a:srgbClr val="000000"/>
                        </a:solidFill>
                        <a:effectLst/>
                        <a:latin typeface="Times New Roman" pitchFamily="18" charset="0"/>
                        <a:cs typeface="Times New Roman" pitchFamily="18" charset="0"/>
                      </a:endParaRPr>
                    </a:p>
                  </a:txBody>
                  <a:tcPr marL="7226" marR="7226" marT="7226" marB="0" anchor="ctr">
                    <a:lnL w="12700" cap="flat" cmpd="sng" algn="ctr">
                      <a:solidFill>
                        <a:schemeClr val="bg1">
                          <a:lumMod val="50000"/>
                        </a:schemeClr>
                      </a:solidFill>
                      <a:prstDash val="solid"/>
                      <a:round/>
                      <a:headEnd type="none" w="med" len="med"/>
                      <a:tailEnd type="none" w="med" len="med"/>
                    </a:lnL>
                  </a:tcPr>
                </a:tc>
                <a:tc>
                  <a:txBody>
                    <a:bodyPr/>
                    <a:lstStyle/>
                    <a:p>
                      <a:pPr algn="ctr" rtl="0" fontAlgn="ctr"/>
                      <a:r>
                        <a:rPr lang="en-US" sz="2400" b="0" i="0" u="none" strike="noStrike" dirty="0" smtClean="0">
                          <a:solidFill>
                            <a:srgbClr val="000000"/>
                          </a:solidFill>
                          <a:effectLst/>
                          <a:latin typeface="Times New Roman" pitchFamily="18" charset="0"/>
                          <a:cs typeface="Times New Roman" pitchFamily="18" charset="0"/>
                        </a:rPr>
                        <a:t>127.22</a:t>
                      </a:r>
                      <a:endParaRPr lang="en-US" sz="2400" b="0" i="0" u="none" strike="noStrike" dirty="0">
                        <a:solidFill>
                          <a:srgbClr val="000000"/>
                        </a:solidFill>
                        <a:effectLst/>
                        <a:latin typeface="Times New Roman" pitchFamily="18" charset="0"/>
                        <a:cs typeface="Times New Roman" pitchFamily="18" charset="0"/>
                      </a:endParaRPr>
                    </a:p>
                  </a:txBody>
                  <a:tcPr marL="7226" marR="7226" marT="7226" marB="0" anchor="ctr">
                    <a:lnR w="12700" cap="flat" cmpd="sng" algn="ctr">
                      <a:solidFill>
                        <a:schemeClr val="bg1">
                          <a:lumMod val="50000"/>
                        </a:schemeClr>
                      </a:solidFill>
                      <a:prstDash val="solid"/>
                      <a:round/>
                      <a:headEnd type="none" w="med" len="med"/>
                      <a:tailEnd type="none" w="med" len="med"/>
                    </a:lnR>
                  </a:tcPr>
                </a:tc>
                <a:tc>
                  <a:txBody>
                    <a:bodyPr/>
                    <a:lstStyle/>
                    <a:p>
                      <a:pPr algn="ctr" rtl="0" fontAlgn="ctr"/>
                      <a:r>
                        <a:rPr lang="en-US" sz="2400" b="0" i="0" u="none" strike="noStrike" dirty="0" smtClean="0">
                          <a:solidFill>
                            <a:srgbClr val="000000"/>
                          </a:solidFill>
                          <a:effectLst/>
                          <a:latin typeface="Times New Roman" pitchFamily="18" charset="0"/>
                          <a:cs typeface="Times New Roman" pitchFamily="18" charset="0"/>
                        </a:rPr>
                        <a:t>774.58</a:t>
                      </a:r>
                      <a:endParaRPr lang="en-US" sz="2400" b="0" i="0" u="none" strike="noStrike" dirty="0">
                        <a:solidFill>
                          <a:srgbClr val="000000"/>
                        </a:solidFill>
                        <a:effectLst/>
                        <a:latin typeface="Times New Roman" pitchFamily="18" charset="0"/>
                        <a:cs typeface="Times New Roman" pitchFamily="18" charset="0"/>
                      </a:endParaRPr>
                    </a:p>
                  </a:txBody>
                  <a:tcPr marL="7226" marR="7226" marT="7226" marB="0" anchor="ctr">
                    <a:lnL w="12700" cap="flat" cmpd="sng" algn="ctr">
                      <a:solidFill>
                        <a:schemeClr val="bg1">
                          <a:lumMod val="50000"/>
                        </a:schemeClr>
                      </a:solidFill>
                      <a:prstDash val="solid"/>
                      <a:round/>
                      <a:headEnd type="none" w="med" len="med"/>
                      <a:tailEnd type="none" w="med" len="med"/>
                    </a:lnL>
                  </a:tcPr>
                </a:tc>
                <a:tc>
                  <a:txBody>
                    <a:bodyPr/>
                    <a:lstStyle/>
                    <a:p>
                      <a:pPr algn="ctr" rtl="0" fontAlgn="ctr"/>
                      <a:r>
                        <a:rPr lang="en-US" sz="2400" b="0" i="0" u="none" strike="noStrike" dirty="0" smtClean="0">
                          <a:solidFill>
                            <a:srgbClr val="000000"/>
                          </a:solidFill>
                          <a:effectLst/>
                          <a:latin typeface="Times New Roman" pitchFamily="18" charset="0"/>
                          <a:cs typeface="Times New Roman" pitchFamily="18" charset="0"/>
                        </a:rPr>
                        <a:t>841.28</a:t>
                      </a:r>
                      <a:endParaRPr lang="en-US" sz="2400" b="0" i="0" u="none" strike="noStrike" dirty="0">
                        <a:solidFill>
                          <a:srgbClr val="000000"/>
                        </a:solidFill>
                        <a:effectLst/>
                        <a:latin typeface="Times New Roman" pitchFamily="18" charset="0"/>
                        <a:cs typeface="Times New Roman" pitchFamily="18" charset="0"/>
                      </a:endParaRPr>
                    </a:p>
                  </a:txBody>
                  <a:tcPr marL="7226" marR="7226" marT="7226" marB="0" anchor="ctr">
                    <a:lnR w="12700" cap="flat" cmpd="sng" algn="ctr">
                      <a:solidFill>
                        <a:schemeClr val="bg1">
                          <a:lumMod val="50000"/>
                        </a:schemeClr>
                      </a:solidFill>
                      <a:prstDash val="solid"/>
                      <a:round/>
                      <a:headEnd type="none" w="med" len="med"/>
                      <a:tailEnd type="none" w="med" len="med"/>
                    </a:lnR>
                  </a:tcPr>
                </a:tc>
              </a:tr>
              <a:tr h="434470">
                <a:tc>
                  <a:txBody>
                    <a:bodyPr/>
                    <a:lstStyle/>
                    <a:p>
                      <a:pPr algn="ctr" fontAlgn="t"/>
                      <a:r>
                        <a:rPr lang="en-US" sz="2400" u="none" strike="noStrike" dirty="0">
                          <a:effectLst/>
                          <a:latin typeface="Times New Roman" pitchFamily="18" charset="0"/>
                          <a:cs typeface="Times New Roman" pitchFamily="18" charset="0"/>
                        </a:rPr>
                        <a:t> </a:t>
                      </a:r>
                      <a:r>
                        <a:rPr lang="en-US" sz="2400" u="none" strike="noStrike" dirty="0" smtClean="0">
                          <a:effectLst/>
                          <a:latin typeface="Times New Roman" pitchFamily="18" charset="0"/>
                          <a:cs typeface="Times New Roman" pitchFamily="18" charset="0"/>
                        </a:rPr>
                        <a:t>250-300 </a:t>
                      </a:r>
                      <a:r>
                        <a:rPr lang="el-GR" sz="2400" b="0" i="0" u="none" strike="noStrike" baseline="0" dirty="0" smtClean="0">
                          <a:solidFill>
                            <a:schemeClr val="dk1"/>
                          </a:solidFill>
                          <a:effectLst/>
                          <a:latin typeface="Times New Roman" pitchFamily="18" charset="0"/>
                          <a:cs typeface="Times New Roman" pitchFamily="18" charset="0"/>
                        </a:rPr>
                        <a:t>μ</a:t>
                      </a:r>
                      <a:r>
                        <a:rPr lang="en-US" sz="2400" b="0" i="0" u="none" strike="noStrike" baseline="0" dirty="0" smtClean="0">
                          <a:solidFill>
                            <a:schemeClr val="dk1"/>
                          </a:solidFill>
                          <a:effectLst/>
                          <a:latin typeface="Times New Roman" pitchFamily="18" charset="0"/>
                          <a:cs typeface="Times New Roman" pitchFamily="18" charset="0"/>
                        </a:rPr>
                        <a:t>m</a:t>
                      </a:r>
                      <a:endParaRPr lang="en-US" sz="2400" b="0" i="0" u="none" strike="noStrike" dirty="0">
                        <a:solidFill>
                          <a:srgbClr val="000000"/>
                        </a:solidFill>
                        <a:effectLst/>
                        <a:latin typeface="Times New Roman" pitchFamily="18" charset="0"/>
                        <a:cs typeface="Times New Roman" pitchFamily="18" charset="0"/>
                      </a:endParaRPr>
                    </a:p>
                  </a:txBody>
                  <a:tcPr marL="7226" marR="7226" marT="7226"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tcPr>
                </a:tc>
                <a:tc>
                  <a:txBody>
                    <a:bodyPr/>
                    <a:lstStyle/>
                    <a:p>
                      <a:pPr algn="ctr" fontAlgn="t"/>
                      <a:r>
                        <a:rPr lang="en-US" sz="2400" b="0" i="0" u="none" strike="noStrike" dirty="0" smtClean="0">
                          <a:solidFill>
                            <a:srgbClr val="000000"/>
                          </a:solidFill>
                          <a:effectLst/>
                          <a:latin typeface="Times New Roman" pitchFamily="18" charset="0"/>
                          <a:cs typeface="Times New Roman" pitchFamily="18" charset="0"/>
                        </a:rPr>
                        <a:t>0.35</a:t>
                      </a:r>
                      <a:endParaRPr lang="en-US" sz="2400" b="0" i="0" u="none" strike="noStrike" dirty="0">
                        <a:solidFill>
                          <a:srgbClr val="000000"/>
                        </a:solidFill>
                        <a:effectLst/>
                        <a:latin typeface="Times New Roman" pitchFamily="18" charset="0"/>
                        <a:cs typeface="Times New Roman" pitchFamily="18" charset="0"/>
                      </a:endParaRPr>
                    </a:p>
                  </a:txBody>
                  <a:tcPr marL="7226" marR="7226" marT="7226"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tcPr>
                </a:tc>
                <a:tc>
                  <a:txBody>
                    <a:bodyPr/>
                    <a:lstStyle/>
                    <a:p>
                      <a:pPr algn="ctr" rtl="0" fontAlgn="ctr"/>
                      <a:r>
                        <a:rPr lang="en-US" sz="2400" b="0" i="0" u="none" strike="noStrike" dirty="0" smtClean="0">
                          <a:solidFill>
                            <a:srgbClr val="000000"/>
                          </a:solidFill>
                          <a:effectLst/>
                          <a:latin typeface="Times New Roman" pitchFamily="18" charset="0"/>
                          <a:cs typeface="Times New Roman" pitchFamily="18" charset="0"/>
                        </a:rPr>
                        <a:t>3.99</a:t>
                      </a:r>
                      <a:endParaRPr lang="en-US" sz="2400" b="0" i="0" u="none" strike="noStrike" dirty="0">
                        <a:solidFill>
                          <a:srgbClr val="000000"/>
                        </a:solidFill>
                        <a:effectLst/>
                        <a:latin typeface="Times New Roman" pitchFamily="18" charset="0"/>
                        <a:cs typeface="Times New Roman" pitchFamily="18" charset="0"/>
                      </a:endParaRPr>
                    </a:p>
                  </a:txBody>
                  <a:tcPr marL="7226" marR="7226" marT="7226" marB="0" anchor="ctr">
                    <a:lnL w="12700" cap="flat" cmpd="sng" algn="ctr">
                      <a:solidFill>
                        <a:schemeClr val="bg1">
                          <a:lumMod val="50000"/>
                        </a:schemeClr>
                      </a:solidFill>
                      <a:prstDash val="solid"/>
                      <a:round/>
                      <a:headEnd type="none" w="med" len="med"/>
                      <a:tailEnd type="none" w="med" len="med"/>
                    </a:lnL>
                  </a:tcPr>
                </a:tc>
                <a:tc>
                  <a:txBody>
                    <a:bodyPr/>
                    <a:lstStyle/>
                    <a:p>
                      <a:pPr algn="ctr" rtl="0" fontAlgn="ctr"/>
                      <a:r>
                        <a:rPr lang="en-US" sz="2400" b="0" i="0" u="none" strike="noStrike" dirty="0" smtClean="0">
                          <a:solidFill>
                            <a:srgbClr val="000000"/>
                          </a:solidFill>
                          <a:effectLst/>
                          <a:latin typeface="Times New Roman" pitchFamily="18" charset="0"/>
                          <a:cs typeface="Times New Roman" pitchFamily="18" charset="0"/>
                        </a:rPr>
                        <a:t>3.15</a:t>
                      </a:r>
                      <a:endParaRPr lang="en-US" sz="2400" b="0" i="0" u="none" strike="noStrike" dirty="0">
                        <a:solidFill>
                          <a:srgbClr val="000000"/>
                        </a:solidFill>
                        <a:effectLst/>
                        <a:latin typeface="Times New Roman" pitchFamily="18" charset="0"/>
                        <a:cs typeface="Times New Roman" pitchFamily="18" charset="0"/>
                      </a:endParaRPr>
                    </a:p>
                  </a:txBody>
                  <a:tcPr marL="7226" marR="7226" marT="7226" marB="0" anchor="ctr">
                    <a:lnR w="12700" cap="flat" cmpd="sng" algn="ctr">
                      <a:solidFill>
                        <a:schemeClr val="bg1">
                          <a:lumMod val="50000"/>
                        </a:schemeClr>
                      </a:solidFill>
                      <a:prstDash val="solid"/>
                      <a:round/>
                      <a:headEnd type="none" w="med" len="med"/>
                      <a:tailEnd type="none" w="med" len="med"/>
                    </a:lnR>
                  </a:tcPr>
                </a:tc>
                <a:tc>
                  <a:txBody>
                    <a:bodyPr/>
                    <a:lstStyle/>
                    <a:p>
                      <a:pPr algn="ctr" rtl="0" fontAlgn="ctr"/>
                      <a:r>
                        <a:rPr lang="en-US" sz="2400" b="0" i="0" u="none" strike="noStrike" dirty="0" smtClean="0">
                          <a:solidFill>
                            <a:srgbClr val="000000"/>
                          </a:solidFill>
                          <a:effectLst/>
                          <a:latin typeface="Times New Roman" pitchFamily="18" charset="0"/>
                          <a:cs typeface="Times New Roman" pitchFamily="18" charset="0"/>
                        </a:rPr>
                        <a:t>89.37</a:t>
                      </a:r>
                      <a:endParaRPr lang="en-US" sz="2400" b="0" i="0" u="none" strike="noStrike" dirty="0">
                        <a:solidFill>
                          <a:srgbClr val="000000"/>
                        </a:solidFill>
                        <a:effectLst/>
                        <a:latin typeface="Times New Roman" pitchFamily="18" charset="0"/>
                        <a:cs typeface="Times New Roman" pitchFamily="18" charset="0"/>
                      </a:endParaRPr>
                    </a:p>
                  </a:txBody>
                  <a:tcPr marL="7226" marR="7226" marT="7226" marB="0" anchor="ctr">
                    <a:lnL w="12700" cap="flat" cmpd="sng" algn="ctr">
                      <a:solidFill>
                        <a:schemeClr val="bg1">
                          <a:lumMod val="50000"/>
                        </a:schemeClr>
                      </a:solidFill>
                      <a:prstDash val="solid"/>
                      <a:round/>
                      <a:headEnd type="none" w="med" len="med"/>
                      <a:tailEnd type="none" w="med" len="med"/>
                    </a:lnL>
                  </a:tcPr>
                </a:tc>
                <a:tc>
                  <a:txBody>
                    <a:bodyPr/>
                    <a:lstStyle/>
                    <a:p>
                      <a:pPr algn="ctr" rtl="0" fontAlgn="ctr"/>
                      <a:r>
                        <a:rPr lang="en-US" sz="2400" b="0" i="0" u="none" strike="noStrike" dirty="0" smtClean="0">
                          <a:solidFill>
                            <a:srgbClr val="000000"/>
                          </a:solidFill>
                          <a:effectLst/>
                          <a:latin typeface="Times New Roman" pitchFamily="18" charset="0"/>
                          <a:cs typeface="Times New Roman" pitchFamily="18" charset="0"/>
                        </a:rPr>
                        <a:t>113.25</a:t>
                      </a:r>
                      <a:endParaRPr lang="en-US" sz="2400" b="0" i="0" u="none" strike="noStrike" dirty="0">
                        <a:solidFill>
                          <a:srgbClr val="000000"/>
                        </a:solidFill>
                        <a:effectLst/>
                        <a:latin typeface="Times New Roman" pitchFamily="18" charset="0"/>
                        <a:cs typeface="Times New Roman" pitchFamily="18" charset="0"/>
                      </a:endParaRPr>
                    </a:p>
                  </a:txBody>
                  <a:tcPr marL="7226" marR="7226" marT="7226" marB="0" anchor="ctr">
                    <a:lnR w="12700" cap="flat" cmpd="sng" algn="ctr">
                      <a:solidFill>
                        <a:schemeClr val="bg1">
                          <a:lumMod val="50000"/>
                        </a:schemeClr>
                      </a:solidFill>
                      <a:prstDash val="solid"/>
                      <a:round/>
                      <a:headEnd type="none" w="med" len="med"/>
                      <a:tailEnd type="none" w="med" len="med"/>
                    </a:lnR>
                  </a:tcPr>
                </a:tc>
                <a:tc>
                  <a:txBody>
                    <a:bodyPr/>
                    <a:lstStyle/>
                    <a:p>
                      <a:pPr algn="ctr" rtl="0" fontAlgn="ctr"/>
                      <a:r>
                        <a:rPr lang="en-US" sz="2400" b="0" i="0" u="none" strike="noStrike" dirty="0" smtClean="0">
                          <a:solidFill>
                            <a:srgbClr val="000000"/>
                          </a:solidFill>
                          <a:effectLst/>
                          <a:latin typeface="Times New Roman" pitchFamily="18" charset="0"/>
                          <a:cs typeface="Times New Roman" pitchFamily="18" charset="0"/>
                        </a:rPr>
                        <a:t>597.43</a:t>
                      </a:r>
                      <a:endParaRPr lang="en-US" sz="2400" b="0" i="0" u="none" strike="noStrike" dirty="0">
                        <a:solidFill>
                          <a:srgbClr val="000000"/>
                        </a:solidFill>
                        <a:effectLst/>
                        <a:latin typeface="Times New Roman" pitchFamily="18" charset="0"/>
                        <a:cs typeface="Times New Roman" pitchFamily="18" charset="0"/>
                      </a:endParaRPr>
                    </a:p>
                  </a:txBody>
                  <a:tcPr marL="7226" marR="7226" marT="7226" marB="0" anchor="ctr">
                    <a:lnL w="12700" cap="flat" cmpd="sng" algn="ctr">
                      <a:solidFill>
                        <a:schemeClr val="bg1">
                          <a:lumMod val="50000"/>
                        </a:schemeClr>
                      </a:solidFill>
                      <a:prstDash val="solid"/>
                      <a:round/>
                      <a:headEnd type="none" w="med" len="med"/>
                      <a:tailEnd type="none" w="med" len="med"/>
                    </a:lnL>
                  </a:tcPr>
                </a:tc>
                <a:tc>
                  <a:txBody>
                    <a:bodyPr/>
                    <a:lstStyle/>
                    <a:p>
                      <a:pPr algn="ctr" rtl="0" fontAlgn="ctr"/>
                      <a:r>
                        <a:rPr lang="en-US" sz="2400" b="0" i="0" u="none" strike="noStrike" dirty="0" smtClean="0">
                          <a:solidFill>
                            <a:srgbClr val="000000"/>
                          </a:solidFill>
                          <a:effectLst/>
                          <a:latin typeface="Times New Roman" pitchFamily="18" charset="0"/>
                          <a:cs typeface="Times New Roman" pitchFamily="18" charset="0"/>
                        </a:rPr>
                        <a:t>807.22</a:t>
                      </a:r>
                      <a:endParaRPr lang="en-US" sz="2400" b="0" i="0" u="none" strike="noStrike" dirty="0">
                        <a:solidFill>
                          <a:srgbClr val="000000"/>
                        </a:solidFill>
                        <a:effectLst/>
                        <a:latin typeface="Times New Roman" pitchFamily="18" charset="0"/>
                        <a:cs typeface="Times New Roman" pitchFamily="18" charset="0"/>
                      </a:endParaRPr>
                    </a:p>
                  </a:txBody>
                  <a:tcPr marL="7226" marR="7226" marT="7226" marB="0" anchor="ctr">
                    <a:lnR w="12700" cap="flat" cmpd="sng" algn="ctr">
                      <a:solidFill>
                        <a:schemeClr val="bg1">
                          <a:lumMod val="50000"/>
                        </a:schemeClr>
                      </a:solidFill>
                      <a:prstDash val="solid"/>
                      <a:round/>
                      <a:headEnd type="none" w="med" len="med"/>
                      <a:tailEnd type="none" w="med" len="med"/>
                    </a:lnR>
                  </a:tcPr>
                </a:tc>
              </a:tr>
              <a:tr h="425957">
                <a:tc>
                  <a:txBody>
                    <a:bodyPr/>
                    <a:lstStyle/>
                    <a:p>
                      <a:pPr algn="ctr" fontAlgn="t"/>
                      <a:r>
                        <a:rPr lang="en-US" sz="2400" u="none" strike="noStrike" dirty="0">
                          <a:effectLst/>
                          <a:latin typeface="Times New Roman" pitchFamily="18" charset="0"/>
                          <a:cs typeface="Times New Roman" pitchFamily="18" charset="0"/>
                        </a:rPr>
                        <a:t> </a:t>
                      </a:r>
                      <a:r>
                        <a:rPr lang="en-US" sz="2400" u="none" strike="noStrike" dirty="0" smtClean="0">
                          <a:effectLst/>
                          <a:latin typeface="Times New Roman" pitchFamily="18" charset="0"/>
                          <a:cs typeface="Times New Roman" pitchFamily="18" charset="0"/>
                        </a:rPr>
                        <a:t>600 </a:t>
                      </a:r>
                      <a:r>
                        <a:rPr lang="el-GR" sz="2400" b="0" i="0" u="none" strike="noStrike" baseline="0" dirty="0" smtClean="0">
                          <a:solidFill>
                            <a:schemeClr val="dk1"/>
                          </a:solidFill>
                          <a:effectLst/>
                          <a:latin typeface="Times New Roman" pitchFamily="18" charset="0"/>
                          <a:cs typeface="Times New Roman" pitchFamily="18" charset="0"/>
                        </a:rPr>
                        <a:t>μ</a:t>
                      </a:r>
                      <a:r>
                        <a:rPr lang="en-US" sz="2400" b="0" i="0" u="none" strike="noStrike" baseline="0" dirty="0" smtClean="0">
                          <a:solidFill>
                            <a:schemeClr val="dk1"/>
                          </a:solidFill>
                          <a:effectLst/>
                          <a:latin typeface="Times New Roman" pitchFamily="18" charset="0"/>
                          <a:cs typeface="Times New Roman" pitchFamily="18" charset="0"/>
                        </a:rPr>
                        <a:t>m – 2.38 mm</a:t>
                      </a:r>
                      <a:endParaRPr lang="en-US" sz="2400" b="0" i="0" u="none" strike="noStrike" dirty="0">
                        <a:solidFill>
                          <a:srgbClr val="000000"/>
                        </a:solidFill>
                        <a:effectLst/>
                        <a:latin typeface="Times New Roman" pitchFamily="18" charset="0"/>
                        <a:cs typeface="Times New Roman" pitchFamily="18" charset="0"/>
                      </a:endParaRPr>
                    </a:p>
                  </a:txBody>
                  <a:tcPr marL="7226" marR="7226" marT="7226"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B w="12700" cap="flat" cmpd="sng" algn="ctr">
                      <a:solidFill>
                        <a:schemeClr val="bg1">
                          <a:lumMod val="50000"/>
                        </a:schemeClr>
                      </a:solidFill>
                      <a:prstDash val="solid"/>
                      <a:round/>
                      <a:headEnd type="none" w="med" len="med"/>
                      <a:tailEnd type="none" w="med" len="med"/>
                    </a:lnB>
                  </a:tcPr>
                </a:tc>
                <a:tc>
                  <a:txBody>
                    <a:bodyPr/>
                    <a:lstStyle/>
                    <a:p>
                      <a:pPr algn="ctr" fontAlgn="t"/>
                      <a:r>
                        <a:rPr lang="en-US" sz="2400" b="0" i="0" u="none" strike="noStrike" dirty="0" smtClean="0">
                          <a:solidFill>
                            <a:srgbClr val="000000"/>
                          </a:solidFill>
                          <a:effectLst/>
                          <a:latin typeface="Times New Roman" pitchFamily="18" charset="0"/>
                          <a:cs typeface="Times New Roman" pitchFamily="18" charset="0"/>
                        </a:rPr>
                        <a:t>0.27</a:t>
                      </a:r>
                      <a:endParaRPr lang="en-US" sz="2400" b="0" i="0" u="none" strike="noStrike" dirty="0">
                        <a:solidFill>
                          <a:srgbClr val="000000"/>
                        </a:solidFill>
                        <a:effectLst/>
                        <a:latin typeface="Times New Roman" pitchFamily="18" charset="0"/>
                        <a:cs typeface="Times New Roman" pitchFamily="18" charset="0"/>
                      </a:endParaRPr>
                    </a:p>
                  </a:txBody>
                  <a:tcPr marL="7226" marR="7226" marT="7226"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B w="12700" cap="flat" cmpd="sng" algn="ctr">
                      <a:solidFill>
                        <a:schemeClr val="bg1">
                          <a:lumMod val="50000"/>
                        </a:schemeClr>
                      </a:solidFill>
                      <a:prstDash val="solid"/>
                      <a:round/>
                      <a:headEnd type="none" w="med" len="med"/>
                      <a:tailEnd type="none" w="med" len="med"/>
                    </a:lnB>
                  </a:tcPr>
                </a:tc>
                <a:tc>
                  <a:txBody>
                    <a:bodyPr/>
                    <a:lstStyle/>
                    <a:p>
                      <a:pPr algn="ctr" rtl="0" fontAlgn="ctr"/>
                      <a:r>
                        <a:rPr lang="en-US" sz="2400" b="0" i="0" u="none" strike="noStrike" dirty="0" smtClean="0">
                          <a:solidFill>
                            <a:srgbClr val="000000"/>
                          </a:solidFill>
                          <a:effectLst/>
                          <a:latin typeface="Times New Roman" pitchFamily="18" charset="0"/>
                          <a:cs typeface="Times New Roman" pitchFamily="18" charset="0"/>
                        </a:rPr>
                        <a:t>1.75</a:t>
                      </a:r>
                      <a:endParaRPr lang="en-US" sz="2400" b="0" i="0" u="none" strike="noStrike" dirty="0">
                        <a:solidFill>
                          <a:srgbClr val="000000"/>
                        </a:solidFill>
                        <a:effectLst/>
                        <a:latin typeface="Times New Roman" pitchFamily="18" charset="0"/>
                        <a:cs typeface="Times New Roman" pitchFamily="18" charset="0"/>
                      </a:endParaRPr>
                    </a:p>
                  </a:txBody>
                  <a:tcPr marL="7226" marR="7226" marT="7226" marB="0" anchor="ctr">
                    <a:lnL w="12700" cap="flat" cmpd="sng" algn="ctr">
                      <a:solidFill>
                        <a:schemeClr val="bg1">
                          <a:lumMod val="50000"/>
                        </a:schemeClr>
                      </a:solidFill>
                      <a:prstDash val="solid"/>
                      <a:round/>
                      <a:headEnd type="none" w="med" len="med"/>
                      <a:tailEnd type="none" w="med" len="med"/>
                    </a:lnL>
                    <a:lnB w="12700" cap="flat" cmpd="sng" algn="ctr">
                      <a:solidFill>
                        <a:schemeClr val="bg1">
                          <a:lumMod val="50000"/>
                        </a:schemeClr>
                      </a:solidFill>
                      <a:prstDash val="solid"/>
                      <a:round/>
                      <a:headEnd type="none" w="med" len="med"/>
                      <a:tailEnd type="none" w="med" len="med"/>
                    </a:lnB>
                  </a:tcPr>
                </a:tc>
                <a:tc>
                  <a:txBody>
                    <a:bodyPr/>
                    <a:lstStyle/>
                    <a:p>
                      <a:pPr algn="ctr" rtl="0" fontAlgn="ctr"/>
                      <a:r>
                        <a:rPr lang="en-US" sz="2400" b="0" i="0" u="none" strike="noStrike" dirty="0" smtClean="0">
                          <a:solidFill>
                            <a:srgbClr val="000000"/>
                          </a:solidFill>
                          <a:effectLst/>
                          <a:latin typeface="Times New Roman" pitchFamily="18" charset="0"/>
                          <a:cs typeface="Times New Roman" pitchFamily="18" charset="0"/>
                        </a:rPr>
                        <a:t>1.75</a:t>
                      </a:r>
                      <a:endParaRPr lang="en-US" sz="2400" b="0" i="0" u="none" strike="noStrike" dirty="0">
                        <a:solidFill>
                          <a:srgbClr val="000000"/>
                        </a:solidFill>
                        <a:effectLst/>
                        <a:latin typeface="Times New Roman" pitchFamily="18" charset="0"/>
                        <a:cs typeface="Times New Roman" pitchFamily="18" charset="0"/>
                      </a:endParaRPr>
                    </a:p>
                  </a:txBody>
                  <a:tcPr marL="7226" marR="7226" marT="7226" marB="0" anchor="ctr">
                    <a:lnR w="12700" cap="flat" cmpd="sng" algn="ctr">
                      <a:solidFill>
                        <a:schemeClr val="bg1">
                          <a:lumMod val="50000"/>
                        </a:schemeClr>
                      </a:solidFill>
                      <a:prstDash val="solid"/>
                      <a:round/>
                      <a:headEnd type="none" w="med" len="med"/>
                      <a:tailEnd type="none" w="med" len="med"/>
                    </a:lnR>
                    <a:lnB w="12700" cap="flat" cmpd="sng" algn="ctr">
                      <a:solidFill>
                        <a:schemeClr val="bg1">
                          <a:lumMod val="50000"/>
                        </a:schemeClr>
                      </a:solidFill>
                      <a:prstDash val="solid"/>
                      <a:round/>
                      <a:headEnd type="none" w="med" len="med"/>
                      <a:tailEnd type="none" w="med" len="med"/>
                    </a:lnB>
                  </a:tcPr>
                </a:tc>
                <a:tc>
                  <a:txBody>
                    <a:bodyPr/>
                    <a:lstStyle/>
                    <a:p>
                      <a:pPr algn="ctr" rtl="0" fontAlgn="ctr"/>
                      <a:r>
                        <a:rPr lang="en-US" sz="2400" b="0" i="0" u="none" strike="noStrike" dirty="0" smtClean="0">
                          <a:solidFill>
                            <a:srgbClr val="000000"/>
                          </a:solidFill>
                          <a:effectLst/>
                          <a:latin typeface="Times New Roman" pitchFamily="18" charset="0"/>
                          <a:cs typeface="Times New Roman" pitchFamily="18" charset="0"/>
                        </a:rPr>
                        <a:t>37.31</a:t>
                      </a:r>
                      <a:endParaRPr lang="en-US" sz="2400" b="0" i="0" u="none" strike="noStrike" dirty="0">
                        <a:solidFill>
                          <a:srgbClr val="000000"/>
                        </a:solidFill>
                        <a:effectLst/>
                        <a:latin typeface="Times New Roman" pitchFamily="18" charset="0"/>
                        <a:cs typeface="Times New Roman" pitchFamily="18" charset="0"/>
                      </a:endParaRPr>
                    </a:p>
                  </a:txBody>
                  <a:tcPr marL="7226" marR="7226" marT="7226" marB="0" anchor="ctr">
                    <a:lnL w="12700" cap="flat" cmpd="sng" algn="ctr">
                      <a:solidFill>
                        <a:schemeClr val="bg1">
                          <a:lumMod val="50000"/>
                        </a:schemeClr>
                      </a:solidFill>
                      <a:prstDash val="solid"/>
                      <a:round/>
                      <a:headEnd type="none" w="med" len="med"/>
                      <a:tailEnd type="none" w="med" len="med"/>
                    </a:lnL>
                    <a:lnB w="12700" cap="flat" cmpd="sng" algn="ctr">
                      <a:solidFill>
                        <a:schemeClr val="bg1">
                          <a:lumMod val="50000"/>
                        </a:schemeClr>
                      </a:solidFill>
                      <a:prstDash val="solid"/>
                      <a:round/>
                      <a:headEnd type="none" w="med" len="med"/>
                      <a:tailEnd type="none" w="med" len="med"/>
                    </a:lnB>
                  </a:tcPr>
                </a:tc>
                <a:tc>
                  <a:txBody>
                    <a:bodyPr/>
                    <a:lstStyle/>
                    <a:p>
                      <a:pPr algn="ctr" rtl="0" fontAlgn="ctr"/>
                      <a:r>
                        <a:rPr lang="en-US" sz="2400" b="0" i="0" u="none" strike="noStrike" dirty="0" smtClean="0">
                          <a:solidFill>
                            <a:srgbClr val="000000"/>
                          </a:solidFill>
                          <a:effectLst/>
                          <a:latin typeface="Times New Roman" pitchFamily="18" charset="0"/>
                          <a:cs typeface="Times New Roman" pitchFamily="18" charset="0"/>
                        </a:rPr>
                        <a:t>43.23</a:t>
                      </a:r>
                      <a:endParaRPr lang="en-US" sz="2400" b="0" i="0" u="none" strike="noStrike" dirty="0">
                        <a:solidFill>
                          <a:srgbClr val="000000"/>
                        </a:solidFill>
                        <a:effectLst/>
                        <a:latin typeface="Times New Roman" pitchFamily="18" charset="0"/>
                        <a:cs typeface="Times New Roman" pitchFamily="18" charset="0"/>
                      </a:endParaRPr>
                    </a:p>
                  </a:txBody>
                  <a:tcPr marL="7226" marR="7226" marT="7226" marB="0" anchor="ctr">
                    <a:lnR w="12700" cap="flat" cmpd="sng" algn="ctr">
                      <a:solidFill>
                        <a:schemeClr val="bg1">
                          <a:lumMod val="50000"/>
                        </a:schemeClr>
                      </a:solidFill>
                      <a:prstDash val="solid"/>
                      <a:round/>
                      <a:headEnd type="none" w="med" len="med"/>
                      <a:tailEnd type="none" w="med" len="med"/>
                    </a:lnR>
                    <a:lnB w="12700" cap="flat" cmpd="sng" algn="ctr">
                      <a:solidFill>
                        <a:schemeClr val="bg1">
                          <a:lumMod val="50000"/>
                        </a:schemeClr>
                      </a:solidFill>
                      <a:prstDash val="solid"/>
                      <a:round/>
                      <a:headEnd type="none" w="med" len="med"/>
                      <a:tailEnd type="none" w="med" len="med"/>
                    </a:lnB>
                  </a:tcPr>
                </a:tc>
                <a:tc>
                  <a:txBody>
                    <a:bodyPr/>
                    <a:lstStyle/>
                    <a:p>
                      <a:pPr algn="ctr" rtl="0" fontAlgn="ctr"/>
                      <a:r>
                        <a:rPr lang="en-US" sz="2400" b="0" i="0" u="none" strike="noStrike" dirty="0" smtClean="0">
                          <a:solidFill>
                            <a:srgbClr val="000000"/>
                          </a:solidFill>
                          <a:effectLst/>
                          <a:latin typeface="Times New Roman" pitchFamily="18" charset="0"/>
                          <a:cs typeface="Times New Roman" pitchFamily="18" charset="0"/>
                        </a:rPr>
                        <a:t>224.89</a:t>
                      </a:r>
                      <a:endParaRPr lang="en-US" sz="2400" b="0" i="0" u="none" strike="noStrike" dirty="0">
                        <a:solidFill>
                          <a:srgbClr val="000000"/>
                        </a:solidFill>
                        <a:effectLst/>
                        <a:latin typeface="Times New Roman" pitchFamily="18" charset="0"/>
                        <a:cs typeface="Times New Roman" pitchFamily="18" charset="0"/>
                      </a:endParaRPr>
                    </a:p>
                  </a:txBody>
                  <a:tcPr marL="7226" marR="7226" marT="7226" marB="0" anchor="ctr">
                    <a:lnL w="12700" cap="flat" cmpd="sng" algn="ctr">
                      <a:solidFill>
                        <a:schemeClr val="bg1">
                          <a:lumMod val="50000"/>
                        </a:schemeClr>
                      </a:solidFill>
                      <a:prstDash val="solid"/>
                      <a:round/>
                      <a:headEnd type="none" w="med" len="med"/>
                      <a:tailEnd type="none" w="med" len="med"/>
                    </a:lnL>
                    <a:lnB w="12700" cap="flat" cmpd="sng" algn="ctr">
                      <a:solidFill>
                        <a:schemeClr val="bg1">
                          <a:lumMod val="50000"/>
                        </a:schemeClr>
                      </a:solidFill>
                      <a:prstDash val="solid"/>
                      <a:round/>
                      <a:headEnd type="none" w="med" len="med"/>
                      <a:tailEnd type="none" w="med" len="med"/>
                    </a:lnB>
                  </a:tcPr>
                </a:tc>
                <a:tc>
                  <a:txBody>
                    <a:bodyPr/>
                    <a:lstStyle/>
                    <a:p>
                      <a:pPr algn="ctr" rtl="0" fontAlgn="ctr"/>
                      <a:r>
                        <a:rPr lang="en-US" sz="2400" b="0" i="0" u="none" strike="noStrike" dirty="0" smtClean="0">
                          <a:solidFill>
                            <a:srgbClr val="000000"/>
                          </a:solidFill>
                          <a:effectLst/>
                          <a:latin typeface="Times New Roman" pitchFamily="18" charset="0"/>
                          <a:cs typeface="Times New Roman" pitchFamily="18" charset="0"/>
                        </a:rPr>
                        <a:t>288.78</a:t>
                      </a:r>
                      <a:endParaRPr lang="en-US" sz="2400" b="0" i="0" u="none" strike="noStrike" dirty="0">
                        <a:solidFill>
                          <a:srgbClr val="000000"/>
                        </a:solidFill>
                        <a:effectLst/>
                        <a:latin typeface="Times New Roman" pitchFamily="18" charset="0"/>
                        <a:cs typeface="Times New Roman" pitchFamily="18" charset="0"/>
                      </a:endParaRPr>
                    </a:p>
                  </a:txBody>
                  <a:tcPr marL="7226" marR="7226" marT="7226" marB="0" anchor="ctr">
                    <a:lnR w="12700" cap="flat" cmpd="sng" algn="ctr">
                      <a:solidFill>
                        <a:schemeClr val="bg1">
                          <a:lumMod val="50000"/>
                        </a:schemeClr>
                      </a:solidFill>
                      <a:prstDash val="solid"/>
                      <a:round/>
                      <a:headEnd type="none" w="med" len="med"/>
                      <a:tailEnd type="none" w="med" len="med"/>
                    </a:lnR>
                    <a:lnB w="12700" cap="flat" cmpd="sng" algn="ctr">
                      <a:solidFill>
                        <a:schemeClr val="bg1">
                          <a:lumMod val="50000"/>
                        </a:schemeClr>
                      </a:solidFill>
                      <a:prstDash val="solid"/>
                      <a:round/>
                      <a:headEnd type="none" w="med" len="med"/>
                      <a:tailEnd type="none" w="med" len="med"/>
                    </a:lnB>
                  </a:tcPr>
                </a:tc>
              </a:tr>
            </a:tbl>
          </a:graphicData>
        </a:graphic>
      </p:graphicFrame>
      <p:sp>
        <p:nvSpPr>
          <p:cNvPr id="30" name="TextBox 29"/>
          <p:cNvSpPr txBox="1"/>
          <p:nvPr/>
        </p:nvSpPr>
        <p:spPr>
          <a:xfrm>
            <a:off x="474568" y="3733800"/>
            <a:ext cx="13616315" cy="12630671"/>
          </a:xfrm>
          <a:prstGeom prst="rect">
            <a:avLst/>
          </a:prstGeom>
          <a:solidFill>
            <a:schemeClr val="bg1">
              <a:alpha val="85000"/>
            </a:schemeClr>
          </a:solidFill>
        </p:spPr>
        <p:txBody>
          <a:bodyPr wrap="square" lIns="423196" tIns="211599" rIns="423196" bIns="211599" rtlCol="0">
            <a:spAutoFit/>
          </a:bodyPr>
          <a:lstStyle/>
          <a:p>
            <a:pPr algn="just">
              <a:spcAft>
                <a:spcPts val="600"/>
              </a:spcAft>
            </a:pPr>
            <a:r>
              <a:rPr lang="en-US" sz="4400" b="1" dirty="0" smtClean="0">
                <a:latin typeface="Times New Roman" pitchFamily="18" charset="0"/>
                <a:ea typeface="Microsoft Himalaya" pitchFamily="2" charset="0"/>
                <a:cs typeface="Times New Roman" pitchFamily="18" charset="0"/>
              </a:rPr>
              <a:t>Background</a:t>
            </a:r>
          </a:p>
          <a:p>
            <a:pPr algn="just">
              <a:buFont typeface="Arial" pitchFamily="34" charset="0"/>
              <a:buChar char="•"/>
            </a:pPr>
            <a:r>
              <a:rPr lang="en-US" sz="2800" dirty="0" smtClean="0">
                <a:latin typeface="Times New Roman" pitchFamily="18" charset="0"/>
                <a:ea typeface="Microsoft Himalaya" pitchFamily="2" charset="0"/>
                <a:cs typeface="Times New Roman" pitchFamily="18" charset="0"/>
              </a:rPr>
              <a:t>The </a:t>
            </a:r>
            <a:r>
              <a:rPr lang="en-US" sz="2800" dirty="0">
                <a:latin typeface="Times New Roman" pitchFamily="18" charset="0"/>
                <a:ea typeface="Microsoft Himalaya" pitchFamily="2" charset="0"/>
                <a:cs typeface="Times New Roman" pitchFamily="18" charset="0"/>
              </a:rPr>
              <a:t>purpose of this research is to </a:t>
            </a:r>
            <a:endParaRPr lang="en-US" sz="2800" dirty="0" smtClean="0">
              <a:latin typeface="Times New Roman" pitchFamily="18" charset="0"/>
              <a:ea typeface="Microsoft Himalaya" pitchFamily="2" charset="0"/>
              <a:cs typeface="Times New Roman" pitchFamily="18" charset="0"/>
            </a:endParaRPr>
          </a:p>
          <a:p>
            <a:pPr algn="just"/>
            <a:r>
              <a:rPr lang="en-US" sz="2800" dirty="0" smtClean="0">
                <a:latin typeface="Times New Roman" pitchFamily="18" charset="0"/>
                <a:ea typeface="Microsoft Himalaya" pitchFamily="2" charset="0"/>
                <a:cs typeface="Times New Roman" pitchFamily="18" charset="0"/>
              </a:rPr>
              <a:t>explore </a:t>
            </a:r>
            <a:r>
              <a:rPr lang="en-US" sz="2800" dirty="0">
                <a:latin typeface="Times New Roman" pitchFamily="18" charset="0"/>
                <a:ea typeface="Microsoft Himalaya" pitchFamily="2" charset="0"/>
                <a:cs typeface="Times New Roman" pitchFamily="18" charset="0"/>
              </a:rPr>
              <a:t>cocoa shells as a source of </a:t>
            </a:r>
          </a:p>
          <a:p>
            <a:pPr algn="just"/>
            <a:r>
              <a:rPr lang="en-US" sz="2800" dirty="0">
                <a:latin typeface="Times New Roman" pitchFamily="18" charset="0"/>
                <a:ea typeface="Microsoft Himalaya" pitchFamily="2" charset="0"/>
                <a:cs typeface="Times New Roman" pitchFamily="18" charset="0"/>
              </a:rPr>
              <a:t>activated carbon and a resource for </a:t>
            </a:r>
          </a:p>
          <a:p>
            <a:pPr algn="just">
              <a:spcAft>
                <a:spcPts val="2400"/>
              </a:spcAft>
            </a:pPr>
            <a:r>
              <a:rPr lang="en-US" sz="2800" dirty="0">
                <a:latin typeface="Times New Roman" pitchFamily="18" charset="0"/>
                <a:ea typeface="Microsoft Himalaya" pitchFamily="2" charset="0"/>
                <a:cs typeface="Times New Roman" pitchFamily="18" charset="0"/>
              </a:rPr>
              <a:t>wastewater treatment facilities.</a:t>
            </a:r>
          </a:p>
          <a:p>
            <a:pPr algn="just">
              <a:buFont typeface="Arial" pitchFamily="34" charset="0"/>
              <a:buChar char="•"/>
            </a:pPr>
            <a:r>
              <a:rPr lang="en-US" sz="2800" dirty="0">
                <a:latin typeface="Times New Roman" pitchFamily="18" charset="0"/>
                <a:ea typeface="Microsoft Himalaya" pitchFamily="2" charset="0"/>
                <a:cs typeface="Times New Roman" pitchFamily="18" charset="0"/>
              </a:rPr>
              <a:t>Pharmaceuticals and personal care </a:t>
            </a:r>
          </a:p>
          <a:p>
            <a:pPr algn="just"/>
            <a:r>
              <a:rPr lang="en-US" sz="2800" dirty="0" smtClean="0">
                <a:latin typeface="Times New Roman" pitchFamily="18" charset="0"/>
                <a:ea typeface="Microsoft Himalaya" pitchFamily="2" charset="0"/>
                <a:cs typeface="Times New Roman" pitchFamily="18" charset="0"/>
              </a:rPr>
              <a:t>products </a:t>
            </a:r>
            <a:r>
              <a:rPr lang="en-US" sz="2800" dirty="0">
                <a:latin typeface="Times New Roman" pitchFamily="18" charset="0"/>
                <a:ea typeface="Microsoft Himalaya" pitchFamily="2" charset="0"/>
                <a:cs typeface="Times New Roman" pitchFamily="18" charset="0"/>
              </a:rPr>
              <a:t>are </a:t>
            </a:r>
            <a:r>
              <a:rPr lang="en-US" sz="2800" dirty="0" smtClean="0">
                <a:latin typeface="Times New Roman" pitchFamily="18" charset="0"/>
                <a:ea typeface="Microsoft Himalaya" pitchFamily="2" charset="0"/>
                <a:cs typeface="Times New Roman" pitchFamily="18" charset="0"/>
              </a:rPr>
              <a:t>often discarded </a:t>
            </a:r>
            <a:r>
              <a:rPr lang="en-US" sz="2800" dirty="0">
                <a:latin typeface="Times New Roman" pitchFamily="18" charset="0"/>
                <a:ea typeface="Microsoft Himalaya" pitchFamily="2" charset="0"/>
                <a:cs typeface="Times New Roman" pitchFamily="18" charset="0"/>
              </a:rPr>
              <a:t>into the </a:t>
            </a:r>
            <a:endParaRPr lang="en-US" sz="2800" dirty="0" smtClean="0">
              <a:latin typeface="Times New Roman" pitchFamily="18" charset="0"/>
              <a:ea typeface="Microsoft Himalaya" pitchFamily="2" charset="0"/>
              <a:cs typeface="Times New Roman" pitchFamily="18" charset="0"/>
            </a:endParaRPr>
          </a:p>
          <a:p>
            <a:pPr algn="just"/>
            <a:r>
              <a:rPr lang="en-US" sz="2800" dirty="0" smtClean="0">
                <a:latin typeface="Times New Roman" pitchFamily="18" charset="0"/>
                <a:ea typeface="Microsoft Himalaya" pitchFamily="2" charset="0"/>
                <a:cs typeface="Times New Roman" pitchFamily="18" charset="0"/>
              </a:rPr>
              <a:t>water streams due to improper disposal</a:t>
            </a:r>
          </a:p>
          <a:p>
            <a:pPr algn="just"/>
            <a:r>
              <a:rPr lang="en-US" sz="2800" dirty="0" smtClean="0">
                <a:latin typeface="Times New Roman" pitchFamily="18" charset="0"/>
                <a:ea typeface="Microsoft Himalaya" pitchFamily="2" charset="0"/>
                <a:cs typeface="Times New Roman" pitchFamily="18" charset="0"/>
              </a:rPr>
              <a:t>and human waste, contaminating the</a:t>
            </a:r>
          </a:p>
          <a:p>
            <a:pPr algn="just">
              <a:spcAft>
                <a:spcPts val="2400"/>
              </a:spcAft>
            </a:pPr>
            <a:r>
              <a:rPr lang="en-US" sz="2800" dirty="0" smtClean="0">
                <a:latin typeface="Times New Roman" pitchFamily="18" charset="0"/>
                <a:ea typeface="Microsoft Himalaya" pitchFamily="2" charset="0"/>
                <a:cs typeface="Times New Roman" pitchFamily="18" charset="0"/>
              </a:rPr>
              <a:t>nearby ecosystems </a:t>
            </a:r>
            <a:r>
              <a:rPr lang="en-US" sz="2800" dirty="0">
                <a:latin typeface="Times New Roman" pitchFamily="18" charset="0"/>
                <a:ea typeface="Microsoft Himalaya" pitchFamily="2" charset="0"/>
                <a:cs typeface="Times New Roman" pitchFamily="18" charset="0"/>
              </a:rPr>
              <a:t>and drinking water </a:t>
            </a:r>
            <a:r>
              <a:rPr lang="en-US" sz="2800" dirty="0" smtClean="0">
                <a:latin typeface="Times New Roman" pitchFamily="18" charset="0"/>
                <a:ea typeface="Microsoft Himalaya" pitchFamily="2" charset="0"/>
                <a:cs typeface="Times New Roman" pitchFamily="18" charset="0"/>
              </a:rPr>
              <a:t>supply</a:t>
            </a:r>
            <a:r>
              <a:rPr lang="en-US" sz="2800" baseline="30000" dirty="0" smtClean="0">
                <a:latin typeface="Times New Roman" pitchFamily="18" charset="0"/>
                <a:ea typeface="Microsoft Himalaya" pitchFamily="2" charset="0"/>
                <a:cs typeface="Times New Roman" pitchFamily="18" charset="0"/>
              </a:rPr>
              <a:t>1</a:t>
            </a:r>
            <a:r>
              <a:rPr lang="en-US" sz="2800" dirty="0" smtClean="0">
                <a:latin typeface="Times New Roman" pitchFamily="18" charset="0"/>
                <a:ea typeface="Microsoft Himalaya" pitchFamily="2" charset="0"/>
                <a:cs typeface="Times New Roman" pitchFamily="18" charset="0"/>
              </a:rPr>
              <a:t>.</a:t>
            </a:r>
          </a:p>
          <a:p>
            <a:pPr algn="just">
              <a:spcAft>
                <a:spcPts val="2400"/>
              </a:spcAft>
              <a:buFont typeface="Arial" pitchFamily="34" charset="0"/>
              <a:buChar char="•"/>
            </a:pPr>
            <a:r>
              <a:rPr lang="en-US" sz="2800" dirty="0" smtClean="0">
                <a:latin typeface="Times New Roman" pitchFamily="18" charset="0"/>
                <a:ea typeface="Microsoft Himalaya" pitchFamily="2" charset="0"/>
                <a:cs typeface="Times New Roman" pitchFamily="18" charset="0"/>
              </a:rPr>
              <a:t>Antibiotics enter </a:t>
            </a:r>
            <a:r>
              <a:rPr lang="en-US" sz="2800" dirty="0">
                <a:latin typeface="Times New Roman" pitchFamily="18" charset="0"/>
                <a:ea typeface="Microsoft Himalaya" pitchFamily="2" charset="0"/>
                <a:cs typeface="Times New Roman" pitchFamily="18" charset="0"/>
              </a:rPr>
              <a:t>the </a:t>
            </a:r>
            <a:r>
              <a:rPr lang="en-US" sz="2800" dirty="0" smtClean="0">
                <a:latin typeface="Times New Roman" pitchFamily="18" charset="0"/>
                <a:ea typeface="Microsoft Himalaya" pitchFamily="2" charset="0"/>
                <a:cs typeface="Times New Roman" pitchFamily="18" charset="0"/>
              </a:rPr>
              <a:t>water streams</a:t>
            </a:r>
            <a:r>
              <a:rPr lang="en-US" sz="2800" dirty="0">
                <a:latin typeface="Times New Roman" pitchFamily="18" charset="0"/>
                <a:ea typeface="Microsoft Himalaya" pitchFamily="2" charset="0"/>
                <a:cs typeface="Times New Roman" pitchFamily="18" charset="0"/>
              </a:rPr>
              <a:t>, increasing the number of </a:t>
            </a:r>
            <a:r>
              <a:rPr lang="en-US" sz="2800" dirty="0" smtClean="0">
                <a:latin typeface="Times New Roman" pitchFamily="18" charset="0"/>
                <a:ea typeface="Microsoft Himalaya" pitchFamily="2" charset="0"/>
                <a:cs typeface="Times New Roman" pitchFamily="18" charset="0"/>
              </a:rPr>
              <a:t>antibiotic resistant </a:t>
            </a:r>
            <a:r>
              <a:rPr lang="en-US" sz="2800" dirty="0">
                <a:latin typeface="Times New Roman" pitchFamily="18" charset="0"/>
                <a:ea typeface="Microsoft Himalaya" pitchFamily="2" charset="0"/>
                <a:cs typeface="Times New Roman" pitchFamily="18" charset="0"/>
              </a:rPr>
              <a:t>bacteria and </a:t>
            </a:r>
            <a:r>
              <a:rPr lang="en-US" sz="2800" dirty="0" smtClean="0">
                <a:latin typeface="Times New Roman" pitchFamily="18" charset="0"/>
                <a:ea typeface="Microsoft Himalaya" pitchFamily="2" charset="0"/>
                <a:cs typeface="Times New Roman" pitchFamily="18" charset="0"/>
              </a:rPr>
              <a:t>possible allergic </a:t>
            </a:r>
            <a:r>
              <a:rPr lang="en-US" sz="2800" dirty="0">
                <a:latin typeface="Times New Roman" pitchFamily="18" charset="0"/>
                <a:ea typeface="Microsoft Himalaya" pitchFamily="2" charset="0"/>
                <a:cs typeface="Times New Roman" pitchFamily="18" charset="0"/>
              </a:rPr>
              <a:t>reactions</a:t>
            </a:r>
            <a:r>
              <a:rPr lang="en-US" sz="2800" dirty="0" smtClean="0">
                <a:latin typeface="Times New Roman" pitchFamily="18" charset="0"/>
                <a:ea typeface="Microsoft Himalaya" pitchFamily="2" charset="0"/>
                <a:cs typeface="Times New Roman" pitchFamily="18" charset="0"/>
              </a:rPr>
              <a:t>.</a:t>
            </a:r>
          </a:p>
          <a:p>
            <a:pPr algn="just">
              <a:spcAft>
                <a:spcPts val="2400"/>
              </a:spcAft>
              <a:buFont typeface="Arial" pitchFamily="34" charset="0"/>
              <a:buChar char="•"/>
            </a:pPr>
            <a:r>
              <a:rPr lang="en-US" sz="2800" dirty="0" smtClean="0">
                <a:latin typeface="Times New Roman" pitchFamily="18" charset="0"/>
                <a:ea typeface="Microsoft Himalaya" pitchFamily="2" charset="0"/>
                <a:cs typeface="Times New Roman" pitchFamily="18" charset="0"/>
              </a:rPr>
              <a:t>Many </a:t>
            </a:r>
            <a:r>
              <a:rPr lang="en-US" sz="2800" dirty="0">
                <a:latin typeface="Times New Roman" pitchFamily="18" charset="0"/>
                <a:ea typeface="Microsoft Himalaya" pitchFamily="2" charset="0"/>
                <a:cs typeface="Times New Roman" pitchFamily="18" charset="0"/>
              </a:rPr>
              <a:t>antibiotics enter the water stream through the excretion of the average </a:t>
            </a:r>
            <a:r>
              <a:rPr lang="en-US" sz="2800" dirty="0" smtClean="0">
                <a:latin typeface="Times New Roman" pitchFamily="18" charset="0"/>
                <a:ea typeface="Microsoft Himalaya" pitchFamily="2" charset="0"/>
                <a:cs typeface="Times New Roman" pitchFamily="18" charset="0"/>
              </a:rPr>
              <a:t>consumer. The River Taff in the UK was sampled in several places, before and after wastewater treatment plants, WWTP, and large towns</a:t>
            </a:r>
            <a:r>
              <a:rPr lang="en-US" sz="2800" baseline="30000" dirty="0">
                <a:latin typeface="Times New Roman" pitchFamily="18" charset="0"/>
                <a:ea typeface="Microsoft Himalaya" pitchFamily="2" charset="0"/>
                <a:cs typeface="Times New Roman" pitchFamily="18" charset="0"/>
              </a:rPr>
              <a:t>2</a:t>
            </a:r>
            <a:r>
              <a:rPr lang="en-US" sz="2800" dirty="0" smtClean="0">
                <a:latin typeface="Times New Roman" pitchFamily="18" charset="0"/>
                <a:ea typeface="Microsoft Himalaya" pitchFamily="2" charset="0"/>
                <a:cs typeface="Times New Roman" pitchFamily="18" charset="0"/>
              </a:rPr>
              <a:t>. It was seen that the pharmaceutical pollutants increased significantly around the domestic regions, having concentrations ranging from a few ng/L to 1 </a:t>
            </a:r>
            <a:r>
              <a:rPr lang="el-GR" sz="2800" dirty="0" smtClean="0">
                <a:latin typeface="Times New Roman" pitchFamily="18" charset="0"/>
                <a:ea typeface="Microsoft Himalaya" pitchFamily="2" charset="0"/>
                <a:cs typeface="Times New Roman" pitchFamily="18" charset="0"/>
              </a:rPr>
              <a:t>μ</a:t>
            </a:r>
            <a:r>
              <a:rPr lang="en-US" sz="2800" dirty="0" smtClean="0">
                <a:latin typeface="Times New Roman" pitchFamily="18" charset="0"/>
                <a:ea typeface="Microsoft Himalaya" pitchFamily="2" charset="0"/>
                <a:cs typeface="Times New Roman" pitchFamily="18" charset="0"/>
              </a:rPr>
              <a:t>g//L.</a:t>
            </a:r>
          </a:p>
          <a:p>
            <a:pPr algn="just">
              <a:spcAft>
                <a:spcPts val="2400"/>
              </a:spcAft>
              <a:buFont typeface="Arial" pitchFamily="34" charset="0"/>
              <a:buChar char="•"/>
            </a:pPr>
            <a:r>
              <a:rPr lang="en-US" sz="2800" dirty="0" smtClean="0">
                <a:latin typeface="Times New Roman" pitchFamily="18" charset="0"/>
                <a:ea typeface="Microsoft Himalaya" pitchFamily="2" charset="0"/>
                <a:cs typeface="Times New Roman" pitchFamily="18" charset="0"/>
              </a:rPr>
              <a:t>Activated carbon is often used to adsorb pollutants in WWTPs. Though activated carbon is not expensive, regenerating it is and therefore cheaper sources of biomass are being looked at instead of commercial activated carbon</a:t>
            </a:r>
            <a:r>
              <a:rPr lang="en-US" sz="2800" baseline="30000" dirty="0">
                <a:latin typeface="Times New Roman" pitchFamily="18" charset="0"/>
                <a:ea typeface="Microsoft Himalaya" pitchFamily="2" charset="0"/>
                <a:cs typeface="Times New Roman" pitchFamily="18" charset="0"/>
              </a:rPr>
              <a:t>3</a:t>
            </a:r>
            <a:r>
              <a:rPr lang="en-US" sz="2800" dirty="0" smtClean="0">
                <a:latin typeface="Times New Roman" pitchFamily="18" charset="0"/>
                <a:ea typeface="Microsoft Himalaya" pitchFamily="2" charset="0"/>
                <a:cs typeface="Times New Roman" pitchFamily="18" charset="0"/>
              </a:rPr>
              <a:t>.</a:t>
            </a:r>
          </a:p>
          <a:p>
            <a:pPr algn="just">
              <a:spcAft>
                <a:spcPts val="2400"/>
              </a:spcAft>
              <a:buFont typeface="Arial" pitchFamily="34" charset="0"/>
              <a:buChar char="•"/>
            </a:pPr>
            <a:r>
              <a:rPr lang="en-US" sz="2800" dirty="0" smtClean="0">
                <a:latin typeface="Times New Roman" pitchFamily="18" charset="0"/>
                <a:ea typeface="Microsoft Himalaya" pitchFamily="2" charset="0"/>
                <a:cs typeface="Times New Roman" pitchFamily="18" charset="0"/>
              </a:rPr>
              <a:t>Cocoa </a:t>
            </a:r>
            <a:r>
              <a:rPr lang="en-US" sz="2800" dirty="0">
                <a:latin typeface="Times New Roman" pitchFamily="18" charset="0"/>
                <a:ea typeface="Microsoft Himalaya" pitchFamily="2" charset="0"/>
                <a:cs typeface="Times New Roman" pitchFamily="18" charset="0"/>
              </a:rPr>
              <a:t>shells have been obtained from the nearby Lindt chocolate manufacturing facility in Stratham, NH. By converting the left over cocoa shells into activated carbon, the waste from the Lindt facility would be reduced and the environment made cleaner if used as a source of sorbent material with wastewater</a:t>
            </a:r>
            <a:r>
              <a:rPr lang="en-US" sz="2800" dirty="0" smtClean="0">
                <a:latin typeface="Times New Roman" pitchFamily="18" charset="0"/>
                <a:ea typeface="Microsoft Himalaya" pitchFamily="2" charset="0"/>
                <a:cs typeface="Times New Roman" pitchFamily="18" charset="0"/>
              </a:rPr>
              <a:t>.</a:t>
            </a:r>
          </a:p>
        </p:txBody>
      </p:sp>
      <p:pic>
        <p:nvPicPr>
          <p:cNvPr id="1026" name="Picture 2" descr="H:\Cocoa Shells\cocoashells-copy.jpg"/>
          <p:cNvPicPr>
            <a:picLocks noChangeAspect="1" noChangeArrowheads="1"/>
          </p:cNvPicPr>
          <p:nvPr/>
        </p:nvPicPr>
        <p:blipFill rotWithShape="1">
          <a:blip r:embed="rId6">
            <a:extLst>
              <a:ext uri="{28A0092B-C50C-407E-A947-70E740481C1C}">
                <a14:useLocalDpi xmlns:a14="http://schemas.microsoft.com/office/drawing/2010/main" val="0"/>
              </a:ext>
            </a:extLst>
          </a:blip>
          <a:srcRect l="18095" t="20682"/>
          <a:stretch/>
        </p:blipFill>
        <p:spPr bwMode="auto">
          <a:xfrm>
            <a:off x="7278714" y="4286711"/>
            <a:ext cx="6096000" cy="3936884"/>
          </a:xfrm>
          <a:prstGeom prst="rect">
            <a:avLst/>
          </a:prstGeom>
          <a:noFill/>
          <a:extLst>
            <a:ext uri="{909E8E84-426E-40DD-AFC4-6F175D3DCCD1}">
              <a14:hiddenFill xmlns:a14="http://schemas.microsoft.com/office/drawing/2010/main">
                <a:solidFill>
                  <a:srgbClr val="FFFFFF"/>
                </a:solidFill>
              </a14:hiddenFill>
            </a:ext>
          </a:extLst>
        </p:spPr>
      </p:pic>
      <p:sp>
        <p:nvSpPr>
          <p:cNvPr id="37" name="TextBox 36"/>
          <p:cNvSpPr txBox="1"/>
          <p:nvPr/>
        </p:nvSpPr>
        <p:spPr>
          <a:xfrm>
            <a:off x="27746929" y="7067550"/>
            <a:ext cx="6390671" cy="2273990"/>
          </a:xfrm>
          <a:prstGeom prst="rect">
            <a:avLst/>
          </a:prstGeom>
          <a:solidFill>
            <a:schemeClr val="bg1">
              <a:alpha val="85000"/>
            </a:schemeClr>
          </a:solidFill>
        </p:spPr>
        <p:txBody>
          <a:bodyPr wrap="square" lIns="423196" tIns="211599" rIns="423196" bIns="211599" rtlCol="0">
            <a:spAutoFit/>
          </a:bodyPr>
          <a:lstStyle/>
          <a:p>
            <a:pPr algn="just"/>
            <a:r>
              <a:rPr lang="en-US" sz="2000" b="1" dirty="0" smtClean="0">
                <a:latin typeface="Times New Roman" pitchFamily="18" charset="0"/>
                <a:ea typeface="Microsoft Himalaya" pitchFamily="2" charset="0"/>
                <a:cs typeface="Times New Roman" pitchFamily="18" charset="0"/>
              </a:rPr>
              <a:t>Figure 4. </a:t>
            </a:r>
            <a:r>
              <a:rPr lang="en-US" sz="2000" dirty="0" smtClean="0">
                <a:latin typeface="Times New Roman" pitchFamily="18" charset="0"/>
                <a:ea typeface="Microsoft Himalaya" pitchFamily="2" charset="0"/>
                <a:cs typeface="Times New Roman" pitchFamily="18" charset="0"/>
              </a:rPr>
              <a:t>Specific surface area for each particle size of cocoa shell for the raw samples and the samples that underwent pyrolysis. The specific surface area increases with decrease in particle size and increases for the samples that underwent pyrolysis compared to raw.</a:t>
            </a:r>
          </a:p>
        </p:txBody>
      </p:sp>
      <p:sp>
        <p:nvSpPr>
          <p:cNvPr id="39" name="TextBox 38"/>
          <p:cNvSpPr txBox="1"/>
          <p:nvPr/>
        </p:nvSpPr>
        <p:spPr>
          <a:xfrm>
            <a:off x="34340442" y="7082064"/>
            <a:ext cx="6426557" cy="2273990"/>
          </a:xfrm>
          <a:prstGeom prst="rect">
            <a:avLst/>
          </a:prstGeom>
          <a:solidFill>
            <a:schemeClr val="bg1">
              <a:alpha val="85000"/>
            </a:schemeClr>
          </a:solidFill>
        </p:spPr>
        <p:txBody>
          <a:bodyPr wrap="square" lIns="423196" tIns="211599" rIns="423196" bIns="211599" rtlCol="0">
            <a:spAutoFit/>
          </a:bodyPr>
          <a:lstStyle/>
          <a:p>
            <a:pPr algn="just"/>
            <a:r>
              <a:rPr lang="en-US" sz="2000" b="1" dirty="0" smtClean="0">
                <a:latin typeface="Times New Roman" pitchFamily="18" charset="0"/>
                <a:ea typeface="Microsoft Himalaya" pitchFamily="2" charset="0"/>
                <a:cs typeface="Times New Roman" pitchFamily="18" charset="0"/>
              </a:rPr>
              <a:t>Figure 5. </a:t>
            </a:r>
            <a:r>
              <a:rPr lang="en-US" sz="2000" dirty="0" smtClean="0">
                <a:latin typeface="Times New Roman" pitchFamily="18" charset="0"/>
                <a:ea typeface="Microsoft Himalaya" pitchFamily="2" charset="0"/>
                <a:cs typeface="Times New Roman" pitchFamily="18" charset="0"/>
              </a:rPr>
              <a:t>Specific surface area for each particle size of cocoa shells that were physically and chemically activated. The specific surface area increases with decrease in particle size and increases for the samples that underwent chemical activation compared to physical activation.</a:t>
            </a:r>
          </a:p>
        </p:txBody>
      </p:sp>
      <p:pic>
        <p:nvPicPr>
          <p:cNvPr id="1027" name="Picture 3" descr="C:\Users\Me\Downloads\HamelLogo_black (1).jpg"/>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34747200" y="774200"/>
            <a:ext cx="5468112" cy="2273800"/>
          </a:xfrm>
          <a:prstGeom prst="rect">
            <a:avLst/>
          </a:prstGeom>
          <a:noFill/>
          <a:extLst>
            <a:ext uri="{909E8E84-426E-40DD-AFC4-6F175D3DCCD1}">
              <a14:hiddenFill xmlns:a14="http://schemas.microsoft.com/office/drawing/2010/main">
                <a:solidFill>
                  <a:srgbClr val="FFFFFF"/>
                </a:solidFill>
              </a14:hiddenFill>
            </a:ext>
          </a:extLst>
        </p:spPr>
      </p:pic>
      <p:pic>
        <p:nvPicPr>
          <p:cNvPr id="38" name="Picture 4" descr="http://physics.mines.edu/downloads/software/tebd/images/National_Science_Foundation_Seal.png"/>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3991928" y="683797"/>
            <a:ext cx="2485072" cy="2485072"/>
          </a:xfrm>
          <a:prstGeom prst="rect">
            <a:avLst/>
          </a:prstGeom>
          <a:noFill/>
          <a:extLst>
            <a:ext uri="{909E8E84-426E-40DD-AFC4-6F175D3DCCD1}">
              <a14:hiddenFill xmlns:a14="http://schemas.microsoft.com/office/drawing/2010/main">
                <a:solidFill>
                  <a:srgbClr val="FFFFFF"/>
                </a:solidFill>
              </a14:hiddenFill>
            </a:ext>
          </a:extLst>
        </p:spPr>
      </p:pic>
      <p:graphicFrame>
        <p:nvGraphicFramePr>
          <p:cNvPr id="42" name="Chart 41"/>
          <p:cNvGraphicFramePr>
            <a:graphicFrameLocks/>
          </p:cNvGraphicFramePr>
          <p:nvPr>
            <p:extLst>
              <p:ext uri="{D42A27DB-BD31-4B8C-83A1-F6EECF244321}">
                <p14:modId xmlns:p14="http://schemas.microsoft.com/office/powerpoint/2010/main" val="1855690061"/>
              </p:ext>
            </p:extLst>
          </p:nvPr>
        </p:nvGraphicFramePr>
        <p:xfrm>
          <a:off x="34340442" y="3733800"/>
          <a:ext cx="6426558" cy="3352800"/>
        </p:xfrm>
        <a:graphic>
          <a:graphicData uri="http://schemas.openxmlformats.org/drawingml/2006/chart">
            <c:chart xmlns:c="http://schemas.openxmlformats.org/drawingml/2006/chart" xmlns:r="http://schemas.openxmlformats.org/officeDocument/2006/relationships" r:id="rId9"/>
          </a:graphicData>
        </a:graphic>
      </p:graphicFrame>
      <p:grpSp>
        <p:nvGrpSpPr>
          <p:cNvPr id="11" name="Group 10"/>
          <p:cNvGrpSpPr/>
          <p:nvPr/>
        </p:nvGrpSpPr>
        <p:grpSpPr>
          <a:xfrm>
            <a:off x="14401800" y="23211137"/>
            <a:ext cx="13088006" cy="6135843"/>
            <a:chOff x="14385757" y="22710228"/>
            <a:chExt cx="13088006" cy="6135843"/>
          </a:xfrm>
          <a:noFill/>
        </p:grpSpPr>
        <p:graphicFrame>
          <p:nvGraphicFramePr>
            <p:cNvPr id="40" name="Chart 39"/>
            <p:cNvGraphicFramePr>
              <a:graphicFrameLocks/>
            </p:cNvGraphicFramePr>
            <p:nvPr>
              <p:extLst>
                <p:ext uri="{D42A27DB-BD31-4B8C-83A1-F6EECF244321}">
                  <p14:modId xmlns:p14="http://schemas.microsoft.com/office/powerpoint/2010/main" val="2798030204"/>
                </p:ext>
              </p:extLst>
            </p:nvPr>
          </p:nvGraphicFramePr>
          <p:xfrm>
            <a:off x="14385757" y="22728540"/>
            <a:ext cx="6435477" cy="4167083"/>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41" name="Chart 40"/>
            <p:cNvGraphicFramePr>
              <a:graphicFrameLocks/>
            </p:cNvGraphicFramePr>
            <p:nvPr>
              <p:extLst>
                <p:ext uri="{D42A27DB-BD31-4B8C-83A1-F6EECF244321}">
                  <p14:modId xmlns:p14="http://schemas.microsoft.com/office/powerpoint/2010/main" val="1761266670"/>
                </p:ext>
              </p:extLst>
            </p:nvPr>
          </p:nvGraphicFramePr>
          <p:xfrm>
            <a:off x="21031200" y="22710228"/>
            <a:ext cx="6435477" cy="4185395"/>
          </p:xfrm>
          <a:graphic>
            <a:graphicData uri="http://schemas.openxmlformats.org/drawingml/2006/chart">
              <c:chart xmlns:c="http://schemas.openxmlformats.org/drawingml/2006/chart" xmlns:r="http://schemas.openxmlformats.org/officeDocument/2006/relationships" r:id="rId11"/>
            </a:graphicData>
          </a:graphic>
        </p:graphicFrame>
        <p:sp>
          <p:nvSpPr>
            <p:cNvPr id="43" name="TextBox 42"/>
            <p:cNvSpPr txBox="1"/>
            <p:nvPr/>
          </p:nvSpPr>
          <p:spPr>
            <a:xfrm>
              <a:off x="21038286" y="26879857"/>
              <a:ext cx="6435477" cy="1966214"/>
            </a:xfrm>
            <a:prstGeom prst="rect">
              <a:avLst/>
            </a:prstGeom>
            <a:solidFill>
              <a:schemeClr val="bg1">
                <a:alpha val="85000"/>
              </a:schemeClr>
            </a:solidFill>
          </p:spPr>
          <p:txBody>
            <a:bodyPr wrap="square" lIns="423196" tIns="211599" rIns="423196" bIns="211599" rtlCol="0">
              <a:spAutoFit/>
            </a:bodyPr>
            <a:lstStyle/>
            <a:p>
              <a:r>
                <a:rPr lang="en-US" sz="2000" b="1" dirty="0" smtClean="0">
                  <a:latin typeface="Times New Roman" pitchFamily="18" charset="0"/>
                  <a:ea typeface="Microsoft Himalaya" pitchFamily="2" charset="0"/>
                  <a:cs typeface="Times New Roman" pitchFamily="18" charset="0"/>
                </a:rPr>
                <a:t>Figure 3. </a:t>
              </a:r>
              <a:r>
                <a:rPr lang="en-US" sz="2000" dirty="0">
                  <a:latin typeface="Times New Roman" pitchFamily="18" charset="0"/>
                  <a:ea typeface="Microsoft Himalaya" pitchFamily="2" charset="0"/>
                  <a:cs typeface="Times New Roman" pitchFamily="18" charset="0"/>
                </a:rPr>
                <a:t>BET isotherm data output from the Micrometrics ASAP. </a:t>
              </a:r>
              <a:r>
                <a:rPr lang="en-US" sz="2000" dirty="0" smtClean="0">
                  <a:latin typeface="Times New Roman" pitchFamily="18" charset="0"/>
                  <a:ea typeface="Microsoft Himalaya" pitchFamily="2" charset="0"/>
                  <a:cs typeface="Times New Roman" pitchFamily="18" charset="0"/>
                </a:rPr>
                <a:t>Quantity of nitrogen gas adsorbed to the sample versus relative pressure for </a:t>
              </a:r>
              <a:r>
                <a:rPr lang="en-US" sz="2000" dirty="0">
                  <a:latin typeface="Times New Roman" pitchFamily="18" charset="0"/>
                  <a:ea typeface="Microsoft Himalaya" pitchFamily="2" charset="0"/>
                  <a:cs typeface="Times New Roman" pitchFamily="18" charset="0"/>
                </a:rPr>
                <a:t>the </a:t>
              </a:r>
              <a:r>
                <a:rPr lang="en-US" sz="2000" dirty="0" smtClean="0">
                  <a:latin typeface="Times New Roman" pitchFamily="18" charset="0"/>
                  <a:ea typeface="Microsoft Himalaya" pitchFamily="2" charset="0"/>
                  <a:cs typeface="Times New Roman" pitchFamily="18" charset="0"/>
                </a:rPr>
                <a:t>chemical activation and physical activation &lt;125 </a:t>
              </a:r>
              <a:r>
                <a:rPr lang="el-GR" sz="2000" dirty="0">
                  <a:latin typeface="Times New Roman" pitchFamily="18" charset="0"/>
                  <a:ea typeface="Microsoft Himalaya" pitchFamily="2" charset="0"/>
                  <a:cs typeface="Times New Roman" pitchFamily="18" charset="0"/>
                </a:rPr>
                <a:t>μ</a:t>
              </a:r>
              <a:r>
                <a:rPr lang="en-US" sz="2000" dirty="0">
                  <a:latin typeface="Times New Roman" pitchFamily="18" charset="0"/>
                  <a:ea typeface="Microsoft Himalaya" pitchFamily="2" charset="0"/>
                  <a:cs typeface="Times New Roman" pitchFamily="18" charset="0"/>
                </a:rPr>
                <a:t>m samples.</a:t>
              </a:r>
            </a:p>
          </p:txBody>
        </p:sp>
        <p:sp>
          <p:nvSpPr>
            <p:cNvPr id="33" name="TextBox 32"/>
            <p:cNvSpPr txBox="1"/>
            <p:nvPr/>
          </p:nvSpPr>
          <p:spPr>
            <a:xfrm>
              <a:off x="14385757" y="26879857"/>
              <a:ext cx="6442513" cy="1966214"/>
            </a:xfrm>
            <a:prstGeom prst="rect">
              <a:avLst/>
            </a:prstGeom>
            <a:solidFill>
              <a:schemeClr val="bg1">
                <a:alpha val="85000"/>
              </a:schemeClr>
            </a:solidFill>
          </p:spPr>
          <p:txBody>
            <a:bodyPr wrap="square" lIns="423196" tIns="211599" rIns="423196" bIns="211599" rtlCol="0">
              <a:spAutoFit/>
            </a:bodyPr>
            <a:lstStyle/>
            <a:p>
              <a:r>
                <a:rPr lang="en-US" sz="2000" b="1" dirty="0" smtClean="0">
                  <a:latin typeface="Times New Roman" pitchFamily="18" charset="0"/>
                  <a:ea typeface="Microsoft Himalaya" pitchFamily="2" charset="0"/>
                  <a:cs typeface="Times New Roman" pitchFamily="18" charset="0"/>
                </a:rPr>
                <a:t>Figure </a:t>
              </a:r>
              <a:r>
                <a:rPr lang="en-US" sz="2000" b="1" dirty="0" smtClean="0">
                  <a:latin typeface="Times New Roman" pitchFamily="18" charset="0"/>
                  <a:ea typeface="Microsoft Himalaya" pitchFamily="2" charset="0"/>
                  <a:cs typeface="Times New Roman" pitchFamily="18" charset="0"/>
                </a:rPr>
                <a:t>2</a:t>
              </a:r>
              <a:r>
                <a:rPr lang="en-US" sz="2000" dirty="0" smtClean="0">
                  <a:latin typeface="Times New Roman" pitchFamily="18" charset="0"/>
                  <a:ea typeface="Microsoft Himalaya" pitchFamily="2" charset="0"/>
                  <a:cs typeface="Times New Roman" pitchFamily="18" charset="0"/>
                </a:rPr>
                <a:t>. BET isotherm data output from the Micrometrics ASAP. Quantity of nitrogen gas adsorbed to the sample versus relative pressure</a:t>
              </a:r>
              <a:r>
                <a:rPr lang="en-US" sz="2000" dirty="0">
                  <a:latin typeface="Times New Roman" pitchFamily="18" charset="0"/>
                  <a:ea typeface="Microsoft Himalaya" pitchFamily="2" charset="0"/>
                  <a:cs typeface="Times New Roman" pitchFamily="18" charset="0"/>
                </a:rPr>
                <a:t> </a:t>
              </a:r>
              <a:r>
                <a:rPr lang="en-US" sz="2000" dirty="0" smtClean="0">
                  <a:latin typeface="Times New Roman" pitchFamily="18" charset="0"/>
                  <a:ea typeface="Microsoft Himalaya" pitchFamily="2" charset="0"/>
                  <a:cs typeface="Times New Roman" pitchFamily="18" charset="0"/>
                </a:rPr>
                <a:t>for the raw and pyrolysis  </a:t>
              </a:r>
              <a:r>
                <a:rPr lang="en-US" sz="2000" dirty="0">
                  <a:latin typeface="Times New Roman" pitchFamily="18" charset="0"/>
                  <a:ea typeface="Microsoft Himalaya" pitchFamily="2" charset="0"/>
                  <a:cs typeface="Times New Roman" pitchFamily="18" charset="0"/>
                </a:rPr>
                <a:t>&lt;125 </a:t>
              </a:r>
              <a:r>
                <a:rPr lang="el-GR" sz="2000" dirty="0">
                  <a:latin typeface="Times New Roman" pitchFamily="18" charset="0"/>
                  <a:ea typeface="Microsoft Himalaya" pitchFamily="2" charset="0"/>
                  <a:cs typeface="Times New Roman" pitchFamily="18" charset="0"/>
                </a:rPr>
                <a:t>μ</a:t>
              </a:r>
              <a:r>
                <a:rPr lang="en-US" sz="2000" dirty="0" smtClean="0">
                  <a:latin typeface="Times New Roman" pitchFamily="18" charset="0"/>
                  <a:ea typeface="Microsoft Himalaya" pitchFamily="2" charset="0"/>
                  <a:cs typeface="Times New Roman" pitchFamily="18" charset="0"/>
                </a:rPr>
                <a:t>m samples</a:t>
              </a:r>
              <a:r>
                <a:rPr lang="en-US" sz="2000" dirty="0" smtClean="0">
                  <a:latin typeface="Times New Roman" pitchFamily="18" charset="0"/>
                  <a:ea typeface="Microsoft Himalaya" pitchFamily="2" charset="0"/>
                  <a:cs typeface="Times New Roman" pitchFamily="18" charset="0"/>
                </a:rPr>
                <a:t>.</a:t>
              </a:r>
            </a:p>
            <a:p>
              <a:endParaRPr lang="en-US" sz="2000" dirty="0" smtClean="0">
                <a:latin typeface="Times New Roman" pitchFamily="18" charset="0"/>
                <a:ea typeface="Microsoft Himalaya" pitchFamily="2" charset="0"/>
                <a:cs typeface="Times New Roman" pitchFamily="18" charset="0"/>
              </a:endParaRPr>
            </a:p>
          </p:txBody>
        </p:sp>
      </p:grpSp>
      <p:graphicFrame>
        <p:nvGraphicFramePr>
          <p:cNvPr id="44" name="Chart 43"/>
          <p:cNvGraphicFramePr>
            <a:graphicFrameLocks/>
          </p:cNvGraphicFramePr>
          <p:nvPr>
            <p:extLst>
              <p:ext uri="{D42A27DB-BD31-4B8C-83A1-F6EECF244321}">
                <p14:modId xmlns:p14="http://schemas.microsoft.com/office/powerpoint/2010/main" val="3938161851"/>
              </p:ext>
            </p:extLst>
          </p:nvPr>
        </p:nvGraphicFramePr>
        <p:xfrm>
          <a:off x="27746928" y="3733800"/>
          <a:ext cx="6390671" cy="3334211"/>
        </p:xfrm>
        <a:graphic>
          <a:graphicData uri="http://schemas.openxmlformats.org/drawingml/2006/chart">
            <c:chart xmlns:c="http://schemas.openxmlformats.org/drawingml/2006/chart" xmlns:r="http://schemas.openxmlformats.org/officeDocument/2006/relationships" r:id="rId12"/>
          </a:graphicData>
        </a:graphic>
      </p:graphicFrame>
      <p:sp>
        <p:nvSpPr>
          <p:cNvPr id="47" name="TextBox 46"/>
          <p:cNvSpPr txBox="1"/>
          <p:nvPr/>
        </p:nvSpPr>
        <p:spPr>
          <a:xfrm>
            <a:off x="14401800" y="29611406"/>
            <a:ext cx="26365199" cy="3012654"/>
          </a:xfrm>
          <a:prstGeom prst="rect">
            <a:avLst/>
          </a:prstGeom>
          <a:solidFill>
            <a:schemeClr val="bg1">
              <a:alpha val="85000"/>
            </a:schemeClr>
          </a:solidFill>
        </p:spPr>
        <p:txBody>
          <a:bodyPr wrap="square" lIns="423196" tIns="211599" rIns="423196" bIns="211599" rtlCol="0">
            <a:spAutoFit/>
          </a:bodyPr>
          <a:lstStyle/>
          <a:p>
            <a:r>
              <a:rPr lang="en-US" sz="2400" b="1" dirty="0" smtClean="0">
                <a:latin typeface="Times New Roman" pitchFamily="18" charset="0"/>
                <a:ea typeface="Microsoft Himalaya" pitchFamily="2" charset="0"/>
                <a:cs typeface="Times New Roman" pitchFamily="18" charset="0"/>
              </a:rPr>
              <a:t>References</a:t>
            </a:r>
            <a:endParaRPr lang="en-US" sz="2800" b="1" dirty="0" smtClean="0">
              <a:latin typeface="Times New Roman" pitchFamily="18" charset="0"/>
              <a:ea typeface="Microsoft Himalaya" pitchFamily="2" charset="0"/>
              <a:cs typeface="Times New Roman" pitchFamily="18" charset="0"/>
            </a:endParaRPr>
          </a:p>
          <a:p>
            <a:pPr marL="514350" indent="-514350">
              <a:buFont typeface="+mj-lt"/>
              <a:buAutoNum type="arabicPeriod"/>
            </a:pPr>
            <a:r>
              <a:rPr lang="en-US" sz="1800" dirty="0" err="1" smtClean="0">
                <a:latin typeface="Times New Roman" pitchFamily="18" charset="0"/>
                <a:ea typeface="Microsoft Himalaya" pitchFamily="2" charset="0"/>
                <a:cs typeface="Times New Roman" pitchFamily="18" charset="0"/>
              </a:rPr>
              <a:t>Theivarasu</a:t>
            </a:r>
            <a:r>
              <a:rPr lang="en-US" sz="1800" dirty="0" smtClean="0">
                <a:latin typeface="Times New Roman" pitchFamily="18" charset="0"/>
                <a:ea typeface="Microsoft Himalaya" pitchFamily="2" charset="0"/>
                <a:cs typeface="Times New Roman" pitchFamily="18" charset="0"/>
              </a:rPr>
              <a:t>, C. </a:t>
            </a:r>
            <a:r>
              <a:rPr lang="en-US" sz="1800" dirty="0" err="1" smtClean="0">
                <a:latin typeface="Times New Roman" pitchFamily="18" charset="0"/>
                <a:ea typeface="Microsoft Himalaya" pitchFamily="2" charset="0"/>
                <a:cs typeface="Times New Roman" pitchFamily="18" charset="0"/>
              </a:rPr>
              <a:t>Mylsamy</a:t>
            </a:r>
            <a:r>
              <a:rPr lang="en-US" sz="1800" dirty="0" smtClean="0">
                <a:latin typeface="Times New Roman" pitchFamily="18" charset="0"/>
                <a:ea typeface="Microsoft Himalaya" pitchFamily="2" charset="0"/>
                <a:cs typeface="Times New Roman" pitchFamily="18" charset="0"/>
              </a:rPr>
              <a:t>, S., </a:t>
            </a:r>
            <a:r>
              <a:rPr lang="en-US" sz="1800" dirty="0" err="1" smtClean="0">
                <a:latin typeface="Times New Roman" pitchFamily="18" charset="0"/>
                <a:ea typeface="Microsoft Himalaya" pitchFamily="2" charset="0"/>
                <a:cs typeface="Times New Roman" pitchFamily="18" charset="0"/>
              </a:rPr>
              <a:t>Sivakumar</a:t>
            </a:r>
            <a:r>
              <a:rPr lang="en-US" sz="1800" dirty="0" smtClean="0">
                <a:latin typeface="Times New Roman" pitchFamily="18" charset="0"/>
                <a:ea typeface="Microsoft Himalaya" pitchFamily="2" charset="0"/>
                <a:cs typeface="Times New Roman" pitchFamily="18" charset="0"/>
              </a:rPr>
              <a:t>, N. “Cocoa Shell as Adsorbent for the Removal of Methylene Blue from Aqueous Solution: Kinetic and Equilibrium Study.” </a:t>
            </a:r>
            <a:r>
              <a:rPr lang="en-US" sz="1800" i="1" dirty="0" smtClean="0">
                <a:latin typeface="Times New Roman" pitchFamily="18" charset="0"/>
                <a:ea typeface="Microsoft Himalaya" pitchFamily="2" charset="0"/>
                <a:cs typeface="Times New Roman" pitchFamily="18" charset="0"/>
              </a:rPr>
              <a:t>University Journal of Environmental Research and Technology</a:t>
            </a:r>
            <a:r>
              <a:rPr lang="en-US" sz="1800" dirty="0" smtClean="0">
                <a:latin typeface="Times New Roman" pitchFamily="18" charset="0"/>
                <a:ea typeface="Microsoft Himalaya" pitchFamily="2" charset="0"/>
                <a:cs typeface="Times New Roman" pitchFamily="18" charset="0"/>
              </a:rPr>
              <a:t>. 1 70-78. 2011.</a:t>
            </a:r>
          </a:p>
          <a:p>
            <a:pPr marL="514350" indent="-514350">
              <a:buFont typeface="+mj-lt"/>
              <a:buAutoNum type="arabicPeriod"/>
            </a:pPr>
            <a:r>
              <a:rPr lang="en-US" sz="1800" dirty="0" err="1" smtClean="0">
                <a:latin typeface="Times New Roman" pitchFamily="18" charset="0"/>
                <a:ea typeface="Microsoft Himalaya" pitchFamily="2" charset="0"/>
                <a:cs typeface="Times New Roman" pitchFamily="18" charset="0"/>
              </a:rPr>
              <a:t>Kasprzyk-Hordern</a:t>
            </a:r>
            <a:r>
              <a:rPr lang="en-US" sz="1800" dirty="0" smtClean="0">
                <a:latin typeface="Times New Roman" pitchFamily="18" charset="0"/>
                <a:ea typeface="Microsoft Himalaya" pitchFamily="2" charset="0"/>
                <a:cs typeface="Times New Roman" pitchFamily="18" charset="0"/>
              </a:rPr>
              <a:t>, B., Dinsdale, R.M., Guwy, A.J. “Multi-residue method for the determination of basic/neutral pharmaceuticals and illicit drugs in surface water by solid-phase extraction and ultra performance liquid chromatrography-positive electrospray ionisation tandem mass spectrometry.”  </a:t>
            </a:r>
            <a:r>
              <a:rPr lang="en-US" sz="1800" i="1" dirty="0" smtClean="0">
                <a:latin typeface="Times New Roman" pitchFamily="18" charset="0"/>
                <a:ea typeface="Microsoft Himalaya" pitchFamily="2" charset="0"/>
                <a:cs typeface="Times New Roman" pitchFamily="18" charset="0"/>
              </a:rPr>
              <a:t>Journal of Chromatography A</a:t>
            </a:r>
            <a:r>
              <a:rPr lang="en-US" sz="1800" dirty="0" smtClean="0">
                <a:latin typeface="Times New Roman" pitchFamily="18" charset="0"/>
                <a:ea typeface="Microsoft Himalaya" pitchFamily="2" charset="0"/>
                <a:cs typeface="Times New Roman" pitchFamily="18" charset="0"/>
              </a:rPr>
              <a:t>. 1161, 1-2. 17 Aug 2007. 132-145.</a:t>
            </a:r>
          </a:p>
          <a:p>
            <a:pPr marL="514350" indent="-514350">
              <a:buFont typeface="+mj-lt"/>
              <a:buAutoNum type="arabicPeriod"/>
            </a:pPr>
            <a:r>
              <a:rPr lang="en-US" sz="1800" dirty="0" err="1" smtClean="0">
                <a:latin typeface="Times New Roman" pitchFamily="18" charset="0"/>
                <a:ea typeface="Microsoft Himalaya" pitchFamily="2" charset="0"/>
                <a:cs typeface="Times New Roman" pitchFamily="18" charset="0"/>
              </a:rPr>
              <a:t>Theivarasu</a:t>
            </a:r>
            <a:r>
              <a:rPr lang="en-US" sz="1800" dirty="0" smtClean="0">
                <a:latin typeface="Times New Roman" pitchFamily="18" charset="0"/>
                <a:ea typeface="Microsoft Himalaya" pitchFamily="2" charset="0"/>
                <a:cs typeface="Times New Roman" pitchFamily="18" charset="0"/>
              </a:rPr>
              <a:t>, C. </a:t>
            </a:r>
            <a:r>
              <a:rPr lang="en-US" sz="1800" dirty="0" err="1" smtClean="0">
                <a:latin typeface="Times New Roman" pitchFamily="18" charset="0"/>
                <a:ea typeface="Microsoft Himalaya" pitchFamily="2" charset="0"/>
                <a:cs typeface="Times New Roman" pitchFamily="18" charset="0"/>
              </a:rPr>
              <a:t>Mylsamy</a:t>
            </a:r>
            <a:r>
              <a:rPr lang="en-US" sz="1800" dirty="0" smtClean="0">
                <a:latin typeface="Times New Roman" pitchFamily="18" charset="0"/>
                <a:ea typeface="Microsoft Himalaya" pitchFamily="2" charset="0"/>
                <a:cs typeface="Times New Roman" pitchFamily="18" charset="0"/>
              </a:rPr>
              <a:t>, S., </a:t>
            </a:r>
            <a:r>
              <a:rPr lang="en-US" sz="1800" dirty="0" err="1" smtClean="0">
                <a:latin typeface="Times New Roman" pitchFamily="18" charset="0"/>
                <a:ea typeface="Microsoft Himalaya" pitchFamily="2" charset="0"/>
                <a:cs typeface="Times New Roman" pitchFamily="18" charset="0"/>
              </a:rPr>
              <a:t>Sivakumar</a:t>
            </a:r>
            <a:r>
              <a:rPr lang="en-US" sz="1800" dirty="0" smtClean="0">
                <a:latin typeface="Times New Roman" pitchFamily="18" charset="0"/>
                <a:ea typeface="Microsoft Himalaya" pitchFamily="2" charset="0"/>
                <a:cs typeface="Times New Roman" pitchFamily="18" charset="0"/>
              </a:rPr>
              <a:t>, N. “Cocoa Shell as Adsorbent for the removal of Methylene Blue from Aqueous Solution: Kinetic and Equilibrium </a:t>
            </a:r>
            <a:r>
              <a:rPr lang="en-US" sz="1800" dirty="0" err="1" smtClean="0">
                <a:latin typeface="Times New Roman" pitchFamily="18" charset="0"/>
                <a:ea typeface="Microsoft Himalaya" pitchFamily="2" charset="0"/>
                <a:cs typeface="Times New Roman" pitchFamily="18" charset="0"/>
              </a:rPr>
              <a:t>Strudy</a:t>
            </a:r>
            <a:r>
              <a:rPr lang="en-US" sz="1800" dirty="0" smtClean="0">
                <a:latin typeface="Times New Roman" pitchFamily="18" charset="0"/>
                <a:ea typeface="Microsoft Himalaya" pitchFamily="2" charset="0"/>
                <a:cs typeface="Times New Roman" pitchFamily="18" charset="0"/>
              </a:rPr>
              <a:t>.” </a:t>
            </a:r>
            <a:r>
              <a:rPr lang="en-US" sz="1800" i="1" dirty="0" smtClean="0">
                <a:latin typeface="Times New Roman" pitchFamily="18" charset="0"/>
                <a:ea typeface="Microsoft Himalaya" pitchFamily="2" charset="0"/>
                <a:cs typeface="Times New Roman" pitchFamily="18" charset="0"/>
              </a:rPr>
              <a:t>Universal Journal of Environmental Research and Technology</a:t>
            </a:r>
            <a:r>
              <a:rPr lang="en-US" sz="1800" dirty="0" smtClean="0">
                <a:latin typeface="Times New Roman" pitchFamily="18" charset="0"/>
                <a:ea typeface="Microsoft Himalaya" pitchFamily="2" charset="0"/>
                <a:cs typeface="Times New Roman" pitchFamily="18" charset="0"/>
              </a:rPr>
              <a:t>. 1. 2011. 70-78.</a:t>
            </a:r>
          </a:p>
          <a:p>
            <a:pPr marL="514350" indent="-514350">
              <a:buFont typeface="+mj-lt"/>
              <a:buAutoNum type="arabicPeriod"/>
            </a:pPr>
            <a:r>
              <a:rPr lang="en-US" sz="1800" dirty="0" err="1" smtClean="0">
                <a:latin typeface="Times New Roman" pitchFamily="18" charset="0"/>
                <a:ea typeface="Microsoft Himalaya" pitchFamily="2" charset="0"/>
                <a:cs typeface="Times New Roman" pitchFamily="18" charset="0"/>
              </a:rPr>
              <a:t>Ahmadpour</a:t>
            </a:r>
            <a:r>
              <a:rPr lang="en-US" sz="1800" dirty="0" smtClean="0">
                <a:latin typeface="Times New Roman" pitchFamily="18" charset="0"/>
                <a:ea typeface="Microsoft Himalaya" pitchFamily="2" charset="0"/>
                <a:cs typeface="Times New Roman" pitchFamily="18" charset="0"/>
              </a:rPr>
              <a:t>, A. Do,  D. D. “The preparation of active carbons from coal by chemical and physical activation.” </a:t>
            </a:r>
            <a:r>
              <a:rPr lang="en-US" sz="1800" i="1" dirty="0" smtClean="0">
                <a:latin typeface="Times New Roman" pitchFamily="18" charset="0"/>
                <a:ea typeface="Microsoft Himalaya" pitchFamily="2" charset="0"/>
                <a:cs typeface="Times New Roman" pitchFamily="18" charset="0"/>
              </a:rPr>
              <a:t>Elsevier Science Ltd</a:t>
            </a:r>
            <a:r>
              <a:rPr lang="en-US" sz="1800" dirty="0" smtClean="0">
                <a:latin typeface="Times New Roman" pitchFamily="18" charset="0"/>
                <a:ea typeface="Microsoft Himalaya" pitchFamily="2" charset="0"/>
                <a:cs typeface="Times New Roman" pitchFamily="18" charset="0"/>
              </a:rPr>
              <a:t>. 34, 4. 1996. 471-479.</a:t>
            </a:r>
          </a:p>
          <a:p>
            <a:pPr marL="514350" indent="-514350">
              <a:buFont typeface="+mj-lt"/>
              <a:buAutoNum type="arabicPeriod"/>
            </a:pPr>
            <a:r>
              <a:rPr lang="en-US" sz="1800" dirty="0" smtClean="0">
                <a:latin typeface="Times New Roman" pitchFamily="18" charset="0"/>
                <a:ea typeface="Microsoft Himalaya" pitchFamily="2" charset="0"/>
                <a:cs typeface="Times New Roman" pitchFamily="18" charset="0"/>
              </a:rPr>
              <a:t>Tseng, R., Tseng, S. “</a:t>
            </a:r>
            <a:r>
              <a:rPr lang="en-US" sz="1800" dirty="0" err="1" smtClean="0">
                <a:latin typeface="Times New Roman" pitchFamily="18" charset="0"/>
                <a:ea typeface="Microsoft Himalaya" pitchFamily="2" charset="0"/>
                <a:cs typeface="Times New Roman" pitchFamily="18" charset="0"/>
              </a:rPr>
              <a:t>Characterizatoin</a:t>
            </a:r>
            <a:r>
              <a:rPr lang="en-US" sz="1800" dirty="0" smtClean="0">
                <a:latin typeface="Times New Roman" pitchFamily="18" charset="0"/>
                <a:ea typeface="Microsoft Himalaya" pitchFamily="2" charset="0"/>
                <a:cs typeface="Times New Roman" pitchFamily="18" charset="0"/>
              </a:rPr>
              <a:t> and use of </a:t>
            </a:r>
            <a:r>
              <a:rPr lang="en-US" sz="1800" dirty="0" err="1" smtClean="0">
                <a:latin typeface="Times New Roman" pitchFamily="18" charset="0"/>
                <a:ea typeface="Microsoft Himalaya" pitchFamily="2" charset="0"/>
                <a:cs typeface="Times New Roman" pitchFamily="18" charset="0"/>
              </a:rPr>
              <a:t>hight</a:t>
            </a:r>
            <a:r>
              <a:rPr lang="en-US" sz="1800" dirty="0" smtClean="0">
                <a:latin typeface="Times New Roman" pitchFamily="18" charset="0"/>
                <a:ea typeface="Microsoft Himalaya" pitchFamily="2" charset="0"/>
                <a:cs typeface="Times New Roman" pitchFamily="18" charset="0"/>
              </a:rPr>
              <a:t> surface area activated carbons prepared from cane pith for liquid-phase adsorption.” </a:t>
            </a:r>
            <a:r>
              <a:rPr lang="en-US" sz="1800" i="1" dirty="0" smtClean="0">
                <a:latin typeface="Times New Roman" pitchFamily="18" charset="0"/>
                <a:ea typeface="Microsoft Himalaya" pitchFamily="2" charset="0"/>
                <a:cs typeface="Times New Roman" pitchFamily="18" charset="0"/>
              </a:rPr>
              <a:t>Journal of Hazardous Materials</a:t>
            </a:r>
            <a:r>
              <a:rPr lang="en-US" sz="1800" dirty="0" smtClean="0">
                <a:latin typeface="Times New Roman" pitchFamily="18" charset="0"/>
                <a:ea typeface="Microsoft Himalaya" pitchFamily="2" charset="0"/>
                <a:cs typeface="Times New Roman" pitchFamily="18" charset="0"/>
              </a:rPr>
              <a:t>. B136. 2006. 671-680.</a:t>
            </a:r>
          </a:p>
          <a:p>
            <a:pPr marL="514350" indent="-514350">
              <a:buFont typeface="+mj-lt"/>
              <a:buAutoNum type="arabicPeriod"/>
            </a:pPr>
            <a:r>
              <a:rPr lang="en-US" sz="1800" dirty="0" smtClean="0">
                <a:latin typeface="Times New Roman" pitchFamily="18" charset="0"/>
                <a:ea typeface="Microsoft Himalaya" pitchFamily="2" charset="0"/>
                <a:cs typeface="Times New Roman" pitchFamily="18" charset="0"/>
              </a:rPr>
              <a:t>Webb, P. Orr, C. “Analytical Methods in Fine Particle Technology.” Micrometrics Instrument Corporation. 1997.</a:t>
            </a:r>
          </a:p>
          <a:p>
            <a:pPr marL="514350" indent="-514350">
              <a:buFont typeface="+mj-lt"/>
              <a:buAutoNum type="arabicPeriod"/>
            </a:pPr>
            <a:r>
              <a:rPr lang="en-US" sz="1800" dirty="0" smtClean="0">
                <a:latin typeface="Times New Roman" pitchFamily="18" charset="0"/>
                <a:ea typeface="Microsoft Himalaya" pitchFamily="2" charset="0"/>
                <a:cs typeface="Times New Roman" pitchFamily="18" charset="0"/>
              </a:rPr>
              <a:t>Lowell, S. Shields, J. “Powder Surface Area and Porosity.” Chapman and Hall. 1984.</a:t>
            </a:r>
          </a:p>
        </p:txBody>
      </p:sp>
    </p:spTree>
    <p:extLst>
      <p:ext uri="{BB962C8B-B14F-4D97-AF65-F5344CB8AC3E}">
        <p14:creationId xmlns:p14="http://schemas.microsoft.com/office/powerpoint/2010/main" val="2622320598"/>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3595</TotalTime>
  <Words>1918</Words>
  <Application>Microsoft Office PowerPoint</Application>
  <PresentationFormat>Custom</PresentationFormat>
  <Paragraphs>113</Paragraphs>
  <Slides>1</Slides>
  <Notes>1</Notes>
  <HiddenSlides>0</HiddenSlides>
  <MMClips>0</MMClips>
  <ScaleCrop>false</ScaleCrop>
  <HeadingPairs>
    <vt:vector size="4" baseType="variant">
      <vt:variant>
        <vt:lpstr>Theme</vt:lpstr>
      </vt:variant>
      <vt:variant>
        <vt:i4>1</vt:i4>
      </vt:variant>
      <vt:variant>
        <vt:lpstr>Slide Titles</vt:lpstr>
      </vt:variant>
      <vt:variant>
        <vt:i4>1</vt:i4>
      </vt:variant>
    </vt:vector>
  </HeadingPairs>
  <TitlesOfParts>
    <vt:vector size="2" baseType="lpstr">
      <vt:lpstr>Office Theme</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Me</dc:creator>
  <cp:lastModifiedBy> </cp:lastModifiedBy>
  <cp:revision>423</cp:revision>
  <dcterms:created xsi:type="dcterms:W3CDTF">2011-03-24T21:23:54Z</dcterms:created>
  <dcterms:modified xsi:type="dcterms:W3CDTF">2013-04-22T15:32:22Z</dcterms:modified>
</cp:coreProperties>
</file>