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1012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2024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3037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4049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5061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6073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7086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8098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9216">
          <p15:clr>
            <a:srgbClr val="A4A3A4"/>
          </p15:clr>
        </p15:guide>
        <p15:guide id="2" pos="115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0705" autoAdjust="0"/>
    <p:restoredTop sz="99804" autoAdjust="0"/>
  </p:normalViewPr>
  <p:slideViewPr>
    <p:cSldViewPr snapToGrid="0" snapToObjects="1">
      <p:cViewPr>
        <p:scale>
          <a:sx n="28" d="100"/>
          <a:sy n="28" d="100"/>
        </p:scale>
        <p:origin x="-808" y="-80"/>
      </p:cViewPr>
      <p:guideLst>
        <p:guide orient="horz" pos="9216"/>
        <p:guide pos="115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15"/>
            <a:ext cx="31089600" cy="62721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1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3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4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2AB29-0C17-E945-8BBC-E3168957CBFC}" type="datetimeFigureOut">
              <a:rPr lang="en-US" smtClean="0"/>
              <a:t>4/21/13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A623-30CC-F046-95C0-1D9B730BD3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829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2AB29-0C17-E945-8BBC-E3168957CBFC}" type="datetimeFigureOut">
              <a:rPr lang="en-US" smtClean="0"/>
              <a:t>4/21/13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A623-30CC-F046-95C0-1D9B730BD3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3170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2401978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101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202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303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404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506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2AB29-0C17-E945-8BBC-E3168957CBFC}" type="datetimeFigureOut">
              <a:rPr lang="en-US" smtClean="0"/>
              <a:t>4/21/13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A623-30CC-F046-95C0-1D9B730BD3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7844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827522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827522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2AB29-0C17-E945-8BBC-E3168957CBFC}" type="datetimeFigureOut">
              <a:rPr lang="en-US" smtClean="0"/>
              <a:t>4/21/13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A623-30CC-F046-95C0-1D9B730BD3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3994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6"/>
            <a:ext cx="16160752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7"/>
            <a:ext cx="16160752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2" y="6549816"/>
            <a:ext cx="16167100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2" y="9279467"/>
            <a:ext cx="1616710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2AB29-0C17-E945-8BBC-E3168957CBFC}" type="datetimeFigureOut">
              <a:rPr lang="en-US" smtClean="0"/>
              <a:t>4/21/13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A623-30CC-F046-95C0-1D9B730BD3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3319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2AB29-0C17-E945-8BBC-E3168957CBFC}" type="datetimeFigureOut">
              <a:rPr lang="en-US" smtClean="0"/>
              <a:t>4/21/13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A623-30CC-F046-95C0-1D9B730BD3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274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2AB29-0C17-E945-8BBC-E3168957CBFC}" type="datetimeFigureOut">
              <a:rPr lang="en-US" smtClean="0"/>
              <a:t>4/21/13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A623-30CC-F046-95C0-1D9B730BD3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377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2" y="1165013"/>
            <a:ext cx="12033252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16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2" y="6123096"/>
            <a:ext cx="12033252" cy="20015202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2AB29-0C17-E945-8BBC-E3168957CBFC}" type="datetimeFigureOut">
              <a:rPr lang="en-US" smtClean="0"/>
              <a:t>4/21/13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A623-30CC-F046-95C0-1D9B730BD3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388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20482560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614507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2900642"/>
            <a:ext cx="21945600" cy="3434078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2AB29-0C17-E945-8BBC-E3168957CBFC}" type="datetimeFigureOut">
              <a:rPr lang="en-US" smtClean="0"/>
              <a:t>4/21/13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A623-30CC-F046-95C0-1D9B730BD3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6627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2AB29-0C17-E945-8BBC-E3168957CBFC}" type="datetimeFigureOut">
              <a:rPr lang="en-US" smtClean="0"/>
              <a:t>4/21/13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A623-30CC-F046-95C0-1D9B730BD3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815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171791"/>
            <a:ext cx="8229600" cy="2496650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171791"/>
            <a:ext cx="24079200" cy="249665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2AB29-0C17-E945-8BBC-E3168957CBFC}" type="datetimeFigureOut">
              <a:rPr lang="en-US" smtClean="0"/>
              <a:t>4/21/13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A623-30CC-F046-95C0-1D9B730BD3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007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76202" tIns="188101" rIns="376202" bIns="18810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2"/>
            <a:ext cx="32918400" cy="19310775"/>
          </a:xfrm>
          <a:prstGeom prst="rect">
            <a:avLst/>
          </a:prstGeom>
        </p:spPr>
        <p:txBody>
          <a:bodyPr vert="horz" lIns="376202" tIns="188101" rIns="376202" bIns="18810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29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B2AB29-0C17-E945-8BBC-E3168957CBFC}" type="datetimeFigureOut">
              <a:rPr lang="en-US" smtClean="0"/>
              <a:t>4/21/13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29"/>
            <a:ext cx="11582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29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0A623-30CC-F046-95C0-1D9B730BD3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4097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881012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759" indent="-1410759" algn="l" defTabSz="1881012" rtl="0" eaLnBrk="1" latinLnBrk="0" hangingPunct="1">
        <a:spcBef>
          <a:spcPct val="20000"/>
        </a:spcBef>
        <a:buFont typeface="Arial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6645" indent="-1175633" algn="l" defTabSz="1881012" rtl="0" eaLnBrk="1" latinLnBrk="0" hangingPunct="1">
        <a:spcBef>
          <a:spcPct val="20000"/>
        </a:spcBef>
        <a:buFont typeface="Arial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31" indent="-940506" algn="l" defTabSz="1881012" rtl="0" eaLnBrk="1" latinLnBrk="0" hangingPunct="1">
        <a:spcBef>
          <a:spcPct val="20000"/>
        </a:spcBef>
        <a:buFont typeface="Arial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543" indent="-940506" algn="l" defTabSz="1881012" rtl="0" eaLnBrk="1" latinLnBrk="0" hangingPunct="1">
        <a:spcBef>
          <a:spcPct val="20000"/>
        </a:spcBef>
        <a:buFont typeface="Arial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4555" indent="-940506" algn="l" defTabSz="1881012" rtl="0" eaLnBrk="1" latinLnBrk="0" hangingPunct="1">
        <a:spcBef>
          <a:spcPct val="20000"/>
        </a:spcBef>
        <a:buFont typeface="Arial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5567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6580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7592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8604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12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2024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3037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4049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5061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6073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7086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8098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.emf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emf"/><Relationship Id="rId15" Type="http://schemas.openxmlformats.org/officeDocument/2006/relationships/image" Target="../media/image14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5" Type="http://schemas.openxmlformats.org/officeDocument/2006/relationships/image" Target="../media/image4.JPG"/><Relationship Id="rId6" Type="http://schemas.openxmlformats.org/officeDocument/2006/relationships/image" Target="../media/image5.JPG"/><Relationship Id="rId7" Type="http://schemas.openxmlformats.org/officeDocument/2006/relationships/image" Target="../media/image6.emf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52990" y="361945"/>
            <a:ext cx="31114130" cy="2172390"/>
          </a:xfrm>
          <a:prstGeom prst="rect">
            <a:avLst/>
          </a:prstGeom>
          <a:solidFill>
            <a:srgbClr val="D7E4BD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8500" b="1" dirty="0" smtClean="0"/>
              <a:t>Energy and Water Resource Efficient Production of Microalgae Lipids</a:t>
            </a:r>
          </a:p>
          <a:p>
            <a:pPr algn="ctr">
              <a:lnSpc>
                <a:spcPct val="90000"/>
              </a:lnSpc>
            </a:pPr>
            <a:r>
              <a:rPr lang="en-US" sz="6400" dirty="0" smtClean="0"/>
              <a:t>Kelsey Price, Chemical Engineering Dept., University of New Hampshire, Durham, NH 03824 </a:t>
            </a:r>
            <a:endParaRPr lang="en-US" sz="6400" dirty="0"/>
          </a:p>
        </p:txBody>
      </p:sp>
      <p:sp>
        <p:nvSpPr>
          <p:cNvPr id="5" name="TextBox 4"/>
          <p:cNvSpPr txBox="1"/>
          <p:nvPr/>
        </p:nvSpPr>
        <p:spPr>
          <a:xfrm>
            <a:off x="1349339" y="3014197"/>
            <a:ext cx="6707006" cy="1107996"/>
          </a:xfrm>
          <a:prstGeom prst="rect">
            <a:avLst/>
          </a:prstGeom>
          <a:solidFill>
            <a:srgbClr val="D7E4B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/>
              <a:t>Background</a:t>
            </a:r>
            <a:endParaRPr lang="en-US" sz="6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3334638" y="11700959"/>
            <a:ext cx="8175403" cy="1107996"/>
          </a:xfrm>
          <a:prstGeom prst="rect">
            <a:avLst/>
          </a:prstGeom>
          <a:solidFill>
            <a:srgbClr val="D7E4B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/>
              <a:t>Results</a:t>
            </a:r>
            <a:endParaRPr lang="en-US" sz="6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8018614" y="12849707"/>
            <a:ext cx="5952963" cy="1107996"/>
          </a:xfrm>
          <a:prstGeom prst="rect">
            <a:avLst/>
          </a:prstGeom>
          <a:solidFill>
            <a:srgbClr val="D7E4B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/>
              <a:t>Conclusions</a:t>
            </a:r>
            <a:endParaRPr lang="en-US" sz="6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7304259" y="17629399"/>
            <a:ext cx="7738853" cy="1107996"/>
          </a:xfrm>
          <a:prstGeom prst="rect">
            <a:avLst/>
          </a:prstGeom>
          <a:solidFill>
            <a:srgbClr val="D7E4B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/>
              <a:t>Future Investigations</a:t>
            </a:r>
            <a:endParaRPr lang="en-US" sz="6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349339" y="15722106"/>
            <a:ext cx="6649085" cy="110799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/>
              <a:t>Goal/Objectives</a:t>
            </a:r>
            <a:endParaRPr lang="en-US" sz="6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23082" y="20608916"/>
            <a:ext cx="9335267" cy="1107996"/>
          </a:xfrm>
          <a:prstGeom prst="rect">
            <a:avLst/>
          </a:prstGeom>
          <a:solidFill>
            <a:srgbClr val="D7E4B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/>
              <a:t>Methodology/Techniques</a:t>
            </a:r>
            <a:endParaRPr lang="en-US" sz="6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57767" y="4244388"/>
            <a:ext cx="11223308" cy="2151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8925" indent="-288925">
              <a:lnSpc>
                <a:spcPct val="90000"/>
              </a:lnSpc>
              <a:buClrTx/>
              <a:buFont typeface="Arial"/>
              <a:buChar char="•"/>
            </a:pPr>
            <a:r>
              <a:rPr lang="en-US" sz="3700" dirty="0" smtClean="0">
                <a:cs typeface="Georgia"/>
              </a:rPr>
              <a:t>Algae require </a:t>
            </a:r>
            <a:r>
              <a:rPr lang="en-US" sz="3700" dirty="0">
                <a:cs typeface="Georgia"/>
              </a:rPr>
              <a:t>nutrients, </a:t>
            </a:r>
            <a:r>
              <a:rPr lang="en-US" sz="3700" dirty="0" smtClean="0">
                <a:cs typeface="Georgia"/>
              </a:rPr>
              <a:t>light, CO</a:t>
            </a:r>
            <a:r>
              <a:rPr lang="en-US" sz="3700" baseline="-25000" dirty="0" smtClean="0">
                <a:cs typeface="Georgia"/>
              </a:rPr>
              <a:t>2</a:t>
            </a:r>
            <a:r>
              <a:rPr lang="en-US" sz="3700" dirty="0" smtClean="0">
                <a:cs typeface="Georgia"/>
              </a:rPr>
              <a:t> </a:t>
            </a:r>
            <a:r>
              <a:rPr lang="en-US" sz="3700" dirty="0" smtClean="0">
                <a:cs typeface="Georgia"/>
              </a:rPr>
              <a:t>&amp; a </a:t>
            </a:r>
            <a:r>
              <a:rPr lang="en-US" sz="3700" dirty="0">
                <a:cs typeface="Georgia"/>
              </a:rPr>
              <a:t>water </a:t>
            </a:r>
            <a:r>
              <a:rPr lang="en-US" sz="3700" dirty="0" smtClean="0">
                <a:cs typeface="Georgia"/>
              </a:rPr>
              <a:t>medium to grow in a photobioreactor (PBR) and produce lipids</a:t>
            </a:r>
            <a:endParaRPr lang="en-US" sz="3700" dirty="0">
              <a:cs typeface="Georgia"/>
            </a:endParaRPr>
          </a:p>
          <a:p>
            <a:pPr marL="288925" indent="-288925">
              <a:lnSpc>
                <a:spcPct val="90000"/>
              </a:lnSpc>
              <a:buClrTx/>
              <a:buFont typeface="Arial"/>
              <a:buChar char="•"/>
            </a:pPr>
            <a:r>
              <a:rPr lang="en-US" sz="3700" dirty="0" smtClean="0">
                <a:cs typeface="Georgia"/>
              </a:rPr>
              <a:t>Lipids </a:t>
            </a:r>
            <a:r>
              <a:rPr lang="en-US" sz="3700" dirty="0">
                <a:cs typeface="Georgia"/>
              </a:rPr>
              <a:t>are </a:t>
            </a:r>
            <a:r>
              <a:rPr lang="en-US" sz="3700" dirty="0" smtClean="0">
                <a:cs typeface="Georgia"/>
              </a:rPr>
              <a:t>hexane solvent-extracted from algae</a:t>
            </a:r>
          </a:p>
          <a:p>
            <a:pPr marL="288925" indent="-288925">
              <a:lnSpc>
                <a:spcPct val="90000"/>
              </a:lnSpc>
              <a:buClrTx/>
              <a:buFont typeface="Arial"/>
              <a:buChar char="•"/>
            </a:pPr>
            <a:r>
              <a:rPr lang="en-US" sz="3700" dirty="0" smtClean="0">
                <a:cs typeface="Georgia"/>
              </a:rPr>
              <a:t>Lipids</a:t>
            </a:r>
            <a:r>
              <a:rPr lang="en-US" sz="3700" dirty="0">
                <a:cs typeface="Georgia"/>
              </a:rPr>
              <a:t> </a:t>
            </a:r>
            <a:r>
              <a:rPr lang="en-US" sz="3700" dirty="0" smtClean="0">
                <a:cs typeface="Georgia"/>
              </a:rPr>
              <a:t>(algae oil) </a:t>
            </a:r>
            <a:r>
              <a:rPr lang="en-US" sz="3700" dirty="0" smtClean="0">
                <a:cs typeface="Georgia"/>
              </a:rPr>
              <a:t>are </a:t>
            </a:r>
            <a:r>
              <a:rPr lang="en-US" sz="3700" dirty="0" smtClean="0">
                <a:cs typeface="Georgia"/>
              </a:rPr>
              <a:t>feedstock to renewable biodiesel </a:t>
            </a:r>
          </a:p>
        </p:txBody>
      </p:sp>
      <p:pic>
        <p:nvPicPr>
          <p:cNvPr id="11" name="Content Placeholder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" r="288"/>
          <a:stretch/>
        </p:blipFill>
        <p:spPr>
          <a:xfrm>
            <a:off x="1095836" y="6344247"/>
            <a:ext cx="7788166" cy="523143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57768" y="16899325"/>
            <a:ext cx="9589455" cy="31765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700" b="1" dirty="0" smtClean="0">
                <a:cs typeface="Georgia"/>
              </a:rPr>
              <a:t>Goal: </a:t>
            </a:r>
            <a:r>
              <a:rPr lang="en-US" sz="3700" dirty="0" smtClean="0">
                <a:cs typeface="Georgia"/>
              </a:rPr>
              <a:t>Determine energy </a:t>
            </a:r>
            <a:r>
              <a:rPr lang="en-US" sz="3700" dirty="0">
                <a:cs typeface="Georgia"/>
              </a:rPr>
              <a:t>and </a:t>
            </a:r>
            <a:r>
              <a:rPr lang="en-US" sz="3700" dirty="0" smtClean="0">
                <a:cs typeface="Georgia"/>
              </a:rPr>
              <a:t>fresh water efficient </a:t>
            </a:r>
            <a:r>
              <a:rPr lang="en-US" sz="3700" dirty="0">
                <a:cs typeface="Georgia"/>
              </a:rPr>
              <a:t>conditions to </a:t>
            </a:r>
            <a:r>
              <a:rPr lang="en-US" sz="3700" dirty="0" smtClean="0">
                <a:cs typeface="Georgia"/>
              </a:rPr>
              <a:t>grow algae rich in lipids/oil</a:t>
            </a:r>
          </a:p>
          <a:p>
            <a:pPr>
              <a:lnSpc>
                <a:spcPct val="90000"/>
              </a:lnSpc>
            </a:pPr>
            <a:r>
              <a:rPr lang="en-US" sz="3700" b="1" dirty="0" smtClean="0">
                <a:cs typeface="Georgia"/>
              </a:rPr>
              <a:t>Objectives: To study: </a:t>
            </a:r>
          </a:p>
          <a:p>
            <a:pPr marL="457200" indent="-457200">
              <a:lnSpc>
                <a:spcPct val="90000"/>
              </a:lnSpc>
              <a:buFont typeface="Arial"/>
              <a:buChar char="•"/>
            </a:pPr>
            <a:r>
              <a:rPr lang="en-US" sz="3700" dirty="0" smtClean="0">
                <a:cs typeface="Georgia"/>
              </a:rPr>
              <a:t>Replacement of </a:t>
            </a:r>
            <a:r>
              <a:rPr lang="en-US" sz="3700" dirty="0">
                <a:cs typeface="Georgia"/>
              </a:rPr>
              <a:t>Fluorescent light with </a:t>
            </a:r>
            <a:r>
              <a:rPr lang="en-US" sz="3700" dirty="0" smtClean="0">
                <a:cs typeface="Georgia"/>
              </a:rPr>
              <a:t>LEDs</a:t>
            </a:r>
          </a:p>
          <a:p>
            <a:pPr marL="457200" indent="-457200">
              <a:lnSpc>
                <a:spcPct val="90000"/>
              </a:lnSpc>
              <a:buFont typeface="Arial"/>
              <a:buChar char="•"/>
            </a:pPr>
            <a:r>
              <a:rPr lang="en-US" sz="3700" dirty="0">
                <a:cs typeface="Georgia"/>
              </a:rPr>
              <a:t>O</a:t>
            </a:r>
            <a:r>
              <a:rPr lang="en-US" sz="3700" dirty="0" smtClean="0">
                <a:cs typeface="Georgia"/>
              </a:rPr>
              <a:t>il production in waste water vs. fresh water</a:t>
            </a:r>
          </a:p>
          <a:p>
            <a:pPr marL="457200" indent="-457200">
              <a:lnSpc>
                <a:spcPct val="90000"/>
              </a:lnSpc>
              <a:buFont typeface="Arial"/>
              <a:buChar char="•"/>
            </a:pPr>
            <a:r>
              <a:rPr lang="en-US" sz="3700" dirty="0">
                <a:cs typeface="Georgia"/>
              </a:rPr>
              <a:t>L</a:t>
            </a:r>
            <a:r>
              <a:rPr lang="en-US" sz="3700" dirty="0" smtClean="0">
                <a:cs typeface="Georgia"/>
              </a:rPr>
              <a:t>ight </a:t>
            </a:r>
            <a:r>
              <a:rPr lang="en-US" sz="3700" dirty="0">
                <a:cs typeface="Georgia"/>
              </a:rPr>
              <a:t>intensity </a:t>
            </a:r>
            <a:r>
              <a:rPr lang="en-US" sz="3700" dirty="0" smtClean="0">
                <a:cs typeface="Georgia"/>
              </a:rPr>
              <a:t>effect on lipid/oil production</a:t>
            </a:r>
            <a:endParaRPr lang="en-US" sz="3700" dirty="0">
              <a:cs typeface="Georgi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644276" y="4275919"/>
            <a:ext cx="5005424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700" dirty="0" smtClean="0"/>
              <a:t>Monitor algae growth with spectrophotometer turbidity readings and microscope cell counts </a:t>
            </a:r>
            <a:endParaRPr lang="en-US" sz="3700" dirty="0"/>
          </a:p>
        </p:txBody>
      </p:sp>
      <p:sp>
        <p:nvSpPr>
          <p:cNvPr id="20" name="TextBox 19"/>
          <p:cNvSpPr txBox="1"/>
          <p:nvPr/>
        </p:nvSpPr>
        <p:spPr>
          <a:xfrm>
            <a:off x="11481075" y="12962681"/>
            <a:ext cx="1159107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00"/>
                </a:solidFill>
              </a:rPr>
              <a:t>Effect of light and water source on lipid production</a:t>
            </a:r>
          </a:p>
          <a:p>
            <a:pPr algn="ctr"/>
            <a:r>
              <a:rPr lang="en-US" sz="3200" dirty="0" smtClean="0">
                <a:solidFill>
                  <a:srgbClr val="000000"/>
                </a:solidFill>
                <a:cs typeface="Georgia"/>
              </a:rPr>
              <a:t>(Chlorella </a:t>
            </a:r>
            <a:r>
              <a:rPr lang="en-US" sz="3200" dirty="0">
                <a:solidFill>
                  <a:srgbClr val="000000"/>
                </a:solidFill>
                <a:cs typeface="Georgia"/>
              </a:rPr>
              <a:t>C2 Algae Lipid Production, mg lipids/L Solution-</a:t>
            </a:r>
            <a:r>
              <a:rPr lang="en-US" sz="3200" dirty="0" smtClean="0">
                <a:solidFill>
                  <a:srgbClr val="000000"/>
                </a:solidFill>
                <a:cs typeface="Georgia"/>
              </a:rPr>
              <a:t>day)</a:t>
            </a:r>
            <a:endParaRPr lang="en-US" sz="3200" dirty="0">
              <a:solidFill>
                <a:srgbClr val="000000"/>
              </a:solidFill>
              <a:cs typeface="Georgia"/>
            </a:endParaRPr>
          </a:p>
          <a:p>
            <a:pPr algn="ctr"/>
            <a:endParaRPr lang="en-US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11105849" y="19384311"/>
            <a:ext cx="129044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000000"/>
                </a:solidFill>
                <a:cs typeface="Georgia"/>
              </a:rPr>
              <a:t>LEDs influence the production of more </a:t>
            </a:r>
            <a:r>
              <a:rPr lang="en-US" sz="3600" dirty="0" smtClean="0">
                <a:solidFill>
                  <a:srgbClr val="000000"/>
                </a:solidFill>
                <a:cs typeface="Georgia"/>
              </a:rPr>
              <a:t>lipids, and waste water lipid results are comparable if not better</a:t>
            </a:r>
            <a:endParaRPr lang="en-US" sz="3600" dirty="0">
              <a:solidFill>
                <a:srgbClr val="000000"/>
              </a:solidFill>
              <a:cs typeface="Georgia"/>
            </a:endParaRPr>
          </a:p>
        </p:txBody>
      </p:sp>
      <p:pic>
        <p:nvPicPr>
          <p:cNvPr id="22" name="Content Placeholder 7"/>
          <p:cNvPicPr>
            <a:picLocks noChangeAspect="1"/>
          </p:cNvPicPr>
          <p:nvPr/>
        </p:nvPicPr>
        <p:blipFill rotWithShape="1">
          <a:blip r:embed="rId3"/>
          <a:srcRect l="1784" t="3940" r="4365" b="2814"/>
          <a:stretch/>
        </p:blipFill>
        <p:spPr>
          <a:xfrm>
            <a:off x="10150631" y="23446379"/>
            <a:ext cx="7736757" cy="4087334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reflection stA="18000" endPos="0" dist="50800" dir="5400000" sy="-100000" algn="bl" rotWithShape="0"/>
          </a:effectLst>
        </p:spPr>
      </p:pic>
      <p:sp>
        <p:nvSpPr>
          <p:cNvPr id="23" name="TextBox 22"/>
          <p:cNvSpPr txBox="1"/>
          <p:nvPr/>
        </p:nvSpPr>
        <p:spPr>
          <a:xfrm>
            <a:off x="11644276" y="21456475"/>
            <a:ext cx="1229261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0000"/>
                </a:solidFill>
              </a:rPr>
              <a:t>Effect </a:t>
            </a:r>
            <a:r>
              <a:rPr lang="en-US" sz="3600" b="1" dirty="0" smtClean="0">
                <a:solidFill>
                  <a:srgbClr val="000000"/>
                </a:solidFill>
              </a:rPr>
              <a:t>of light </a:t>
            </a:r>
            <a:r>
              <a:rPr lang="en-US" sz="3600" b="1" dirty="0">
                <a:solidFill>
                  <a:srgbClr val="000000"/>
                </a:solidFill>
              </a:rPr>
              <a:t>intensity </a:t>
            </a:r>
            <a:r>
              <a:rPr lang="en-US" sz="3600" b="1" dirty="0" smtClean="0">
                <a:solidFill>
                  <a:srgbClr val="000000"/>
                </a:solidFill>
              </a:rPr>
              <a:t>on lipid production</a:t>
            </a:r>
            <a:endParaRPr lang="en-US" sz="3600" b="1" dirty="0">
              <a:solidFill>
                <a:srgbClr val="000000"/>
              </a:solidFill>
            </a:endParaRPr>
          </a:p>
          <a:p>
            <a:pPr algn="ctr"/>
            <a:r>
              <a:rPr lang="en-US" sz="3200" dirty="0">
                <a:solidFill>
                  <a:srgbClr val="000000"/>
                </a:solidFill>
                <a:cs typeface="Georgia"/>
              </a:rPr>
              <a:t>(Chlorella C2 Algae Lipid Production, mg lipids/L Solution-day</a:t>
            </a:r>
            <a:r>
              <a:rPr lang="en-US" sz="3200" dirty="0" smtClean="0">
                <a:solidFill>
                  <a:srgbClr val="000000"/>
                </a:solidFill>
                <a:cs typeface="Georgia"/>
              </a:rPr>
              <a:t>)</a:t>
            </a:r>
            <a:endParaRPr lang="en-US" sz="3200" dirty="0">
              <a:solidFill>
                <a:srgbClr val="000000"/>
              </a:solidFill>
              <a:cs typeface="Georgi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588435" y="25315892"/>
            <a:ext cx="174620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/>
              <a:t>8000 LUX</a:t>
            </a:r>
            <a:endParaRPr lang="en-US" sz="26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14934772" y="26427932"/>
            <a:ext cx="186526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/>
              <a:t>2000 LUX</a:t>
            </a:r>
            <a:endParaRPr lang="en-US" sz="26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11029650" y="22800048"/>
            <a:ext cx="4609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Fluorescent</a:t>
            </a:r>
            <a:endParaRPr lang="en-US" sz="3600" dirty="0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/>
          <a:srcRect l="2325" t="3164" r="3407" b="2812"/>
          <a:stretch/>
        </p:blipFill>
        <p:spPr>
          <a:xfrm>
            <a:off x="18017636" y="23098071"/>
            <a:ext cx="7199389" cy="4435642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19644780" y="22595248"/>
            <a:ext cx="4365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Red LEDs</a:t>
            </a:r>
            <a:endParaRPr lang="en-US" sz="3600" dirty="0"/>
          </a:p>
        </p:txBody>
      </p:sp>
      <p:sp>
        <p:nvSpPr>
          <p:cNvPr id="31" name="TextBox 30"/>
          <p:cNvSpPr txBox="1"/>
          <p:nvPr/>
        </p:nvSpPr>
        <p:spPr>
          <a:xfrm>
            <a:off x="19644780" y="25189483"/>
            <a:ext cx="186526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/>
              <a:t>5500 LUX</a:t>
            </a:r>
            <a:endParaRPr lang="en-US" sz="26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22660948" y="25808335"/>
            <a:ext cx="21448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/>
              <a:t>2000 LUX</a:t>
            </a:r>
            <a:endParaRPr lang="en-US" sz="26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11365908" y="27827779"/>
            <a:ext cx="11966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A higher light intensity influences a greater lipid production.</a:t>
            </a:r>
            <a:endParaRPr lang="en-US" sz="3600" dirty="0"/>
          </a:p>
        </p:txBody>
      </p:sp>
      <p:sp>
        <p:nvSpPr>
          <p:cNvPr id="37" name="TextBox 36"/>
          <p:cNvSpPr txBox="1"/>
          <p:nvPr/>
        </p:nvSpPr>
        <p:spPr>
          <a:xfrm>
            <a:off x="26113667" y="14054782"/>
            <a:ext cx="101845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36550" indent="-336550">
              <a:buFont typeface="Arial"/>
              <a:buChar char="•"/>
            </a:pPr>
            <a:r>
              <a:rPr lang="en-US" sz="3600" dirty="0">
                <a:cs typeface="Georgia"/>
              </a:rPr>
              <a:t>LEDs produce more lipids than fluorescent lighting, while saving energy </a:t>
            </a:r>
          </a:p>
          <a:p>
            <a:pPr marL="336550" indent="-336550">
              <a:buFont typeface="Arial"/>
              <a:buChar char="•"/>
            </a:pPr>
            <a:r>
              <a:rPr lang="en-US" sz="3600" dirty="0">
                <a:cs typeface="Georgia"/>
              </a:rPr>
              <a:t>A greater light intensity increases lipid </a:t>
            </a:r>
            <a:r>
              <a:rPr lang="en-US" sz="3600" dirty="0" smtClean="0">
                <a:cs typeface="Georgia"/>
              </a:rPr>
              <a:t>production</a:t>
            </a:r>
            <a:endParaRPr lang="en-US" sz="3600" dirty="0">
              <a:cs typeface="Georgia"/>
            </a:endParaRPr>
          </a:p>
          <a:p>
            <a:pPr marL="336550" indent="-336550">
              <a:buFont typeface="Arial"/>
              <a:buChar char="•"/>
            </a:pPr>
            <a:r>
              <a:rPr lang="en-US" sz="3600" dirty="0">
                <a:cs typeface="Georgia"/>
              </a:rPr>
              <a:t>Waste water is a viable option for growing algae and </a:t>
            </a:r>
            <a:r>
              <a:rPr lang="en-US" sz="3600" dirty="0" smtClean="0">
                <a:cs typeface="Georgia"/>
              </a:rPr>
              <a:t>conserving </a:t>
            </a:r>
            <a:r>
              <a:rPr lang="en-US" sz="3600" dirty="0">
                <a:cs typeface="Georgia"/>
              </a:rPr>
              <a:t>fresh </a:t>
            </a:r>
            <a:r>
              <a:rPr lang="en-US" sz="3600" dirty="0" smtClean="0">
                <a:cs typeface="Georgia"/>
              </a:rPr>
              <a:t>water</a:t>
            </a:r>
            <a:endParaRPr lang="en-US" sz="3600" dirty="0">
              <a:cs typeface="Georgi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6113667" y="18814449"/>
            <a:ext cx="101845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/>
              <a:buChar char="•"/>
            </a:pPr>
            <a:r>
              <a:rPr lang="en-US" sz="3600" dirty="0" smtClean="0">
                <a:cs typeface="Georgia"/>
              </a:rPr>
              <a:t>In-situ </a:t>
            </a:r>
            <a:r>
              <a:rPr lang="en-US" sz="3600" dirty="0">
                <a:cs typeface="Georgia"/>
              </a:rPr>
              <a:t>production of Biodiesel (integrated lipid extraction and transesterification</a:t>
            </a:r>
            <a:r>
              <a:rPr lang="en-US" sz="3600" dirty="0" smtClean="0">
                <a:cs typeface="Georgia"/>
              </a:rPr>
              <a:t>)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>
                <a:cs typeface="Georgia"/>
              </a:rPr>
              <a:t>Reduced and effective nutrient solution specific to algae growth in waste water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>
                <a:cs typeface="Georgia"/>
              </a:rPr>
              <a:t>Replace hazardous hexane lipid extraction solvent </a:t>
            </a:r>
            <a:endParaRPr lang="en-US" sz="3600" dirty="0">
              <a:cs typeface="Georgia"/>
            </a:endParaRPr>
          </a:p>
          <a:p>
            <a:pPr marL="1828800" lvl="1" indent="-457200">
              <a:buFontTx/>
              <a:buChar char="-"/>
            </a:pPr>
            <a:r>
              <a:rPr lang="en-US" sz="3600" dirty="0" smtClean="0">
                <a:cs typeface="Georgia"/>
              </a:rPr>
              <a:t>Less </a:t>
            </a:r>
            <a:r>
              <a:rPr lang="en-US" sz="3600" dirty="0">
                <a:cs typeface="Georgia"/>
              </a:rPr>
              <a:t>hazardous </a:t>
            </a:r>
            <a:r>
              <a:rPr lang="en-US" sz="3600" dirty="0" smtClean="0">
                <a:cs typeface="Georgia"/>
              </a:rPr>
              <a:t>alternative</a:t>
            </a:r>
          </a:p>
          <a:p>
            <a:pPr marL="1828800" lvl="1" indent="-457200">
              <a:buFontTx/>
              <a:buChar char="-"/>
            </a:pPr>
            <a:r>
              <a:rPr lang="en-US" sz="3600" dirty="0" smtClean="0">
                <a:cs typeface="Georgia"/>
              </a:rPr>
              <a:t>Inexpensive alternative</a:t>
            </a:r>
            <a:endParaRPr lang="en-US" sz="3600" dirty="0">
              <a:cs typeface="Georgia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7304259" y="23261481"/>
            <a:ext cx="7738853" cy="1107996"/>
          </a:xfrm>
          <a:prstGeom prst="rect">
            <a:avLst/>
          </a:prstGeom>
          <a:solidFill>
            <a:srgbClr val="D7E4B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/>
              <a:t>Acknowledgments</a:t>
            </a:r>
            <a:endParaRPr lang="en-US" sz="66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26391472" y="24445234"/>
            <a:ext cx="9286623" cy="408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90000"/>
              </a:lnSpc>
              <a:buFont typeface="Arial"/>
              <a:buChar char="•"/>
            </a:pPr>
            <a:r>
              <a:rPr lang="en-US" sz="3600" dirty="0"/>
              <a:t>Hamel Center for Undergraduate Research</a:t>
            </a:r>
          </a:p>
          <a:p>
            <a:pPr marL="571500" indent="-571500">
              <a:lnSpc>
                <a:spcPct val="90000"/>
              </a:lnSpc>
              <a:buFont typeface="Arial"/>
              <a:buChar char="•"/>
            </a:pPr>
            <a:r>
              <a:rPr lang="en-US" sz="3600" dirty="0" smtClean="0"/>
              <a:t>Dr. Ihab Farag (Mentor)</a:t>
            </a:r>
          </a:p>
          <a:p>
            <a:pPr marL="571500" indent="-571500">
              <a:lnSpc>
                <a:spcPct val="90000"/>
              </a:lnSpc>
              <a:buFont typeface="Arial"/>
              <a:buChar char="•"/>
            </a:pPr>
            <a:r>
              <a:rPr lang="en-US" sz="3600" dirty="0" smtClean="0"/>
              <a:t>Marian Elmoraghy</a:t>
            </a:r>
          </a:p>
          <a:p>
            <a:pPr marL="571500" indent="-571500">
              <a:lnSpc>
                <a:spcPct val="90000"/>
              </a:lnSpc>
              <a:buFont typeface="Arial"/>
              <a:buChar char="•"/>
            </a:pPr>
            <a:r>
              <a:rPr lang="en-US" sz="3600" dirty="0" smtClean="0"/>
              <a:t>Dr. Nancy Whitehouse</a:t>
            </a:r>
          </a:p>
          <a:p>
            <a:pPr marL="571500" indent="-571500">
              <a:lnSpc>
                <a:spcPct val="90000"/>
              </a:lnSpc>
              <a:buFont typeface="Arial"/>
              <a:buChar char="•"/>
            </a:pPr>
            <a:r>
              <a:rPr lang="en-US" sz="3600" dirty="0" smtClean="0"/>
              <a:t>Daniel Eltringham</a:t>
            </a:r>
          </a:p>
          <a:p>
            <a:pPr marL="571500" indent="-571500">
              <a:lnSpc>
                <a:spcPct val="90000"/>
              </a:lnSpc>
              <a:buFont typeface="Arial"/>
              <a:buChar char="•"/>
            </a:pPr>
            <a:r>
              <a:rPr lang="en-US" sz="3600" dirty="0" smtClean="0"/>
              <a:t>Kristen Blackwell</a:t>
            </a:r>
          </a:p>
          <a:p>
            <a:pPr marL="571500" indent="-571500">
              <a:lnSpc>
                <a:spcPct val="90000"/>
              </a:lnSpc>
              <a:buFont typeface="Arial"/>
              <a:buChar char="•"/>
            </a:pPr>
            <a:r>
              <a:rPr lang="en-US" sz="3600" dirty="0" smtClean="0"/>
              <a:t>John Newell</a:t>
            </a:r>
          </a:p>
          <a:p>
            <a:pPr marL="571500" indent="-571500">
              <a:lnSpc>
                <a:spcPct val="90000"/>
              </a:lnSpc>
              <a:buFont typeface="Arial"/>
              <a:buChar char="•"/>
            </a:pPr>
            <a:r>
              <a:rPr lang="en-US" sz="3600" dirty="0" smtClean="0"/>
              <a:t>Dover Wastewater Treatment Facility</a:t>
            </a:r>
            <a:endParaRPr lang="en-US" sz="3600" dirty="0"/>
          </a:p>
        </p:txBody>
      </p:sp>
      <p:sp>
        <p:nvSpPr>
          <p:cNvPr id="41" name="TextBox 40"/>
          <p:cNvSpPr txBox="1"/>
          <p:nvPr/>
        </p:nvSpPr>
        <p:spPr>
          <a:xfrm>
            <a:off x="14038927" y="3014197"/>
            <a:ext cx="6151395" cy="1107996"/>
          </a:xfrm>
          <a:prstGeom prst="rect">
            <a:avLst/>
          </a:prstGeom>
          <a:solidFill>
            <a:srgbClr val="D7E4B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/>
              <a:t>Process</a:t>
            </a:r>
            <a:endParaRPr lang="en-US" sz="66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323082" y="25728920"/>
            <a:ext cx="9133739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36550" indent="-336550">
              <a:lnSpc>
                <a:spcPct val="90000"/>
              </a:lnSpc>
              <a:buFont typeface="Arial"/>
              <a:buChar char="•"/>
            </a:pPr>
            <a:r>
              <a:rPr lang="en-US" sz="3600" dirty="0" smtClean="0">
                <a:cs typeface="Georgia"/>
              </a:rPr>
              <a:t>Grow algae in PBR using Fluorescent light and Red </a:t>
            </a:r>
            <a:r>
              <a:rPr lang="en-US" sz="3600" dirty="0">
                <a:cs typeface="Georgia"/>
              </a:rPr>
              <a:t>and </a:t>
            </a:r>
            <a:r>
              <a:rPr lang="en-US" sz="3600" dirty="0" smtClean="0">
                <a:cs typeface="Georgia"/>
              </a:rPr>
              <a:t>Red-Blue LEDs (48% </a:t>
            </a:r>
            <a:r>
              <a:rPr lang="en-US" sz="3600" dirty="0">
                <a:cs typeface="Georgia"/>
              </a:rPr>
              <a:t>less </a:t>
            </a:r>
            <a:r>
              <a:rPr lang="en-US" sz="3600" dirty="0" smtClean="0">
                <a:cs typeface="Georgia"/>
              </a:rPr>
              <a:t>energy)</a:t>
            </a:r>
            <a:endParaRPr lang="en-US" sz="3600" dirty="0">
              <a:cs typeface="Georgia"/>
            </a:endParaRPr>
          </a:p>
          <a:p>
            <a:pPr marL="336550" indent="-336550">
              <a:lnSpc>
                <a:spcPct val="90000"/>
              </a:lnSpc>
              <a:buFont typeface="Arial"/>
              <a:buChar char="•"/>
            </a:pPr>
            <a:r>
              <a:rPr lang="en-US" sz="3600" dirty="0">
                <a:cs typeface="Georgia"/>
              </a:rPr>
              <a:t>Measure </a:t>
            </a:r>
            <a:r>
              <a:rPr lang="en-US" sz="3600" dirty="0" smtClean="0">
                <a:cs typeface="Georgia"/>
              </a:rPr>
              <a:t>light </a:t>
            </a:r>
            <a:r>
              <a:rPr lang="en-US" sz="3600" dirty="0">
                <a:cs typeface="Georgia"/>
              </a:rPr>
              <a:t>intensity in </a:t>
            </a:r>
            <a:r>
              <a:rPr lang="en-US" sz="3600" dirty="0" smtClean="0">
                <a:cs typeface="Georgia"/>
              </a:rPr>
              <a:t>LUX</a:t>
            </a:r>
            <a:endParaRPr lang="en-US" sz="3600" dirty="0" smtClean="0">
              <a:cs typeface="Georgia"/>
            </a:endParaRPr>
          </a:p>
          <a:p>
            <a:pPr marL="336550" indent="-336550">
              <a:lnSpc>
                <a:spcPct val="90000"/>
              </a:lnSpc>
              <a:buFont typeface="Arial"/>
              <a:buChar char="•"/>
            </a:pPr>
            <a:r>
              <a:rPr lang="en-US" sz="3600" dirty="0" smtClean="0">
                <a:cs typeface="Georgia"/>
              </a:rPr>
              <a:t>Monitor algae growth</a:t>
            </a:r>
          </a:p>
          <a:p>
            <a:pPr marL="336550" indent="-336550">
              <a:lnSpc>
                <a:spcPct val="90000"/>
              </a:lnSpc>
              <a:buFont typeface="Arial"/>
              <a:buChar char="•"/>
            </a:pPr>
            <a:r>
              <a:rPr lang="en-US" sz="3600" dirty="0" smtClean="0">
                <a:cs typeface="Georgia"/>
              </a:rPr>
              <a:t>Harvest/dry algae, get algae production rate</a:t>
            </a:r>
          </a:p>
          <a:p>
            <a:pPr marL="336550" indent="-336550">
              <a:lnSpc>
                <a:spcPct val="90000"/>
              </a:lnSpc>
              <a:buFont typeface="Arial"/>
              <a:buChar char="•"/>
            </a:pPr>
            <a:r>
              <a:rPr lang="en-US" sz="3600" dirty="0" smtClean="0">
                <a:cs typeface="Georgia"/>
              </a:rPr>
              <a:t>Extract oil and determine algae oil content</a:t>
            </a:r>
            <a:endParaRPr lang="en-US" sz="3600" dirty="0">
              <a:cs typeface="Georgia"/>
            </a:endParaRPr>
          </a:p>
        </p:txBody>
      </p:sp>
      <p:pic>
        <p:nvPicPr>
          <p:cNvPr id="43" name="Picture 42" descr="phot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3318" y="4431903"/>
            <a:ext cx="3219833" cy="2414875"/>
          </a:xfrm>
          <a:prstGeom prst="rect">
            <a:avLst/>
          </a:prstGeom>
        </p:spPr>
      </p:pic>
      <p:pic>
        <p:nvPicPr>
          <p:cNvPr id="44" name="Picture 43" descr="photo-1.JP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47" b="7278"/>
          <a:stretch/>
        </p:blipFill>
        <p:spPr>
          <a:xfrm rot="5400000">
            <a:off x="19664370" y="4802108"/>
            <a:ext cx="2570622" cy="1518719"/>
          </a:xfrm>
          <a:prstGeom prst="rect">
            <a:avLst/>
          </a:prstGeom>
        </p:spPr>
      </p:pic>
      <p:pic>
        <p:nvPicPr>
          <p:cNvPr id="46" name="Content Placeholder 10"/>
          <p:cNvPicPr>
            <a:picLocks noChangeAspect="1"/>
          </p:cNvPicPr>
          <p:nvPr/>
        </p:nvPicPr>
        <p:blipFill rotWithShape="1">
          <a:blip r:embed="rId7"/>
          <a:srcRect l="3032" t="3076" r="7236" b="2711"/>
          <a:stretch/>
        </p:blipFill>
        <p:spPr>
          <a:xfrm>
            <a:off x="16542179" y="7726733"/>
            <a:ext cx="5594491" cy="3027703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11644275" y="7080402"/>
            <a:ext cx="4331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Algae Growth Stages:</a:t>
            </a:r>
            <a:endParaRPr lang="en-US" sz="3600" dirty="0"/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823552" y="16374109"/>
            <a:ext cx="1111220" cy="111122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9"/>
          <a:srcRect l="13778" t="10724" r="13550" b="13863"/>
          <a:stretch/>
        </p:blipFill>
        <p:spPr>
          <a:xfrm>
            <a:off x="17420924" y="17062698"/>
            <a:ext cx="1193423" cy="990767"/>
          </a:xfrm>
          <a:prstGeom prst="rect">
            <a:avLst/>
          </a:prstGeom>
        </p:spPr>
      </p:pic>
      <p:pic>
        <p:nvPicPr>
          <p:cNvPr id="50" name="Picture 49" descr="Untitled1.png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82" b="13841"/>
          <a:stretch/>
        </p:blipFill>
        <p:spPr>
          <a:xfrm>
            <a:off x="21510041" y="16113825"/>
            <a:ext cx="994919" cy="1354362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1194179" y="11771099"/>
            <a:ext cx="6707006" cy="1107996"/>
          </a:xfrm>
          <a:prstGeom prst="rect">
            <a:avLst/>
          </a:prstGeom>
          <a:solidFill>
            <a:srgbClr val="D7E4B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/>
              <a:t>Algae Pros &amp; Cons</a:t>
            </a:r>
            <a:endParaRPr lang="en-US" sz="6600" b="1" dirty="0"/>
          </a:p>
        </p:txBody>
      </p:sp>
      <p:graphicFrame>
        <p:nvGraphicFramePr>
          <p:cNvPr id="55" name="Table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7592271"/>
              </p:ext>
            </p:extLst>
          </p:nvPr>
        </p:nvGraphicFramePr>
        <p:xfrm>
          <a:off x="484542" y="13117827"/>
          <a:ext cx="9408040" cy="2004482"/>
        </p:xfrm>
        <a:graphic>
          <a:graphicData uri="http://schemas.openxmlformats.org/drawingml/2006/table">
            <a:tbl>
              <a:tblPr firstRow="1">
                <a:tableStyleId>{5940675A-B579-460E-94D1-54222C63F5DA}</a:tableStyleId>
              </a:tblPr>
              <a:tblGrid>
                <a:gridCol w="4984602"/>
                <a:gridCol w="4423438"/>
              </a:tblGrid>
              <a:tr h="596306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3200" dirty="0" smtClean="0"/>
                        <a:t>Advantages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1881012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/>
                        <a:t>Disadvantages</a:t>
                      </a:r>
                    </a:p>
                  </a:txBody>
                  <a:tcPr/>
                </a:tc>
              </a:tr>
              <a:tr h="913822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3200" kern="1200" dirty="0" smtClean="0"/>
                        <a:t>No</a:t>
                      </a:r>
                      <a:r>
                        <a:rPr lang="en-US" sz="3200" kern="1200" baseline="0" dirty="0" smtClean="0"/>
                        <a:t> </a:t>
                      </a:r>
                      <a:r>
                        <a:rPr lang="en-US" sz="3200" kern="1200" dirty="0" smtClean="0"/>
                        <a:t>food vs.</a:t>
                      </a:r>
                      <a:r>
                        <a:rPr lang="en-US" sz="3200" kern="1200" baseline="0" dirty="0" smtClean="0"/>
                        <a:t> fuel concerns</a:t>
                      </a:r>
                      <a:endParaRPr lang="en-US" sz="3200" kern="1200" dirty="0" smtClean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3200" kern="1200" dirty="0" smtClean="0"/>
                        <a:t>Reduce land requirements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3200" kern="1200" dirty="0" smtClean="0"/>
                        <a:t>Consume CO</a:t>
                      </a:r>
                      <a:r>
                        <a:rPr lang="en-US" sz="3200" kern="1200" baseline="-25000" dirty="0" smtClean="0"/>
                        <a:t>2 </a:t>
                      </a:r>
                      <a:r>
                        <a:rPr lang="en-US" sz="3200" kern="1200" dirty="0" smtClean="0"/>
                        <a:t>while growing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3200" dirty="0" smtClean="0"/>
                        <a:t>Fresh water consumption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3200" dirty="0" smtClean="0"/>
                        <a:t>Energy Intensive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3200" dirty="0" smtClean="0"/>
                        <a:t>Unfavorable</a:t>
                      </a:r>
                      <a:r>
                        <a:rPr lang="en-US" sz="3200" baseline="0" dirty="0" smtClean="0"/>
                        <a:t> economics</a:t>
                      </a:r>
                      <a:endParaRPr lang="en-US" sz="3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6" name="Content Placeholder 3"/>
          <p:cNvPicPr>
            <a:picLocks noChangeAspect="1"/>
          </p:cNvPicPr>
          <p:nvPr/>
        </p:nvPicPr>
        <p:blipFill rotWithShape="1">
          <a:blip r:embed="rId11"/>
          <a:srcRect l="16878" t="23972" r="13942" b="1883"/>
          <a:stretch/>
        </p:blipFill>
        <p:spPr>
          <a:xfrm>
            <a:off x="24805824" y="5683577"/>
            <a:ext cx="10665276" cy="5953378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23627759" y="4276156"/>
            <a:ext cx="129482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Scale Up</a:t>
            </a:r>
            <a:r>
              <a:rPr lang="en-US" sz="3600" dirty="0" smtClean="0"/>
              <a:t>: </a:t>
            </a:r>
            <a:r>
              <a:rPr lang="en-US" sz="3600" dirty="0">
                <a:cs typeface="Georgia"/>
              </a:rPr>
              <a:t>Effect of Water Source on Chlorella C2 </a:t>
            </a:r>
            <a:r>
              <a:rPr lang="en-US" sz="3600" dirty="0" smtClean="0">
                <a:solidFill>
                  <a:srgbClr val="0070C0"/>
                </a:solidFill>
                <a:cs typeface="Georgia"/>
              </a:rPr>
              <a:t>Productivity</a:t>
            </a:r>
            <a:r>
              <a:rPr lang="en-US" sz="3600" dirty="0" smtClean="0">
                <a:cs typeface="Georgia"/>
              </a:rPr>
              <a:t> </a:t>
            </a:r>
            <a:r>
              <a:rPr lang="en-US" sz="3600" dirty="0">
                <a:cs typeface="Georgia"/>
              </a:rPr>
              <a:t>and </a:t>
            </a:r>
            <a:r>
              <a:rPr lang="en-US" sz="3600" dirty="0" smtClean="0">
                <a:solidFill>
                  <a:srgbClr val="92D050"/>
                </a:solidFill>
                <a:cs typeface="Georgia"/>
              </a:rPr>
              <a:t>Lipid/oil </a:t>
            </a:r>
            <a:r>
              <a:rPr lang="en-US" sz="3600" dirty="0">
                <a:solidFill>
                  <a:srgbClr val="92D050"/>
                </a:solidFill>
                <a:cs typeface="Georgia"/>
              </a:rPr>
              <a:t>Concentration </a:t>
            </a:r>
            <a:r>
              <a:rPr lang="en-US" sz="3600" dirty="0">
                <a:cs typeface="Georgia"/>
              </a:rPr>
              <a:t>in 80L PBR, 8000 LUX Fluorescent Light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58" name="TextBox 57"/>
          <p:cNvSpPr txBox="1"/>
          <p:nvPr/>
        </p:nvSpPr>
        <p:spPr>
          <a:xfrm>
            <a:off x="24178779" y="11506327"/>
            <a:ext cx="11966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000000"/>
                </a:solidFill>
                <a:cs typeface="Georgia"/>
              </a:rPr>
              <a:t>Waste water produces more algae, and comparable </a:t>
            </a:r>
            <a:r>
              <a:rPr lang="en-US" sz="3600" dirty="0" smtClean="0">
                <a:solidFill>
                  <a:srgbClr val="000000"/>
                </a:solidFill>
                <a:cs typeface="Georgia"/>
              </a:rPr>
              <a:t>lipids</a:t>
            </a:r>
            <a:endParaRPr lang="en-US" sz="3600" dirty="0">
              <a:solidFill>
                <a:srgbClr val="000000"/>
              </a:solidFill>
              <a:cs typeface="Georgi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7646011" y="3101283"/>
            <a:ext cx="6151395" cy="1107996"/>
          </a:xfrm>
          <a:prstGeom prst="rect">
            <a:avLst/>
          </a:prstGeom>
          <a:solidFill>
            <a:srgbClr val="D7E4B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/>
              <a:t>Results</a:t>
            </a:r>
            <a:endParaRPr lang="en-US" sz="66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6959226" y="7080402"/>
            <a:ext cx="40476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Measured Turbidity:</a:t>
            </a:r>
            <a:endParaRPr lang="en-US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3" t="7294" r="11232" b="18739"/>
          <a:stretch/>
        </p:blipFill>
        <p:spPr bwMode="auto">
          <a:xfrm>
            <a:off x="11166767" y="7779881"/>
            <a:ext cx="5314492" cy="257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8" t="33231" r="49260" b="29214"/>
          <a:stretch/>
        </p:blipFill>
        <p:spPr bwMode="auto">
          <a:xfrm>
            <a:off x="366002" y="22060744"/>
            <a:ext cx="3642732" cy="3414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Content Placeholder 3"/>
          <p:cNvPicPr>
            <a:picLocks noChangeAspect="1"/>
          </p:cNvPicPr>
          <p:nvPr/>
        </p:nvPicPr>
        <p:blipFill rotWithShape="1">
          <a:blip r:embed="rId11"/>
          <a:srcRect l="2772" t="23972" r="90915" b="1883"/>
          <a:stretch/>
        </p:blipFill>
        <p:spPr>
          <a:xfrm>
            <a:off x="23787629" y="5683577"/>
            <a:ext cx="905939" cy="5953378"/>
          </a:xfrm>
          <a:prstGeom prst="rect">
            <a:avLst/>
          </a:prstGeom>
        </p:spPr>
      </p:pic>
      <p:pic>
        <p:nvPicPr>
          <p:cNvPr id="61" name="Picture 60" descr="Macintosh HD:Users:mdy4:Documents:Current Projects:02_UNHGID_Marks_rev2010:02_UNH_Depts_print:UNH_logos_HamelCenter:UNH_stacked_HamelCtr_cmyk.eps"/>
          <p:cNvPicPr/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458121"/>
            <a:ext cx="4898725" cy="2062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Content Placeholder 8"/>
          <p:cNvPicPr>
            <a:picLocks noChangeAspect="1"/>
          </p:cNvPicPr>
          <p:nvPr/>
        </p:nvPicPr>
        <p:blipFill rotWithShape="1">
          <a:blip r:embed="rId15"/>
          <a:srcRect l="1784" t="19036" r="94022" b="3366"/>
          <a:stretch/>
        </p:blipFill>
        <p:spPr>
          <a:xfrm>
            <a:off x="11605628" y="14046725"/>
            <a:ext cx="556173" cy="5263625"/>
          </a:xfrm>
          <a:prstGeom prst="rect">
            <a:avLst/>
          </a:prstGeom>
        </p:spPr>
      </p:pic>
      <p:pic>
        <p:nvPicPr>
          <p:cNvPr id="19" name="Content Placeholder 8"/>
          <p:cNvPicPr>
            <a:picLocks noChangeAspect="1"/>
          </p:cNvPicPr>
          <p:nvPr/>
        </p:nvPicPr>
        <p:blipFill rotWithShape="1">
          <a:blip r:embed="rId15"/>
          <a:srcRect l="9016" t="19036" r="3792" b="3366"/>
          <a:stretch/>
        </p:blipFill>
        <p:spPr>
          <a:xfrm>
            <a:off x="12106009" y="14120686"/>
            <a:ext cx="11562758" cy="526362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10556891" y="23853712"/>
            <a:ext cx="441146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900" dirty="0" smtClean="0"/>
              <a:t>          </a:t>
            </a:r>
            <a:endParaRPr lang="en-US" sz="900" dirty="0"/>
          </a:p>
        </p:txBody>
      </p:sp>
      <p:sp>
        <p:nvSpPr>
          <p:cNvPr id="64" name="TextBox 63"/>
          <p:cNvSpPr txBox="1"/>
          <p:nvPr/>
        </p:nvSpPr>
        <p:spPr>
          <a:xfrm>
            <a:off x="10584003" y="24730696"/>
            <a:ext cx="441146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900" dirty="0" smtClean="0"/>
              <a:t>          </a:t>
            </a:r>
            <a:endParaRPr lang="en-US" sz="900" dirty="0"/>
          </a:p>
        </p:txBody>
      </p:sp>
      <p:sp>
        <p:nvSpPr>
          <p:cNvPr id="6" name="TextBox 5"/>
          <p:cNvSpPr txBox="1"/>
          <p:nvPr/>
        </p:nvSpPr>
        <p:spPr>
          <a:xfrm>
            <a:off x="10584003" y="25533498"/>
            <a:ext cx="444013" cy="5383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356552" y="26502636"/>
            <a:ext cx="656475" cy="36933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sz="1800" dirty="0"/>
          </a:p>
        </p:txBody>
      </p:sp>
      <p:sp>
        <p:nvSpPr>
          <p:cNvPr id="26" name="TextBox 25"/>
          <p:cNvSpPr txBox="1"/>
          <p:nvPr/>
        </p:nvSpPr>
        <p:spPr>
          <a:xfrm rot="16200000">
            <a:off x="18097729" y="26154658"/>
            <a:ext cx="385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m</a:t>
            </a:r>
            <a:endParaRPr lang="en-US" sz="16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9931108" y="23261481"/>
            <a:ext cx="303408" cy="4708981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sz="30000" dirty="0"/>
          </a:p>
        </p:txBody>
      </p:sp>
      <p:sp>
        <p:nvSpPr>
          <p:cNvPr id="63" name="TextBox 62"/>
          <p:cNvSpPr txBox="1"/>
          <p:nvPr/>
        </p:nvSpPr>
        <p:spPr>
          <a:xfrm rot="5400000">
            <a:off x="14071260" y="19523307"/>
            <a:ext cx="96750" cy="7786747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sz="50000" dirty="0"/>
          </a:p>
        </p:txBody>
      </p:sp>
      <p:sp>
        <p:nvSpPr>
          <p:cNvPr id="65" name="TextBox 64"/>
          <p:cNvSpPr txBox="1"/>
          <p:nvPr/>
        </p:nvSpPr>
        <p:spPr>
          <a:xfrm>
            <a:off x="17866423" y="23054819"/>
            <a:ext cx="151704" cy="4708981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sz="30000" dirty="0"/>
          </a:p>
        </p:txBody>
      </p:sp>
      <p:sp>
        <p:nvSpPr>
          <p:cNvPr id="66" name="TextBox 65"/>
          <p:cNvSpPr txBox="1"/>
          <p:nvPr/>
        </p:nvSpPr>
        <p:spPr>
          <a:xfrm rot="5400000">
            <a:off x="13995629" y="23661919"/>
            <a:ext cx="96750" cy="7786747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sz="50000" dirty="0"/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 rotWithShape="1">
          <a:blip r:embed="rId9"/>
          <a:srcRect l="13778" t="36244" r="13550" b="42894"/>
          <a:stretch/>
        </p:blipFill>
        <p:spPr>
          <a:xfrm>
            <a:off x="16957324" y="17325473"/>
            <a:ext cx="2293203" cy="52666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 rotWithShape="1">
          <a:blip r:embed="rId8"/>
          <a:srcRect l="14513" t="32223" r="19723" b="47761"/>
          <a:stretch/>
        </p:blipFill>
        <p:spPr>
          <a:xfrm>
            <a:off x="13020256" y="16917104"/>
            <a:ext cx="2474991" cy="620469"/>
          </a:xfrm>
          <a:prstGeom prst="rect">
            <a:avLst/>
          </a:prstGeom>
        </p:spPr>
      </p:pic>
      <p:pic>
        <p:nvPicPr>
          <p:cNvPr id="69" name="Picture 68" descr="Untitled1.png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22" r="12453" b="30748"/>
          <a:stretch/>
        </p:blipFill>
        <p:spPr>
          <a:xfrm rot="5400000">
            <a:off x="21521070" y="15450351"/>
            <a:ext cx="459627" cy="2642529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 rotWithShape="1">
          <a:blip r:embed="rId8"/>
          <a:srcRect l="14513" t="32223" r="19723" b="47761"/>
          <a:stretch/>
        </p:blipFill>
        <p:spPr>
          <a:xfrm>
            <a:off x="22390263" y="23202227"/>
            <a:ext cx="2474991" cy="620469"/>
          </a:xfrm>
          <a:prstGeom prst="rect">
            <a:avLst/>
          </a:prstGeom>
        </p:spPr>
      </p:pic>
      <p:pic>
        <p:nvPicPr>
          <p:cNvPr id="71" name="Picture 70" descr="Untitled1.png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22" r="12453" b="30748"/>
          <a:stretch/>
        </p:blipFill>
        <p:spPr>
          <a:xfrm rot="5400000">
            <a:off x="15733008" y="22123584"/>
            <a:ext cx="459627" cy="2642529"/>
          </a:xfrm>
          <a:prstGeom prst="rect">
            <a:avLst/>
          </a:prstGeom>
        </p:spPr>
      </p:pic>
      <p:pic>
        <p:nvPicPr>
          <p:cNvPr id="72" name="Picture 71" descr="Untitled1.png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22" r="12453" b="30748"/>
          <a:stretch/>
        </p:blipFill>
        <p:spPr>
          <a:xfrm rot="5400000">
            <a:off x="5757896" y="21579366"/>
            <a:ext cx="612648" cy="2330995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 rotWithShape="1">
          <a:blip r:embed="rId8"/>
          <a:srcRect l="14513" t="32223" r="19723" b="47761"/>
          <a:stretch/>
        </p:blipFill>
        <p:spPr>
          <a:xfrm>
            <a:off x="4846019" y="23471420"/>
            <a:ext cx="2474991" cy="620469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 rotWithShape="1">
          <a:blip r:embed="rId9"/>
          <a:srcRect l="13778" t="36244" r="13550" b="42894"/>
          <a:stretch/>
        </p:blipFill>
        <p:spPr>
          <a:xfrm>
            <a:off x="4887650" y="24310549"/>
            <a:ext cx="2433360" cy="621792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644749" y="24084544"/>
            <a:ext cx="854476" cy="461665"/>
          </a:xfrm>
          <a:prstGeom prst="rect">
            <a:avLst/>
          </a:prstGeom>
          <a:solidFill>
            <a:srgbClr val="0000FF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PBR</a:t>
            </a:r>
            <a:endParaRPr lang="en-US" sz="24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625947" y="24140692"/>
            <a:ext cx="854476" cy="461665"/>
          </a:xfrm>
          <a:prstGeom prst="rect">
            <a:avLst/>
          </a:prstGeom>
          <a:solidFill>
            <a:srgbClr val="0000FF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PBR</a:t>
            </a:r>
            <a:endParaRPr lang="en-US" sz="24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42949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3587</TotalTime>
  <Words>431</Words>
  <Application>Microsoft Macintosh PowerPoint</Application>
  <PresentationFormat>Custom</PresentationFormat>
  <Paragraphs>71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Poster</dc:title>
  <dc:creator>Kelsey Price</dc:creator>
  <cp:lastModifiedBy>Kelsey Price</cp:lastModifiedBy>
  <cp:revision>82</cp:revision>
  <dcterms:created xsi:type="dcterms:W3CDTF">2013-04-11T03:01:30Z</dcterms:created>
  <dcterms:modified xsi:type="dcterms:W3CDTF">2013-04-22T01:10:30Z</dcterms:modified>
</cp:coreProperties>
</file>