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2" r:id="rId2"/>
  </p:sldIdLst>
  <p:sldSz cx="36576000" cy="29260800"/>
  <p:notesSz cx="9309100" cy="6954838"/>
  <p:defaultTextStyle>
    <a:defPPr>
      <a:defRPr lang="en-US"/>
    </a:defPPr>
    <a:lvl1pPr algn="l" defTabSz="3761101" rtl="0" fontAlgn="base">
      <a:spcBef>
        <a:spcPct val="0"/>
      </a:spcBef>
      <a:spcAft>
        <a:spcPct val="0"/>
      </a:spcAft>
      <a:defRPr sz="7500" kern="1200">
        <a:solidFill>
          <a:schemeClr val="tx1"/>
        </a:solidFill>
        <a:latin typeface="Arial" charset="0"/>
        <a:ea typeface="+mn-ea"/>
        <a:cs typeface="+mn-cs"/>
      </a:defRPr>
    </a:lvl1pPr>
    <a:lvl2pPr marL="1879798" indent="-1446693" algn="l" defTabSz="3761101" rtl="0" fontAlgn="base">
      <a:spcBef>
        <a:spcPct val="0"/>
      </a:spcBef>
      <a:spcAft>
        <a:spcPct val="0"/>
      </a:spcAft>
      <a:defRPr sz="7500" kern="1200">
        <a:solidFill>
          <a:schemeClr val="tx1"/>
        </a:solidFill>
        <a:latin typeface="Arial" charset="0"/>
        <a:ea typeface="+mn-ea"/>
        <a:cs typeface="+mn-cs"/>
      </a:defRPr>
    </a:lvl2pPr>
    <a:lvl3pPr marL="3761101" indent="-2894890" algn="l" defTabSz="3761101" rtl="0" fontAlgn="base">
      <a:spcBef>
        <a:spcPct val="0"/>
      </a:spcBef>
      <a:spcAft>
        <a:spcPct val="0"/>
      </a:spcAft>
      <a:defRPr sz="7500" kern="1200">
        <a:solidFill>
          <a:schemeClr val="tx1"/>
        </a:solidFill>
        <a:latin typeface="Arial" charset="0"/>
        <a:ea typeface="+mn-ea"/>
        <a:cs typeface="+mn-cs"/>
      </a:defRPr>
    </a:lvl3pPr>
    <a:lvl4pPr marL="5642403" indent="-4343086" algn="l" defTabSz="3761101" rtl="0" fontAlgn="base">
      <a:spcBef>
        <a:spcPct val="0"/>
      </a:spcBef>
      <a:spcAft>
        <a:spcPct val="0"/>
      </a:spcAft>
      <a:defRPr sz="7500" kern="1200">
        <a:solidFill>
          <a:schemeClr val="tx1"/>
        </a:solidFill>
        <a:latin typeface="Arial" charset="0"/>
        <a:ea typeface="+mn-ea"/>
        <a:cs typeface="+mn-cs"/>
      </a:defRPr>
    </a:lvl4pPr>
    <a:lvl5pPr marL="7522201" indent="-5789779" algn="l" defTabSz="3761101" rtl="0" fontAlgn="base">
      <a:spcBef>
        <a:spcPct val="0"/>
      </a:spcBef>
      <a:spcAft>
        <a:spcPct val="0"/>
      </a:spcAft>
      <a:defRPr sz="7500" kern="1200">
        <a:solidFill>
          <a:schemeClr val="tx1"/>
        </a:solidFill>
        <a:latin typeface="Arial" charset="0"/>
        <a:ea typeface="+mn-ea"/>
        <a:cs typeface="+mn-cs"/>
      </a:defRPr>
    </a:lvl5pPr>
    <a:lvl6pPr marL="2165528" algn="l" defTabSz="866211" rtl="0" eaLnBrk="1" latinLnBrk="0" hangingPunct="1">
      <a:defRPr sz="7500" kern="1200">
        <a:solidFill>
          <a:schemeClr val="tx1"/>
        </a:solidFill>
        <a:latin typeface="Arial" charset="0"/>
        <a:ea typeface="+mn-ea"/>
        <a:cs typeface="+mn-cs"/>
      </a:defRPr>
    </a:lvl6pPr>
    <a:lvl7pPr marL="2598633" algn="l" defTabSz="866211" rtl="0" eaLnBrk="1" latinLnBrk="0" hangingPunct="1">
      <a:defRPr sz="7500" kern="1200">
        <a:solidFill>
          <a:schemeClr val="tx1"/>
        </a:solidFill>
        <a:latin typeface="Arial" charset="0"/>
        <a:ea typeface="+mn-ea"/>
        <a:cs typeface="+mn-cs"/>
      </a:defRPr>
    </a:lvl7pPr>
    <a:lvl8pPr marL="3031739" algn="l" defTabSz="866211" rtl="0" eaLnBrk="1" latinLnBrk="0" hangingPunct="1">
      <a:defRPr sz="7500" kern="1200">
        <a:solidFill>
          <a:schemeClr val="tx1"/>
        </a:solidFill>
        <a:latin typeface="Arial" charset="0"/>
        <a:ea typeface="+mn-ea"/>
        <a:cs typeface="+mn-cs"/>
      </a:defRPr>
    </a:lvl8pPr>
    <a:lvl9pPr marL="3464844" algn="l" defTabSz="866211" rtl="0" eaLnBrk="1" latinLnBrk="0" hangingPunct="1">
      <a:defRPr sz="75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rin McLaughlin" initials="EM" lastIdx="10" clrIdx="0"/>
  <p:cmAuthor id="1" name="Brittany" initials="B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3082"/>
    <a:srgbClr val="FFFFFF"/>
    <a:srgbClr val="FDFDBB"/>
    <a:srgbClr val="FFFED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 autoAdjust="0"/>
    <p:restoredTop sz="96649" autoAdjust="0"/>
  </p:normalViewPr>
  <p:slideViewPr>
    <p:cSldViewPr>
      <p:cViewPr>
        <p:scale>
          <a:sx n="20" d="100"/>
          <a:sy n="20" d="100"/>
        </p:scale>
        <p:origin x="-474" y="-78"/>
      </p:cViewPr>
      <p:guideLst>
        <p:guide orient="horz" pos="9216"/>
        <p:guide pos="115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20"/>
    </p:cViewPr>
  </p:sorterViewPr>
  <p:notesViewPr>
    <p:cSldViewPr>
      <p:cViewPr varScale="1">
        <p:scale>
          <a:sx n="117" d="100"/>
          <a:sy n="117" d="100"/>
        </p:scale>
        <p:origin x="-2280" y="-102"/>
      </p:cViewPr>
      <p:guideLst>
        <p:guide orient="horz" pos="2190"/>
        <p:guide pos="2932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3838" cy="347663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 defTabSz="3971056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73675" y="0"/>
            <a:ext cx="4033838" cy="347663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 defTabSz="3971056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5DBA06F-DA42-45CA-9A9D-0FA3A6509308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05588"/>
            <a:ext cx="4033838" cy="347662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 defTabSz="3971056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73675" y="6605588"/>
            <a:ext cx="4033838" cy="347662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 defTabSz="3971056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C439AFA-3191-40F6-9823-B573F83792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703436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3838" cy="347663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 defTabSz="3971056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73675" y="0"/>
            <a:ext cx="4033838" cy="347663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 defTabSz="3971056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2EB1063-2268-49C4-B745-9F39CE119951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5775" y="522288"/>
            <a:ext cx="3257550" cy="2606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30" tIns="46465" rIns="92930" bIns="46465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275" y="3303588"/>
            <a:ext cx="7448550" cy="3128962"/>
          </a:xfrm>
          <a:prstGeom prst="rect">
            <a:avLst/>
          </a:prstGeom>
        </p:spPr>
        <p:txBody>
          <a:bodyPr vert="horz" lIns="92930" tIns="46465" rIns="92930" bIns="46465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05588"/>
            <a:ext cx="4033838" cy="347662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 defTabSz="3971056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73675" y="6605588"/>
            <a:ext cx="4033838" cy="347662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 defTabSz="3971056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30EAF6-9F00-4B39-A652-7B0D46B43E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592344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3761101" rtl="0" eaLnBrk="0" fontAlgn="base" hangingPunct="0">
      <a:spcBef>
        <a:spcPct val="30000"/>
      </a:spcBef>
      <a:spcAft>
        <a:spcPct val="0"/>
      </a:spcAft>
      <a:defRPr sz="4900" kern="1200">
        <a:solidFill>
          <a:schemeClr val="tx1"/>
        </a:solidFill>
        <a:latin typeface="+mn-lt"/>
        <a:ea typeface="+mn-ea"/>
        <a:cs typeface="+mn-cs"/>
      </a:defRPr>
    </a:lvl1pPr>
    <a:lvl2pPr marL="1879798" algn="l" defTabSz="3761101" rtl="0" eaLnBrk="0" fontAlgn="base" hangingPunct="0">
      <a:spcBef>
        <a:spcPct val="30000"/>
      </a:spcBef>
      <a:spcAft>
        <a:spcPct val="0"/>
      </a:spcAft>
      <a:defRPr sz="4900" kern="1200">
        <a:solidFill>
          <a:schemeClr val="tx1"/>
        </a:solidFill>
        <a:latin typeface="+mn-lt"/>
        <a:ea typeface="+mn-ea"/>
        <a:cs typeface="+mn-cs"/>
      </a:defRPr>
    </a:lvl2pPr>
    <a:lvl3pPr marL="3761101" algn="l" defTabSz="3761101" rtl="0" eaLnBrk="0" fontAlgn="base" hangingPunct="0">
      <a:spcBef>
        <a:spcPct val="30000"/>
      </a:spcBef>
      <a:spcAft>
        <a:spcPct val="0"/>
      </a:spcAft>
      <a:defRPr sz="4900" kern="1200">
        <a:solidFill>
          <a:schemeClr val="tx1"/>
        </a:solidFill>
        <a:latin typeface="+mn-lt"/>
        <a:ea typeface="+mn-ea"/>
        <a:cs typeface="+mn-cs"/>
      </a:defRPr>
    </a:lvl3pPr>
    <a:lvl4pPr marL="5642403" algn="l" defTabSz="3761101" rtl="0" eaLnBrk="0" fontAlgn="base" hangingPunct="0">
      <a:spcBef>
        <a:spcPct val="30000"/>
      </a:spcBef>
      <a:spcAft>
        <a:spcPct val="0"/>
      </a:spcAft>
      <a:defRPr sz="4900" kern="1200">
        <a:solidFill>
          <a:schemeClr val="tx1"/>
        </a:solidFill>
        <a:latin typeface="+mn-lt"/>
        <a:ea typeface="+mn-ea"/>
        <a:cs typeface="+mn-cs"/>
      </a:defRPr>
    </a:lvl4pPr>
    <a:lvl5pPr marL="7522201" algn="l" defTabSz="3761101" rtl="0" eaLnBrk="0" fontAlgn="base" hangingPunct="0">
      <a:spcBef>
        <a:spcPct val="30000"/>
      </a:spcBef>
      <a:spcAft>
        <a:spcPct val="0"/>
      </a:spcAft>
      <a:defRPr sz="4900" kern="1200">
        <a:solidFill>
          <a:schemeClr val="tx1"/>
        </a:solidFill>
        <a:latin typeface="+mn-lt"/>
        <a:ea typeface="+mn-ea"/>
        <a:cs typeface="+mn-cs"/>
      </a:defRPr>
    </a:lvl5pPr>
    <a:lvl6pPr marL="9404454" algn="l" defTabSz="3761781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6pPr>
    <a:lvl7pPr marL="11285345" algn="l" defTabSz="3761781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7pPr>
    <a:lvl8pPr marL="13166236" algn="l" defTabSz="3761781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8pPr>
    <a:lvl9pPr marL="15047126" algn="l" defTabSz="3761781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3970338" fontAlgn="base">
              <a:spcBef>
                <a:spcPct val="0"/>
              </a:spcBef>
              <a:spcAft>
                <a:spcPct val="0"/>
              </a:spcAft>
              <a:defRPr/>
            </a:pPr>
            <a:fld id="{47C64C46-E02C-4419-97F5-BCA567F13FE7}" type="slidenum">
              <a:rPr lang="en-US"/>
              <a:pPr defTabSz="3970338"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025775" y="522288"/>
            <a:ext cx="3257550" cy="26066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6"/>
            <a:ext cx="31089600" cy="627210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0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1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2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35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4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5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6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7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5A6C3-5AD4-4B5B-9ADF-33E129FBEE7C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8232D-60CD-4FE9-B8CB-410F81CA6C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F99EB-412D-4BDF-91A4-09D44BC1816C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22BCB-2099-4FA2-A166-438B2FFD2F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6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77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0891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1781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3pPr>
            <a:lvl4pPr marL="5642672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3564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4454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5345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623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712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D053C-33FA-451D-89EE-1D5FB26F547A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620E5-233A-433B-BD3E-D24A97D45B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2"/>
            <a:ext cx="16154400" cy="19310776"/>
          </a:xfrm>
        </p:spPr>
        <p:txBody>
          <a:bodyPr/>
          <a:lstStyle>
            <a:lvl1pPr>
              <a:defRPr sz="116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2"/>
            <a:ext cx="16154400" cy="19310776"/>
          </a:xfrm>
        </p:spPr>
        <p:txBody>
          <a:bodyPr/>
          <a:lstStyle>
            <a:lvl1pPr>
              <a:defRPr sz="116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514A0-864E-4577-A04E-02FBDB7DC5EA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CE4139-982E-4315-B3A0-DD9FFE6E8D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5"/>
            <a:ext cx="16160752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891" indent="0">
              <a:buNone/>
              <a:defRPr sz="8200" b="1"/>
            </a:lvl2pPr>
            <a:lvl3pPr marL="3761781" indent="0">
              <a:buNone/>
              <a:defRPr sz="7400" b="1"/>
            </a:lvl3pPr>
            <a:lvl4pPr marL="5642672" indent="0">
              <a:buNone/>
              <a:defRPr sz="6500" b="1"/>
            </a:lvl4pPr>
            <a:lvl5pPr marL="7523564" indent="0">
              <a:buNone/>
              <a:defRPr sz="6500" b="1"/>
            </a:lvl5pPr>
            <a:lvl6pPr marL="9404454" indent="0">
              <a:buNone/>
              <a:defRPr sz="6500" b="1"/>
            </a:lvl6pPr>
            <a:lvl7pPr marL="11285345" indent="0">
              <a:buNone/>
              <a:defRPr sz="6500" b="1"/>
            </a:lvl7pPr>
            <a:lvl8pPr marL="13166236" indent="0">
              <a:buNone/>
              <a:defRPr sz="6500" b="1"/>
            </a:lvl8pPr>
            <a:lvl9pPr marL="15047126" indent="0">
              <a:buNone/>
              <a:defRPr sz="6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6"/>
            <a:ext cx="16160752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549815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891" indent="0">
              <a:buNone/>
              <a:defRPr sz="8200" b="1"/>
            </a:lvl2pPr>
            <a:lvl3pPr marL="3761781" indent="0">
              <a:buNone/>
              <a:defRPr sz="7400" b="1"/>
            </a:lvl3pPr>
            <a:lvl4pPr marL="5642672" indent="0">
              <a:buNone/>
              <a:defRPr sz="6500" b="1"/>
            </a:lvl4pPr>
            <a:lvl5pPr marL="7523564" indent="0">
              <a:buNone/>
              <a:defRPr sz="6500" b="1"/>
            </a:lvl5pPr>
            <a:lvl6pPr marL="9404454" indent="0">
              <a:buNone/>
              <a:defRPr sz="6500" b="1"/>
            </a:lvl6pPr>
            <a:lvl7pPr marL="11285345" indent="0">
              <a:buNone/>
              <a:defRPr sz="6500" b="1"/>
            </a:lvl7pPr>
            <a:lvl8pPr marL="13166236" indent="0">
              <a:buNone/>
              <a:defRPr sz="6500" b="1"/>
            </a:lvl8pPr>
            <a:lvl9pPr marL="15047126" indent="0">
              <a:buNone/>
              <a:defRPr sz="6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9279466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D5CE59-64A0-4191-BA79-FC3F98E1FC47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B70F39-74A2-4CC2-B629-ED6AD2F530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4DA16-D135-4C90-9D6B-CE1BC4634A2F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7E9C01-3E48-493B-891C-EA09F80B5C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28BFE-F7E5-498B-8567-6B3CF147391A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F2278F-9D2E-4DD0-85F2-A6D11D21D3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3" y="1165014"/>
            <a:ext cx="12033252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5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6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3" y="6123095"/>
            <a:ext cx="12033252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0891" indent="0">
              <a:buNone/>
              <a:defRPr sz="4900"/>
            </a:lvl2pPr>
            <a:lvl3pPr marL="3761781" indent="0">
              <a:buNone/>
              <a:defRPr sz="4100"/>
            </a:lvl3pPr>
            <a:lvl4pPr marL="5642672" indent="0">
              <a:buNone/>
              <a:defRPr sz="3700"/>
            </a:lvl4pPr>
            <a:lvl5pPr marL="7523564" indent="0">
              <a:buNone/>
              <a:defRPr sz="3700"/>
            </a:lvl5pPr>
            <a:lvl6pPr marL="9404454" indent="0">
              <a:buNone/>
              <a:defRPr sz="3700"/>
            </a:lvl6pPr>
            <a:lvl7pPr marL="11285345" indent="0">
              <a:buNone/>
              <a:defRPr sz="3700"/>
            </a:lvl7pPr>
            <a:lvl8pPr marL="13166236" indent="0">
              <a:buNone/>
              <a:defRPr sz="3700"/>
            </a:lvl8pPr>
            <a:lvl9pPr marL="15047126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B281E-40C3-46CA-832F-86F437E106D9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B8BC9E-FD4F-4E8D-A897-3CF779B775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0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6"/>
            <a:ext cx="21945600" cy="17556480"/>
          </a:xfrm>
        </p:spPr>
        <p:txBody>
          <a:bodyPr lIns="376179" tIns="188089" rIns="376179" bIns="188089" rtlCol="0">
            <a:normAutofit/>
          </a:bodyPr>
          <a:lstStyle>
            <a:lvl1pPr marL="0" indent="0">
              <a:buNone/>
              <a:defRPr sz="13200"/>
            </a:lvl1pPr>
            <a:lvl2pPr marL="1880891" indent="0">
              <a:buNone/>
              <a:defRPr sz="11600"/>
            </a:lvl2pPr>
            <a:lvl3pPr marL="3761781" indent="0">
              <a:buNone/>
              <a:defRPr sz="9900"/>
            </a:lvl3pPr>
            <a:lvl4pPr marL="5642672" indent="0">
              <a:buNone/>
              <a:defRPr sz="8200"/>
            </a:lvl4pPr>
            <a:lvl5pPr marL="7523564" indent="0">
              <a:buNone/>
              <a:defRPr sz="8200"/>
            </a:lvl5pPr>
            <a:lvl6pPr marL="9404454" indent="0">
              <a:buNone/>
              <a:defRPr sz="8200"/>
            </a:lvl6pPr>
            <a:lvl7pPr marL="11285345" indent="0">
              <a:buNone/>
              <a:defRPr sz="8200"/>
            </a:lvl7pPr>
            <a:lvl8pPr marL="13166236" indent="0">
              <a:buNone/>
              <a:defRPr sz="8200"/>
            </a:lvl8pPr>
            <a:lvl9pPr marL="15047126" indent="0">
              <a:buNone/>
              <a:defRPr sz="82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0891" indent="0">
              <a:buNone/>
              <a:defRPr sz="4900"/>
            </a:lvl2pPr>
            <a:lvl3pPr marL="3761781" indent="0">
              <a:buNone/>
              <a:defRPr sz="4100"/>
            </a:lvl3pPr>
            <a:lvl4pPr marL="5642672" indent="0">
              <a:buNone/>
              <a:defRPr sz="3700"/>
            </a:lvl4pPr>
            <a:lvl5pPr marL="7523564" indent="0">
              <a:buNone/>
              <a:defRPr sz="3700"/>
            </a:lvl5pPr>
            <a:lvl6pPr marL="9404454" indent="0">
              <a:buNone/>
              <a:defRPr sz="3700"/>
            </a:lvl6pPr>
            <a:lvl7pPr marL="11285345" indent="0">
              <a:buNone/>
              <a:defRPr sz="3700"/>
            </a:lvl7pPr>
            <a:lvl8pPr marL="13166236" indent="0">
              <a:buNone/>
              <a:defRPr sz="3700"/>
            </a:lvl8pPr>
            <a:lvl9pPr marL="15047126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3D046A-E763-4C68-BD5E-E69081EDC3D4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805B5-56AF-4467-B12C-D9E96B3167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C4E05-7F89-42CE-B4C3-CBB42A9E5C52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D9D1A-D635-466A-8164-6646629CD1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2"/>
            <a:ext cx="8229600" cy="2496650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2"/>
            <a:ext cx="24079200" cy="249665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8B0AA-6C43-44BD-A2D3-F6B1202673EF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227E9-8DB2-4269-8EDD-E22BA8880F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alpha val="5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829405" y="1171388"/>
            <a:ext cx="3291719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76130" tIns="188065" rIns="376130" bIns="1880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829405" y="6828118"/>
            <a:ext cx="32917190" cy="19309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76130" tIns="188065" rIns="376130" bIns="1880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1829405" y="27119730"/>
            <a:ext cx="8533190" cy="1558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76130" tIns="188065" rIns="376130" bIns="188065" numCol="1" anchor="ctr" anchorCtr="0" compatLnSpc="1">
            <a:prstTxWarp prst="textNoShape">
              <a:avLst/>
            </a:prstTxWarp>
          </a:bodyPr>
          <a:lstStyle>
            <a:lvl1pPr>
              <a:defRPr sz="51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31181CF-3076-4C63-818C-B38641935500}" type="datetimeFigureOut">
              <a:rPr lang="en-US"/>
              <a:pPr>
                <a:defRPr/>
              </a:pPr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12497405" y="27119730"/>
            <a:ext cx="11581190" cy="1558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76130" tIns="188065" rIns="376130" bIns="188065" numCol="1" anchor="ctr" anchorCtr="0" compatLnSpc="1">
            <a:prstTxWarp prst="textNoShape">
              <a:avLst/>
            </a:prstTxWarp>
          </a:bodyPr>
          <a:lstStyle>
            <a:lvl1pPr algn="ctr">
              <a:defRPr sz="51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26213405" y="27119730"/>
            <a:ext cx="8533190" cy="1558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76130" tIns="188065" rIns="376130" bIns="188065" numCol="1" anchor="ctr" anchorCtr="0" compatLnSpc="1">
            <a:prstTxWarp prst="textNoShape">
              <a:avLst/>
            </a:prstTxWarp>
          </a:bodyPr>
          <a:lstStyle>
            <a:lvl1pPr algn="r">
              <a:defRPr sz="51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70413EF-B3B2-4F4A-A191-1352574859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3759597" rtl="0" eaLnBrk="0" fontAlgn="base" hangingPunct="0">
        <a:spcBef>
          <a:spcPct val="0"/>
        </a:spcBef>
        <a:spcAft>
          <a:spcPct val="0"/>
        </a:spcAft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3759597" rtl="0" eaLnBrk="0" fontAlgn="base" hangingPunct="0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2pPr>
      <a:lvl3pPr algn="ctr" defTabSz="3759597" rtl="0" eaLnBrk="0" fontAlgn="base" hangingPunct="0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3pPr>
      <a:lvl4pPr algn="ctr" defTabSz="3759597" rtl="0" eaLnBrk="0" fontAlgn="base" hangingPunct="0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4pPr>
      <a:lvl5pPr algn="ctr" defTabSz="3759597" rtl="0" eaLnBrk="0" fontAlgn="base" hangingPunct="0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5pPr>
      <a:lvl6pPr marL="433106" algn="ctr" defTabSz="3759597" rtl="0" fontAlgn="base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6pPr>
      <a:lvl7pPr marL="866211" algn="ctr" defTabSz="3759597" rtl="0" fontAlgn="base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7pPr>
      <a:lvl8pPr marL="1299317" algn="ctr" defTabSz="3759597" rtl="0" fontAlgn="base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8pPr>
      <a:lvl9pPr marL="1732422" algn="ctr" defTabSz="3759597" rtl="0" fontAlgn="base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9pPr>
    </p:titleStyle>
    <p:bodyStyle>
      <a:lvl1pPr marL="1409097" indent="-1409097" algn="l" defTabSz="375959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3400" kern="1200">
          <a:solidFill>
            <a:schemeClr val="tx1"/>
          </a:solidFill>
          <a:latin typeface="+mn-lt"/>
          <a:ea typeface="+mn-ea"/>
          <a:cs typeface="+mn-cs"/>
        </a:defRPr>
      </a:lvl1pPr>
      <a:lvl2pPr marL="3054297" indent="-1171491" algn="l" defTabSz="375959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1400" kern="1200">
          <a:solidFill>
            <a:schemeClr val="tx1"/>
          </a:solidFill>
          <a:latin typeface="+mn-lt"/>
          <a:ea typeface="+mn-ea"/>
          <a:cs typeface="+mn-cs"/>
        </a:defRPr>
      </a:lvl2pPr>
      <a:lvl3pPr marL="4701000" indent="-941403" algn="l" defTabSz="375959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806" indent="-941403" algn="l" defTabSz="375959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59093" indent="-935388" algn="l" defTabSz="375959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4900" indent="-940445" algn="l" defTabSz="3761781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5790" indent="-940445" algn="l" defTabSz="3761781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6681" indent="-940445" algn="l" defTabSz="3761781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7572" indent="-940445" algn="l" defTabSz="3761781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1781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0891" algn="l" defTabSz="3761781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1781" algn="l" defTabSz="3761781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2672" algn="l" defTabSz="3761781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3564" algn="l" defTabSz="3761781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4454" algn="l" defTabSz="3761781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5345" algn="l" defTabSz="3761781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6236" algn="l" defTabSz="3761781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7126" algn="l" defTabSz="3761781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oleObject" Target="../embeddings/oleObject7.bin"/><Relationship Id="rId18" Type="http://schemas.openxmlformats.org/officeDocument/2006/relationships/oleObject" Target="../embeddings/oleObject12.bin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1.bin"/><Relationship Id="rId12" Type="http://schemas.openxmlformats.org/officeDocument/2006/relationships/oleObject" Target="../embeddings/oleObject6.bin"/><Relationship Id="rId17" Type="http://schemas.openxmlformats.org/officeDocument/2006/relationships/oleObject" Target="../embeddings/oleObject11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0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jpeg"/><Relationship Id="rId11" Type="http://schemas.openxmlformats.org/officeDocument/2006/relationships/oleObject" Target="../embeddings/oleObject5.bin"/><Relationship Id="rId5" Type="http://schemas.openxmlformats.org/officeDocument/2006/relationships/image" Target="../media/image14.jpeg"/><Relationship Id="rId15" Type="http://schemas.openxmlformats.org/officeDocument/2006/relationships/oleObject" Target="../embeddings/oleObject9.bin"/><Relationship Id="rId10" Type="http://schemas.openxmlformats.org/officeDocument/2006/relationships/oleObject" Target="../embeddings/oleObject4.bin"/><Relationship Id="rId4" Type="http://schemas.openxmlformats.org/officeDocument/2006/relationships/image" Target="../media/image13.jpeg"/><Relationship Id="rId9" Type="http://schemas.openxmlformats.org/officeDocument/2006/relationships/oleObject" Target="../embeddings/oleObject3.bin"/><Relationship Id="rId14" Type="http://schemas.openxmlformats.org/officeDocument/2006/relationships/oleObject" Target="../embeddings/oleObject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5" name="Rectangle 11"/>
          <p:cNvSpPr>
            <a:spLocks noChangeArrowheads="1"/>
          </p:cNvSpPr>
          <p:nvPr/>
        </p:nvSpPr>
        <p:spPr bwMode="auto">
          <a:xfrm>
            <a:off x="24456572" y="3442449"/>
            <a:ext cx="11756571" cy="25388046"/>
          </a:xfrm>
          <a:prstGeom prst="rect">
            <a:avLst/>
          </a:prstGeom>
          <a:solidFill>
            <a:schemeClr val="bg1"/>
          </a:solidFill>
          <a:ln w="6350">
            <a:solidFill>
              <a:srgbClr val="003082"/>
            </a:solidFill>
            <a:miter lim="800000"/>
            <a:headEnd/>
            <a:tailEnd/>
          </a:ln>
        </p:spPr>
        <p:txBody>
          <a:bodyPr wrap="none" lIns="86609" tIns="43306" rIns="86609" bIns="43306" anchor="ctr"/>
          <a:lstStyle/>
          <a:p>
            <a:pPr defTabSz="3759597"/>
            <a:endParaRPr lang="en-US" sz="2700" dirty="0">
              <a:latin typeface="Calibri" pitchFamily="34" charset="0"/>
            </a:endParaRPr>
          </a:p>
        </p:txBody>
      </p:sp>
      <p:sp>
        <p:nvSpPr>
          <p:cNvPr id="16586" name="Rectangle 11"/>
          <p:cNvSpPr>
            <a:spLocks noChangeArrowheads="1"/>
          </p:cNvSpPr>
          <p:nvPr/>
        </p:nvSpPr>
        <p:spPr bwMode="auto">
          <a:xfrm>
            <a:off x="12337143" y="3514165"/>
            <a:ext cx="11901714" cy="25316329"/>
          </a:xfrm>
          <a:prstGeom prst="rect">
            <a:avLst/>
          </a:prstGeom>
          <a:solidFill>
            <a:schemeClr val="bg1"/>
          </a:solidFill>
          <a:ln w="6350">
            <a:solidFill>
              <a:srgbClr val="003082"/>
            </a:solidFill>
            <a:miter lim="800000"/>
            <a:headEnd/>
            <a:tailEnd/>
          </a:ln>
          <a:effectLst/>
        </p:spPr>
        <p:txBody>
          <a:bodyPr wrap="none" lIns="86609" tIns="43306" rIns="86609" bIns="43306" anchor="ctr"/>
          <a:lstStyle/>
          <a:p>
            <a:pPr defTabSz="3759597"/>
            <a:endParaRPr lang="en-US" dirty="0">
              <a:latin typeface="Calibri" pitchFamily="34" charset="0"/>
            </a:endParaRPr>
          </a:p>
        </p:txBody>
      </p:sp>
      <p:sp>
        <p:nvSpPr>
          <p:cNvPr id="16587" name="Rectangle 11"/>
          <p:cNvSpPr>
            <a:spLocks noChangeArrowheads="1"/>
          </p:cNvSpPr>
          <p:nvPr/>
        </p:nvSpPr>
        <p:spPr bwMode="auto">
          <a:xfrm>
            <a:off x="125726" y="3540589"/>
            <a:ext cx="11921131" cy="25289906"/>
          </a:xfrm>
          <a:prstGeom prst="rect">
            <a:avLst/>
          </a:prstGeom>
          <a:solidFill>
            <a:schemeClr val="bg1"/>
          </a:solidFill>
          <a:ln w="6350">
            <a:solidFill>
              <a:srgbClr val="003082"/>
            </a:solidFill>
            <a:miter lim="800000"/>
            <a:headEnd/>
            <a:tailEnd/>
          </a:ln>
        </p:spPr>
        <p:txBody>
          <a:bodyPr wrap="none" lIns="86609" tIns="43306" rIns="86609" bIns="43306" anchor="ctr"/>
          <a:lstStyle/>
          <a:p>
            <a:pPr defTabSz="3759597"/>
            <a:endParaRPr lang="en-US" dirty="0">
              <a:latin typeface="Calibri" pitchFamily="34" charset="0"/>
            </a:endParaRPr>
          </a:p>
        </p:txBody>
      </p:sp>
      <p:sp>
        <p:nvSpPr>
          <p:cNvPr id="16590" name="Line 10"/>
          <p:cNvSpPr>
            <a:spLocks noChangeShapeType="1"/>
          </p:cNvSpPr>
          <p:nvPr/>
        </p:nvSpPr>
        <p:spPr bwMode="auto">
          <a:xfrm flipV="1">
            <a:off x="0" y="3227294"/>
            <a:ext cx="36588095" cy="0"/>
          </a:xfrm>
          <a:prstGeom prst="line">
            <a:avLst/>
          </a:prstGeom>
          <a:noFill/>
          <a:ln w="76200">
            <a:solidFill>
              <a:srgbClr val="003082"/>
            </a:solidFill>
            <a:round/>
            <a:headEnd/>
            <a:tailEnd/>
          </a:ln>
        </p:spPr>
        <p:txBody>
          <a:bodyPr lIns="86621" tIns="43311" rIns="86621" bIns="43311"/>
          <a:lstStyle/>
          <a:p>
            <a:endParaRPr lang="en-US"/>
          </a:p>
        </p:txBody>
      </p:sp>
      <p:sp>
        <p:nvSpPr>
          <p:cNvPr id="16591" name="Rectangle 587"/>
          <p:cNvSpPr>
            <a:spLocks noChangeArrowheads="1"/>
          </p:cNvSpPr>
          <p:nvPr/>
        </p:nvSpPr>
        <p:spPr bwMode="auto">
          <a:xfrm>
            <a:off x="0" y="12540126"/>
            <a:ext cx="174974" cy="1241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6609" tIns="43306" rIns="86609" bIns="43306" anchor="ctr">
            <a:spAutoFit/>
          </a:bodyPr>
          <a:lstStyle/>
          <a:p>
            <a:pPr defTabSz="3759597"/>
            <a:endParaRPr lang="en-US" dirty="0">
              <a:latin typeface="Calibri" pitchFamily="34" charset="0"/>
            </a:endParaRPr>
          </a:p>
        </p:txBody>
      </p:sp>
      <p:sp>
        <p:nvSpPr>
          <p:cNvPr id="16592" name="Rectangle 589"/>
          <p:cNvSpPr>
            <a:spLocks noChangeArrowheads="1"/>
          </p:cNvSpPr>
          <p:nvPr/>
        </p:nvSpPr>
        <p:spPr bwMode="auto">
          <a:xfrm>
            <a:off x="0" y="12797114"/>
            <a:ext cx="174974" cy="1241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6609" tIns="43306" rIns="86609" bIns="43306" anchor="ctr">
            <a:spAutoFit/>
          </a:bodyPr>
          <a:lstStyle/>
          <a:p>
            <a:pPr defTabSz="3759597"/>
            <a:endParaRPr lang="en-US" dirty="0">
              <a:latin typeface="Calibri" pitchFamily="34" charset="0"/>
            </a:endParaRPr>
          </a:p>
        </p:txBody>
      </p:sp>
      <p:sp>
        <p:nvSpPr>
          <p:cNvPr id="16593" name="Rectangle 591"/>
          <p:cNvSpPr>
            <a:spLocks noChangeArrowheads="1"/>
          </p:cNvSpPr>
          <p:nvPr/>
        </p:nvSpPr>
        <p:spPr bwMode="auto">
          <a:xfrm>
            <a:off x="-446012" y="12214408"/>
            <a:ext cx="174974" cy="1241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6609" tIns="43306" rIns="86609" bIns="43306" anchor="ctr">
            <a:spAutoFit/>
          </a:bodyPr>
          <a:lstStyle/>
          <a:p>
            <a:pPr defTabSz="3759597"/>
            <a:endParaRPr lang="en-US" dirty="0">
              <a:latin typeface="Calibri" pitchFamily="34" charset="0"/>
            </a:endParaRPr>
          </a:p>
        </p:txBody>
      </p:sp>
      <p:sp>
        <p:nvSpPr>
          <p:cNvPr id="16594" name="Rectangle 608"/>
          <p:cNvSpPr>
            <a:spLocks noChangeArrowheads="1"/>
          </p:cNvSpPr>
          <p:nvPr/>
        </p:nvSpPr>
        <p:spPr bwMode="auto">
          <a:xfrm>
            <a:off x="0" y="12885268"/>
            <a:ext cx="174974" cy="1241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6609" tIns="43306" rIns="86609" bIns="43306" anchor="ctr">
            <a:spAutoFit/>
          </a:bodyPr>
          <a:lstStyle/>
          <a:p>
            <a:pPr defTabSz="3759597"/>
            <a:endParaRPr lang="en-US" dirty="0">
              <a:latin typeface="Calibri" pitchFamily="34" charset="0"/>
            </a:endParaRPr>
          </a:p>
        </p:txBody>
      </p:sp>
      <p:sp>
        <p:nvSpPr>
          <p:cNvPr id="16595" name="TextBox 63"/>
          <p:cNvSpPr txBox="1">
            <a:spLocks noChangeArrowheads="1"/>
          </p:cNvSpPr>
          <p:nvPr/>
        </p:nvSpPr>
        <p:spPr bwMode="auto">
          <a:xfrm>
            <a:off x="10516810" y="20426112"/>
            <a:ext cx="174974" cy="57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6609" tIns="43306" rIns="86609" bIns="43306">
            <a:spAutoFit/>
          </a:bodyPr>
          <a:lstStyle/>
          <a:p>
            <a:pPr defTabSz="3759597"/>
            <a:endParaRPr lang="en-US" sz="1600" dirty="0">
              <a:latin typeface="Calibri" pitchFamily="34" charset="0"/>
              <a:cs typeface="Times New Roman" pitchFamily="18" charset="0"/>
            </a:endParaRPr>
          </a:p>
          <a:p>
            <a:pPr defTabSz="3759597"/>
            <a:endParaRPr lang="en-US" sz="1600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6596" name="TextBox 64"/>
          <p:cNvSpPr txBox="1">
            <a:spLocks noChangeArrowheads="1"/>
          </p:cNvSpPr>
          <p:nvPr/>
        </p:nvSpPr>
        <p:spPr bwMode="auto">
          <a:xfrm flipH="1">
            <a:off x="13353143" y="24268953"/>
            <a:ext cx="5643941" cy="337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609" tIns="43306" rIns="86609" bIns="43306">
            <a:spAutoFit/>
          </a:bodyPr>
          <a:lstStyle/>
          <a:p>
            <a:pPr defTabSz="3759597"/>
            <a:endParaRPr lang="en-US" sz="2400" baseline="30000" dirty="0"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6600" name="Picture 123" descr="NS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6286" y="22304189"/>
            <a:ext cx="1811262" cy="1794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601" name="Text Box 126"/>
          <p:cNvSpPr txBox="1">
            <a:spLocks noChangeArrowheads="1"/>
          </p:cNvSpPr>
          <p:nvPr/>
        </p:nvSpPr>
        <p:spPr bwMode="auto">
          <a:xfrm>
            <a:off x="25182286" y="22591059"/>
            <a:ext cx="8871179" cy="949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609" tIns="43306" rIns="86609" bIns="43306">
            <a:spAutoFit/>
          </a:bodyPr>
          <a:lstStyle/>
          <a:p>
            <a:pPr algn="just" defTabSz="3759597"/>
            <a:r>
              <a:rPr lang="en-US" sz="2700" dirty="0">
                <a:latin typeface="Arial" pitchFamily="34" charset="0"/>
                <a:cs typeface="Arial" pitchFamily="34" charset="0"/>
              </a:rPr>
              <a:t>We are grateful </a:t>
            </a:r>
            <a:r>
              <a:rPr lang="en-US" sz="2700" dirty="0" smtClean="0">
                <a:latin typeface="Arial" pitchFamily="34" charset="0"/>
                <a:cs typeface="Arial" pitchFamily="34" charset="0"/>
              </a:rPr>
              <a:t>for the 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generous support from </a:t>
            </a:r>
            <a:r>
              <a:rPr lang="en-US" sz="27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National Science  Foundation   </a:t>
            </a:r>
            <a:r>
              <a:rPr lang="en-US" sz="27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700" dirty="0">
                <a:latin typeface="Arial" pitchFamily="34" charset="0"/>
                <a:cs typeface="Arial" pitchFamily="34" charset="0"/>
              </a:rPr>
              <a:t>CHE-0910826).</a:t>
            </a:r>
          </a:p>
        </p:txBody>
      </p:sp>
      <p:sp>
        <p:nvSpPr>
          <p:cNvPr id="16603" name="Text Box 14"/>
          <p:cNvSpPr txBox="1">
            <a:spLocks noChangeArrowheads="1"/>
          </p:cNvSpPr>
          <p:nvPr/>
        </p:nvSpPr>
        <p:spPr bwMode="auto">
          <a:xfrm>
            <a:off x="145143" y="3442447"/>
            <a:ext cx="11901714" cy="564806"/>
          </a:xfrm>
          <a:prstGeom prst="rect">
            <a:avLst/>
          </a:prstGeom>
          <a:solidFill>
            <a:srgbClr val="003082"/>
          </a:solidFill>
          <a:ln w="9525">
            <a:noFill/>
            <a:miter lim="800000"/>
            <a:headEnd/>
            <a:tailEnd/>
          </a:ln>
        </p:spPr>
        <p:txBody>
          <a:bodyPr wrap="square" lIns="86569" tIns="43283" rIns="86569" bIns="43283">
            <a:spAutoFit/>
          </a:bodyPr>
          <a:lstStyle/>
          <a:p>
            <a:pPr algn="ctr" defTabSz="866211" eaLnBrk="0" hangingPunct="0">
              <a:spcBef>
                <a:spcPct val="50000"/>
              </a:spcBef>
            </a:pPr>
            <a:r>
              <a:rPr lang="en-US" sz="3100" b="1" dirty="0" smtClean="0">
                <a:solidFill>
                  <a:schemeClr val="bg1"/>
                </a:solidFill>
                <a:latin typeface="+mj-lt"/>
              </a:rPr>
              <a:t>Introduction and History</a:t>
            </a:r>
            <a:endParaRPr lang="en-US" sz="3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605" name="Text Box 14"/>
          <p:cNvSpPr txBox="1">
            <a:spLocks noChangeArrowheads="1"/>
          </p:cNvSpPr>
          <p:nvPr/>
        </p:nvSpPr>
        <p:spPr bwMode="auto">
          <a:xfrm>
            <a:off x="12337143" y="3514165"/>
            <a:ext cx="11901714" cy="564806"/>
          </a:xfrm>
          <a:prstGeom prst="rect">
            <a:avLst/>
          </a:prstGeom>
          <a:solidFill>
            <a:srgbClr val="003082"/>
          </a:solidFill>
          <a:ln w="9525">
            <a:noFill/>
            <a:miter lim="800000"/>
            <a:headEnd/>
            <a:tailEnd/>
          </a:ln>
        </p:spPr>
        <p:txBody>
          <a:bodyPr wrap="square" lIns="86569" tIns="43283" rIns="86569" bIns="43283">
            <a:spAutoFit/>
          </a:bodyPr>
          <a:lstStyle/>
          <a:p>
            <a:pPr algn="ctr" defTabSz="866211" eaLnBrk="0" hangingPunct="0">
              <a:spcBef>
                <a:spcPct val="50000"/>
              </a:spcBef>
            </a:pPr>
            <a:r>
              <a:rPr lang="en-US" sz="3100" b="1" dirty="0" smtClean="0">
                <a:solidFill>
                  <a:schemeClr val="bg1"/>
                </a:solidFill>
                <a:latin typeface="+mj-lt"/>
              </a:rPr>
              <a:t>Attempted Cyclizations of Diphenyl and Triphenylmethane</a:t>
            </a:r>
            <a:endParaRPr lang="en-US" sz="3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606" name="Text Box 14"/>
          <p:cNvSpPr txBox="1">
            <a:spLocks noChangeArrowheads="1"/>
          </p:cNvSpPr>
          <p:nvPr/>
        </p:nvSpPr>
        <p:spPr bwMode="auto">
          <a:xfrm>
            <a:off x="24456572" y="24527435"/>
            <a:ext cx="11756571" cy="573741"/>
          </a:xfrm>
          <a:prstGeom prst="rect">
            <a:avLst/>
          </a:prstGeom>
          <a:solidFill>
            <a:srgbClr val="00206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 lIns="86569" tIns="43283" rIns="86569" bIns="43283">
            <a:spAutoFit/>
          </a:bodyPr>
          <a:lstStyle/>
          <a:p>
            <a:pPr algn="ctr" defTabSz="866211" eaLnBrk="0" hangingPunct="0">
              <a:spcBef>
                <a:spcPct val="50000"/>
              </a:spcBef>
            </a:pPr>
            <a:r>
              <a:rPr lang="en-US" sz="3100" b="1" dirty="0">
                <a:solidFill>
                  <a:schemeClr val="bg1"/>
                </a:solidFill>
                <a:latin typeface="+mj-lt"/>
              </a:rPr>
              <a:t>References</a:t>
            </a:r>
          </a:p>
        </p:txBody>
      </p:sp>
      <p:sp>
        <p:nvSpPr>
          <p:cNvPr id="16607" name="Text Box 14"/>
          <p:cNvSpPr txBox="1">
            <a:spLocks noChangeArrowheads="1"/>
          </p:cNvSpPr>
          <p:nvPr/>
        </p:nvSpPr>
        <p:spPr bwMode="auto">
          <a:xfrm>
            <a:off x="24456572" y="21515294"/>
            <a:ext cx="11756571" cy="564806"/>
          </a:xfrm>
          <a:prstGeom prst="rect">
            <a:avLst/>
          </a:prstGeom>
          <a:solidFill>
            <a:srgbClr val="00206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 lIns="86569" tIns="43283" rIns="86569" bIns="43283">
            <a:spAutoFit/>
          </a:bodyPr>
          <a:lstStyle/>
          <a:p>
            <a:pPr algn="ctr" defTabSz="866211" eaLnBrk="0" hangingPunct="0">
              <a:spcBef>
                <a:spcPct val="50000"/>
              </a:spcBef>
            </a:pPr>
            <a:r>
              <a:rPr lang="en-US" sz="3100" b="1" dirty="0">
                <a:solidFill>
                  <a:schemeClr val="bg1"/>
                </a:solidFill>
                <a:latin typeface="+mj-lt"/>
              </a:rPr>
              <a:t>Acknowledgements</a:t>
            </a:r>
          </a:p>
        </p:txBody>
      </p:sp>
      <p:sp>
        <p:nvSpPr>
          <p:cNvPr id="16608" name="Text Box 14"/>
          <p:cNvSpPr txBox="1">
            <a:spLocks noChangeArrowheads="1"/>
          </p:cNvSpPr>
          <p:nvPr/>
        </p:nvSpPr>
        <p:spPr bwMode="auto">
          <a:xfrm>
            <a:off x="24456572" y="3442447"/>
            <a:ext cx="11756571" cy="564806"/>
          </a:xfrm>
          <a:prstGeom prst="rect">
            <a:avLst/>
          </a:prstGeom>
          <a:solidFill>
            <a:srgbClr val="003082"/>
          </a:solidFill>
          <a:ln w="9525">
            <a:noFill/>
            <a:miter lim="800000"/>
            <a:headEnd/>
            <a:tailEnd/>
          </a:ln>
        </p:spPr>
        <p:txBody>
          <a:bodyPr wrap="square" lIns="86569" tIns="43283" rIns="86569" bIns="43283">
            <a:spAutoFit/>
          </a:bodyPr>
          <a:lstStyle/>
          <a:p>
            <a:pPr algn="ctr" defTabSz="866211" eaLnBrk="0" hangingPunct="0">
              <a:spcBef>
                <a:spcPct val="50000"/>
              </a:spcBef>
            </a:pPr>
            <a:r>
              <a:rPr lang="en-US" sz="3100" b="1" dirty="0" smtClean="0">
                <a:solidFill>
                  <a:schemeClr val="bg1"/>
                </a:solidFill>
                <a:latin typeface="+mj-lt"/>
              </a:rPr>
              <a:t>Benzyl Group Migrations</a:t>
            </a:r>
            <a:endParaRPr lang="en-US" sz="3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609" name="Text Box 98"/>
          <p:cNvSpPr txBox="1">
            <a:spLocks noChangeArrowheads="1"/>
          </p:cNvSpPr>
          <p:nvPr/>
        </p:nvSpPr>
        <p:spPr bwMode="auto">
          <a:xfrm>
            <a:off x="2227036" y="19432494"/>
            <a:ext cx="175908" cy="622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6609" tIns="43306" rIns="86609" bIns="43306">
            <a:spAutoFit/>
          </a:bodyPr>
          <a:lstStyle/>
          <a:p>
            <a:pPr algn="ctr" defTabSz="3759597"/>
            <a:endParaRPr lang="en-US" sz="3500" b="1" dirty="0">
              <a:latin typeface="Calibri" pitchFamily="34" charset="0"/>
            </a:endParaRPr>
          </a:p>
        </p:txBody>
      </p:sp>
      <p:sp>
        <p:nvSpPr>
          <p:cNvPr id="16611" name="Rectangle 4"/>
          <p:cNvSpPr>
            <a:spLocks noChangeArrowheads="1"/>
          </p:cNvSpPr>
          <p:nvPr/>
        </p:nvSpPr>
        <p:spPr bwMode="auto">
          <a:xfrm>
            <a:off x="24674286" y="25244612"/>
            <a:ext cx="11206824" cy="3857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609" tIns="43306" rIns="86609" bIns="43306">
            <a:spAutoFit/>
          </a:bodyPr>
          <a:lstStyle/>
          <a:p>
            <a:pPr lvl="0"/>
            <a:r>
              <a:rPr lang="en-US" sz="1900" dirty="0" smtClean="0"/>
              <a:t>(1) </a:t>
            </a:r>
            <a:r>
              <a:rPr lang="en-US" sz="1900" dirty="0"/>
              <a:t>(a) </a:t>
            </a:r>
            <a:r>
              <a:rPr lang="en-US" sz="1900" dirty="0" err="1"/>
              <a:t>Baddeley</a:t>
            </a:r>
            <a:r>
              <a:rPr lang="en-US" sz="1900" dirty="0"/>
              <a:t>, G.; Kenner, </a:t>
            </a:r>
            <a:r>
              <a:rPr lang="en-US" sz="1900" i="1" dirty="0"/>
              <a:t>J. Chem. Soc. </a:t>
            </a:r>
            <a:r>
              <a:rPr lang="en-US" sz="1900" b="1" dirty="0"/>
              <a:t>1935</a:t>
            </a:r>
            <a:r>
              <a:rPr lang="en-US" sz="1900" dirty="0"/>
              <a:t>, 303-9. (b) Nightingale, D. Carton, B. </a:t>
            </a:r>
            <a:r>
              <a:rPr lang="en-US" sz="1900" i="1" dirty="0"/>
              <a:t>J. Am. Chem. Soc. </a:t>
            </a:r>
            <a:r>
              <a:rPr lang="en-US" sz="1900" dirty="0"/>
              <a:t> </a:t>
            </a:r>
            <a:r>
              <a:rPr lang="en-US" sz="1900" b="1" dirty="0"/>
              <a:t>1940</a:t>
            </a:r>
            <a:r>
              <a:rPr lang="en-US" sz="1900" dirty="0"/>
              <a:t>, </a:t>
            </a:r>
            <a:r>
              <a:rPr lang="en-US" sz="1900" i="1" dirty="0"/>
              <a:t>62</a:t>
            </a:r>
            <a:r>
              <a:rPr lang="en-US" sz="1900" dirty="0"/>
              <a:t>, 280-3. (c) Norris, J. F.; </a:t>
            </a:r>
            <a:r>
              <a:rPr lang="en-US" sz="1900" dirty="0" err="1"/>
              <a:t>Vaali</a:t>
            </a:r>
            <a:r>
              <a:rPr lang="en-US" sz="1900" dirty="0"/>
              <a:t>, G. T. </a:t>
            </a:r>
            <a:r>
              <a:rPr lang="en-US" sz="1900" i="1" dirty="0"/>
              <a:t>J. Am. Chem. Soc.</a:t>
            </a:r>
            <a:r>
              <a:rPr lang="en-US" sz="1900" dirty="0"/>
              <a:t> </a:t>
            </a:r>
            <a:r>
              <a:rPr lang="en-US" sz="1900" b="1" dirty="0"/>
              <a:t>1939</a:t>
            </a:r>
            <a:r>
              <a:rPr lang="en-US" sz="1900" dirty="0"/>
              <a:t>, </a:t>
            </a:r>
            <a:r>
              <a:rPr lang="en-US" sz="1900" i="1" dirty="0"/>
              <a:t>61</a:t>
            </a:r>
            <a:r>
              <a:rPr lang="en-US" sz="1900" dirty="0"/>
              <a:t>, 2131.</a:t>
            </a:r>
          </a:p>
          <a:p>
            <a:pPr lvl="0"/>
            <a:r>
              <a:rPr lang="en-US" sz="1900" dirty="0" smtClean="0"/>
              <a:t>(2) Allen</a:t>
            </a:r>
            <a:r>
              <a:rPr lang="en-US" sz="1900" dirty="0"/>
              <a:t>, C. F. H.; </a:t>
            </a:r>
            <a:r>
              <a:rPr lang="en-US" sz="1900" dirty="0" err="1"/>
              <a:t>Pingert</a:t>
            </a:r>
            <a:r>
              <a:rPr lang="en-US" sz="1900" dirty="0"/>
              <a:t>, F. P. </a:t>
            </a:r>
            <a:r>
              <a:rPr lang="en-US" sz="1900" i="1" dirty="0"/>
              <a:t>J. Am. Chem. Soc. </a:t>
            </a:r>
            <a:r>
              <a:rPr lang="en-US" sz="1900" b="1" dirty="0"/>
              <a:t>1942</a:t>
            </a:r>
            <a:r>
              <a:rPr lang="en-US" sz="1900" dirty="0"/>
              <a:t>, </a:t>
            </a:r>
            <a:r>
              <a:rPr lang="en-US" sz="1900" i="1" dirty="0"/>
              <a:t>64</a:t>
            </a:r>
            <a:r>
              <a:rPr lang="en-US" sz="1900" dirty="0"/>
              <a:t>, 1365.</a:t>
            </a:r>
          </a:p>
          <a:p>
            <a:pPr lvl="0"/>
            <a:r>
              <a:rPr lang="en-US" sz="1900" dirty="0" smtClean="0"/>
              <a:t>(3) </a:t>
            </a:r>
            <a:r>
              <a:rPr lang="en-US" sz="1900" dirty="0" err="1" smtClean="0"/>
              <a:t>Olah</a:t>
            </a:r>
            <a:r>
              <a:rPr lang="en-US" sz="1900" dirty="0"/>
              <a:t>, G. A.; Meyer, M. W., </a:t>
            </a:r>
            <a:r>
              <a:rPr lang="en-US" sz="1900" i="1" dirty="0"/>
              <a:t>J. Org. Chem. </a:t>
            </a:r>
            <a:r>
              <a:rPr lang="en-US" sz="1900" b="1" dirty="0"/>
              <a:t>1962</a:t>
            </a:r>
            <a:r>
              <a:rPr lang="en-US" sz="1900" dirty="0"/>
              <a:t>, </a:t>
            </a:r>
            <a:r>
              <a:rPr lang="en-US" sz="1900" i="1" dirty="0"/>
              <a:t>27</a:t>
            </a:r>
            <a:r>
              <a:rPr lang="en-US" sz="1900" dirty="0"/>
              <a:t>, 3682-3.</a:t>
            </a:r>
          </a:p>
          <a:p>
            <a:pPr lvl="0"/>
            <a:r>
              <a:rPr lang="en-US" sz="1900" dirty="0" smtClean="0"/>
              <a:t>(4) </a:t>
            </a:r>
            <a:r>
              <a:rPr lang="en-US" sz="1900" dirty="0" err="1" smtClean="0"/>
              <a:t>Ajaz</a:t>
            </a:r>
            <a:r>
              <a:rPr lang="en-US" sz="1900" dirty="0" smtClean="0"/>
              <a:t>, A.; McLaughlin, E. C.; </a:t>
            </a:r>
            <a:r>
              <a:rPr lang="en-US" sz="1900" dirty="0" err="1" smtClean="0"/>
              <a:t>Skraba</a:t>
            </a:r>
            <a:r>
              <a:rPr lang="en-US" sz="1900" dirty="0" smtClean="0"/>
              <a:t>, S. L.; </a:t>
            </a:r>
            <a:r>
              <a:rPr lang="en-US" sz="1900" dirty="0" err="1" smtClean="0"/>
              <a:t>Thamatam</a:t>
            </a:r>
            <a:r>
              <a:rPr lang="en-US" sz="1900" dirty="0" smtClean="0"/>
              <a:t>, R.; Johnson, R. P. </a:t>
            </a:r>
            <a:r>
              <a:rPr lang="en-US" sz="1900" i="1" dirty="0" smtClean="0"/>
              <a:t>J. Org. Chem.</a:t>
            </a:r>
            <a:r>
              <a:rPr lang="en-US" sz="1900" dirty="0" smtClean="0"/>
              <a:t> </a:t>
            </a:r>
            <a:r>
              <a:rPr lang="en-US" sz="1900" b="1" dirty="0" smtClean="0"/>
              <a:t>2012</a:t>
            </a:r>
            <a:r>
              <a:rPr lang="en-US" sz="1900" dirty="0" smtClean="0"/>
              <a:t>, </a:t>
            </a:r>
            <a:r>
              <a:rPr lang="en-US" sz="1900" i="1" dirty="0" smtClean="0"/>
              <a:t>77</a:t>
            </a:r>
            <a:r>
              <a:rPr lang="en-US" sz="1900" dirty="0" smtClean="0"/>
              <a:t>, 9487-95.</a:t>
            </a:r>
          </a:p>
          <a:p>
            <a:pPr lvl="0"/>
            <a:r>
              <a:rPr lang="en-US" sz="1900" dirty="0" smtClean="0"/>
              <a:t>(5) </a:t>
            </a:r>
            <a:r>
              <a:rPr lang="en-US" sz="1900" dirty="0" err="1" smtClean="0"/>
              <a:t>Olah</a:t>
            </a:r>
            <a:r>
              <a:rPr lang="en-US" sz="1900" dirty="0"/>
              <a:t>, G. A.; Meyer, M. W.; </a:t>
            </a:r>
            <a:r>
              <a:rPr lang="en-US" sz="1900" dirty="0" err="1"/>
              <a:t>Overchuk</a:t>
            </a:r>
            <a:r>
              <a:rPr lang="en-US" sz="1900" dirty="0"/>
              <a:t>, N. A. </a:t>
            </a:r>
            <a:r>
              <a:rPr lang="en-US" sz="1900" i="1" dirty="0"/>
              <a:t>J. Org. Chem.</a:t>
            </a:r>
            <a:r>
              <a:rPr lang="en-US" sz="1900" dirty="0"/>
              <a:t> </a:t>
            </a:r>
            <a:r>
              <a:rPr lang="en-US" sz="1900" b="1" dirty="0"/>
              <a:t>1964</a:t>
            </a:r>
            <a:r>
              <a:rPr lang="en-US" sz="1900" dirty="0"/>
              <a:t>, </a:t>
            </a:r>
            <a:r>
              <a:rPr lang="en-US" sz="1900" i="1" dirty="0"/>
              <a:t>29</a:t>
            </a:r>
            <a:r>
              <a:rPr lang="en-US" sz="1900" dirty="0"/>
              <a:t>, 2313.</a:t>
            </a:r>
          </a:p>
          <a:p>
            <a:pPr lvl="0"/>
            <a:r>
              <a:rPr lang="en-US" sz="1900" dirty="0" smtClean="0"/>
              <a:t>(6)Scholl</a:t>
            </a:r>
            <a:r>
              <a:rPr lang="en-US" sz="1900" dirty="0"/>
              <a:t>, R.; Seer, C.; </a:t>
            </a:r>
            <a:r>
              <a:rPr lang="en-US" sz="1900" dirty="0" err="1"/>
              <a:t>Weitzenbock</a:t>
            </a:r>
            <a:r>
              <a:rPr lang="en-US" sz="1900" dirty="0"/>
              <a:t>, R. </a:t>
            </a:r>
            <a:r>
              <a:rPr lang="en-US" sz="1900" i="1" dirty="0" err="1"/>
              <a:t>Ber</a:t>
            </a:r>
            <a:r>
              <a:rPr lang="en-US" sz="1900" i="1" dirty="0"/>
              <a:t>. </a:t>
            </a:r>
            <a:r>
              <a:rPr lang="en-US" sz="1900" i="1" dirty="0" err="1"/>
              <a:t>Dtsch</a:t>
            </a:r>
            <a:r>
              <a:rPr lang="en-US" sz="1900" i="1" dirty="0"/>
              <a:t>. Chem. </a:t>
            </a:r>
            <a:r>
              <a:rPr lang="en-US" sz="1900" i="1" dirty="0" err="1"/>
              <a:t>Ges</a:t>
            </a:r>
            <a:r>
              <a:rPr lang="en-US" sz="1900" dirty="0"/>
              <a:t>. </a:t>
            </a:r>
            <a:r>
              <a:rPr lang="en-US" sz="1900" b="1" dirty="0"/>
              <a:t>1910</a:t>
            </a:r>
            <a:r>
              <a:rPr lang="en-US" sz="1900" dirty="0"/>
              <a:t>, </a:t>
            </a:r>
            <a:r>
              <a:rPr lang="en-US" sz="1900" i="1" dirty="0"/>
              <a:t>43</a:t>
            </a:r>
            <a:r>
              <a:rPr lang="en-US" sz="1900" dirty="0"/>
              <a:t>, 2202</a:t>
            </a:r>
            <a:r>
              <a:rPr lang="en-US" sz="1900" dirty="0" smtClean="0"/>
              <a:t>.</a:t>
            </a:r>
          </a:p>
          <a:p>
            <a:r>
              <a:rPr lang="en-US" sz="1900" dirty="0" smtClean="0"/>
              <a:t>(7) Blitz, H. </a:t>
            </a:r>
            <a:r>
              <a:rPr lang="en-US" sz="1900" i="1" dirty="0" err="1" smtClean="0"/>
              <a:t>Ber</a:t>
            </a:r>
            <a:r>
              <a:rPr lang="en-US" sz="1900" i="1" dirty="0" smtClean="0"/>
              <a:t>. </a:t>
            </a:r>
            <a:r>
              <a:rPr lang="en-US" sz="1900" i="1" dirty="0" err="1" smtClean="0"/>
              <a:t>Dtsch</a:t>
            </a:r>
            <a:r>
              <a:rPr lang="en-US" sz="1900" i="1" dirty="0" smtClean="0"/>
              <a:t>. Chem. </a:t>
            </a:r>
            <a:r>
              <a:rPr lang="en-US" sz="1900" i="1" dirty="0" err="1" smtClean="0"/>
              <a:t>Ges</a:t>
            </a:r>
            <a:r>
              <a:rPr lang="en-US" sz="1900" i="1" dirty="0" smtClean="0"/>
              <a:t>.</a:t>
            </a:r>
            <a:r>
              <a:rPr lang="en-US" sz="1900" dirty="0" smtClean="0"/>
              <a:t> </a:t>
            </a:r>
            <a:r>
              <a:rPr lang="en-US" sz="1900" b="1" dirty="0" smtClean="0"/>
              <a:t>1893</a:t>
            </a:r>
            <a:r>
              <a:rPr lang="en-US" sz="1900" dirty="0" smtClean="0"/>
              <a:t>, </a:t>
            </a:r>
            <a:r>
              <a:rPr lang="en-US" sz="1900" i="1" dirty="0" smtClean="0"/>
              <a:t>26</a:t>
            </a:r>
            <a:r>
              <a:rPr lang="en-US" sz="1900" dirty="0" smtClean="0"/>
              <a:t>, 1960-2.</a:t>
            </a:r>
            <a:endParaRPr lang="es-ES_tradnl" sz="1900" dirty="0" smtClean="0"/>
          </a:p>
          <a:p>
            <a:r>
              <a:rPr lang="en-US" sz="1900" dirty="0" smtClean="0"/>
              <a:t>(8) </a:t>
            </a:r>
            <a:r>
              <a:rPr lang="es-ES_tradnl" sz="1900" dirty="0" smtClean="0"/>
              <a:t>Roberts, R.  </a:t>
            </a:r>
            <a:r>
              <a:rPr lang="es-ES_tradnl" sz="1900" i="1" dirty="0" smtClean="0"/>
              <a:t>J. </a:t>
            </a:r>
            <a:r>
              <a:rPr lang="es-ES_tradnl" sz="1900" i="1" dirty="0" err="1" smtClean="0"/>
              <a:t>Org</a:t>
            </a:r>
            <a:r>
              <a:rPr lang="es-ES_tradnl" sz="1900" i="1" dirty="0" smtClean="0"/>
              <a:t>. </a:t>
            </a:r>
            <a:r>
              <a:rPr lang="es-ES_tradnl" sz="1900" i="1" dirty="0" err="1" smtClean="0"/>
              <a:t>Chem</a:t>
            </a:r>
            <a:r>
              <a:rPr lang="es-ES_tradnl" sz="1900" i="1" dirty="0" smtClean="0"/>
              <a:t>.</a:t>
            </a:r>
            <a:r>
              <a:rPr lang="es-ES_tradnl" sz="1900" dirty="0" smtClean="0"/>
              <a:t> </a:t>
            </a:r>
            <a:r>
              <a:rPr lang="es-ES_tradnl" sz="1900" b="1" dirty="0" smtClean="0"/>
              <a:t>1987</a:t>
            </a:r>
            <a:r>
              <a:rPr lang="es-ES_tradnl" sz="1900" dirty="0" smtClean="0"/>
              <a:t>, </a:t>
            </a:r>
            <a:r>
              <a:rPr lang="es-ES_tradnl" sz="1900" i="1" dirty="0" smtClean="0"/>
              <a:t>52</a:t>
            </a:r>
            <a:r>
              <a:rPr lang="es-ES_tradnl" sz="1900" dirty="0" smtClean="0"/>
              <a:t>, 1591-1599</a:t>
            </a:r>
          </a:p>
          <a:p>
            <a:r>
              <a:rPr lang="es-ES_tradnl" sz="1900" dirty="0" smtClean="0"/>
              <a:t>(9) </a:t>
            </a:r>
            <a:r>
              <a:rPr lang="es-ES_tradnl" sz="1900" dirty="0" err="1" smtClean="0"/>
              <a:t>McLaughlin</a:t>
            </a:r>
            <a:r>
              <a:rPr lang="es-ES_tradnl" sz="1900" dirty="0" smtClean="0"/>
              <a:t>, E. </a:t>
            </a:r>
            <a:r>
              <a:rPr lang="es-ES_tradnl" sz="1900" dirty="0" err="1" smtClean="0"/>
              <a:t>Master’s</a:t>
            </a:r>
            <a:r>
              <a:rPr lang="es-ES_tradnl" sz="1900" dirty="0" smtClean="0"/>
              <a:t> </a:t>
            </a:r>
            <a:r>
              <a:rPr lang="es-ES_tradnl" sz="1900" dirty="0" err="1" smtClean="0"/>
              <a:t>Thesis</a:t>
            </a:r>
            <a:r>
              <a:rPr lang="es-ES_tradnl" sz="1900" dirty="0" smtClean="0"/>
              <a:t>, </a:t>
            </a:r>
            <a:r>
              <a:rPr lang="es-ES_tradnl" sz="1900" b="1" dirty="0" smtClean="0"/>
              <a:t>2012.</a:t>
            </a:r>
          </a:p>
          <a:p>
            <a:pPr lvl="0"/>
            <a:endParaRPr lang="en-US" sz="1700" dirty="0"/>
          </a:p>
          <a:p>
            <a:pPr lvl="0"/>
            <a:endParaRPr lang="en-US" sz="1700" dirty="0"/>
          </a:p>
        </p:txBody>
      </p:sp>
      <p:sp>
        <p:nvSpPr>
          <p:cNvPr id="16615" name="TextBox 8"/>
          <p:cNvSpPr txBox="1">
            <a:spLocks noChangeArrowheads="1"/>
          </p:cNvSpPr>
          <p:nvPr/>
        </p:nvSpPr>
        <p:spPr bwMode="auto">
          <a:xfrm>
            <a:off x="433918" y="27242248"/>
            <a:ext cx="11541881" cy="506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609" tIns="43306" rIns="86609" bIns="43306">
            <a:spAutoFit/>
          </a:bodyPr>
          <a:lstStyle/>
          <a:p>
            <a:pPr algn="just" defTabSz="3759597"/>
            <a:endParaRPr lang="en-US" sz="2700" dirty="0">
              <a:latin typeface="Calibri" pitchFamily="34" charset="0"/>
            </a:endParaRPr>
          </a:p>
        </p:txBody>
      </p:sp>
      <p:sp>
        <p:nvSpPr>
          <p:cNvPr id="16621" name="Rectangle 4"/>
          <p:cNvSpPr>
            <a:spLocks noChangeArrowheads="1"/>
          </p:cNvSpPr>
          <p:nvPr/>
        </p:nvSpPr>
        <p:spPr bwMode="auto">
          <a:xfrm>
            <a:off x="0" y="1"/>
            <a:ext cx="36576000" cy="3188236"/>
          </a:xfrm>
          <a:prstGeom prst="rect">
            <a:avLst/>
          </a:prstGeom>
          <a:solidFill>
            <a:srgbClr val="003082"/>
          </a:solidFill>
          <a:ln w="9525">
            <a:noFill/>
            <a:miter lim="800000"/>
            <a:headEnd/>
            <a:tailEnd/>
          </a:ln>
        </p:spPr>
        <p:txBody>
          <a:bodyPr wrap="square" lIns="86550" tIns="43271" rIns="86550" bIns="43271">
            <a:spAutoFit/>
          </a:bodyPr>
          <a:lstStyle/>
          <a:p>
            <a:pPr algn="ctr" defTabSz="866211">
              <a:spcBef>
                <a:spcPct val="50000"/>
              </a:spcBef>
            </a:pPr>
            <a:endParaRPr lang="en-US" sz="900" b="1" dirty="0" smtClean="0">
              <a:solidFill>
                <a:schemeClr val="bg1"/>
              </a:solidFill>
              <a:latin typeface="Calibri" pitchFamily="34" charset="0"/>
              <a:cs typeface="Times New Roman" pitchFamily="18" charset="0"/>
            </a:endParaRPr>
          </a:p>
          <a:p>
            <a:pPr algn="ctr" defTabSz="866211">
              <a:spcBef>
                <a:spcPct val="50000"/>
              </a:spcBef>
            </a:pPr>
            <a:r>
              <a:rPr lang="en-US" sz="5100" b="1" dirty="0" smtClean="0">
                <a:solidFill>
                  <a:schemeClr val="bg1"/>
                </a:solidFill>
                <a:latin typeface="Calibri" pitchFamily="34" charset="0"/>
                <a:cs typeface="Times New Roman" pitchFamily="18" charset="0"/>
              </a:rPr>
              <a:t>Benzyl Group Migration and Exchange in </a:t>
            </a:r>
            <a:r>
              <a:rPr lang="en-US" sz="5100" b="1" dirty="0" err="1" smtClean="0">
                <a:solidFill>
                  <a:schemeClr val="bg1"/>
                </a:solidFill>
                <a:latin typeface="Calibri" pitchFamily="34" charset="0"/>
                <a:cs typeface="Times New Roman" pitchFamily="18" charset="0"/>
              </a:rPr>
              <a:t>Arenium</a:t>
            </a:r>
            <a:r>
              <a:rPr lang="en-US" sz="5100" b="1" dirty="0" smtClean="0">
                <a:solidFill>
                  <a:schemeClr val="bg1"/>
                </a:solidFill>
                <a:latin typeface="Calibri" pitchFamily="34" charset="0"/>
                <a:cs typeface="Times New Roman" pitchFamily="18" charset="0"/>
              </a:rPr>
              <a:t> Ions</a:t>
            </a:r>
            <a:endParaRPr lang="en-US" sz="5100" b="1" dirty="0">
              <a:solidFill>
                <a:schemeClr val="bg1"/>
              </a:solidFill>
              <a:latin typeface="Calibri" pitchFamily="34" charset="0"/>
              <a:cs typeface="Times New Roman" pitchFamily="18" charset="0"/>
            </a:endParaRPr>
          </a:p>
          <a:p>
            <a:pPr algn="ctr" defTabSz="866211" eaLnBrk="0" hangingPunct="0"/>
            <a:r>
              <a:rPr lang="en-US" sz="3500" b="1" dirty="0" smtClean="0">
                <a:solidFill>
                  <a:schemeClr val="bg1"/>
                </a:solidFill>
                <a:latin typeface="Calibri" pitchFamily="34" charset="0"/>
                <a:cs typeface="Times New Roman" pitchFamily="18" charset="0"/>
              </a:rPr>
              <a:t>Hilary E. Miller and Richard P. Johnson</a:t>
            </a:r>
            <a:endParaRPr lang="en-US" sz="3500" b="1" dirty="0">
              <a:solidFill>
                <a:schemeClr val="bg1"/>
              </a:solidFill>
              <a:latin typeface="Calibri" pitchFamily="34" charset="0"/>
              <a:cs typeface="Times New Roman" pitchFamily="18" charset="0"/>
            </a:endParaRPr>
          </a:p>
          <a:p>
            <a:pPr algn="ctr" defTabSz="866211" eaLnBrk="0" hangingPunct="0"/>
            <a:r>
              <a:rPr lang="en-US" sz="3100" b="1" dirty="0">
                <a:solidFill>
                  <a:schemeClr val="bg1"/>
                </a:solidFill>
                <a:latin typeface="Calibri" pitchFamily="34" charset="0"/>
                <a:cs typeface="Times New Roman" pitchFamily="18" charset="0"/>
              </a:rPr>
              <a:t>University of New Hampshire, Department of Chemistry, Durham, </a:t>
            </a:r>
            <a:r>
              <a:rPr lang="en-US" sz="3100" b="1" dirty="0" smtClean="0">
                <a:solidFill>
                  <a:schemeClr val="bg1"/>
                </a:solidFill>
                <a:latin typeface="Calibri" pitchFamily="34" charset="0"/>
                <a:cs typeface="Times New Roman" pitchFamily="18" charset="0"/>
              </a:rPr>
              <a:t>NH</a:t>
            </a:r>
          </a:p>
          <a:p>
            <a:pPr algn="ctr" defTabSz="866211" eaLnBrk="0" hangingPunct="0"/>
            <a:endParaRPr lang="en-US" sz="4700" b="1" dirty="0" smtClean="0">
              <a:solidFill>
                <a:schemeClr val="bg1"/>
              </a:solidFill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6622" name="Picture 102" descr="UNHseal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/>
          <a:stretch>
            <a:fillRect/>
          </a:stretch>
        </p:blipFill>
        <p:spPr bwMode="auto">
          <a:xfrm>
            <a:off x="30480001" y="215153"/>
            <a:ext cx="2978452" cy="2783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23" name="Picture 13" descr="C:\Users\aaa\Pictures\Logo_white_blue grey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10066"/>
              </a:clrFrom>
              <a:clrTo>
                <a:srgbClr val="01006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38286" y="215153"/>
            <a:ext cx="2632226" cy="2647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624" name="Text Box 153"/>
          <p:cNvSpPr txBox="1">
            <a:spLocks noChangeArrowheads="1"/>
          </p:cNvSpPr>
          <p:nvPr/>
        </p:nvSpPr>
        <p:spPr bwMode="auto">
          <a:xfrm>
            <a:off x="24949453" y="20727895"/>
            <a:ext cx="174998" cy="502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6621" tIns="43311" rIns="86621" bIns="43311">
            <a:spAutoFit/>
          </a:bodyPr>
          <a:lstStyle/>
          <a:p>
            <a:pPr defTabSz="866211"/>
            <a:endParaRPr lang="en-US" sz="2700" dirty="0">
              <a:latin typeface="Calibri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90286" y="4374776"/>
            <a:ext cx="11608784" cy="5696696"/>
          </a:xfrm>
          <a:prstGeom prst="rect">
            <a:avLst/>
          </a:prstGeom>
          <a:noFill/>
        </p:spPr>
        <p:txBody>
          <a:bodyPr wrap="square" lIns="86621" tIns="43311" rIns="86621" bIns="4331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700" dirty="0" smtClean="0"/>
              <a:t>The rearrangement from the </a:t>
            </a:r>
            <a:r>
              <a:rPr lang="en-US" sz="2700" i="1" dirty="0" smtClean="0"/>
              <a:t>para</a:t>
            </a:r>
            <a:r>
              <a:rPr lang="en-US" sz="2700" dirty="0" smtClean="0"/>
              <a:t> to </a:t>
            </a:r>
            <a:r>
              <a:rPr lang="en-US" sz="2700" i="1" dirty="0" smtClean="0"/>
              <a:t>meta</a:t>
            </a:r>
            <a:r>
              <a:rPr lang="en-US" sz="2700" dirty="0" smtClean="0"/>
              <a:t> isomer of alkyl benzenes was first reported by </a:t>
            </a:r>
            <a:r>
              <a:rPr lang="en-US" sz="2700" dirty="0" err="1" smtClean="0"/>
              <a:t>Baddeley</a:t>
            </a:r>
            <a:r>
              <a:rPr lang="en-US" sz="2700" dirty="0" smtClean="0"/>
              <a:t> in the 1930’s.</a:t>
            </a:r>
            <a:r>
              <a:rPr lang="en-US" sz="2700" baseline="30000" dirty="0" smtClean="0"/>
              <a:t>1</a:t>
            </a:r>
            <a:r>
              <a:rPr lang="en-US" sz="2700" dirty="0" smtClean="0"/>
              <a:t> Allen and </a:t>
            </a:r>
            <a:r>
              <a:rPr lang="en-US" sz="2700" dirty="0" err="1" smtClean="0"/>
              <a:t>Pingert</a:t>
            </a:r>
            <a:r>
              <a:rPr lang="en-US" sz="2700" dirty="0" smtClean="0"/>
              <a:t> were the first to study similar rearrangements in </a:t>
            </a:r>
            <a:r>
              <a:rPr lang="en-US" sz="2700" dirty="0" err="1" smtClean="0"/>
              <a:t>terphenyl</a:t>
            </a:r>
            <a:r>
              <a:rPr lang="en-US" sz="2700" dirty="0" smtClean="0"/>
              <a:t> isomers with AlCl</a:t>
            </a:r>
            <a:r>
              <a:rPr lang="en-US" sz="2700" baseline="-25000" dirty="0" smtClean="0"/>
              <a:t>3</a:t>
            </a:r>
            <a:r>
              <a:rPr lang="en-US" sz="2700" dirty="0" smtClean="0"/>
              <a:t>.</a:t>
            </a:r>
            <a:r>
              <a:rPr lang="en-US" sz="2700" baseline="30000" dirty="0" smtClean="0"/>
              <a:t>2</a:t>
            </a:r>
            <a:r>
              <a:rPr lang="en-US" sz="2700" dirty="0" smtClean="0"/>
              <a:t> A 0:64:36 </a:t>
            </a:r>
            <a:r>
              <a:rPr lang="en-US" sz="2700" i="1" dirty="0" smtClean="0"/>
              <a:t>o:m:p</a:t>
            </a:r>
            <a:r>
              <a:rPr lang="en-US" sz="2700" dirty="0" smtClean="0"/>
              <a:t> ratio was reported by </a:t>
            </a:r>
            <a:r>
              <a:rPr lang="en-US" sz="2700" dirty="0" err="1" smtClean="0"/>
              <a:t>Olah</a:t>
            </a:r>
            <a:r>
              <a:rPr lang="en-US" sz="2700" dirty="0" smtClean="0"/>
              <a:t> </a:t>
            </a:r>
            <a:r>
              <a:rPr lang="en-US" sz="2700" dirty="0"/>
              <a:t>and co-workers </a:t>
            </a:r>
            <a:r>
              <a:rPr lang="en-US" sz="2700" dirty="0" smtClean="0"/>
              <a:t>who studied the rearrangements of </a:t>
            </a:r>
            <a:r>
              <a:rPr lang="en-US" sz="2700" dirty="0" err="1" smtClean="0"/>
              <a:t>terphenyl</a:t>
            </a:r>
            <a:r>
              <a:rPr lang="en-US" sz="2700" dirty="0" smtClean="0"/>
              <a:t> isomers upon heating with AlCl</a:t>
            </a:r>
            <a:r>
              <a:rPr lang="en-US" sz="2700" baseline="-25000" dirty="0" smtClean="0"/>
              <a:t>3</a:t>
            </a:r>
            <a:r>
              <a:rPr lang="en-US" sz="2700" dirty="0" smtClean="0"/>
              <a:t>.</a:t>
            </a:r>
            <a:r>
              <a:rPr lang="en-US" sz="2700" baseline="30000" dirty="0" smtClean="0"/>
              <a:t>3</a:t>
            </a:r>
            <a:r>
              <a:rPr lang="en-US" sz="2700" dirty="0" smtClean="0"/>
              <a:t> The preference for the </a:t>
            </a:r>
            <a:r>
              <a:rPr lang="en-US" sz="2700" i="1" dirty="0" smtClean="0"/>
              <a:t>meta</a:t>
            </a:r>
            <a:r>
              <a:rPr lang="en-US" sz="2700" dirty="0" smtClean="0"/>
              <a:t>-substituted isomer corresponds with the formation of the most stable carbocation.</a:t>
            </a:r>
            <a:r>
              <a:rPr lang="en-US" sz="2700" baseline="30000" dirty="0" smtClean="0"/>
              <a:t>4</a:t>
            </a:r>
            <a:r>
              <a:rPr lang="en-US" sz="2700" dirty="0" smtClean="0"/>
              <a:t> The rearrangement occurs through the </a:t>
            </a:r>
            <a:r>
              <a:rPr lang="en-US" sz="2700" i="1" dirty="0" smtClean="0"/>
              <a:t>ipso</a:t>
            </a:r>
            <a:r>
              <a:rPr lang="en-US" sz="2700" dirty="0" smtClean="0"/>
              <a:t>-</a:t>
            </a:r>
            <a:r>
              <a:rPr lang="en-US" sz="2700" dirty="0" err="1" smtClean="0"/>
              <a:t>arenium</a:t>
            </a:r>
            <a:r>
              <a:rPr lang="en-US" sz="2700" dirty="0" smtClean="0"/>
              <a:t> ion, as shown below.</a:t>
            </a:r>
            <a:r>
              <a:rPr lang="en-US" sz="2700" baseline="30000" dirty="0" smtClean="0"/>
              <a:t>5</a:t>
            </a:r>
            <a:r>
              <a:rPr lang="en-US" sz="2700" dirty="0" smtClean="0"/>
              <a:t> </a:t>
            </a:r>
          </a:p>
          <a:p>
            <a:pPr algn="just">
              <a:lnSpc>
                <a:spcPct val="150000"/>
              </a:lnSpc>
            </a:pPr>
            <a:endParaRPr lang="en-US" sz="2700" dirty="0" smtClean="0"/>
          </a:p>
        </p:txBody>
      </p:sp>
      <p:sp>
        <p:nvSpPr>
          <p:cNvPr id="9" name="Rectangle 8"/>
          <p:cNvSpPr/>
          <p:nvPr/>
        </p:nvSpPr>
        <p:spPr>
          <a:xfrm>
            <a:off x="580572" y="14702118"/>
            <a:ext cx="11329731" cy="3826953"/>
          </a:xfrm>
          <a:prstGeom prst="rect">
            <a:avLst/>
          </a:prstGeom>
        </p:spPr>
        <p:txBody>
          <a:bodyPr wrap="square" lIns="86621" tIns="43311" rIns="86621" bIns="4331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700" dirty="0" smtClean="0"/>
              <a:t>It is believed that the AlCl</a:t>
            </a:r>
            <a:r>
              <a:rPr lang="en-US" sz="2700" baseline="-25000" dirty="0" smtClean="0"/>
              <a:t>3</a:t>
            </a:r>
            <a:r>
              <a:rPr lang="en-US" sz="2700" dirty="0" smtClean="0"/>
              <a:t> catalyst reacts with water </a:t>
            </a:r>
            <a:r>
              <a:rPr lang="en-US" sz="2700" dirty="0"/>
              <a:t>to </a:t>
            </a:r>
            <a:r>
              <a:rPr lang="en-US" sz="2700" dirty="0" smtClean="0"/>
              <a:t>generate AlCl</a:t>
            </a:r>
            <a:r>
              <a:rPr lang="en-US" sz="2700" baseline="-25000" dirty="0" smtClean="0"/>
              <a:t>3</a:t>
            </a:r>
            <a:r>
              <a:rPr lang="en-US" sz="2700" dirty="0" smtClean="0"/>
              <a:t>-OH</a:t>
            </a:r>
            <a:r>
              <a:rPr lang="en-US" sz="2700" baseline="-25000" dirty="0" smtClean="0"/>
              <a:t>2</a:t>
            </a:r>
            <a:r>
              <a:rPr lang="en-US" sz="2700" dirty="0" smtClean="0"/>
              <a:t> </a:t>
            </a:r>
            <a:r>
              <a:rPr lang="en-US" sz="2700" dirty="0"/>
              <a:t>as </a:t>
            </a:r>
            <a:r>
              <a:rPr lang="en-US" sz="2700" dirty="0" smtClean="0"/>
              <a:t>an acid. Work by Johnson and co-workers here at UNH has shown that </a:t>
            </a:r>
            <a:r>
              <a:rPr lang="en-US" sz="2700" dirty="0" err="1" smtClean="0"/>
              <a:t>terphenyl</a:t>
            </a:r>
            <a:r>
              <a:rPr lang="en-US" sz="2700" dirty="0" smtClean="0"/>
              <a:t> isomers also rearrange with </a:t>
            </a:r>
            <a:r>
              <a:rPr lang="en-US" sz="2700" dirty="0" err="1" smtClean="0"/>
              <a:t>trifluoromethane</a:t>
            </a:r>
            <a:r>
              <a:rPr lang="en-US" sz="2700" dirty="0" smtClean="0"/>
              <a:t> sulfonic acid (TfOH) in dichloroethane (DCE).</a:t>
            </a:r>
            <a:r>
              <a:rPr lang="en-US" sz="2700" baseline="30000" dirty="0" smtClean="0"/>
              <a:t>4</a:t>
            </a:r>
            <a:r>
              <a:rPr lang="en-US" sz="2700" dirty="0" smtClean="0"/>
              <a:t> These conditions are more reliable than AlCl</a:t>
            </a:r>
            <a:r>
              <a:rPr lang="en-US" sz="2700" baseline="-25000" dirty="0" smtClean="0"/>
              <a:t>3</a:t>
            </a:r>
            <a:r>
              <a:rPr lang="en-US" sz="2700" dirty="0" smtClean="0"/>
              <a:t> and yield a product distribution that correlates with the results previously published by </a:t>
            </a:r>
            <a:r>
              <a:rPr lang="en-US" sz="2700" dirty="0" err="1" smtClean="0"/>
              <a:t>Olah</a:t>
            </a:r>
            <a:r>
              <a:rPr lang="en-US" sz="2700" dirty="0" smtClean="0"/>
              <a:t> and co-workers.</a:t>
            </a:r>
            <a:r>
              <a:rPr lang="en-US" sz="2700" baseline="30000" dirty="0" smtClean="0"/>
              <a:t>4</a:t>
            </a:r>
            <a:endParaRPr lang="en-US" sz="27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54220638"/>
              </p:ext>
            </p:extLst>
          </p:nvPr>
        </p:nvGraphicFramePr>
        <p:xfrm>
          <a:off x="1959428" y="9753600"/>
          <a:ext cx="8135724" cy="4138545"/>
        </p:xfrm>
        <a:graphic>
          <a:graphicData uri="http://schemas.openxmlformats.org/presentationml/2006/ole">
            <p:oleObj spid="_x0000_s16864" name="CS ChemDraw Drawing" r:id="rId7" imgW="3398139" imgH="1749171" progId="ChemDraw.Document.6.0">
              <p:embed/>
            </p:oleObj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35841296"/>
              </p:ext>
            </p:extLst>
          </p:nvPr>
        </p:nvGraphicFramePr>
        <p:xfrm>
          <a:off x="2322286" y="19220330"/>
          <a:ext cx="7139214" cy="1967753"/>
        </p:xfrm>
        <a:graphic>
          <a:graphicData uri="http://schemas.openxmlformats.org/presentationml/2006/ole">
            <p:oleObj spid="_x0000_s16865" name="CS ChemDraw Drawing" r:id="rId8" imgW="3372152" imgH="3317245" progId="ChemDraw.Document.6.0">
              <p:embed/>
            </p:oleObj>
          </a:graphicData>
        </a:graphic>
      </p:graphicFrame>
      <p:sp>
        <p:nvSpPr>
          <p:cNvPr id="42" name="TextBox 41"/>
          <p:cNvSpPr txBox="1"/>
          <p:nvPr/>
        </p:nvSpPr>
        <p:spPr>
          <a:xfrm>
            <a:off x="12337143" y="14343530"/>
            <a:ext cx="11901714" cy="573741"/>
          </a:xfrm>
          <a:prstGeom prst="rect">
            <a:avLst/>
          </a:prstGeom>
          <a:solidFill>
            <a:srgbClr val="002060"/>
          </a:solidFill>
        </p:spPr>
        <p:txBody>
          <a:bodyPr wrap="square" lIns="86621" tIns="43311" rIns="86621" bIns="43311" rtlCol="0">
            <a:spAutoFit/>
          </a:bodyPr>
          <a:lstStyle/>
          <a:p>
            <a:pPr algn="ctr"/>
            <a:r>
              <a:rPr lang="en-US" sz="3100" b="1" dirty="0" smtClean="0">
                <a:solidFill>
                  <a:schemeClr val="bg1"/>
                </a:solidFill>
                <a:latin typeface="+mj-lt"/>
              </a:rPr>
              <a:t>Synthesis of Anthracene</a:t>
            </a:r>
            <a:endParaRPr lang="en-US" sz="3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62857" y="22232471"/>
            <a:ext cx="11538857" cy="3296039"/>
          </a:xfrm>
          <a:prstGeom prst="rect">
            <a:avLst/>
          </a:prstGeom>
          <a:noFill/>
        </p:spPr>
        <p:txBody>
          <a:bodyPr wrap="square" lIns="86621" tIns="43311" rIns="86621" bIns="4331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700" b="1" dirty="0" smtClean="0"/>
              <a:t>Scholl Reaction</a:t>
            </a:r>
          </a:p>
          <a:p>
            <a:pPr algn="just">
              <a:lnSpc>
                <a:spcPct val="150000"/>
              </a:lnSpc>
            </a:pPr>
            <a:r>
              <a:rPr lang="en-US" sz="2700" dirty="0" smtClean="0"/>
              <a:t>In </a:t>
            </a:r>
            <a:r>
              <a:rPr lang="en-US" sz="2700" dirty="0"/>
              <a:t>1910, Scholl </a:t>
            </a:r>
            <a:r>
              <a:rPr lang="en-US" sz="2700" dirty="0" smtClean="0"/>
              <a:t>reported the </a:t>
            </a:r>
            <a:r>
              <a:rPr lang="en-US" sz="2700" dirty="0"/>
              <a:t>formation of perylene </a:t>
            </a:r>
            <a:r>
              <a:rPr lang="en-US" sz="2700" dirty="0" smtClean="0"/>
              <a:t>when 1,1</a:t>
            </a:r>
            <a:r>
              <a:rPr lang="en-US" sz="2700" dirty="0"/>
              <a:t>’-binaphthyl </a:t>
            </a:r>
            <a:r>
              <a:rPr lang="en-US" sz="2700" dirty="0" smtClean="0"/>
              <a:t>was heated </a:t>
            </a:r>
            <a:r>
              <a:rPr lang="en-US" sz="2700" dirty="0"/>
              <a:t>with </a:t>
            </a:r>
            <a:r>
              <a:rPr lang="en-US" sz="2700" dirty="0" smtClean="0"/>
              <a:t>AlCl</a:t>
            </a:r>
            <a:r>
              <a:rPr lang="en-US" sz="2700" baseline="-25000" dirty="0" smtClean="0"/>
              <a:t>3</a:t>
            </a:r>
            <a:r>
              <a:rPr lang="en-US" sz="2700" dirty="0" smtClean="0"/>
              <a:t>.</a:t>
            </a:r>
            <a:r>
              <a:rPr lang="en-US" sz="2700" baseline="30000" dirty="0" smtClean="0"/>
              <a:t>6</a:t>
            </a:r>
            <a:r>
              <a:rPr lang="en-US" sz="2700" dirty="0" smtClean="0"/>
              <a:t> </a:t>
            </a:r>
            <a:r>
              <a:rPr lang="en-US" sz="2700" dirty="0"/>
              <a:t>This type of </a:t>
            </a:r>
            <a:r>
              <a:rPr lang="en-US" sz="2700" dirty="0" smtClean="0"/>
              <a:t>reaction, featuring the coupling or cyclization of </a:t>
            </a:r>
            <a:r>
              <a:rPr lang="en-US" sz="2700" dirty="0" err="1" smtClean="0"/>
              <a:t>arenes</a:t>
            </a:r>
            <a:r>
              <a:rPr lang="en-US" sz="2700" dirty="0" smtClean="0"/>
              <a:t> through formation of a C-C bond, is known </a:t>
            </a:r>
            <a:r>
              <a:rPr lang="en-US" sz="2700" dirty="0"/>
              <a:t>as the Scholl </a:t>
            </a:r>
            <a:r>
              <a:rPr lang="en-US" sz="2700" dirty="0" smtClean="0"/>
              <a:t>reaction.</a:t>
            </a:r>
            <a:endParaRPr lang="en-US" sz="2700" baseline="30000" dirty="0" smtClean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60538009"/>
              </p:ext>
            </p:extLst>
          </p:nvPr>
        </p:nvGraphicFramePr>
        <p:xfrm>
          <a:off x="3628571" y="25603200"/>
          <a:ext cx="4770059" cy="2342776"/>
        </p:xfrm>
        <a:graphic>
          <a:graphicData uri="http://schemas.openxmlformats.org/presentationml/2006/ole">
            <p:oleObj spid="_x0000_s16866" name="CS ChemDraw Drawing" r:id="rId9" imgW="2384755" imgH="1183843" progId="ChemDraw.Document.6.0">
              <p:embed/>
            </p:oleObj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4746858" y="16781930"/>
            <a:ext cx="11218001" cy="2003377"/>
          </a:xfrm>
          <a:prstGeom prst="rect">
            <a:avLst/>
          </a:prstGeom>
          <a:noFill/>
        </p:spPr>
        <p:txBody>
          <a:bodyPr wrap="square" lIns="86621" tIns="43311" rIns="86621" bIns="4331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700" b="1" dirty="0" smtClean="0"/>
              <a:t>Benzyl Group Fragmentation and Exchange</a:t>
            </a:r>
            <a:endParaRPr lang="en-US" sz="2700" b="1" dirty="0"/>
          </a:p>
          <a:p>
            <a:pPr algn="just">
              <a:lnSpc>
                <a:spcPct val="150000"/>
              </a:lnSpc>
            </a:pPr>
            <a:r>
              <a:rPr lang="en-US" sz="2700" i="1" dirty="0" smtClean="0"/>
              <a:t>Ipso</a:t>
            </a:r>
            <a:r>
              <a:rPr lang="en-US" sz="2700" dirty="0" smtClean="0"/>
              <a:t>-protonation leads to very facile fragmentation of benzyl groups.  In benzene-d</a:t>
            </a:r>
            <a:r>
              <a:rPr lang="en-US" sz="2700" baseline="-25000" dirty="0" smtClean="0"/>
              <a:t>6</a:t>
            </a:r>
            <a:r>
              <a:rPr lang="en-US" sz="2700" dirty="0" smtClean="0"/>
              <a:t>, we find rapid exchange,  as seen by </a:t>
            </a:r>
            <a:r>
              <a:rPr lang="en-US" sz="2700" baseline="30000" dirty="0" smtClean="0"/>
              <a:t>1</a:t>
            </a:r>
            <a:r>
              <a:rPr lang="en-US" sz="2700" dirty="0" smtClean="0"/>
              <a:t>H NMR analysis. </a:t>
            </a:r>
            <a:endParaRPr lang="en-US" sz="2700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73239952"/>
              </p:ext>
            </p:extLst>
          </p:nvPr>
        </p:nvGraphicFramePr>
        <p:xfrm>
          <a:off x="27722286" y="19044024"/>
          <a:ext cx="6026452" cy="2078318"/>
        </p:xfrm>
        <a:graphic>
          <a:graphicData uri="http://schemas.openxmlformats.org/presentationml/2006/ole">
            <p:oleObj spid="_x0000_s16868" name="CS ChemDraw Drawing" r:id="rId10" imgW="3264103" imgH="1138123" progId="ChemDraw.Document.6.0">
              <p:embed/>
            </p:oleObj>
          </a:graphicData>
        </a:graphic>
      </p:graphicFrame>
      <p:graphicFrame>
        <p:nvGraphicFramePr>
          <p:cNvPr id="16872" name="Object 488"/>
          <p:cNvGraphicFramePr>
            <a:graphicFrameLocks noChangeAspect="1"/>
          </p:cNvGraphicFramePr>
          <p:nvPr/>
        </p:nvGraphicFramePr>
        <p:xfrm>
          <a:off x="12845143" y="6669741"/>
          <a:ext cx="10958286" cy="2071388"/>
        </p:xfrm>
        <a:graphic>
          <a:graphicData uri="http://schemas.openxmlformats.org/presentationml/2006/ole">
            <p:oleObj spid="_x0000_s16872" name="CS ChemDraw Drawing" r:id="rId11" imgW="5496763" imgH="1054303" progId="ChemDraw.Document.6.0">
              <p:embed/>
            </p:oleObj>
          </a:graphicData>
        </a:graphic>
      </p:graphicFrame>
      <p:sp>
        <p:nvSpPr>
          <p:cNvPr id="55" name="TextBox 54"/>
          <p:cNvSpPr txBox="1"/>
          <p:nvPr/>
        </p:nvSpPr>
        <p:spPr>
          <a:xfrm>
            <a:off x="12482286" y="15060706"/>
            <a:ext cx="11608784" cy="1957211"/>
          </a:xfrm>
          <a:prstGeom prst="rect">
            <a:avLst/>
          </a:prstGeom>
          <a:noFill/>
        </p:spPr>
        <p:txBody>
          <a:bodyPr wrap="square" lIns="86621" tIns="43311" rIns="86621" bIns="4331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700" dirty="0" smtClean="0"/>
              <a:t>Our attempts to repeat Blitz’s 1893 cyclization of triphenylmethane with aluminum chloride were unsuccessful. Instead, anthracene was observed!</a:t>
            </a:r>
          </a:p>
          <a:p>
            <a:pPr algn="just">
              <a:lnSpc>
                <a:spcPct val="150000"/>
              </a:lnSpc>
            </a:pPr>
            <a:endParaRPr lang="en-US" sz="2700" dirty="0" smtClean="0"/>
          </a:p>
        </p:txBody>
      </p:sp>
      <p:sp>
        <p:nvSpPr>
          <p:cNvPr id="56" name="TextBox 55"/>
          <p:cNvSpPr txBox="1"/>
          <p:nvPr/>
        </p:nvSpPr>
        <p:spPr>
          <a:xfrm>
            <a:off x="12554858" y="19722353"/>
            <a:ext cx="11608784" cy="3942369"/>
          </a:xfrm>
          <a:prstGeom prst="rect">
            <a:avLst/>
          </a:prstGeom>
          <a:noFill/>
        </p:spPr>
        <p:txBody>
          <a:bodyPr wrap="square" lIns="86621" tIns="43311" rIns="86621" bIns="4331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700" dirty="0" smtClean="0"/>
              <a:t>This matches previous work reported by Royston Roberts, who also reported formation of anthracene from </a:t>
            </a:r>
            <a:r>
              <a:rPr lang="en-US" sz="2700" dirty="0" err="1" smtClean="0"/>
              <a:t>diphenyl</a:t>
            </a:r>
            <a:r>
              <a:rPr lang="en-US" sz="2700" dirty="0" smtClean="0"/>
              <a:t> and triphenyl methane with AlCl</a:t>
            </a:r>
            <a:r>
              <a:rPr lang="en-US" sz="2700" baseline="-25000" dirty="0" smtClean="0"/>
              <a:t>3</a:t>
            </a:r>
            <a:r>
              <a:rPr lang="en-US" sz="2700" dirty="0" smtClean="0"/>
              <a:t>.</a:t>
            </a:r>
            <a:r>
              <a:rPr lang="en-US" sz="2700" baseline="30000" dirty="0" smtClean="0"/>
              <a:t>8</a:t>
            </a:r>
            <a:endParaRPr lang="en-US" sz="2700" dirty="0" smtClean="0"/>
          </a:p>
          <a:p>
            <a:pPr algn="just">
              <a:lnSpc>
                <a:spcPct val="150000"/>
              </a:lnSpc>
            </a:pPr>
            <a:r>
              <a:rPr lang="en-US" sz="2700" dirty="0" smtClean="0"/>
              <a:t> A  possible mechanism for the reaction is shown below. This mechanism involves </a:t>
            </a:r>
            <a:r>
              <a:rPr lang="en-US" sz="2700" dirty="0" err="1" smtClean="0"/>
              <a:t>interconversion</a:t>
            </a:r>
            <a:r>
              <a:rPr lang="en-US" sz="2700" dirty="0" smtClean="0"/>
              <a:t> of </a:t>
            </a:r>
            <a:r>
              <a:rPr lang="en-US" sz="2700" dirty="0" err="1" smtClean="0"/>
              <a:t>dibenzylbenzene</a:t>
            </a:r>
            <a:r>
              <a:rPr lang="en-US" sz="2700" dirty="0" smtClean="0"/>
              <a:t> isomers. </a:t>
            </a:r>
          </a:p>
          <a:p>
            <a:pPr algn="just">
              <a:lnSpc>
                <a:spcPct val="150000"/>
              </a:lnSpc>
            </a:pPr>
            <a:endParaRPr lang="en-US" sz="2700" dirty="0" smtClean="0"/>
          </a:p>
        </p:txBody>
      </p:sp>
      <p:sp>
        <p:nvSpPr>
          <p:cNvPr id="61" name="TextBox 60"/>
          <p:cNvSpPr txBox="1"/>
          <p:nvPr/>
        </p:nvSpPr>
        <p:spPr>
          <a:xfrm>
            <a:off x="24892000" y="4303059"/>
            <a:ext cx="11103429" cy="2026460"/>
          </a:xfrm>
          <a:prstGeom prst="rect">
            <a:avLst/>
          </a:prstGeom>
          <a:noFill/>
        </p:spPr>
        <p:txBody>
          <a:bodyPr wrap="square" lIns="86621" tIns="43311" rIns="86621" bIns="4331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700" b="1" dirty="0" smtClean="0"/>
              <a:t>Rearrangement of </a:t>
            </a:r>
            <a:r>
              <a:rPr lang="en-US" sz="2700" b="1" dirty="0" err="1" smtClean="0"/>
              <a:t>Dibenzylbenzene</a:t>
            </a:r>
            <a:endParaRPr lang="en-US" sz="2700" b="1" dirty="0" smtClean="0"/>
          </a:p>
          <a:p>
            <a:pPr algn="just">
              <a:lnSpc>
                <a:spcPct val="150000"/>
              </a:lnSpc>
            </a:pPr>
            <a:r>
              <a:rPr lang="en-US" sz="2700" dirty="0" smtClean="0"/>
              <a:t>Ortho-, meta-, and para- isomers of </a:t>
            </a:r>
            <a:r>
              <a:rPr lang="en-US" sz="2700" dirty="0" err="1" smtClean="0"/>
              <a:t>dibenzylbenzene</a:t>
            </a:r>
            <a:r>
              <a:rPr lang="en-US" sz="2700" dirty="0" smtClean="0"/>
              <a:t> were synthesized.</a:t>
            </a:r>
            <a:r>
              <a:rPr lang="en-US" sz="2700" baseline="30000" dirty="0" smtClean="0"/>
              <a:t>9</a:t>
            </a:r>
            <a:r>
              <a:rPr lang="en-US" sz="2700" dirty="0" smtClean="0"/>
              <a:t> </a:t>
            </a:r>
          </a:p>
        </p:txBody>
      </p:sp>
      <p:graphicFrame>
        <p:nvGraphicFramePr>
          <p:cNvPr id="16874" name="Object 490"/>
          <p:cNvGraphicFramePr>
            <a:graphicFrameLocks noChangeAspect="1"/>
          </p:cNvGraphicFramePr>
          <p:nvPr/>
        </p:nvGraphicFramePr>
        <p:xfrm>
          <a:off x="24601714" y="5737412"/>
          <a:ext cx="11611429" cy="1617299"/>
        </p:xfrm>
        <a:graphic>
          <a:graphicData uri="http://schemas.openxmlformats.org/presentationml/2006/ole">
            <p:oleObj spid="_x0000_s16874" name="CS ChemDraw Drawing" r:id="rId12" imgW="6257239" imgH="882091" progId="ChemDraw.Document.6.0">
              <p:embed/>
            </p:oleObj>
          </a:graphicData>
        </a:graphic>
      </p:graphicFrame>
      <p:sp>
        <p:nvSpPr>
          <p:cNvPr id="65" name="TextBox 64"/>
          <p:cNvSpPr txBox="1"/>
          <p:nvPr/>
        </p:nvSpPr>
        <p:spPr>
          <a:xfrm>
            <a:off x="24746857" y="14702118"/>
            <a:ext cx="11103429" cy="2003377"/>
          </a:xfrm>
          <a:prstGeom prst="rect">
            <a:avLst/>
          </a:prstGeom>
          <a:noFill/>
        </p:spPr>
        <p:txBody>
          <a:bodyPr wrap="square" lIns="86621" tIns="43311" rIns="86621" bIns="4331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700" b="1" dirty="0" smtClean="0"/>
              <a:t>Computational Studies</a:t>
            </a:r>
          </a:p>
          <a:p>
            <a:pPr algn="just">
              <a:lnSpc>
                <a:spcPct val="150000"/>
              </a:lnSpc>
            </a:pPr>
            <a:r>
              <a:rPr lang="en-US" sz="2700" dirty="0" smtClean="0"/>
              <a:t>It was not possible to find a transition state for the benzyl group migration. It is likely that the benzyl group completely  dissociates. </a:t>
            </a:r>
          </a:p>
        </p:txBody>
      </p:sp>
      <p:graphicFrame>
        <p:nvGraphicFramePr>
          <p:cNvPr id="16875" name="Object 491"/>
          <p:cNvGraphicFramePr>
            <a:graphicFrameLocks noChangeAspect="1"/>
          </p:cNvGraphicFramePr>
          <p:nvPr/>
        </p:nvGraphicFramePr>
        <p:xfrm>
          <a:off x="13570858" y="23152847"/>
          <a:ext cx="9951357" cy="4849906"/>
        </p:xfrm>
        <a:graphic>
          <a:graphicData uri="http://schemas.openxmlformats.org/presentationml/2006/ole">
            <p:oleObj spid="_x0000_s16875" name="CS ChemDraw Drawing" r:id="rId13" imgW="5601919" imgH="2771851" progId="ChemDraw.Document.6.0">
              <p:embed/>
            </p:oleObj>
          </a:graphicData>
        </a:graphic>
      </p:graphicFrame>
      <p:graphicFrame>
        <p:nvGraphicFramePr>
          <p:cNvPr id="16876" name="Object 492"/>
          <p:cNvGraphicFramePr>
            <a:graphicFrameLocks noChangeAspect="1"/>
          </p:cNvGraphicFramePr>
          <p:nvPr/>
        </p:nvGraphicFramePr>
        <p:xfrm>
          <a:off x="15385143" y="16423341"/>
          <a:ext cx="5950857" cy="1908858"/>
        </p:xfrm>
        <a:graphic>
          <a:graphicData uri="http://schemas.openxmlformats.org/presentationml/2006/ole">
            <p:oleObj spid="_x0000_s16876" name="CS ChemDraw Drawing" r:id="rId14" imgW="3040075" imgH="990295" progId="ChemDraw.Document.6.0">
              <p:embed/>
            </p:oleObj>
          </a:graphicData>
        </a:graphic>
      </p:graphicFrame>
      <p:graphicFrame>
        <p:nvGraphicFramePr>
          <p:cNvPr id="16877" name="Object 493"/>
          <p:cNvGraphicFramePr>
            <a:graphicFrameLocks noChangeAspect="1"/>
          </p:cNvGraphicFramePr>
          <p:nvPr/>
        </p:nvGraphicFramePr>
        <p:xfrm>
          <a:off x="14732000" y="18431435"/>
          <a:ext cx="7410032" cy="1075765"/>
        </p:xfrm>
        <a:graphic>
          <a:graphicData uri="http://schemas.openxmlformats.org/presentationml/2006/ole">
            <p:oleObj spid="_x0000_s16877" name="CS ChemDraw Drawing" r:id="rId15" imgW="3876751" imgH="571195" progId="ChemDraw.Document.6.0">
              <p:embed/>
            </p:oleObj>
          </a:graphicData>
        </a:graphic>
      </p:graphicFrame>
      <p:graphicFrame>
        <p:nvGraphicFramePr>
          <p:cNvPr id="16878" name="Object 494"/>
          <p:cNvGraphicFramePr>
            <a:graphicFrameLocks noChangeAspect="1"/>
          </p:cNvGraphicFramePr>
          <p:nvPr/>
        </p:nvGraphicFramePr>
        <p:xfrm>
          <a:off x="13716000" y="10757647"/>
          <a:ext cx="9333571" cy="1462741"/>
        </p:xfrm>
        <a:graphic>
          <a:graphicData uri="http://schemas.openxmlformats.org/presentationml/2006/ole">
            <p:oleObj spid="_x0000_s16878" name="CS ChemDraw Drawing" r:id="rId16" imgW="4717999" imgH="747979" progId="ChemDraw.Document.6.0">
              <p:embed/>
            </p:oleObj>
          </a:graphicData>
        </a:graphic>
      </p:graphicFrame>
      <p:graphicFrame>
        <p:nvGraphicFramePr>
          <p:cNvPr id="16879" name="Object 495"/>
          <p:cNvGraphicFramePr>
            <a:graphicFrameLocks noChangeAspect="1"/>
          </p:cNvGraphicFramePr>
          <p:nvPr/>
        </p:nvGraphicFramePr>
        <p:xfrm>
          <a:off x="13716000" y="11905130"/>
          <a:ext cx="9071428" cy="2219928"/>
        </p:xfrm>
        <a:graphic>
          <a:graphicData uri="http://schemas.openxmlformats.org/presentationml/2006/ole">
            <p:oleObj spid="_x0000_s16879" name="CS ChemDraw Drawing" r:id="rId17" imgW="4469587" imgH="1106119" progId="ChemDraw.Document.6.0">
              <p:embed/>
            </p:oleObj>
          </a:graphicData>
        </a:graphic>
      </p:graphicFrame>
      <p:sp>
        <p:nvSpPr>
          <p:cNvPr id="67" name="TextBox 66"/>
          <p:cNvSpPr txBox="1"/>
          <p:nvPr/>
        </p:nvSpPr>
        <p:spPr>
          <a:xfrm>
            <a:off x="12700000" y="4231342"/>
            <a:ext cx="11103429" cy="3203706"/>
          </a:xfrm>
          <a:prstGeom prst="rect">
            <a:avLst/>
          </a:prstGeom>
          <a:noFill/>
        </p:spPr>
        <p:txBody>
          <a:bodyPr wrap="square" lIns="86621" tIns="43311" rIns="86621" bIns="4331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700" dirty="0" smtClean="0"/>
              <a:t>In 1893, Blitz synthesized a mixture of </a:t>
            </a:r>
            <a:r>
              <a:rPr lang="en-US" sz="2700" dirty="0" err="1" smtClean="0"/>
              <a:t>diphenyl</a:t>
            </a:r>
            <a:r>
              <a:rPr lang="en-US" sz="2700" dirty="0" smtClean="0"/>
              <a:t> and triphenylmethane from benzene and aluminum chloride refluxed in chloroform.</a:t>
            </a:r>
            <a:r>
              <a:rPr lang="en-US" sz="2700" baseline="30000" dirty="0" smtClean="0"/>
              <a:t>7</a:t>
            </a:r>
            <a:r>
              <a:rPr lang="en-US" sz="2700" dirty="0" smtClean="0"/>
              <a:t> He reported that  if the mixture was refluxed for over 4 hours, a third product, 9-phenylfluorene, was observed, presumably from cyclization of triphenylmethane. 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2772571" y="8749554"/>
            <a:ext cx="11103429" cy="1957211"/>
          </a:xfrm>
          <a:prstGeom prst="rect">
            <a:avLst/>
          </a:prstGeom>
          <a:noFill/>
        </p:spPr>
        <p:txBody>
          <a:bodyPr wrap="square" lIns="86621" tIns="43311" rIns="86621" bIns="4331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700" dirty="0" smtClean="0"/>
              <a:t>In our experiments, attempts to </a:t>
            </a:r>
            <a:r>
              <a:rPr lang="en-US" sz="2700" dirty="0" err="1" smtClean="0"/>
              <a:t>cyclize</a:t>
            </a:r>
            <a:r>
              <a:rPr lang="en-US" sz="2700" dirty="0" smtClean="0"/>
              <a:t> </a:t>
            </a:r>
            <a:r>
              <a:rPr lang="en-US" sz="2700" dirty="0" err="1" smtClean="0"/>
              <a:t>diphenyl</a:t>
            </a:r>
            <a:r>
              <a:rPr lang="en-US" sz="2700" dirty="0" smtClean="0"/>
              <a:t> or triphenylmethane with triflic acid in dichloroethane were unsuccessful. Instead, </a:t>
            </a:r>
            <a:r>
              <a:rPr lang="en-US" sz="2700" dirty="0" err="1" smtClean="0"/>
              <a:t>dibenzylbenzene</a:t>
            </a:r>
            <a:r>
              <a:rPr lang="en-US" sz="2700" dirty="0" smtClean="0"/>
              <a:t> isomers and </a:t>
            </a:r>
            <a:r>
              <a:rPr lang="en-US" sz="2700" dirty="0" err="1" smtClean="0"/>
              <a:t>triphenylmethanol</a:t>
            </a:r>
            <a:r>
              <a:rPr lang="en-US" sz="2700" dirty="0" smtClean="0"/>
              <a:t> were observed.</a:t>
            </a:r>
          </a:p>
        </p:txBody>
      </p:sp>
      <p:graphicFrame>
        <p:nvGraphicFramePr>
          <p:cNvPr id="16881" name="Object 497"/>
          <p:cNvGraphicFramePr>
            <a:graphicFrameLocks noChangeAspect="1"/>
          </p:cNvGraphicFramePr>
          <p:nvPr/>
        </p:nvGraphicFramePr>
        <p:xfrm>
          <a:off x="26125714" y="10327341"/>
          <a:ext cx="8292726" cy="4044510"/>
        </p:xfrm>
        <a:graphic>
          <a:graphicData uri="http://schemas.openxmlformats.org/presentationml/2006/ole">
            <p:oleObj spid="_x0000_s16881" name="CS ChemDraw Drawing" r:id="rId18" imgW="4265371" imgH="2104339" progId="ChemDraw.Document.6.0">
              <p:embed/>
            </p:oleObj>
          </a:graphicData>
        </a:graphic>
      </p:graphicFrame>
      <p:sp>
        <p:nvSpPr>
          <p:cNvPr id="71" name="TextBox 70"/>
          <p:cNvSpPr txBox="1"/>
          <p:nvPr/>
        </p:nvSpPr>
        <p:spPr>
          <a:xfrm>
            <a:off x="24892000" y="8104095"/>
            <a:ext cx="11103429" cy="1957211"/>
          </a:xfrm>
          <a:prstGeom prst="rect">
            <a:avLst/>
          </a:prstGeom>
          <a:noFill/>
        </p:spPr>
        <p:txBody>
          <a:bodyPr wrap="square" lIns="86621" tIns="43311" rIns="86621" bIns="4331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700" dirty="0" smtClean="0"/>
              <a:t>Work is currently in progress to see if the ortho-, meta-, and para- isomers of </a:t>
            </a:r>
            <a:r>
              <a:rPr lang="en-US" sz="2700" dirty="0" err="1" smtClean="0"/>
              <a:t>dibenzylbenzene</a:t>
            </a:r>
            <a:r>
              <a:rPr lang="en-US" sz="2700" dirty="0" smtClean="0"/>
              <a:t> interconvert or rearrange to form anthracene with catalysis by triflic acid or aluminum chloride.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2">
      <a:dk1>
        <a:sysClr val="windowText" lastClr="000000"/>
      </a:dk1>
      <a:lt1>
        <a:srgbClr val="D7E9ED"/>
      </a:lt1>
      <a:dk2>
        <a:srgbClr val="FFFFFF"/>
      </a:dk2>
      <a:lt2>
        <a:srgbClr val="0042C7"/>
      </a:lt2>
      <a:accent1>
        <a:srgbClr val="002060"/>
      </a:accent1>
      <a:accent2>
        <a:srgbClr val="7F7F7F"/>
      </a:accent2>
      <a:accent3>
        <a:srgbClr val="002060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17364</TotalTime>
  <Words>782</Words>
  <Application>Microsoft Office PowerPoint</Application>
  <PresentationFormat>Custom</PresentationFormat>
  <Paragraphs>37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CS ChemDraw Drawing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Kishore Kumar</dc:creator>
  <cp:lastModifiedBy>Hilary Miller</cp:lastModifiedBy>
  <cp:revision>252</cp:revision>
  <cp:lastPrinted>2013-04-03T17:39:30Z</cp:lastPrinted>
  <dcterms:created xsi:type="dcterms:W3CDTF">2012-04-30T14:35:24Z</dcterms:created>
  <dcterms:modified xsi:type="dcterms:W3CDTF">2013-04-22T02:26:38Z</dcterms:modified>
</cp:coreProperties>
</file>