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8404800"/>
  <p:notesSz cx="6858000" cy="9144000"/>
  <p:defaultText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7" d="100"/>
          <a:sy n="17" d="100"/>
        </p:scale>
        <p:origin x="-1680" y="156"/>
      </p:cViewPr>
      <p:guideLst>
        <p:guide orient="horz" pos="12096"/>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Freshman College Students</c:v>
                </c:pt>
              </c:strCache>
            </c:strRef>
          </c:tx>
          <c:spPr>
            <a:solidFill>
              <a:schemeClr val="accent3">
                <a:lumMod val="75000"/>
              </a:schemeClr>
            </a:solidFill>
          </c:spPr>
          <c:explosion val="6"/>
          <c:dPt>
            <c:idx val="0"/>
            <c:bubble3D val="0"/>
            <c:spPr>
              <a:solidFill>
                <a:schemeClr val="tx2">
                  <a:lumMod val="75000"/>
                </a:schemeClr>
              </a:solidFill>
            </c:spPr>
          </c:dPt>
          <c:dPt>
            <c:idx val="1"/>
            <c:bubble3D val="0"/>
            <c:spPr>
              <a:solidFill>
                <a:schemeClr val="accent2">
                  <a:lumMod val="75000"/>
                </a:schemeClr>
              </a:solidFill>
            </c:spPr>
          </c:dPt>
          <c:cat>
            <c:strRef>
              <c:f>Sheet1!$A$2:$A$3</c:f>
              <c:strCache>
                <c:ptCount val="2"/>
                <c:pt idx="0">
                  <c:v>Declared Major</c:v>
                </c:pt>
                <c:pt idx="1">
                  <c:v>Undeclared</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explosion val="5"/>
            <c:spPr>
              <a:solidFill>
                <a:schemeClr val="tx2">
                  <a:lumMod val="75000"/>
                </a:schemeClr>
              </a:solidFill>
            </c:spPr>
          </c:dPt>
          <c:dPt>
            <c:idx val="1"/>
            <c:bubble3D val="0"/>
            <c:spPr>
              <a:solidFill>
                <a:schemeClr val="accent2">
                  <a:lumMod val="75000"/>
                </a:schemeClr>
              </a:solidFill>
            </c:spPr>
          </c:dPt>
          <c:cat>
            <c:strRef>
              <c:f>Sheet1!$A$2:$A$3</c:f>
              <c:strCache>
                <c:ptCount val="2"/>
                <c:pt idx="0">
                  <c:v>Maintain a Major Throughout Time in College</c:v>
                </c:pt>
                <c:pt idx="1">
                  <c:v>Change Major Druing Time in College</c:v>
                </c:pt>
              </c:strCache>
            </c:strRef>
          </c:cat>
          <c:val>
            <c:numRef>
              <c:f>Sheet1!$B$2:$B$3</c:f>
              <c:numCache>
                <c:formatCode>General</c:formatCode>
                <c:ptCount val="2"/>
                <c:pt idx="0">
                  <c:v>45</c:v>
                </c:pt>
                <c:pt idx="1">
                  <c:v>55</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68212851518560191"/>
          <c:y val="0.42035891489591198"/>
          <c:w val="0.29356458476670999"/>
          <c:h val="0.33350486260615791"/>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barChart>
        <c:barDir val="col"/>
        <c:grouping val="clustered"/>
        <c:varyColors val="0"/>
        <c:ser>
          <c:idx val="0"/>
          <c:order val="0"/>
          <c:tx>
            <c:strRef>
              <c:f>Sheet1!$B$1</c:f>
              <c:strCache>
                <c:ptCount val="1"/>
                <c:pt idx="0">
                  <c:v>Profit</c:v>
                </c:pt>
              </c:strCache>
            </c:strRef>
          </c:tx>
          <c:invertIfNegative val="0"/>
          <c:cat>
            <c:strRef>
              <c:f>Sheet1!$A$2:$A$6</c:f>
              <c:strCache>
                <c:ptCount val="5"/>
                <c:pt idx="0">
                  <c:v>Year 1</c:v>
                </c:pt>
                <c:pt idx="1">
                  <c:v>Year 2</c:v>
                </c:pt>
                <c:pt idx="2">
                  <c:v>Year 3</c:v>
                </c:pt>
                <c:pt idx="3">
                  <c:v>Year 4</c:v>
                </c:pt>
                <c:pt idx="4">
                  <c:v>Year 5</c:v>
                </c:pt>
              </c:strCache>
            </c:strRef>
          </c:cat>
          <c:val>
            <c:numRef>
              <c:f>Sheet1!$B$2:$B$6</c:f>
              <c:numCache>
                <c:formatCode>_("$"* #,##0_);_("$"* \(#,##0\);_("$"* "-"??_);_(@_)</c:formatCode>
                <c:ptCount val="5"/>
                <c:pt idx="0">
                  <c:v>169500</c:v>
                </c:pt>
                <c:pt idx="1">
                  <c:v>220500</c:v>
                </c:pt>
                <c:pt idx="2">
                  <c:v>498500</c:v>
                </c:pt>
                <c:pt idx="3">
                  <c:v>610700</c:v>
                </c:pt>
                <c:pt idx="4">
                  <c:v>795830</c:v>
                </c:pt>
              </c:numCache>
            </c:numRef>
          </c:val>
        </c:ser>
        <c:dLbls>
          <c:showLegendKey val="0"/>
          <c:showVal val="0"/>
          <c:showCatName val="0"/>
          <c:showSerName val="0"/>
          <c:showPercent val="0"/>
          <c:showBubbleSize val="0"/>
        </c:dLbls>
        <c:gapWidth val="150"/>
        <c:axId val="82821504"/>
        <c:axId val="82823040"/>
      </c:barChart>
      <c:catAx>
        <c:axId val="82821504"/>
        <c:scaling>
          <c:orientation val="minMax"/>
        </c:scaling>
        <c:delete val="0"/>
        <c:axPos val="b"/>
        <c:majorTickMark val="out"/>
        <c:minorTickMark val="none"/>
        <c:tickLblPos val="nextTo"/>
        <c:crossAx val="82823040"/>
        <c:crosses val="autoZero"/>
        <c:auto val="1"/>
        <c:lblAlgn val="ctr"/>
        <c:lblOffset val="100"/>
        <c:noMultiLvlLbl val="0"/>
      </c:catAx>
      <c:valAx>
        <c:axId val="82823040"/>
        <c:scaling>
          <c:orientation val="minMax"/>
        </c:scaling>
        <c:delete val="0"/>
        <c:axPos val="l"/>
        <c:majorGridlines/>
        <c:numFmt formatCode="_(&quot;$&quot;* #,##0_);_(&quot;$&quot;* \(#,##0\);_(&quot;$&quot;* &quot;-&quot;??_);_(@_)" sourceLinked="1"/>
        <c:majorTickMark val="out"/>
        <c:minorTickMark val="none"/>
        <c:tickLblPos val="nextTo"/>
        <c:crossAx val="82821504"/>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53E5EB-2CA5-438F-8F92-BFA2A18BAADC}" type="datetimeFigureOut">
              <a:rPr lang="en-US" smtClean="0"/>
              <a:t>4/22/2013</a:t>
            </a:fld>
            <a:endParaRPr lang="en-US" dirty="0"/>
          </a:p>
        </p:txBody>
      </p:sp>
      <p:sp>
        <p:nvSpPr>
          <p:cNvPr id="4" name="Slide Image Placeholder 3"/>
          <p:cNvSpPr>
            <a:spLocks noGrp="1" noRot="1" noChangeAspect="1"/>
          </p:cNvSpPr>
          <p:nvPr>
            <p:ph type="sldImg" idx="2"/>
          </p:nvPr>
        </p:nvSpPr>
        <p:spPr>
          <a:xfrm>
            <a:off x="1470025" y="685800"/>
            <a:ext cx="39179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E43F68-A25E-4D19-A512-C356EB983005}" type="slidenum">
              <a:rPr lang="en-US" smtClean="0"/>
              <a:t>‹#›</a:t>
            </a:fld>
            <a:endParaRPr lang="en-US" dirty="0"/>
          </a:p>
        </p:txBody>
      </p:sp>
    </p:spTree>
    <p:extLst>
      <p:ext uri="{BB962C8B-B14F-4D97-AF65-F5344CB8AC3E}">
        <p14:creationId xmlns:p14="http://schemas.microsoft.com/office/powerpoint/2010/main" val="526588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0025" y="685800"/>
            <a:ext cx="39179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E43F68-A25E-4D19-A512-C356EB983005}" type="slidenum">
              <a:rPr lang="en-US" smtClean="0"/>
              <a:t>1</a:t>
            </a:fld>
            <a:endParaRPr lang="en-US" dirty="0"/>
          </a:p>
        </p:txBody>
      </p:sp>
    </p:spTree>
    <p:extLst>
      <p:ext uri="{BB962C8B-B14F-4D97-AF65-F5344CB8AC3E}">
        <p14:creationId xmlns:p14="http://schemas.microsoft.com/office/powerpoint/2010/main" val="2968347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1930384"/>
            <a:ext cx="37307520" cy="8232141"/>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21762720"/>
            <a:ext cx="30723840" cy="9814560"/>
          </a:xfrm>
        </p:spPr>
        <p:txBody>
          <a:bodyPr/>
          <a:lstStyle>
            <a:lvl1pPr marL="0" indent="0" algn="ctr">
              <a:buNone/>
              <a:defRPr>
                <a:solidFill>
                  <a:schemeClr val="tx1">
                    <a:tint val="75000"/>
                  </a:schemeClr>
                </a:solidFill>
              </a:defRPr>
            </a:lvl1pPr>
            <a:lvl2pPr marL="2612532" indent="0" algn="ctr">
              <a:buNone/>
              <a:defRPr>
                <a:solidFill>
                  <a:schemeClr val="tx1">
                    <a:tint val="75000"/>
                  </a:schemeClr>
                </a:solidFill>
              </a:defRPr>
            </a:lvl2pPr>
            <a:lvl3pPr marL="5225064" indent="0" algn="ctr">
              <a:buNone/>
              <a:defRPr>
                <a:solidFill>
                  <a:schemeClr val="tx1">
                    <a:tint val="75000"/>
                  </a:schemeClr>
                </a:solidFill>
              </a:defRPr>
            </a:lvl3pPr>
            <a:lvl4pPr marL="7837597" indent="0" algn="ctr">
              <a:buNone/>
              <a:defRPr>
                <a:solidFill>
                  <a:schemeClr val="tx1">
                    <a:tint val="75000"/>
                  </a:schemeClr>
                </a:solidFill>
              </a:defRPr>
            </a:lvl4pPr>
            <a:lvl5pPr marL="10450129" indent="0" algn="ctr">
              <a:buNone/>
              <a:defRPr>
                <a:solidFill>
                  <a:schemeClr val="tx1">
                    <a:tint val="75000"/>
                  </a:schemeClr>
                </a:solidFill>
              </a:defRPr>
            </a:lvl5pPr>
            <a:lvl6pPr marL="13062661" indent="0" algn="ctr">
              <a:buNone/>
              <a:defRPr>
                <a:solidFill>
                  <a:schemeClr val="tx1">
                    <a:tint val="75000"/>
                  </a:schemeClr>
                </a:solidFill>
              </a:defRPr>
            </a:lvl6pPr>
            <a:lvl7pPr marL="15675193" indent="0" algn="ctr">
              <a:buNone/>
              <a:defRPr>
                <a:solidFill>
                  <a:schemeClr val="tx1">
                    <a:tint val="75000"/>
                  </a:schemeClr>
                </a:solidFill>
              </a:defRPr>
            </a:lvl7pPr>
            <a:lvl8pPr marL="18287726" indent="0" algn="ctr">
              <a:buNone/>
              <a:defRPr>
                <a:solidFill>
                  <a:schemeClr val="tx1">
                    <a:tint val="75000"/>
                  </a:schemeClr>
                </a:solidFill>
              </a:defRPr>
            </a:lvl8pPr>
            <a:lvl9pPr marL="2090025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232229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874091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4678642"/>
            <a:ext cx="37307520" cy="7627620"/>
          </a:xfrm>
        </p:spPr>
        <p:txBody>
          <a:bodyPr anchor="t"/>
          <a:lstStyle>
            <a:lvl1pPr algn="l">
              <a:defRPr sz="229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6277598"/>
            <a:ext cx="37307520" cy="8401047"/>
          </a:xfrm>
        </p:spPr>
        <p:txBody>
          <a:bodyPr anchor="b"/>
          <a:lstStyle>
            <a:lvl1pPr marL="0" indent="0">
              <a:buNone/>
              <a:defRPr sz="11400">
                <a:solidFill>
                  <a:schemeClr val="tx1">
                    <a:tint val="75000"/>
                  </a:schemeClr>
                </a:solidFill>
              </a:defRPr>
            </a:lvl1pPr>
            <a:lvl2pPr marL="2612532" indent="0">
              <a:buNone/>
              <a:defRPr sz="10300">
                <a:solidFill>
                  <a:schemeClr val="tx1">
                    <a:tint val="75000"/>
                  </a:schemeClr>
                </a:solidFill>
              </a:defRPr>
            </a:lvl2pPr>
            <a:lvl3pPr marL="5225064" indent="0">
              <a:buNone/>
              <a:defRPr sz="9100">
                <a:solidFill>
                  <a:schemeClr val="tx1">
                    <a:tint val="75000"/>
                  </a:schemeClr>
                </a:solidFill>
              </a:defRPr>
            </a:lvl3pPr>
            <a:lvl4pPr marL="7837597" indent="0">
              <a:buNone/>
              <a:defRPr sz="8000">
                <a:solidFill>
                  <a:schemeClr val="tx1">
                    <a:tint val="75000"/>
                  </a:schemeClr>
                </a:solidFill>
              </a:defRPr>
            </a:lvl4pPr>
            <a:lvl5pPr marL="10450129" indent="0">
              <a:buNone/>
              <a:defRPr sz="8000">
                <a:solidFill>
                  <a:schemeClr val="tx1">
                    <a:tint val="75000"/>
                  </a:schemeClr>
                </a:solidFill>
              </a:defRPr>
            </a:lvl5pPr>
            <a:lvl6pPr marL="13062661" indent="0">
              <a:buNone/>
              <a:defRPr sz="8000">
                <a:solidFill>
                  <a:schemeClr val="tx1">
                    <a:tint val="75000"/>
                  </a:schemeClr>
                </a:solidFill>
              </a:defRPr>
            </a:lvl6pPr>
            <a:lvl7pPr marL="15675193" indent="0">
              <a:buNone/>
              <a:defRPr sz="8000">
                <a:solidFill>
                  <a:schemeClr val="tx1">
                    <a:tint val="75000"/>
                  </a:schemeClr>
                </a:solidFill>
              </a:defRPr>
            </a:lvl7pPr>
            <a:lvl8pPr marL="18287726" indent="0">
              <a:buNone/>
              <a:defRPr sz="8000">
                <a:solidFill>
                  <a:schemeClr val="tx1">
                    <a:tint val="75000"/>
                  </a:schemeClr>
                </a:solidFill>
              </a:defRPr>
            </a:lvl8pPr>
            <a:lvl9pPr marL="20900258" indent="0">
              <a:buNone/>
              <a:defRPr sz="8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2896130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654547" y="66906141"/>
            <a:ext cx="86540337" cy="189250320"/>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6926404" y="66906141"/>
            <a:ext cx="86540343" cy="189250320"/>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3393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537972"/>
            <a:ext cx="3950208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4" y="8596633"/>
            <a:ext cx="19392903" cy="3582668"/>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smtClean="0"/>
              <a:t>Click to edit Master text styles</a:t>
            </a:r>
          </a:p>
        </p:txBody>
      </p:sp>
      <p:sp>
        <p:nvSpPr>
          <p:cNvPr id="4" name="Content Placeholder 3"/>
          <p:cNvSpPr>
            <a:spLocks noGrp="1"/>
          </p:cNvSpPr>
          <p:nvPr>
            <p:ph sz="half" idx="2"/>
          </p:nvPr>
        </p:nvSpPr>
        <p:spPr>
          <a:xfrm>
            <a:off x="2194564" y="12179302"/>
            <a:ext cx="19392903" cy="22127212"/>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8596633"/>
            <a:ext cx="19400520" cy="3582668"/>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smtClean="0"/>
              <a:t>Click to edit Master text styles</a:t>
            </a:r>
          </a:p>
        </p:txBody>
      </p:sp>
      <p:sp>
        <p:nvSpPr>
          <p:cNvPr id="6" name="Content Placeholder 5"/>
          <p:cNvSpPr>
            <a:spLocks noGrp="1"/>
          </p:cNvSpPr>
          <p:nvPr>
            <p:ph sz="quarter" idx="4"/>
          </p:nvPr>
        </p:nvSpPr>
        <p:spPr>
          <a:xfrm>
            <a:off x="22296123" y="12179302"/>
            <a:ext cx="19400520" cy="22127212"/>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2013429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11215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3749654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6" y="1529079"/>
            <a:ext cx="14439903" cy="6507480"/>
          </a:xfrm>
        </p:spPr>
        <p:txBody>
          <a:bodyPr anchor="b"/>
          <a:lstStyle>
            <a:lvl1pPr algn="l">
              <a:defRPr sz="11400" b="1"/>
            </a:lvl1pPr>
          </a:lstStyle>
          <a:p>
            <a:r>
              <a:rPr lang="en-US" smtClean="0"/>
              <a:t>Click to edit Master title style</a:t>
            </a:r>
            <a:endParaRPr lang="en-US"/>
          </a:p>
        </p:txBody>
      </p:sp>
      <p:sp>
        <p:nvSpPr>
          <p:cNvPr id="3" name="Content Placeholder 2"/>
          <p:cNvSpPr>
            <a:spLocks noGrp="1"/>
          </p:cNvSpPr>
          <p:nvPr>
            <p:ph idx="1"/>
          </p:nvPr>
        </p:nvSpPr>
        <p:spPr>
          <a:xfrm>
            <a:off x="17160240" y="1529085"/>
            <a:ext cx="24536400" cy="32777433"/>
          </a:xfrm>
        </p:spPr>
        <p:txBody>
          <a:bodyPr/>
          <a:lstStyle>
            <a:lvl1pPr>
              <a:defRPr sz="18300"/>
            </a:lvl1pPr>
            <a:lvl2pPr>
              <a:defRPr sz="16000"/>
            </a:lvl2pPr>
            <a:lvl3pPr>
              <a:defRPr sz="13700"/>
            </a:lvl3pPr>
            <a:lvl4pPr>
              <a:defRPr sz="11400"/>
            </a:lvl4pPr>
            <a:lvl5pPr>
              <a:defRPr sz="11400"/>
            </a:lvl5pPr>
            <a:lvl6pPr>
              <a:defRPr sz="11400"/>
            </a:lvl6pPr>
            <a:lvl7pPr>
              <a:defRPr sz="11400"/>
            </a:lvl7pPr>
            <a:lvl8pPr>
              <a:defRPr sz="11400"/>
            </a:lvl8pPr>
            <a:lvl9pPr>
              <a:defRPr sz="1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6" y="8036564"/>
            <a:ext cx="14439903" cy="26269953"/>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3215577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6883363"/>
            <a:ext cx="26334720" cy="3173733"/>
          </a:xfrm>
        </p:spPr>
        <p:txBody>
          <a:bodyPr anchor="b"/>
          <a:lstStyle>
            <a:lvl1pPr algn="l">
              <a:defRPr sz="11400" b="1"/>
            </a:lvl1pPr>
          </a:lstStyle>
          <a:p>
            <a:r>
              <a:rPr lang="en-US" smtClean="0"/>
              <a:t>Click to edit Master title style</a:t>
            </a:r>
            <a:endParaRPr lang="en-US"/>
          </a:p>
        </p:txBody>
      </p:sp>
      <p:sp>
        <p:nvSpPr>
          <p:cNvPr id="3" name="Picture Placeholder 2"/>
          <p:cNvSpPr>
            <a:spLocks noGrp="1"/>
          </p:cNvSpPr>
          <p:nvPr>
            <p:ph type="pic" idx="1"/>
          </p:nvPr>
        </p:nvSpPr>
        <p:spPr>
          <a:xfrm>
            <a:off x="8602983" y="3431541"/>
            <a:ext cx="26334720" cy="23042880"/>
          </a:xfrm>
        </p:spPr>
        <p:txBody>
          <a:bodyPr/>
          <a:lstStyle>
            <a:lvl1pPr marL="0" indent="0">
              <a:buNone/>
              <a:defRPr sz="18300"/>
            </a:lvl1pPr>
            <a:lvl2pPr marL="2612532" indent="0">
              <a:buNone/>
              <a:defRPr sz="16000"/>
            </a:lvl2pPr>
            <a:lvl3pPr marL="5225064" indent="0">
              <a:buNone/>
              <a:defRPr sz="13700"/>
            </a:lvl3pPr>
            <a:lvl4pPr marL="7837597" indent="0">
              <a:buNone/>
              <a:defRPr sz="11400"/>
            </a:lvl4pPr>
            <a:lvl5pPr marL="10450129" indent="0">
              <a:buNone/>
              <a:defRPr sz="11400"/>
            </a:lvl5pPr>
            <a:lvl6pPr marL="13062661" indent="0">
              <a:buNone/>
              <a:defRPr sz="11400"/>
            </a:lvl6pPr>
            <a:lvl7pPr marL="15675193" indent="0">
              <a:buNone/>
              <a:defRPr sz="11400"/>
            </a:lvl7pPr>
            <a:lvl8pPr marL="18287726" indent="0">
              <a:buNone/>
              <a:defRPr sz="11400"/>
            </a:lvl8pPr>
            <a:lvl9pPr marL="20900258" indent="0">
              <a:buNone/>
              <a:defRPr sz="11400"/>
            </a:lvl9pPr>
          </a:lstStyle>
          <a:p>
            <a:endParaRPr lang="en-US" dirty="0"/>
          </a:p>
        </p:txBody>
      </p:sp>
      <p:sp>
        <p:nvSpPr>
          <p:cNvPr id="4" name="Text Placeholder 3"/>
          <p:cNvSpPr>
            <a:spLocks noGrp="1"/>
          </p:cNvSpPr>
          <p:nvPr>
            <p:ph type="body" sz="half" idx="2"/>
          </p:nvPr>
        </p:nvSpPr>
        <p:spPr>
          <a:xfrm>
            <a:off x="8602983" y="30057096"/>
            <a:ext cx="26334720" cy="4507227"/>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958318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152105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0017504" y="11485882"/>
            <a:ext cx="43449240" cy="2446705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54543" y="11485882"/>
            <a:ext cx="129631440" cy="2446705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2C86A0-A38F-4B0C-B89D-6ED6F81A2CBF}" type="datetimeFigureOut">
              <a:rPr lang="en-US" smtClean="0"/>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3B8942-5357-482A-8F4A-F85401C8ED43}" type="slidenum">
              <a:rPr lang="en-US" smtClean="0"/>
              <a:t>‹#›</a:t>
            </a:fld>
            <a:endParaRPr lang="en-US" dirty="0"/>
          </a:p>
        </p:txBody>
      </p:sp>
    </p:spTree>
    <p:extLst>
      <p:ext uri="{BB962C8B-B14F-4D97-AF65-F5344CB8AC3E}">
        <p14:creationId xmlns:p14="http://schemas.microsoft.com/office/powerpoint/2010/main" val="858674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537972"/>
            <a:ext cx="39502080" cy="6400800"/>
          </a:xfrm>
          <a:prstGeom prst="rect">
            <a:avLst/>
          </a:prstGeom>
        </p:spPr>
        <p:txBody>
          <a:bodyPr vert="horz" lIns="522506" tIns="261253" rIns="522506" bIns="261253"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8961126"/>
            <a:ext cx="39502080" cy="25345392"/>
          </a:xfrm>
          <a:prstGeom prst="rect">
            <a:avLst/>
          </a:prstGeom>
        </p:spPr>
        <p:txBody>
          <a:bodyPr vert="horz" lIns="522506" tIns="261253" rIns="522506" bIns="261253"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5595566"/>
            <a:ext cx="10241280" cy="2044701"/>
          </a:xfrm>
          <a:prstGeom prst="rect">
            <a:avLst/>
          </a:prstGeom>
        </p:spPr>
        <p:txBody>
          <a:bodyPr vert="horz" lIns="522506" tIns="261253" rIns="522506" bIns="261253" rtlCol="0" anchor="ctr"/>
          <a:lstStyle>
            <a:lvl1pPr algn="l">
              <a:defRPr sz="6900">
                <a:solidFill>
                  <a:schemeClr val="tx1">
                    <a:tint val="75000"/>
                  </a:schemeClr>
                </a:solidFill>
              </a:defRPr>
            </a:lvl1pPr>
          </a:lstStyle>
          <a:p>
            <a:fld id="{902C86A0-A38F-4B0C-B89D-6ED6F81A2CBF}" type="datetimeFigureOut">
              <a:rPr lang="en-US" smtClean="0"/>
              <a:t>4/22/2013</a:t>
            </a:fld>
            <a:endParaRPr lang="en-US" dirty="0"/>
          </a:p>
        </p:txBody>
      </p:sp>
      <p:sp>
        <p:nvSpPr>
          <p:cNvPr id="5" name="Footer Placeholder 4"/>
          <p:cNvSpPr>
            <a:spLocks noGrp="1"/>
          </p:cNvSpPr>
          <p:nvPr>
            <p:ph type="ftr" sz="quarter" idx="3"/>
          </p:nvPr>
        </p:nvSpPr>
        <p:spPr>
          <a:xfrm>
            <a:off x="14996160" y="35595566"/>
            <a:ext cx="13898880" cy="2044701"/>
          </a:xfrm>
          <a:prstGeom prst="rect">
            <a:avLst/>
          </a:prstGeom>
        </p:spPr>
        <p:txBody>
          <a:bodyPr vert="horz" lIns="522506" tIns="261253" rIns="522506" bIns="261253" rtlCol="0" anchor="ctr"/>
          <a:lstStyle>
            <a:lvl1pPr algn="ctr">
              <a:defRPr sz="6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5595566"/>
            <a:ext cx="10241280" cy="2044701"/>
          </a:xfrm>
          <a:prstGeom prst="rect">
            <a:avLst/>
          </a:prstGeom>
        </p:spPr>
        <p:txBody>
          <a:bodyPr vert="horz" lIns="522506" tIns="261253" rIns="522506" bIns="261253" rtlCol="0" anchor="ctr"/>
          <a:lstStyle>
            <a:lvl1pPr algn="r">
              <a:defRPr sz="6900">
                <a:solidFill>
                  <a:schemeClr val="tx1">
                    <a:tint val="75000"/>
                  </a:schemeClr>
                </a:solidFill>
              </a:defRPr>
            </a:lvl1pPr>
          </a:lstStyle>
          <a:p>
            <a:fld id="{653B8942-5357-482A-8F4A-F85401C8ED43}" type="slidenum">
              <a:rPr lang="en-US" smtClean="0"/>
              <a:t>‹#›</a:t>
            </a:fld>
            <a:endParaRPr lang="en-US" dirty="0"/>
          </a:p>
        </p:txBody>
      </p:sp>
    </p:spTree>
    <p:extLst>
      <p:ext uri="{BB962C8B-B14F-4D97-AF65-F5344CB8AC3E}">
        <p14:creationId xmlns:p14="http://schemas.microsoft.com/office/powerpoint/2010/main" val="3173793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225064" rtl="0" eaLnBrk="1" latinLnBrk="0" hangingPunct="1">
        <a:spcBef>
          <a:spcPct val="0"/>
        </a:spcBef>
        <a:buNone/>
        <a:defRPr sz="25100" kern="1200">
          <a:solidFill>
            <a:schemeClr val="tx1"/>
          </a:solidFill>
          <a:latin typeface="+mj-lt"/>
          <a:ea typeface="+mj-ea"/>
          <a:cs typeface="+mj-cs"/>
        </a:defRPr>
      </a:lvl1pPr>
    </p:titleStyle>
    <p:bodyStyle>
      <a:lvl1pPr marL="1959399" indent="-1959399" algn="l" defTabSz="5225064" rtl="0" eaLnBrk="1" latinLnBrk="0" hangingPunct="1">
        <a:spcBef>
          <a:spcPct val="20000"/>
        </a:spcBef>
        <a:buFont typeface="Arial" pitchFamily="34" charset="0"/>
        <a:buChar char="•"/>
        <a:defRPr sz="18300" kern="1200">
          <a:solidFill>
            <a:schemeClr val="tx1"/>
          </a:solidFill>
          <a:latin typeface="+mn-lt"/>
          <a:ea typeface="+mn-ea"/>
          <a:cs typeface="+mn-cs"/>
        </a:defRPr>
      </a:lvl1pPr>
      <a:lvl2pPr marL="4245365" indent="-1632833" algn="l" defTabSz="5225064" rtl="0" eaLnBrk="1" latinLnBrk="0" hangingPunct="1">
        <a:spcBef>
          <a:spcPct val="20000"/>
        </a:spcBef>
        <a:buFont typeface="Arial" pitchFamily="34" charset="0"/>
        <a:buChar char="–"/>
        <a:defRPr sz="16000" kern="1200">
          <a:solidFill>
            <a:schemeClr val="tx1"/>
          </a:solidFill>
          <a:latin typeface="+mn-lt"/>
          <a:ea typeface="+mn-ea"/>
          <a:cs typeface="+mn-cs"/>
        </a:defRPr>
      </a:lvl2pPr>
      <a:lvl3pPr marL="6531331" indent="-1306266" algn="l" defTabSz="5225064" rtl="0" eaLnBrk="1" latinLnBrk="0" hangingPunct="1">
        <a:spcBef>
          <a:spcPct val="20000"/>
        </a:spcBef>
        <a:buFont typeface="Arial" pitchFamily="34" charset="0"/>
        <a:buChar char="•"/>
        <a:defRPr sz="13700" kern="1200">
          <a:solidFill>
            <a:schemeClr val="tx1"/>
          </a:solidFill>
          <a:latin typeface="+mn-lt"/>
          <a:ea typeface="+mn-ea"/>
          <a:cs typeface="+mn-cs"/>
        </a:defRPr>
      </a:lvl3pPr>
      <a:lvl4pPr marL="9143863"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4pPr>
      <a:lvl5pPr marL="11756395"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5pPr>
      <a:lvl6pPr marL="14368927"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6pPr>
      <a:lvl7pPr marL="16981460"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7pPr>
      <a:lvl8pPr marL="19593992"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8pPr>
      <a:lvl9pPr marL="22206524"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9pPr>
    </p:bodyStyle>
    <p:other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chart" Target="../charts/chart3.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236215" y="8784210"/>
            <a:ext cx="10500413" cy="28530887"/>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fontAlgn="base"/>
            <a:r>
              <a:rPr lang="en-US" sz="2800" b="1" dirty="0" smtClean="0">
                <a:solidFill>
                  <a:schemeClr val="tx1">
                    <a:lumMod val="95000"/>
                    <a:lumOff val="5000"/>
                  </a:schemeClr>
                </a:solidFill>
              </a:rPr>
              <a:t>DAY 1:</a:t>
            </a:r>
            <a:r>
              <a:rPr lang="en-US" sz="2800" b="1" dirty="0">
                <a:solidFill>
                  <a:schemeClr val="tx1">
                    <a:lumMod val="95000"/>
                    <a:lumOff val="5000"/>
                  </a:schemeClr>
                </a:solidFill>
              </a:rPr>
              <a:t> </a:t>
            </a:r>
          </a:p>
          <a:p>
            <a:pPr algn="ctr" fontAlgn="base"/>
            <a:r>
              <a:rPr lang="en-US" sz="2800" dirty="0" smtClean="0">
                <a:solidFill>
                  <a:schemeClr val="tx1">
                    <a:lumMod val="95000"/>
                    <a:lumOff val="5000"/>
                  </a:schemeClr>
                </a:solidFill>
              </a:rPr>
              <a:t>8:00 am: </a:t>
            </a:r>
            <a:r>
              <a:rPr lang="en-US" sz="2800" dirty="0">
                <a:solidFill>
                  <a:schemeClr val="tx1">
                    <a:lumMod val="95000"/>
                    <a:lumOff val="5000"/>
                  </a:schemeClr>
                </a:solidFill>
              </a:rPr>
              <a:t>Welcome Breakfast!</a:t>
            </a:r>
          </a:p>
          <a:p>
            <a:pPr algn="ctr" fontAlgn="base"/>
            <a:r>
              <a:rPr lang="en-US" sz="2800" dirty="0" smtClean="0">
                <a:solidFill>
                  <a:schemeClr val="tx1">
                    <a:lumMod val="95000"/>
                    <a:lumOff val="5000"/>
                  </a:schemeClr>
                </a:solidFill>
              </a:rPr>
              <a:t>9:00 am: </a:t>
            </a:r>
            <a:r>
              <a:rPr lang="en-US" sz="2800" dirty="0">
                <a:solidFill>
                  <a:schemeClr val="tx1">
                    <a:lumMod val="95000"/>
                    <a:lumOff val="5000"/>
                  </a:schemeClr>
                </a:solidFill>
              </a:rPr>
              <a:t>Meet the Student leaders! </a:t>
            </a:r>
            <a:endParaRPr lang="en-US" sz="2800" dirty="0" smtClean="0">
              <a:solidFill>
                <a:schemeClr val="tx1">
                  <a:lumMod val="95000"/>
                  <a:lumOff val="5000"/>
                </a:schemeClr>
              </a:solidFill>
            </a:endParaRPr>
          </a:p>
          <a:p>
            <a:pPr algn="ctr" fontAlgn="base"/>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p>
          <a:p>
            <a:pPr algn="ctr" fontAlgn="base"/>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Major Fair </a:t>
            </a:r>
            <a:endParaRPr lang="en-US" sz="2800" dirty="0" smtClean="0">
              <a:solidFill>
                <a:schemeClr val="tx1">
                  <a:lumMod val="95000"/>
                  <a:lumOff val="5000"/>
                </a:schemeClr>
              </a:solidFill>
            </a:endParaRPr>
          </a:p>
          <a:p>
            <a:pPr algn="ctr" fontAlgn="base"/>
            <a:r>
              <a:rPr lang="en-US" sz="2800" dirty="0" smtClean="0">
                <a:solidFill>
                  <a:schemeClr val="tx1">
                    <a:lumMod val="95000"/>
                    <a:lumOff val="5000"/>
                  </a:schemeClr>
                </a:solidFill>
              </a:rPr>
              <a:t>3:30 pm: </a:t>
            </a:r>
            <a:r>
              <a:rPr lang="en-US" sz="2800" dirty="0">
                <a:solidFill>
                  <a:schemeClr val="tx1">
                    <a:lumMod val="95000"/>
                    <a:lumOff val="5000"/>
                  </a:schemeClr>
                </a:solidFill>
              </a:rPr>
              <a:t>Register majors</a:t>
            </a:r>
          </a:p>
          <a:p>
            <a:pPr algn="ctr" fontAlgn="base"/>
            <a:r>
              <a:rPr lang="en-US" sz="2800" dirty="0">
                <a:solidFill>
                  <a:schemeClr val="tx1">
                    <a:lumMod val="95000"/>
                    <a:lumOff val="5000"/>
                  </a:schemeClr>
                </a:solidFill>
              </a:rPr>
              <a:t>﻿</a:t>
            </a:r>
            <a:r>
              <a:rPr lang="en-US" sz="2800" dirty="0" smtClean="0">
                <a:solidFill>
                  <a:schemeClr val="tx1">
                    <a:lumMod val="95000"/>
                    <a:lumOff val="5000"/>
                  </a:schemeClr>
                </a:solidFill>
              </a:rPr>
              <a:t>5:30</a:t>
            </a:r>
            <a:r>
              <a:rPr lang="en-US" sz="2800" dirty="0">
                <a:solidFill>
                  <a:schemeClr val="tx1">
                    <a:lumMod val="95000"/>
                    <a:lumOff val="5000"/>
                  </a:schemeClr>
                </a:solidFill>
              </a:rPr>
              <a:t> </a:t>
            </a:r>
            <a:r>
              <a:rPr lang="en-US" sz="2800" dirty="0" smtClean="0">
                <a:solidFill>
                  <a:schemeClr val="tx1">
                    <a:lumMod val="95000"/>
                    <a:lumOff val="5000"/>
                  </a:schemeClr>
                </a:solidFill>
              </a:rPr>
              <a:t>pm: </a:t>
            </a:r>
            <a:r>
              <a:rPr lang="en-US" sz="2800" dirty="0">
                <a:solidFill>
                  <a:schemeClr val="tx1">
                    <a:lumMod val="95000"/>
                    <a:lumOff val="5000"/>
                  </a:schemeClr>
                </a:solidFill>
              </a:rPr>
              <a:t>Dinner</a:t>
            </a:r>
          </a:p>
          <a:p>
            <a:pPr algn="ctr" fontAlgn="base"/>
            <a:r>
              <a:rPr lang="en-US" sz="2800" dirty="0" smtClean="0">
                <a:solidFill>
                  <a:schemeClr val="tx1">
                    <a:lumMod val="95000"/>
                    <a:lumOff val="5000"/>
                  </a:schemeClr>
                </a:solidFill>
              </a:rPr>
              <a:t>7:30</a:t>
            </a:r>
            <a:r>
              <a:rPr lang="en-US" sz="2800" dirty="0">
                <a:solidFill>
                  <a:schemeClr val="tx1">
                    <a:lumMod val="95000"/>
                    <a:lumOff val="5000"/>
                  </a:schemeClr>
                </a:solidFill>
              </a:rPr>
              <a:t> </a:t>
            </a:r>
            <a:r>
              <a:rPr lang="en-US" sz="2800" dirty="0" smtClean="0">
                <a:solidFill>
                  <a:schemeClr val="tx1">
                    <a:lumMod val="95000"/>
                    <a:lumOff val="5000"/>
                  </a:schemeClr>
                </a:solidFill>
              </a:rPr>
              <a:t>pm</a:t>
            </a:r>
            <a:r>
              <a:rPr lang="en-US" sz="2800" dirty="0">
                <a:solidFill>
                  <a:schemeClr val="tx1">
                    <a:lumMod val="95000"/>
                    <a:lumOff val="5000"/>
                  </a:schemeClr>
                </a:solidFill>
              </a:rPr>
              <a:t>: </a:t>
            </a:r>
            <a:r>
              <a:rPr lang="en-US" sz="2800" dirty="0" smtClean="0">
                <a:solidFill>
                  <a:schemeClr val="tx1">
                    <a:lumMod val="95000"/>
                    <a:lumOff val="5000"/>
                  </a:schemeClr>
                </a:solidFill>
              </a:rPr>
              <a:t>Laser </a:t>
            </a:r>
            <a:r>
              <a:rPr lang="en-US" sz="2800" dirty="0">
                <a:solidFill>
                  <a:schemeClr val="tx1">
                    <a:lumMod val="95000"/>
                    <a:lumOff val="5000"/>
                  </a:schemeClr>
                </a:solidFill>
              </a:rPr>
              <a:t>Tag on the Lawn</a:t>
            </a:r>
          </a:p>
          <a:p>
            <a:pPr algn="ctr" fontAlgn="base"/>
            <a:r>
              <a:rPr lang="en-US" sz="2800" b="1" dirty="0" smtClean="0">
                <a:solidFill>
                  <a:schemeClr val="tx1">
                    <a:lumMod val="95000"/>
                    <a:lumOff val="5000"/>
                  </a:schemeClr>
                </a:solidFill>
              </a:rPr>
              <a:t>DAY </a:t>
            </a:r>
            <a:r>
              <a:rPr lang="en-US" sz="2800" b="1" dirty="0">
                <a:solidFill>
                  <a:schemeClr val="tx1">
                    <a:lumMod val="95000"/>
                    <a:lumOff val="5000"/>
                  </a:schemeClr>
                </a:solidFill>
              </a:rPr>
              <a:t>2</a:t>
            </a:r>
            <a:r>
              <a:rPr lang="en-US" sz="2800" b="1" dirty="0" smtClean="0">
                <a:solidFill>
                  <a:schemeClr val="tx1">
                    <a:lumMod val="95000"/>
                    <a:lumOff val="5000"/>
                  </a:schemeClr>
                </a:solidFill>
              </a:rPr>
              <a:t>:</a:t>
            </a:r>
            <a:r>
              <a:rPr lang="en-US" sz="2800" dirty="0">
                <a:solidFill>
                  <a:schemeClr val="tx1">
                    <a:lumMod val="95000"/>
                    <a:lumOff val="5000"/>
                  </a:schemeClr>
                </a:solidFill>
              </a:rPr>
              <a:t> </a:t>
            </a:r>
          </a:p>
          <a:p>
            <a:pPr algn="ctr" fontAlgn="base"/>
            <a:r>
              <a:rPr lang="en-US" sz="2800" dirty="0">
                <a:solidFill>
                  <a:schemeClr val="tx1">
                    <a:lumMod val="95000"/>
                    <a:lumOff val="5000"/>
                  </a:schemeClr>
                </a:solidFill>
              </a:rPr>
              <a:t>8:30 </a:t>
            </a:r>
            <a:r>
              <a:rPr lang="en-US" sz="2800" dirty="0" smtClean="0">
                <a:solidFill>
                  <a:schemeClr val="tx1">
                    <a:lumMod val="95000"/>
                    <a:lumOff val="5000"/>
                  </a:schemeClr>
                </a:solidFill>
              </a:rPr>
              <a:t>am: </a:t>
            </a:r>
            <a:r>
              <a:rPr lang="en-US" sz="2800" dirty="0">
                <a:solidFill>
                  <a:schemeClr val="tx1">
                    <a:lumMod val="95000"/>
                    <a:lumOff val="5000"/>
                  </a:schemeClr>
                </a:solidFill>
              </a:rPr>
              <a:t>Breakfast</a:t>
            </a:r>
          </a:p>
          <a:p>
            <a:pPr algn="ctr" fontAlgn="base"/>
            <a:r>
              <a:rPr lang="en-US" sz="2800" dirty="0">
                <a:solidFill>
                  <a:schemeClr val="tx1">
                    <a:lumMod val="95000"/>
                    <a:lumOff val="5000"/>
                  </a:schemeClr>
                </a:solidFill>
              </a:rPr>
              <a:t>9:30 </a:t>
            </a:r>
            <a:r>
              <a:rPr lang="en-US" sz="2800" dirty="0" smtClean="0">
                <a:solidFill>
                  <a:schemeClr val="tx1">
                    <a:lumMod val="95000"/>
                    <a:lumOff val="5000"/>
                  </a:schemeClr>
                </a:solidFill>
              </a:rPr>
              <a:t>am: </a:t>
            </a:r>
            <a:r>
              <a:rPr lang="en-US" sz="2800" dirty="0">
                <a:solidFill>
                  <a:schemeClr val="tx1">
                    <a:lumMod val="95000"/>
                    <a:lumOff val="5000"/>
                  </a:schemeClr>
                </a:solidFill>
              </a:rPr>
              <a:t>Session with a Professor</a:t>
            </a:r>
          </a:p>
          <a:p>
            <a:pPr algn="ctr" fontAlgn="base"/>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p>
          <a:p>
            <a:pPr algn="ctr" fontAlgn="base"/>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Interactive Project Session</a:t>
            </a:r>
          </a:p>
          <a:p>
            <a:pPr algn="ctr" fontAlgn="base"/>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p>
          <a:p>
            <a:pPr algn="ctr" fontAlgn="base"/>
            <a:r>
              <a:rPr lang="en-US" sz="2800" dirty="0" smtClean="0">
                <a:solidFill>
                  <a:schemeClr val="tx1">
                    <a:lumMod val="95000"/>
                    <a:lumOff val="5000"/>
                  </a:schemeClr>
                </a:solidFill>
              </a:rPr>
              <a:t>5:30 pm: </a:t>
            </a:r>
            <a:r>
              <a:rPr lang="en-US" sz="2800" dirty="0">
                <a:solidFill>
                  <a:schemeClr val="tx1">
                    <a:lumMod val="95000"/>
                    <a:lumOff val="5000"/>
                  </a:schemeClr>
                </a:solidFill>
              </a:rPr>
              <a:t>Dinner</a:t>
            </a:r>
          </a:p>
          <a:p>
            <a:pPr algn="ctr" fontAlgn="base"/>
            <a:r>
              <a:rPr lang="en-US" sz="2800" dirty="0">
                <a:solidFill>
                  <a:schemeClr val="tx1">
                    <a:lumMod val="95000"/>
                    <a:lumOff val="5000"/>
                  </a:schemeClr>
                </a:solidFill>
              </a:rPr>
              <a:t>7:30 </a:t>
            </a:r>
            <a:r>
              <a:rPr lang="en-US" sz="2800" dirty="0" smtClean="0">
                <a:solidFill>
                  <a:schemeClr val="tx1">
                    <a:lumMod val="95000"/>
                    <a:lumOff val="5000"/>
                  </a:schemeClr>
                </a:solidFill>
              </a:rPr>
              <a:t>pm: (Competition </a:t>
            </a:r>
            <a:r>
              <a:rPr lang="en-US" sz="2800" dirty="0">
                <a:solidFill>
                  <a:schemeClr val="tx1">
                    <a:lumMod val="95000"/>
                    <a:lumOff val="5000"/>
                  </a:schemeClr>
                </a:solidFill>
              </a:rPr>
              <a:t>#1) Capture the Flag</a:t>
            </a:r>
          </a:p>
          <a:p>
            <a:pPr algn="ctr" fontAlgn="base"/>
            <a:r>
              <a:rPr lang="en-US" sz="2800" dirty="0" smtClean="0">
                <a:solidFill>
                  <a:schemeClr val="tx1">
                    <a:lumMod val="95000"/>
                    <a:lumOff val="5000"/>
                  </a:schemeClr>
                </a:solidFill>
              </a:rPr>
              <a:t>8:30 pm: </a:t>
            </a:r>
            <a:r>
              <a:rPr lang="en-US" sz="2800" dirty="0">
                <a:solidFill>
                  <a:schemeClr val="tx1">
                    <a:lumMod val="95000"/>
                    <a:lumOff val="5000"/>
                  </a:schemeClr>
                </a:solidFill>
              </a:rPr>
              <a:t>Make your own Sundae</a:t>
            </a:r>
          </a:p>
          <a:p>
            <a:pPr algn="ctr" fontAlgn="base"/>
            <a:r>
              <a:rPr lang="en-US" sz="2800" b="1" dirty="0" smtClean="0">
                <a:solidFill>
                  <a:schemeClr val="tx1">
                    <a:lumMod val="95000"/>
                    <a:lumOff val="5000"/>
                  </a:schemeClr>
                </a:solidFill>
              </a:rPr>
              <a:t>DAY 3:</a:t>
            </a:r>
            <a:r>
              <a:rPr lang="en-US" sz="2800" b="1" dirty="0">
                <a:solidFill>
                  <a:schemeClr val="tx1">
                    <a:lumMod val="95000"/>
                    <a:lumOff val="5000"/>
                  </a:schemeClr>
                </a:solidFill>
              </a:rPr>
              <a:t> </a:t>
            </a:r>
          </a:p>
          <a:p>
            <a:pPr algn="ctr" fontAlgn="base"/>
            <a:r>
              <a:rPr lang="en-US" sz="2800" dirty="0">
                <a:solidFill>
                  <a:schemeClr val="tx1">
                    <a:lumMod val="95000"/>
                    <a:lumOff val="5000"/>
                  </a:schemeClr>
                </a:solidFill>
              </a:rPr>
              <a:t>8:30 </a:t>
            </a:r>
            <a:r>
              <a:rPr lang="en-US" sz="2800" dirty="0" smtClean="0">
                <a:solidFill>
                  <a:schemeClr val="tx1">
                    <a:lumMod val="95000"/>
                    <a:lumOff val="5000"/>
                  </a:schemeClr>
                </a:solidFill>
              </a:rPr>
              <a:t>am: </a:t>
            </a:r>
            <a:r>
              <a:rPr lang="en-US" sz="2800" dirty="0">
                <a:solidFill>
                  <a:schemeClr val="tx1">
                    <a:lumMod val="95000"/>
                    <a:lumOff val="5000"/>
                  </a:schemeClr>
                </a:solidFill>
              </a:rPr>
              <a:t>Breakfast</a:t>
            </a:r>
            <a:br>
              <a:rPr lang="en-US" sz="2800" dirty="0">
                <a:solidFill>
                  <a:schemeClr val="tx1">
                    <a:lumMod val="95000"/>
                    <a:lumOff val="5000"/>
                  </a:schemeClr>
                </a:solidFill>
              </a:rPr>
            </a:br>
            <a:r>
              <a:rPr lang="en-US" sz="2800" dirty="0">
                <a:solidFill>
                  <a:schemeClr val="tx1">
                    <a:lumMod val="95000"/>
                    <a:lumOff val="5000"/>
                  </a:schemeClr>
                </a:solidFill>
              </a:rPr>
              <a:t>9:30 </a:t>
            </a:r>
            <a:r>
              <a:rPr lang="en-US" sz="2800" dirty="0" smtClean="0">
                <a:solidFill>
                  <a:schemeClr val="tx1">
                    <a:lumMod val="95000"/>
                    <a:lumOff val="5000"/>
                  </a:schemeClr>
                </a:solidFill>
              </a:rPr>
              <a:t>am: </a:t>
            </a:r>
            <a:r>
              <a:rPr lang="en-US" sz="2800" dirty="0">
                <a:solidFill>
                  <a:schemeClr val="tx1">
                    <a:lumMod val="95000"/>
                    <a:lumOff val="5000"/>
                  </a:schemeClr>
                </a:solidFill>
              </a:rPr>
              <a:t>Session with a Professor</a:t>
            </a:r>
            <a:br>
              <a:rPr lang="en-US" sz="2800" dirty="0">
                <a:solidFill>
                  <a:schemeClr val="tx1">
                    <a:lumMod val="95000"/>
                    <a:lumOff val="5000"/>
                  </a:schemeClr>
                </a:solidFill>
              </a:rPr>
            </a:br>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br>
              <a:rPr lang="en-US" sz="2800" dirty="0">
                <a:solidFill>
                  <a:schemeClr val="tx1">
                    <a:lumMod val="95000"/>
                    <a:lumOff val="5000"/>
                  </a:schemeClr>
                </a:solidFill>
              </a:rPr>
            </a:br>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Interactive Project Session</a:t>
            </a:r>
            <a:br>
              <a:rPr lang="en-US" sz="2800" dirty="0">
                <a:solidFill>
                  <a:schemeClr val="tx1">
                    <a:lumMod val="95000"/>
                    <a:lumOff val="5000"/>
                  </a:schemeClr>
                </a:solidFill>
              </a:rPr>
            </a:br>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br>
              <a:rPr lang="en-US" sz="2800" dirty="0">
                <a:solidFill>
                  <a:schemeClr val="tx1">
                    <a:lumMod val="95000"/>
                    <a:lumOff val="5000"/>
                  </a:schemeClr>
                </a:solidFill>
              </a:rPr>
            </a:br>
            <a:r>
              <a:rPr lang="en-US" sz="2800" dirty="0">
                <a:solidFill>
                  <a:schemeClr val="tx1">
                    <a:lumMod val="95000"/>
                    <a:lumOff val="5000"/>
                  </a:schemeClr>
                </a:solidFill>
              </a:rPr>
              <a:t>5:30 </a:t>
            </a:r>
            <a:r>
              <a:rPr lang="en-US" sz="2800" dirty="0" smtClean="0">
                <a:solidFill>
                  <a:schemeClr val="tx1">
                    <a:lumMod val="95000"/>
                    <a:lumOff val="5000"/>
                  </a:schemeClr>
                </a:solidFill>
              </a:rPr>
              <a:t>pm: </a:t>
            </a:r>
            <a:r>
              <a:rPr lang="en-US" sz="2800" dirty="0">
                <a:solidFill>
                  <a:schemeClr val="tx1">
                    <a:lumMod val="95000"/>
                    <a:lumOff val="5000"/>
                  </a:schemeClr>
                </a:solidFill>
              </a:rPr>
              <a:t>Dinner</a:t>
            </a:r>
            <a:br>
              <a:rPr lang="en-US" sz="2800" dirty="0">
                <a:solidFill>
                  <a:schemeClr val="tx1">
                    <a:lumMod val="95000"/>
                    <a:lumOff val="5000"/>
                  </a:schemeClr>
                </a:solidFill>
              </a:rPr>
            </a:br>
            <a:r>
              <a:rPr lang="en-US" sz="2800" dirty="0">
                <a:solidFill>
                  <a:schemeClr val="tx1">
                    <a:lumMod val="95000"/>
                    <a:lumOff val="5000"/>
                  </a:schemeClr>
                </a:solidFill>
              </a:rPr>
              <a:t>7:30 </a:t>
            </a:r>
            <a:r>
              <a:rPr lang="en-US" sz="2800" dirty="0" smtClean="0">
                <a:solidFill>
                  <a:schemeClr val="tx1">
                    <a:lumMod val="95000"/>
                    <a:lumOff val="5000"/>
                  </a:schemeClr>
                </a:solidFill>
              </a:rPr>
              <a:t>pm: (Competition </a:t>
            </a:r>
            <a:r>
              <a:rPr lang="en-US" sz="2800" dirty="0">
                <a:solidFill>
                  <a:schemeClr val="tx1">
                    <a:lumMod val="95000"/>
                    <a:lumOff val="5000"/>
                  </a:schemeClr>
                </a:solidFill>
              </a:rPr>
              <a:t>#2) Scavenger Hunt</a:t>
            </a:r>
            <a:br>
              <a:rPr lang="en-US" sz="2800" dirty="0">
                <a:solidFill>
                  <a:schemeClr val="tx1">
                    <a:lumMod val="95000"/>
                    <a:lumOff val="5000"/>
                  </a:schemeClr>
                </a:solidFill>
              </a:rPr>
            </a:br>
            <a:r>
              <a:rPr lang="en-US" sz="2800" dirty="0">
                <a:solidFill>
                  <a:schemeClr val="tx1">
                    <a:lumMod val="95000"/>
                    <a:lumOff val="5000"/>
                  </a:schemeClr>
                </a:solidFill>
              </a:rPr>
              <a:t>8:30 </a:t>
            </a:r>
            <a:r>
              <a:rPr lang="en-US" sz="2800" dirty="0" smtClean="0">
                <a:solidFill>
                  <a:schemeClr val="tx1">
                    <a:lumMod val="95000"/>
                    <a:lumOff val="5000"/>
                  </a:schemeClr>
                </a:solidFill>
              </a:rPr>
              <a:t>pm: </a:t>
            </a:r>
            <a:r>
              <a:rPr lang="en-US" sz="2800" dirty="0">
                <a:solidFill>
                  <a:schemeClr val="tx1">
                    <a:lumMod val="95000"/>
                    <a:lumOff val="5000"/>
                  </a:schemeClr>
                </a:solidFill>
              </a:rPr>
              <a:t>Entertainer (Comedian/ Hypnotist)</a:t>
            </a:r>
          </a:p>
          <a:p>
            <a:pPr algn="ctr" fontAlgn="base"/>
            <a:r>
              <a:rPr lang="en-US" sz="2800" b="1" dirty="0" smtClean="0">
                <a:solidFill>
                  <a:schemeClr val="tx1">
                    <a:lumMod val="95000"/>
                    <a:lumOff val="5000"/>
                  </a:schemeClr>
                </a:solidFill>
              </a:rPr>
              <a:t>DAY 4:</a:t>
            </a:r>
          </a:p>
          <a:p>
            <a:pPr algn="ctr" fontAlgn="base"/>
            <a:r>
              <a:rPr lang="en-US" sz="2800" dirty="0" smtClean="0">
                <a:solidFill>
                  <a:schemeClr val="tx1">
                    <a:lumMod val="95000"/>
                    <a:lumOff val="5000"/>
                  </a:schemeClr>
                </a:solidFill>
              </a:rPr>
              <a:t>8:30</a:t>
            </a:r>
            <a:r>
              <a:rPr lang="en-US" sz="2800" dirty="0">
                <a:solidFill>
                  <a:schemeClr val="tx1">
                    <a:lumMod val="95000"/>
                    <a:lumOff val="5000"/>
                  </a:schemeClr>
                </a:solidFill>
              </a:rPr>
              <a:t> </a:t>
            </a:r>
            <a:r>
              <a:rPr lang="en-US" sz="2800" dirty="0" smtClean="0">
                <a:solidFill>
                  <a:schemeClr val="tx1">
                    <a:lumMod val="95000"/>
                    <a:lumOff val="5000"/>
                  </a:schemeClr>
                </a:solidFill>
              </a:rPr>
              <a:t>am: </a:t>
            </a:r>
            <a:r>
              <a:rPr lang="en-US" sz="2800" dirty="0">
                <a:solidFill>
                  <a:schemeClr val="tx1">
                    <a:lumMod val="95000"/>
                    <a:lumOff val="5000"/>
                  </a:schemeClr>
                </a:solidFill>
              </a:rPr>
              <a:t>Breakfast</a:t>
            </a:r>
            <a:br>
              <a:rPr lang="en-US" sz="2800" dirty="0">
                <a:solidFill>
                  <a:schemeClr val="tx1">
                    <a:lumMod val="95000"/>
                    <a:lumOff val="5000"/>
                  </a:schemeClr>
                </a:solidFill>
              </a:rPr>
            </a:br>
            <a:r>
              <a:rPr lang="en-US" sz="2800" dirty="0" smtClean="0">
                <a:solidFill>
                  <a:schemeClr val="tx1">
                    <a:lumMod val="95000"/>
                    <a:lumOff val="5000"/>
                  </a:schemeClr>
                </a:solidFill>
              </a:rPr>
              <a:t>9:30 am: </a:t>
            </a:r>
            <a:r>
              <a:rPr lang="en-US" sz="2800" dirty="0">
                <a:solidFill>
                  <a:schemeClr val="tx1">
                    <a:lumMod val="95000"/>
                    <a:lumOff val="5000"/>
                  </a:schemeClr>
                </a:solidFill>
              </a:rPr>
              <a:t>Session with a Professor</a:t>
            </a:r>
            <a:br>
              <a:rPr lang="en-US" sz="2800" dirty="0">
                <a:solidFill>
                  <a:schemeClr val="tx1">
                    <a:lumMod val="95000"/>
                    <a:lumOff val="5000"/>
                  </a:schemeClr>
                </a:solidFill>
              </a:rPr>
            </a:br>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br>
              <a:rPr lang="en-US" sz="2800" dirty="0">
                <a:solidFill>
                  <a:schemeClr val="tx1">
                    <a:lumMod val="95000"/>
                    <a:lumOff val="5000"/>
                  </a:schemeClr>
                </a:solidFill>
              </a:rPr>
            </a:br>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Interactive Project Session</a:t>
            </a:r>
            <a:br>
              <a:rPr lang="en-US" sz="2800" dirty="0">
                <a:solidFill>
                  <a:schemeClr val="tx1">
                    <a:lumMod val="95000"/>
                    <a:lumOff val="5000"/>
                  </a:schemeClr>
                </a:solidFill>
              </a:rPr>
            </a:br>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br>
              <a:rPr lang="en-US" sz="2800" dirty="0">
                <a:solidFill>
                  <a:schemeClr val="tx1">
                    <a:lumMod val="95000"/>
                    <a:lumOff val="5000"/>
                  </a:schemeClr>
                </a:solidFill>
              </a:rPr>
            </a:br>
            <a:r>
              <a:rPr lang="en-US" sz="2800" dirty="0">
                <a:solidFill>
                  <a:schemeClr val="tx1">
                    <a:lumMod val="95000"/>
                    <a:lumOff val="5000"/>
                  </a:schemeClr>
                </a:solidFill>
              </a:rPr>
              <a:t>5:30 </a:t>
            </a:r>
            <a:r>
              <a:rPr lang="en-US" sz="2800" dirty="0" smtClean="0">
                <a:solidFill>
                  <a:schemeClr val="tx1">
                    <a:lumMod val="95000"/>
                    <a:lumOff val="5000"/>
                  </a:schemeClr>
                </a:solidFill>
              </a:rPr>
              <a:t>pm: </a:t>
            </a:r>
            <a:r>
              <a:rPr lang="en-US" sz="2800" dirty="0">
                <a:solidFill>
                  <a:schemeClr val="tx1">
                    <a:lumMod val="95000"/>
                    <a:lumOff val="5000"/>
                  </a:schemeClr>
                </a:solidFill>
              </a:rPr>
              <a:t>Dinner</a:t>
            </a:r>
            <a:br>
              <a:rPr lang="en-US" sz="2800" dirty="0">
                <a:solidFill>
                  <a:schemeClr val="tx1">
                    <a:lumMod val="95000"/>
                    <a:lumOff val="5000"/>
                  </a:schemeClr>
                </a:solidFill>
              </a:rPr>
            </a:br>
            <a:r>
              <a:rPr lang="en-US" sz="2800" dirty="0">
                <a:solidFill>
                  <a:schemeClr val="tx1">
                    <a:lumMod val="95000"/>
                    <a:lumOff val="5000"/>
                  </a:schemeClr>
                </a:solidFill>
              </a:rPr>
              <a:t>7:30 </a:t>
            </a:r>
            <a:r>
              <a:rPr lang="en-US" sz="2800" dirty="0" smtClean="0">
                <a:solidFill>
                  <a:schemeClr val="tx1">
                    <a:lumMod val="95000"/>
                    <a:lumOff val="5000"/>
                  </a:schemeClr>
                </a:solidFill>
              </a:rPr>
              <a:t>pm: (Competition #3) </a:t>
            </a:r>
            <a:r>
              <a:rPr lang="en-US" sz="2800" dirty="0">
                <a:solidFill>
                  <a:schemeClr val="tx1">
                    <a:lumMod val="95000"/>
                    <a:lumOff val="5000"/>
                  </a:schemeClr>
                </a:solidFill>
              </a:rPr>
              <a:t>Battleship</a:t>
            </a:r>
            <a:br>
              <a:rPr lang="en-US" sz="2800" dirty="0">
                <a:solidFill>
                  <a:schemeClr val="tx1">
                    <a:lumMod val="95000"/>
                    <a:lumOff val="5000"/>
                  </a:schemeClr>
                </a:solidFill>
              </a:rPr>
            </a:br>
            <a:r>
              <a:rPr lang="en-US" sz="2800" dirty="0" smtClean="0">
                <a:solidFill>
                  <a:schemeClr val="tx1">
                    <a:lumMod val="95000"/>
                    <a:lumOff val="5000"/>
                  </a:schemeClr>
                </a:solidFill>
              </a:rPr>
              <a:t>8:30</a:t>
            </a:r>
            <a:r>
              <a:rPr lang="en-US" sz="2800" dirty="0">
                <a:solidFill>
                  <a:schemeClr val="tx1">
                    <a:lumMod val="95000"/>
                    <a:lumOff val="5000"/>
                  </a:schemeClr>
                </a:solidFill>
              </a:rPr>
              <a:t> </a:t>
            </a:r>
            <a:r>
              <a:rPr lang="en-US" sz="2800" dirty="0" smtClean="0">
                <a:solidFill>
                  <a:schemeClr val="tx1">
                    <a:lumMod val="95000"/>
                    <a:lumOff val="5000"/>
                  </a:schemeClr>
                </a:solidFill>
              </a:rPr>
              <a:t>pm: </a:t>
            </a:r>
            <a:r>
              <a:rPr lang="en-US" sz="2800" dirty="0">
                <a:solidFill>
                  <a:schemeClr val="tx1">
                    <a:lumMod val="95000"/>
                    <a:lumOff val="5000"/>
                  </a:schemeClr>
                </a:solidFill>
              </a:rPr>
              <a:t>Fried Dough Night</a:t>
            </a:r>
          </a:p>
          <a:p>
            <a:pPr algn="ctr" fontAlgn="base"/>
            <a:r>
              <a:rPr lang="en-US" sz="2800" b="1" dirty="0" smtClean="0">
                <a:solidFill>
                  <a:schemeClr val="tx1">
                    <a:lumMod val="95000"/>
                    <a:lumOff val="5000"/>
                  </a:schemeClr>
                </a:solidFill>
              </a:rPr>
              <a:t>DAY 5:</a:t>
            </a:r>
            <a:endParaRPr lang="en-US" sz="2800" dirty="0" smtClean="0">
              <a:solidFill>
                <a:schemeClr val="tx1">
                  <a:lumMod val="95000"/>
                  <a:lumOff val="5000"/>
                </a:schemeClr>
              </a:solidFill>
            </a:endParaRPr>
          </a:p>
          <a:p>
            <a:pPr algn="ctr" fontAlgn="base"/>
            <a:r>
              <a:rPr lang="en-US" sz="2800" dirty="0" smtClean="0">
                <a:solidFill>
                  <a:schemeClr val="tx1">
                    <a:lumMod val="95000"/>
                    <a:lumOff val="5000"/>
                  </a:schemeClr>
                </a:solidFill>
              </a:rPr>
              <a:t>8:30</a:t>
            </a:r>
            <a:r>
              <a:rPr lang="en-US" sz="2800" dirty="0">
                <a:solidFill>
                  <a:schemeClr val="tx1">
                    <a:lumMod val="95000"/>
                    <a:lumOff val="5000"/>
                  </a:schemeClr>
                </a:solidFill>
              </a:rPr>
              <a:t> </a:t>
            </a:r>
            <a:r>
              <a:rPr lang="en-US" sz="2800" dirty="0" smtClean="0">
                <a:solidFill>
                  <a:schemeClr val="tx1">
                    <a:lumMod val="95000"/>
                    <a:lumOff val="5000"/>
                  </a:schemeClr>
                </a:solidFill>
              </a:rPr>
              <a:t>  am: </a:t>
            </a:r>
            <a:r>
              <a:rPr lang="en-US" sz="2800" dirty="0">
                <a:solidFill>
                  <a:schemeClr val="tx1">
                    <a:lumMod val="95000"/>
                    <a:lumOff val="5000"/>
                  </a:schemeClr>
                </a:solidFill>
              </a:rPr>
              <a:t>Breakfast</a:t>
            </a:r>
            <a:br>
              <a:rPr lang="en-US" sz="2800" dirty="0">
                <a:solidFill>
                  <a:schemeClr val="tx1">
                    <a:lumMod val="95000"/>
                    <a:lumOff val="5000"/>
                  </a:schemeClr>
                </a:solidFill>
              </a:rPr>
            </a:br>
            <a:r>
              <a:rPr lang="en-US" sz="2800" dirty="0" smtClean="0">
                <a:solidFill>
                  <a:schemeClr val="tx1">
                    <a:lumMod val="95000"/>
                    <a:lumOff val="5000"/>
                  </a:schemeClr>
                </a:solidFill>
              </a:rPr>
              <a:t>9:30 am: </a:t>
            </a:r>
            <a:r>
              <a:rPr lang="en-US" sz="2800" dirty="0">
                <a:solidFill>
                  <a:schemeClr val="tx1">
                    <a:lumMod val="95000"/>
                    <a:lumOff val="5000"/>
                  </a:schemeClr>
                </a:solidFill>
              </a:rPr>
              <a:t>Session with a Professor</a:t>
            </a:r>
            <a:br>
              <a:rPr lang="en-US" sz="2800" dirty="0">
                <a:solidFill>
                  <a:schemeClr val="tx1">
                    <a:lumMod val="95000"/>
                    <a:lumOff val="5000"/>
                  </a:schemeClr>
                </a:solidFill>
              </a:rPr>
            </a:br>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br>
              <a:rPr lang="en-US" sz="2800" dirty="0">
                <a:solidFill>
                  <a:schemeClr val="tx1">
                    <a:lumMod val="95000"/>
                    <a:lumOff val="5000"/>
                  </a:schemeClr>
                </a:solidFill>
              </a:rPr>
            </a:br>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Interactive Project Session</a:t>
            </a:r>
            <a:br>
              <a:rPr lang="en-US" sz="2800" dirty="0">
                <a:solidFill>
                  <a:schemeClr val="tx1">
                    <a:lumMod val="95000"/>
                    <a:lumOff val="5000"/>
                  </a:schemeClr>
                </a:solidFill>
              </a:rPr>
            </a:br>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br>
              <a:rPr lang="en-US" sz="2800" dirty="0">
                <a:solidFill>
                  <a:schemeClr val="tx1">
                    <a:lumMod val="95000"/>
                    <a:lumOff val="5000"/>
                  </a:schemeClr>
                </a:solidFill>
              </a:rPr>
            </a:br>
            <a:r>
              <a:rPr lang="en-US" sz="2800" dirty="0">
                <a:solidFill>
                  <a:schemeClr val="tx1">
                    <a:lumMod val="95000"/>
                    <a:lumOff val="5000"/>
                  </a:schemeClr>
                </a:solidFill>
              </a:rPr>
              <a:t>5:30 </a:t>
            </a:r>
            <a:r>
              <a:rPr lang="en-US" sz="2800" dirty="0" smtClean="0">
                <a:solidFill>
                  <a:schemeClr val="tx1">
                    <a:lumMod val="95000"/>
                    <a:lumOff val="5000"/>
                  </a:schemeClr>
                </a:solidFill>
              </a:rPr>
              <a:t>pm: </a:t>
            </a:r>
            <a:r>
              <a:rPr lang="en-US" sz="2800" dirty="0">
                <a:solidFill>
                  <a:schemeClr val="tx1">
                    <a:lumMod val="95000"/>
                    <a:lumOff val="5000"/>
                  </a:schemeClr>
                </a:solidFill>
              </a:rPr>
              <a:t>Dinner</a:t>
            </a:r>
            <a:br>
              <a:rPr lang="en-US" sz="2800" dirty="0">
                <a:solidFill>
                  <a:schemeClr val="tx1">
                    <a:lumMod val="95000"/>
                    <a:lumOff val="5000"/>
                  </a:schemeClr>
                </a:solidFill>
              </a:rPr>
            </a:br>
            <a:r>
              <a:rPr lang="en-US" sz="2800" dirty="0">
                <a:solidFill>
                  <a:schemeClr val="tx1">
                    <a:lumMod val="95000"/>
                    <a:lumOff val="5000"/>
                  </a:schemeClr>
                </a:solidFill>
              </a:rPr>
              <a:t>7:30 </a:t>
            </a:r>
            <a:r>
              <a:rPr lang="en-US" sz="2800" dirty="0" smtClean="0">
                <a:solidFill>
                  <a:schemeClr val="tx1">
                    <a:lumMod val="95000"/>
                    <a:lumOff val="5000"/>
                  </a:schemeClr>
                </a:solidFill>
              </a:rPr>
              <a:t>pm: (Competition #4) </a:t>
            </a:r>
            <a:r>
              <a:rPr lang="en-US" sz="2800" dirty="0">
                <a:solidFill>
                  <a:schemeClr val="tx1">
                    <a:lumMod val="95000"/>
                    <a:lumOff val="5000"/>
                  </a:schemeClr>
                </a:solidFill>
              </a:rPr>
              <a:t>Lip Singing Show</a:t>
            </a:r>
            <a:br>
              <a:rPr lang="en-US" sz="2800" dirty="0">
                <a:solidFill>
                  <a:schemeClr val="tx1">
                    <a:lumMod val="95000"/>
                    <a:lumOff val="5000"/>
                  </a:schemeClr>
                </a:solidFill>
              </a:rPr>
            </a:br>
            <a:r>
              <a:rPr lang="en-US" sz="2800" dirty="0">
                <a:solidFill>
                  <a:schemeClr val="tx1">
                    <a:lumMod val="95000"/>
                    <a:lumOff val="5000"/>
                  </a:schemeClr>
                </a:solidFill>
              </a:rPr>
              <a:t>8:30  </a:t>
            </a:r>
            <a:r>
              <a:rPr lang="en-US" sz="2800" dirty="0" smtClean="0">
                <a:solidFill>
                  <a:schemeClr val="tx1">
                    <a:lumMod val="95000"/>
                    <a:lumOff val="5000"/>
                  </a:schemeClr>
                </a:solidFill>
              </a:rPr>
              <a:t> pm: </a:t>
            </a:r>
            <a:r>
              <a:rPr lang="en-US" sz="2800" dirty="0">
                <a:solidFill>
                  <a:schemeClr val="tx1">
                    <a:lumMod val="95000"/>
                    <a:lumOff val="5000"/>
                  </a:schemeClr>
                </a:solidFill>
              </a:rPr>
              <a:t>Dance</a:t>
            </a:r>
          </a:p>
          <a:p>
            <a:pPr algn="ctr" fontAlgn="base"/>
            <a:r>
              <a:rPr lang="en-US" sz="2800" b="1" dirty="0" smtClean="0">
                <a:solidFill>
                  <a:schemeClr val="tx1">
                    <a:lumMod val="95000"/>
                    <a:lumOff val="5000"/>
                  </a:schemeClr>
                </a:solidFill>
              </a:rPr>
              <a:t>DAY 6:</a:t>
            </a:r>
          </a:p>
          <a:p>
            <a:pPr algn="ctr" fontAlgn="base"/>
            <a:r>
              <a:rPr lang="en-US" sz="2800" dirty="0" smtClean="0">
                <a:solidFill>
                  <a:schemeClr val="tx1">
                    <a:lumMod val="95000"/>
                    <a:lumOff val="5000"/>
                  </a:schemeClr>
                </a:solidFill>
              </a:rPr>
              <a:t>8:30</a:t>
            </a:r>
            <a:r>
              <a:rPr lang="en-US" sz="2800" dirty="0">
                <a:solidFill>
                  <a:schemeClr val="tx1">
                    <a:lumMod val="95000"/>
                    <a:lumOff val="5000"/>
                  </a:schemeClr>
                </a:solidFill>
              </a:rPr>
              <a:t> </a:t>
            </a:r>
            <a:r>
              <a:rPr lang="en-US" sz="2800" dirty="0" smtClean="0">
                <a:solidFill>
                  <a:schemeClr val="tx1">
                    <a:lumMod val="95000"/>
                    <a:lumOff val="5000"/>
                  </a:schemeClr>
                </a:solidFill>
              </a:rPr>
              <a:t>am: </a:t>
            </a:r>
            <a:r>
              <a:rPr lang="en-US" sz="2800" dirty="0">
                <a:solidFill>
                  <a:schemeClr val="tx1">
                    <a:lumMod val="95000"/>
                    <a:lumOff val="5000"/>
                  </a:schemeClr>
                </a:solidFill>
              </a:rPr>
              <a:t>Breakfast</a:t>
            </a:r>
            <a:br>
              <a:rPr lang="en-US" sz="2800" dirty="0">
                <a:solidFill>
                  <a:schemeClr val="tx1">
                    <a:lumMod val="95000"/>
                    <a:lumOff val="5000"/>
                  </a:schemeClr>
                </a:solidFill>
              </a:rPr>
            </a:br>
            <a:r>
              <a:rPr lang="en-US" sz="2800" dirty="0" smtClean="0">
                <a:solidFill>
                  <a:schemeClr val="tx1">
                    <a:lumMod val="95000"/>
                    <a:lumOff val="5000"/>
                  </a:schemeClr>
                </a:solidFill>
              </a:rPr>
              <a:t>9:30 am: </a:t>
            </a:r>
            <a:r>
              <a:rPr lang="en-US" sz="2800" dirty="0">
                <a:solidFill>
                  <a:schemeClr val="tx1">
                    <a:lumMod val="95000"/>
                    <a:lumOff val="5000"/>
                  </a:schemeClr>
                </a:solidFill>
              </a:rPr>
              <a:t>Session with a Professor</a:t>
            </a:r>
            <a:br>
              <a:rPr lang="en-US" sz="2800" dirty="0">
                <a:solidFill>
                  <a:schemeClr val="tx1">
                    <a:lumMod val="95000"/>
                    <a:lumOff val="5000"/>
                  </a:schemeClr>
                </a:solidFill>
              </a:rPr>
            </a:br>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br>
              <a:rPr lang="en-US" sz="2800" dirty="0">
                <a:solidFill>
                  <a:schemeClr val="tx1">
                    <a:lumMod val="95000"/>
                    <a:lumOff val="5000"/>
                  </a:schemeClr>
                </a:solidFill>
              </a:rPr>
            </a:br>
            <a:r>
              <a:rPr lang="en-US" sz="2800" dirty="0">
                <a:solidFill>
                  <a:schemeClr val="tx1">
                    <a:lumMod val="95000"/>
                    <a:lumOff val="5000"/>
                  </a:schemeClr>
                </a:solidFill>
              </a:rPr>
              <a:t>1:30 </a:t>
            </a:r>
            <a:r>
              <a:rPr lang="en-US" sz="2800" dirty="0" smtClean="0">
                <a:solidFill>
                  <a:schemeClr val="tx1">
                    <a:lumMod val="95000"/>
                    <a:lumOff val="5000"/>
                  </a:schemeClr>
                </a:solidFill>
              </a:rPr>
              <a:t>pm: </a:t>
            </a:r>
            <a:r>
              <a:rPr lang="en-US" sz="2800" dirty="0">
                <a:solidFill>
                  <a:schemeClr val="tx1">
                    <a:lumMod val="95000"/>
                    <a:lumOff val="5000"/>
                  </a:schemeClr>
                </a:solidFill>
              </a:rPr>
              <a:t>Interactive Project Session</a:t>
            </a:r>
            <a:br>
              <a:rPr lang="en-US" sz="2800" dirty="0">
                <a:solidFill>
                  <a:schemeClr val="tx1">
                    <a:lumMod val="95000"/>
                    <a:lumOff val="5000"/>
                  </a:schemeClr>
                </a:solidFill>
              </a:rPr>
            </a:br>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br>
              <a:rPr lang="en-US" sz="2800" dirty="0">
                <a:solidFill>
                  <a:schemeClr val="tx1">
                    <a:lumMod val="95000"/>
                    <a:lumOff val="5000"/>
                  </a:schemeClr>
                </a:solidFill>
              </a:rPr>
            </a:br>
            <a:r>
              <a:rPr lang="en-US" sz="2800" dirty="0">
                <a:solidFill>
                  <a:schemeClr val="tx1">
                    <a:lumMod val="95000"/>
                    <a:lumOff val="5000"/>
                  </a:schemeClr>
                </a:solidFill>
              </a:rPr>
              <a:t>5:30 </a:t>
            </a:r>
            <a:r>
              <a:rPr lang="en-US" sz="2800" dirty="0" smtClean="0">
                <a:solidFill>
                  <a:schemeClr val="tx1">
                    <a:lumMod val="95000"/>
                    <a:lumOff val="5000"/>
                  </a:schemeClr>
                </a:solidFill>
              </a:rPr>
              <a:t>pm: </a:t>
            </a:r>
            <a:r>
              <a:rPr lang="en-US" sz="2800" dirty="0">
                <a:solidFill>
                  <a:schemeClr val="tx1">
                    <a:lumMod val="95000"/>
                    <a:lumOff val="5000"/>
                  </a:schemeClr>
                </a:solidFill>
              </a:rPr>
              <a:t>Dinner</a:t>
            </a:r>
            <a:br>
              <a:rPr lang="en-US" sz="2800" dirty="0">
                <a:solidFill>
                  <a:schemeClr val="tx1">
                    <a:lumMod val="95000"/>
                    <a:lumOff val="5000"/>
                  </a:schemeClr>
                </a:solidFill>
              </a:rPr>
            </a:br>
            <a:r>
              <a:rPr lang="en-US" sz="2800" dirty="0">
                <a:solidFill>
                  <a:schemeClr val="tx1">
                    <a:lumMod val="95000"/>
                    <a:lumOff val="5000"/>
                  </a:schemeClr>
                </a:solidFill>
              </a:rPr>
              <a:t>7:30 </a:t>
            </a:r>
            <a:r>
              <a:rPr lang="en-US" sz="2800" dirty="0" smtClean="0">
                <a:solidFill>
                  <a:schemeClr val="tx1">
                    <a:lumMod val="95000"/>
                    <a:lumOff val="5000"/>
                  </a:schemeClr>
                </a:solidFill>
              </a:rPr>
              <a:t>pm: (Competition </a:t>
            </a:r>
            <a:r>
              <a:rPr lang="en-US" sz="2800" dirty="0">
                <a:solidFill>
                  <a:schemeClr val="tx1">
                    <a:lumMod val="95000"/>
                    <a:lumOff val="5000"/>
                  </a:schemeClr>
                </a:solidFill>
              </a:rPr>
              <a:t>#5) Make an outfit out of Newspaper</a:t>
            </a:r>
            <a:br>
              <a:rPr lang="en-US" sz="2800" dirty="0">
                <a:solidFill>
                  <a:schemeClr val="tx1">
                    <a:lumMod val="95000"/>
                    <a:lumOff val="5000"/>
                  </a:schemeClr>
                </a:solidFill>
              </a:rPr>
            </a:br>
            <a:r>
              <a:rPr lang="en-US" sz="2800" dirty="0">
                <a:solidFill>
                  <a:schemeClr val="tx1">
                    <a:lumMod val="95000"/>
                    <a:lumOff val="5000"/>
                  </a:schemeClr>
                </a:solidFill>
              </a:rPr>
              <a:t>8:30 </a:t>
            </a:r>
            <a:r>
              <a:rPr lang="en-US" sz="2800" dirty="0" smtClean="0">
                <a:solidFill>
                  <a:schemeClr val="tx1">
                    <a:lumMod val="95000"/>
                    <a:lumOff val="5000"/>
                  </a:schemeClr>
                </a:solidFill>
              </a:rPr>
              <a:t>pm: </a:t>
            </a:r>
            <a:r>
              <a:rPr lang="en-US" sz="2800" dirty="0">
                <a:solidFill>
                  <a:schemeClr val="tx1">
                    <a:lumMod val="95000"/>
                    <a:lumOff val="5000"/>
                  </a:schemeClr>
                </a:solidFill>
              </a:rPr>
              <a:t>Movie on the Lawn</a:t>
            </a:r>
          </a:p>
          <a:p>
            <a:pPr algn="ctr" fontAlgn="base"/>
            <a:r>
              <a:rPr lang="en-US" sz="2800" b="1" dirty="0" smtClean="0">
                <a:solidFill>
                  <a:schemeClr val="tx1">
                    <a:lumMod val="95000"/>
                    <a:lumOff val="5000"/>
                  </a:schemeClr>
                </a:solidFill>
              </a:rPr>
              <a:t>DAY 7:</a:t>
            </a:r>
          </a:p>
          <a:p>
            <a:pPr algn="ctr" fontAlgn="base"/>
            <a:r>
              <a:rPr lang="en-US" sz="2800" dirty="0" smtClean="0">
                <a:solidFill>
                  <a:schemeClr val="tx1">
                    <a:lumMod val="95000"/>
                    <a:lumOff val="5000"/>
                  </a:schemeClr>
                </a:solidFill>
              </a:rPr>
              <a:t>8:30 am: </a:t>
            </a:r>
            <a:r>
              <a:rPr lang="en-US" sz="2800" dirty="0">
                <a:solidFill>
                  <a:schemeClr val="tx1">
                    <a:lumMod val="95000"/>
                    <a:lumOff val="5000"/>
                  </a:schemeClr>
                </a:solidFill>
              </a:rPr>
              <a:t>Breakfast</a:t>
            </a:r>
            <a:br>
              <a:rPr lang="en-US" sz="2800" dirty="0">
                <a:solidFill>
                  <a:schemeClr val="tx1">
                    <a:lumMod val="95000"/>
                    <a:lumOff val="5000"/>
                  </a:schemeClr>
                </a:solidFill>
              </a:rPr>
            </a:br>
            <a:r>
              <a:rPr lang="en-US" sz="2800" dirty="0">
                <a:solidFill>
                  <a:schemeClr val="tx1">
                    <a:lumMod val="95000"/>
                    <a:lumOff val="5000"/>
                  </a:schemeClr>
                </a:solidFill>
              </a:rPr>
              <a:t>9:30 </a:t>
            </a:r>
            <a:r>
              <a:rPr lang="en-US" sz="2800" dirty="0" smtClean="0">
                <a:solidFill>
                  <a:schemeClr val="tx1">
                    <a:lumMod val="95000"/>
                    <a:lumOff val="5000"/>
                  </a:schemeClr>
                </a:solidFill>
              </a:rPr>
              <a:t>am: </a:t>
            </a:r>
            <a:r>
              <a:rPr lang="en-US" sz="2800" dirty="0">
                <a:solidFill>
                  <a:schemeClr val="tx1">
                    <a:lumMod val="95000"/>
                    <a:lumOff val="5000"/>
                  </a:schemeClr>
                </a:solidFill>
              </a:rPr>
              <a:t>Session with a Professor</a:t>
            </a:r>
            <a:br>
              <a:rPr lang="en-US" sz="2800" dirty="0">
                <a:solidFill>
                  <a:schemeClr val="tx1">
                    <a:lumMod val="95000"/>
                    <a:lumOff val="5000"/>
                  </a:schemeClr>
                </a:solidFill>
              </a:rPr>
            </a:br>
            <a:r>
              <a:rPr lang="en-US" sz="2800" dirty="0" smtClean="0">
                <a:solidFill>
                  <a:schemeClr val="tx1">
                    <a:lumMod val="95000"/>
                    <a:lumOff val="5000"/>
                  </a:schemeClr>
                </a:solidFill>
              </a:rPr>
              <a:t>12:00 pm: </a:t>
            </a:r>
            <a:r>
              <a:rPr lang="en-US" sz="2800" dirty="0">
                <a:solidFill>
                  <a:schemeClr val="tx1">
                    <a:lumMod val="95000"/>
                    <a:lumOff val="5000"/>
                  </a:schemeClr>
                </a:solidFill>
              </a:rPr>
              <a:t>Lunch</a:t>
            </a:r>
            <a:br>
              <a:rPr lang="en-US" sz="2800" dirty="0">
                <a:solidFill>
                  <a:schemeClr val="tx1">
                    <a:lumMod val="95000"/>
                    <a:lumOff val="5000"/>
                  </a:schemeClr>
                </a:solidFill>
              </a:rPr>
            </a:br>
            <a:r>
              <a:rPr lang="en-US" sz="2800" dirty="0" smtClean="0">
                <a:solidFill>
                  <a:schemeClr val="tx1">
                    <a:lumMod val="95000"/>
                    <a:lumOff val="5000"/>
                  </a:schemeClr>
                </a:solidFill>
              </a:rPr>
              <a:t>1:30 pm: </a:t>
            </a:r>
            <a:r>
              <a:rPr lang="en-US" sz="2800" dirty="0">
                <a:solidFill>
                  <a:schemeClr val="tx1">
                    <a:lumMod val="95000"/>
                    <a:lumOff val="5000"/>
                  </a:schemeClr>
                </a:solidFill>
              </a:rPr>
              <a:t>Interactive Project Session</a:t>
            </a:r>
            <a:br>
              <a:rPr lang="en-US" sz="2800" dirty="0">
                <a:solidFill>
                  <a:schemeClr val="tx1">
                    <a:lumMod val="95000"/>
                    <a:lumOff val="5000"/>
                  </a:schemeClr>
                </a:solidFill>
              </a:rPr>
            </a:br>
            <a:r>
              <a:rPr lang="en-US" sz="2800" dirty="0">
                <a:solidFill>
                  <a:schemeClr val="tx1">
                    <a:lumMod val="95000"/>
                    <a:lumOff val="5000"/>
                  </a:schemeClr>
                </a:solidFill>
              </a:rPr>
              <a:t>4:00 </a:t>
            </a:r>
            <a:r>
              <a:rPr lang="en-US" sz="2800" dirty="0" smtClean="0">
                <a:solidFill>
                  <a:schemeClr val="tx1">
                    <a:lumMod val="95000"/>
                    <a:lumOff val="5000"/>
                  </a:schemeClr>
                </a:solidFill>
              </a:rPr>
              <a:t>pm: </a:t>
            </a:r>
            <a:r>
              <a:rPr lang="en-US" sz="2800" dirty="0">
                <a:solidFill>
                  <a:schemeClr val="tx1">
                    <a:lumMod val="95000"/>
                    <a:lumOff val="5000"/>
                  </a:schemeClr>
                </a:solidFill>
              </a:rPr>
              <a:t>Free Time</a:t>
            </a:r>
            <a:br>
              <a:rPr lang="en-US" sz="2800" dirty="0">
                <a:solidFill>
                  <a:schemeClr val="tx1">
                    <a:lumMod val="95000"/>
                    <a:lumOff val="5000"/>
                  </a:schemeClr>
                </a:solidFill>
              </a:rPr>
            </a:br>
            <a:r>
              <a:rPr lang="en-US" sz="2800" dirty="0" smtClean="0">
                <a:solidFill>
                  <a:schemeClr val="tx1">
                    <a:lumMod val="95000"/>
                    <a:lumOff val="5000"/>
                  </a:schemeClr>
                </a:solidFill>
              </a:rPr>
              <a:t>5:30 pm: </a:t>
            </a:r>
            <a:r>
              <a:rPr lang="en-US" sz="2800" dirty="0">
                <a:solidFill>
                  <a:schemeClr val="tx1">
                    <a:lumMod val="95000"/>
                    <a:lumOff val="5000"/>
                  </a:schemeClr>
                </a:solidFill>
              </a:rPr>
              <a:t>Dinner</a:t>
            </a:r>
            <a:br>
              <a:rPr lang="en-US" sz="2800" dirty="0">
                <a:solidFill>
                  <a:schemeClr val="tx1">
                    <a:lumMod val="95000"/>
                    <a:lumOff val="5000"/>
                  </a:schemeClr>
                </a:solidFill>
              </a:rPr>
            </a:br>
            <a:r>
              <a:rPr lang="en-US" sz="2800" dirty="0" smtClean="0">
                <a:solidFill>
                  <a:schemeClr val="tx1">
                    <a:lumMod val="95000"/>
                    <a:lumOff val="5000"/>
                  </a:schemeClr>
                </a:solidFill>
              </a:rPr>
              <a:t>7:30 pm: (Competition </a:t>
            </a:r>
            <a:r>
              <a:rPr lang="en-US" sz="2800" dirty="0">
                <a:solidFill>
                  <a:schemeClr val="tx1">
                    <a:lumMod val="95000"/>
                    <a:lumOff val="5000"/>
                  </a:schemeClr>
                </a:solidFill>
              </a:rPr>
              <a:t>#6) Know your leader</a:t>
            </a:r>
            <a:br>
              <a:rPr lang="en-US" sz="2800" dirty="0">
                <a:solidFill>
                  <a:schemeClr val="tx1">
                    <a:lumMod val="95000"/>
                    <a:lumOff val="5000"/>
                  </a:schemeClr>
                </a:solidFill>
              </a:rPr>
            </a:br>
            <a:r>
              <a:rPr lang="en-US" sz="2800" dirty="0">
                <a:solidFill>
                  <a:schemeClr val="tx1">
                    <a:lumMod val="95000"/>
                    <a:lumOff val="5000"/>
                  </a:schemeClr>
                </a:solidFill>
              </a:rPr>
              <a:t>8:30 </a:t>
            </a:r>
            <a:r>
              <a:rPr lang="en-US" sz="2800" dirty="0" smtClean="0">
                <a:solidFill>
                  <a:schemeClr val="tx1">
                    <a:lumMod val="95000"/>
                    <a:lumOff val="5000"/>
                  </a:schemeClr>
                </a:solidFill>
              </a:rPr>
              <a:t>pm: </a:t>
            </a:r>
            <a:r>
              <a:rPr lang="en-US" sz="2800" dirty="0">
                <a:solidFill>
                  <a:schemeClr val="tx1">
                    <a:lumMod val="95000"/>
                    <a:lumOff val="5000"/>
                  </a:schemeClr>
                </a:solidFill>
              </a:rPr>
              <a:t>Awards Ceremony</a:t>
            </a:r>
          </a:p>
          <a:p>
            <a:pPr algn="ctr" fontAlgn="base"/>
            <a:r>
              <a:rPr lang="en-US" sz="2800" b="1" dirty="0" smtClean="0">
                <a:solidFill>
                  <a:schemeClr val="tx1">
                    <a:lumMod val="95000"/>
                    <a:lumOff val="5000"/>
                  </a:schemeClr>
                </a:solidFill>
              </a:rPr>
              <a:t>DAY 8:</a:t>
            </a:r>
            <a:r>
              <a:rPr lang="en-US" sz="2800" b="1" dirty="0">
                <a:solidFill>
                  <a:schemeClr val="tx1">
                    <a:lumMod val="95000"/>
                    <a:lumOff val="5000"/>
                  </a:schemeClr>
                </a:solidFill>
              </a:rPr>
              <a:t>﻿</a:t>
            </a:r>
          </a:p>
          <a:p>
            <a:pPr algn="ctr" fontAlgn="base"/>
            <a:r>
              <a:rPr lang="en-US" sz="2800" dirty="0">
                <a:solidFill>
                  <a:schemeClr val="tx1">
                    <a:lumMod val="95000"/>
                    <a:lumOff val="5000"/>
                  </a:schemeClr>
                </a:solidFill>
              </a:rPr>
              <a:t>8:30 </a:t>
            </a:r>
            <a:r>
              <a:rPr lang="en-US" sz="2800" dirty="0" smtClean="0">
                <a:solidFill>
                  <a:schemeClr val="tx1">
                    <a:lumMod val="95000"/>
                    <a:lumOff val="5000"/>
                  </a:schemeClr>
                </a:solidFill>
              </a:rPr>
              <a:t>am: </a:t>
            </a:r>
            <a:r>
              <a:rPr lang="en-US" sz="2800" dirty="0">
                <a:solidFill>
                  <a:schemeClr val="tx1">
                    <a:lumMod val="95000"/>
                    <a:lumOff val="5000"/>
                  </a:schemeClr>
                </a:solidFill>
              </a:rPr>
              <a:t>Breakfast</a:t>
            </a:r>
          </a:p>
          <a:p>
            <a:pPr algn="ctr" fontAlgn="base"/>
            <a:r>
              <a:rPr lang="en-US" sz="2800" dirty="0" smtClean="0">
                <a:solidFill>
                  <a:schemeClr val="tx1">
                    <a:lumMod val="95000"/>
                    <a:lumOff val="5000"/>
                  </a:schemeClr>
                </a:solidFill>
              </a:rPr>
              <a:t>9:30</a:t>
            </a:r>
            <a:r>
              <a:rPr lang="en-US" sz="2800" dirty="0">
                <a:solidFill>
                  <a:schemeClr val="tx1">
                    <a:lumMod val="95000"/>
                    <a:lumOff val="5000"/>
                  </a:schemeClr>
                </a:solidFill>
              </a:rPr>
              <a:t> </a:t>
            </a:r>
            <a:r>
              <a:rPr lang="en-US" sz="2800" dirty="0" smtClean="0">
                <a:solidFill>
                  <a:schemeClr val="tx1">
                    <a:lumMod val="95000"/>
                    <a:lumOff val="5000"/>
                  </a:schemeClr>
                </a:solidFill>
              </a:rPr>
              <a:t>am: </a:t>
            </a:r>
            <a:r>
              <a:rPr lang="en-US" sz="2800" dirty="0">
                <a:solidFill>
                  <a:schemeClr val="tx1">
                    <a:lumMod val="95000"/>
                    <a:lumOff val="5000"/>
                  </a:schemeClr>
                </a:solidFill>
              </a:rPr>
              <a:t>Field Trip</a:t>
            </a:r>
          </a:p>
          <a:p>
            <a:pPr algn="ctr" fontAlgn="base"/>
            <a:r>
              <a:rPr lang="en-US" sz="2800" dirty="0">
                <a:solidFill>
                  <a:schemeClr val="tx1">
                    <a:lumMod val="95000"/>
                    <a:lumOff val="5000"/>
                  </a:schemeClr>
                </a:solidFill>
              </a:rPr>
              <a:t>5:00 </a:t>
            </a:r>
            <a:r>
              <a:rPr lang="en-US" sz="2800" dirty="0" smtClean="0">
                <a:solidFill>
                  <a:schemeClr val="tx1">
                    <a:lumMod val="95000"/>
                    <a:lumOff val="5000"/>
                  </a:schemeClr>
                </a:solidFill>
              </a:rPr>
              <a:t>pm: </a:t>
            </a:r>
            <a:r>
              <a:rPr lang="en-US" sz="2800" dirty="0">
                <a:solidFill>
                  <a:schemeClr val="tx1">
                    <a:lumMod val="95000"/>
                    <a:lumOff val="5000"/>
                  </a:schemeClr>
                </a:solidFill>
              </a:rPr>
              <a:t>Arrive Back- Time to Go Home</a:t>
            </a:r>
            <a:r>
              <a:rPr lang="en-US" sz="2800" dirty="0" smtClean="0">
                <a:solidFill>
                  <a:schemeClr val="tx1">
                    <a:lumMod val="95000"/>
                    <a:lumOff val="5000"/>
                  </a:schemeClr>
                </a:solidFill>
              </a:rPr>
              <a:t>!</a:t>
            </a:r>
            <a:endParaRPr lang="en-US" dirty="0">
              <a:solidFill>
                <a:schemeClr val="tx1">
                  <a:lumMod val="95000"/>
                  <a:lumOff val="5000"/>
                </a:schemeClr>
              </a:solidFill>
            </a:endParaRPr>
          </a:p>
        </p:txBody>
      </p:sp>
      <p:sp>
        <p:nvSpPr>
          <p:cNvPr id="7" name="TextBox 6"/>
          <p:cNvSpPr txBox="1"/>
          <p:nvPr/>
        </p:nvSpPr>
        <p:spPr>
          <a:xfrm>
            <a:off x="-30939" y="-57197"/>
            <a:ext cx="43891200" cy="7078861"/>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r"/>
            <a:endParaRPr lang="en-US" sz="9600" b="1" dirty="0" smtClean="0">
              <a:ln/>
              <a:solidFill>
                <a:schemeClr val="accent3"/>
              </a:solidFill>
            </a:endParaRPr>
          </a:p>
          <a:p>
            <a:pPr algn="r"/>
            <a:endParaRPr lang="en-US" sz="1100" b="1" dirty="0" smtClean="0">
              <a:ln/>
              <a:solidFill>
                <a:schemeClr val="accent3"/>
              </a:solidFill>
            </a:endParaRPr>
          </a:p>
          <a:p>
            <a:pPr algn="r"/>
            <a:endParaRPr lang="en-US" sz="1100" b="1" dirty="0">
              <a:ln/>
              <a:solidFill>
                <a:schemeClr val="accent3"/>
              </a:solidFill>
            </a:endParaRPr>
          </a:p>
          <a:p>
            <a:pPr algn="r"/>
            <a:endParaRPr lang="en-US" sz="1100" b="1" dirty="0" smtClean="0">
              <a:ln/>
              <a:solidFill>
                <a:schemeClr val="accent3"/>
              </a:solidFill>
            </a:endParaRPr>
          </a:p>
          <a:p>
            <a:pPr algn="r"/>
            <a:r>
              <a:rPr lang="en-US" sz="7500" b="1" dirty="0" smtClean="0">
                <a:ln/>
                <a:solidFill>
                  <a:schemeClr val="accent3"/>
                </a:solidFill>
              </a:rPr>
              <a:t>Megan Houstle</a:t>
            </a:r>
          </a:p>
          <a:p>
            <a:pPr algn="r"/>
            <a:r>
              <a:rPr lang="en-US" sz="7500" b="1" dirty="0" smtClean="0">
                <a:ln/>
                <a:solidFill>
                  <a:schemeClr val="accent3"/>
                </a:solidFill>
              </a:rPr>
              <a:t> Faculty Advisor: Professor Gough</a:t>
            </a:r>
          </a:p>
          <a:p>
            <a:pPr algn="r"/>
            <a:r>
              <a:rPr lang="en-US" sz="7500" b="1" dirty="0" smtClean="0">
                <a:ln/>
                <a:solidFill>
                  <a:schemeClr val="accent3"/>
                </a:solidFill>
              </a:rPr>
              <a:t>Peter T. Paul College of Business and Economics</a:t>
            </a:r>
          </a:p>
          <a:p>
            <a:pPr algn="r"/>
            <a:r>
              <a:rPr lang="en-US" sz="7500" b="1" dirty="0" smtClean="0">
                <a:ln/>
                <a:solidFill>
                  <a:schemeClr val="accent3"/>
                </a:solidFill>
              </a:rPr>
              <a:t>University of New </a:t>
            </a:r>
            <a:r>
              <a:rPr lang="en-US" sz="7500" b="1" dirty="0" smtClean="0">
                <a:ln/>
                <a:solidFill>
                  <a:schemeClr val="accent3"/>
                </a:solidFill>
              </a:rPr>
              <a:t>Hampshire</a:t>
            </a:r>
            <a:endParaRPr lang="en-US" sz="2000" b="1" dirty="0" smtClean="0">
              <a:ln/>
              <a:solidFill>
                <a:schemeClr val="accent3"/>
              </a:solidFill>
            </a:endParaRPr>
          </a:p>
          <a:p>
            <a:pPr algn="r"/>
            <a:endParaRPr lang="en-US" sz="2500" b="1" dirty="0" smtClean="0">
              <a:ln/>
              <a:solidFill>
                <a:schemeClr val="accent3"/>
              </a:solidFill>
            </a:endParaRPr>
          </a:p>
        </p:txBody>
      </p:sp>
      <p:sp>
        <p:nvSpPr>
          <p:cNvPr id="2" name="Rectangle 1"/>
          <p:cNvSpPr/>
          <p:nvPr/>
        </p:nvSpPr>
        <p:spPr>
          <a:xfrm>
            <a:off x="0" y="-203392"/>
            <a:ext cx="16586391" cy="7786747"/>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r>
              <a:rPr lang="en-US" sz="25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MAJOR</a:t>
            </a:r>
            <a:r>
              <a:rPr lang="en-US" sz="25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reflection blurRad="6350" stA="55000" endA="300" endPos="45500" dir="5400000" sy="-100000" algn="bl" rotWithShape="0"/>
                </a:effectLst>
              </a:rPr>
              <a:t> </a:t>
            </a:r>
          </a:p>
          <a:p>
            <a:r>
              <a:rPr lang="en-US" sz="25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reflection blurRad="6350" stA="55000" endA="300" endPos="45500" dir="5400000" sy="-100000" algn="bl" rotWithShape="0"/>
                </a:effectLst>
              </a:rPr>
              <a:t>	</a:t>
            </a:r>
            <a:r>
              <a:rPr lang="en-US" sz="250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WORKS</a:t>
            </a:r>
            <a:endParaRPr lang="en-US" sz="250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3" name="TextBox 2"/>
          <p:cNvSpPr txBox="1"/>
          <p:nvPr/>
        </p:nvSpPr>
        <p:spPr>
          <a:xfrm>
            <a:off x="613360" y="27930767"/>
            <a:ext cx="14434457" cy="957185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fontAlgn="base"/>
            <a:r>
              <a:rPr lang="en-US" sz="2800" dirty="0" smtClean="0"/>
              <a:t>This 8-day summer experience </a:t>
            </a:r>
            <a:r>
              <a:rPr lang="en-US" sz="2800" dirty="0"/>
              <a:t>is designed to create a more </a:t>
            </a:r>
            <a:r>
              <a:rPr lang="en-US" sz="2800" b="1" i="1" dirty="0"/>
              <a:t>hands on </a:t>
            </a:r>
            <a:r>
              <a:rPr lang="en-US" sz="2800" dirty="0"/>
              <a:t>experience as to what </a:t>
            </a:r>
            <a:r>
              <a:rPr lang="en-US" sz="2800" dirty="0" smtClean="0"/>
              <a:t>a students major </a:t>
            </a:r>
            <a:r>
              <a:rPr lang="en-US" sz="2800" dirty="0"/>
              <a:t>would be like when attending college. The high school students would be able to hear </a:t>
            </a:r>
            <a:r>
              <a:rPr lang="en-US" sz="2800" dirty="0" smtClean="0"/>
              <a:t>from:</a:t>
            </a:r>
          </a:p>
          <a:p>
            <a:pPr fontAlgn="base"/>
            <a:endParaRPr lang="en-US" sz="2800" dirty="0" smtClean="0"/>
          </a:p>
          <a:p>
            <a:pPr marL="457200" indent="-457200" fontAlgn="base">
              <a:buFont typeface="Arial" pitchFamily="34" charset="0"/>
              <a:buChar char="•"/>
            </a:pPr>
            <a:r>
              <a:rPr lang="en-US" sz="2800" dirty="0"/>
              <a:t>C</a:t>
            </a:r>
            <a:r>
              <a:rPr lang="en-US" sz="2800" dirty="0" smtClean="0"/>
              <a:t>ollege students</a:t>
            </a:r>
          </a:p>
          <a:p>
            <a:pPr marL="457200" indent="-457200" fontAlgn="base">
              <a:buFont typeface="Arial" pitchFamily="34" charset="0"/>
              <a:buChar char="•"/>
            </a:pPr>
            <a:r>
              <a:rPr lang="en-US" sz="2800" dirty="0" smtClean="0"/>
              <a:t>Professors</a:t>
            </a:r>
          </a:p>
          <a:p>
            <a:pPr marL="457200" indent="-457200" fontAlgn="base">
              <a:buFont typeface="Arial" pitchFamily="34" charset="0"/>
              <a:buChar char="•"/>
            </a:pPr>
            <a:r>
              <a:rPr lang="en-US" sz="2800" dirty="0" smtClean="0"/>
              <a:t>Professionals </a:t>
            </a:r>
          </a:p>
          <a:p>
            <a:pPr marL="457200" indent="-457200" fontAlgn="base">
              <a:buFont typeface="Arial" pitchFamily="34" charset="0"/>
              <a:buChar char="•"/>
            </a:pPr>
            <a:endParaRPr lang="en-US" sz="2800" dirty="0" smtClean="0"/>
          </a:p>
          <a:p>
            <a:pPr fontAlgn="base"/>
            <a:r>
              <a:rPr lang="en-US" sz="2800" dirty="0" smtClean="0"/>
              <a:t>From </a:t>
            </a:r>
            <a:r>
              <a:rPr lang="en-US" sz="2800" dirty="0"/>
              <a:t>various universities and companies that have different majors and fields of study. </a:t>
            </a:r>
          </a:p>
          <a:p>
            <a:pPr fontAlgn="base"/>
            <a:endParaRPr lang="en-US" sz="2800" dirty="0" smtClean="0"/>
          </a:p>
          <a:p>
            <a:pPr fontAlgn="base"/>
            <a:r>
              <a:rPr lang="en-US" sz="2800" dirty="0" smtClean="0"/>
              <a:t>Major </a:t>
            </a:r>
            <a:r>
              <a:rPr lang="en-US" sz="2800" dirty="0"/>
              <a:t>Works creates a </a:t>
            </a:r>
            <a:r>
              <a:rPr lang="en-US" sz="2800" b="1" i="1" dirty="0"/>
              <a:t>realistic</a:t>
            </a:r>
            <a:r>
              <a:rPr lang="en-US" sz="2800" dirty="0"/>
              <a:t> and </a:t>
            </a:r>
            <a:r>
              <a:rPr lang="en-US" sz="2800" b="1" i="1" dirty="0"/>
              <a:t>personal</a:t>
            </a:r>
            <a:r>
              <a:rPr lang="en-US" sz="2800" dirty="0"/>
              <a:t> experience for students to truly </a:t>
            </a:r>
            <a:r>
              <a:rPr lang="en-US" sz="2800" b="1" u="sng" dirty="0"/>
              <a:t>understand</a:t>
            </a:r>
            <a:r>
              <a:rPr lang="en-US" sz="2800" dirty="0"/>
              <a:t> the </a:t>
            </a:r>
            <a:r>
              <a:rPr lang="en-US" sz="2800" b="1" i="1" dirty="0"/>
              <a:t>purpose of each major</a:t>
            </a:r>
            <a:r>
              <a:rPr lang="en-US" sz="2800" dirty="0"/>
              <a:t>. High school students have a lot of </a:t>
            </a:r>
            <a:r>
              <a:rPr lang="en-US" sz="2800" b="1" u="sng" dirty="0"/>
              <a:t>questions that go unanswered</a:t>
            </a:r>
            <a:r>
              <a:rPr lang="en-US" sz="2800" dirty="0"/>
              <a:t> because they may not know they even have those necessary questions; Major Work's helps them </a:t>
            </a:r>
            <a:r>
              <a:rPr lang="en-US" sz="2800" b="1" i="1" dirty="0"/>
              <a:t>discover</a:t>
            </a:r>
            <a:r>
              <a:rPr lang="en-US" sz="2800" dirty="0"/>
              <a:t> and </a:t>
            </a:r>
            <a:r>
              <a:rPr lang="en-US" sz="2800" b="1" i="1" dirty="0"/>
              <a:t>answer</a:t>
            </a:r>
            <a:r>
              <a:rPr lang="en-US" sz="2800" dirty="0"/>
              <a:t> those questions.</a:t>
            </a:r>
          </a:p>
          <a:p>
            <a:pPr fontAlgn="base"/>
            <a:endParaRPr lang="en-US" sz="2800" dirty="0" smtClean="0"/>
          </a:p>
          <a:p>
            <a:pPr fontAlgn="base"/>
            <a:r>
              <a:rPr lang="en-US" sz="2800" dirty="0" smtClean="0"/>
              <a:t>Major </a:t>
            </a:r>
            <a:r>
              <a:rPr lang="en-US" sz="2800" dirty="0"/>
              <a:t>Works provides an overnight experience filled </a:t>
            </a:r>
            <a:r>
              <a:rPr lang="en-US" sz="2800" dirty="0" smtClean="0"/>
              <a:t>with:</a:t>
            </a:r>
          </a:p>
          <a:p>
            <a:pPr fontAlgn="base"/>
            <a:endParaRPr lang="en-US" sz="2800" dirty="0" smtClean="0"/>
          </a:p>
          <a:p>
            <a:pPr marL="457200" indent="-457200" fontAlgn="base">
              <a:buFont typeface="Arial" pitchFamily="34" charset="0"/>
              <a:buChar char="•"/>
            </a:pPr>
            <a:r>
              <a:rPr lang="en-US" sz="2800" dirty="0" smtClean="0"/>
              <a:t>Interactive projects</a:t>
            </a:r>
          </a:p>
          <a:p>
            <a:pPr marL="457200" indent="-457200" fontAlgn="base">
              <a:buFont typeface="Arial" pitchFamily="34" charset="0"/>
              <a:buChar char="•"/>
            </a:pPr>
            <a:r>
              <a:rPr lang="en-US" sz="2800" dirty="0" smtClean="0"/>
              <a:t>Informational meetings</a:t>
            </a:r>
          </a:p>
          <a:p>
            <a:pPr marL="457200" indent="-457200" fontAlgn="base">
              <a:buFont typeface="Arial" pitchFamily="34" charset="0"/>
              <a:buChar char="•"/>
            </a:pPr>
            <a:r>
              <a:rPr lang="en-US" sz="2800" dirty="0" smtClean="0"/>
              <a:t>Fun </a:t>
            </a:r>
            <a:r>
              <a:rPr lang="en-US" sz="2800" dirty="0"/>
              <a:t>activities for the students to partake in </a:t>
            </a:r>
            <a:endParaRPr lang="en-US" sz="2800" dirty="0" smtClean="0"/>
          </a:p>
          <a:p>
            <a:pPr fontAlgn="base"/>
            <a:endParaRPr lang="en-US" sz="2800" dirty="0" smtClean="0"/>
          </a:p>
          <a:p>
            <a:pPr fontAlgn="base"/>
            <a:r>
              <a:rPr lang="en-US" sz="2800" dirty="0" smtClean="0"/>
              <a:t>This will all  </a:t>
            </a:r>
            <a:r>
              <a:rPr lang="en-US" sz="2800" dirty="0"/>
              <a:t>truly capture the </a:t>
            </a:r>
            <a:r>
              <a:rPr lang="en-US" sz="2800" b="1" i="1" u="sng" dirty="0"/>
              <a:t>excitement</a:t>
            </a:r>
            <a:r>
              <a:rPr lang="en-US" sz="2800" dirty="0"/>
              <a:t> of going to college</a:t>
            </a:r>
            <a:r>
              <a:rPr lang="en-US" sz="2800" dirty="0" smtClean="0"/>
              <a:t>.</a:t>
            </a:r>
            <a:endParaRPr lang="en-US" sz="2800" dirty="0"/>
          </a:p>
        </p:txBody>
      </p:sp>
      <p:sp>
        <p:nvSpPr>
          <p:cNvPr id="4" name="TextBox 3"/>
          <p:cNvSpPr txBox="1"/>
          <p:nvPr/>
        </p:nvSpPr>
        <p:spPr>
          <a:xfrm>
            <a:off x="603046" y="8076324"/>
            <a:ext cx="14434457" cy="70788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US" sz="3600" b="1" dirty="0" smtClean="0"/>
              <a:t>THE PROBLEM</a:t>
            </a:r>
            <a:r>
              <a:rPr lang="en-US" sz="4000" dirty="0" smtClean="0"/>
              <a:t>:</a:t>
            </a:r>
            <a:endParaRPr lang="en-US" sz="4000" dirty="0"/>
          </a:p>
        </p:txBody>
      </p:sp>
      <p:sp>
        <p:nvSpPr>
          <p:cNvPr id="6" name="TextBox 5"/>
          <p:cNvSpPr txBox="1"/>
          <p:nvPr/>
        </p:nvSpPr>
        <p:spPr>
          <a:xfrm>
            <a:off x="9554545" y="16892316"/>
            <a:ext cx="5501288" cy="2431435"/>
          </a:xfrm>
          <a:prstGeom prst="rect">
            <a:avLst/>
          </a:prstGeom>
        </p:spPr>
        <p:style>
          <a:lnRef idx="1">
            <a:schemeClr val="accent3"/>
          </a:lnRef>
          <a:fillRef idx="3">
            <a:schemeClr val="accent3"/>
          </a:fillRef>
          <a:effectRef idx="2">
            <a:schemeClr val="accent3"/>
          </a:effectRef>
          <a:fontRef idx="minor">
            <a:schemeClr val="lt1"/>
          </a:fontRef>
        </p:style>
        <p:txBody>
          <a:bodyPr wrap="square" rtlCol="0" anchor="ctr">
            <a:spAutoFit/>
          </a:bodyPr>
          <a:lstStyle/>
          <a:p>
            <a:pPr marL="1143000" indent="-1143000">
              <a:buFont typeface="Arial" pitchFamily="34" charset="0"/>
              <a:buChar char="•"/>
            </a:pPr>
            <a:r>
              <a:rPr lang="en-US" sz="3800" dirty="0" smtClean="0"/>
              <a:t>Close to </a:t>
            </a:r>
            <a:r>
              <a:rPr lang="en-US" sz="3800" dirty="0"/>
              <a:t>two-thirds of all college freshmen </a:t>
            </a:r>
            <a:r>
              <a:rPr lang="en-US" sz="3800" dirty="0" smtClean="0"/>
              <a:t>are undeclared.</a:t>
            </a:r>
          </a:p>
        </p:txBody>
      </p:sp>
      <p:sp>
        <p:nvSpPr>
          <p:cNvPr id="8" name="TextBox 7"/>
          <p:cNvSpPr txBox="1"/>
          <p:nvPr/>
        </p:nvSpPr>
        <p:spPr>
          <a:xfrm>
            <a:off x="633408" y="22199820"/>
            <a:ext cx="5486400" cy="2431435"/>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marL="1143000" indent="-1143000">
              <a:buFont typeface="Arial" pitchFamily="34" charset="0"/>
              <a:buChar char="•"/>
            </a:pPr>
            <a:r>
              <a:rPr lang="en-US" sz="3800" dirty="0" smtClean="0"/>
              <a:t>50-55% of students change their major at least once during their time in college.</a:t>
            </a:r>
            <a:endParaRPr lang="en-US" dirty="0"/>
          </a:p>
        </p:txBody>
      </p:sp>
      <p:graphicFrame>
        <p:nvGraphicFramePr>
          <p:cNvPr id="9" name="Chart 8"/>
          <p:cNvGraphicFramePr/>
          <p:nvPr>
            <p:extLst>
              <p:ext uri="{D42A27DB-BD31-4B8C-83A1-F6EECF244321}">
                <p14:modId xmlns:p14="http://schemas.microsoft.com/office/powerpoint/2010/main" val="1011546108"/>
              </p:ext>
            </p:extLst>
          </p:nvPr>
        </p:nvGraphicFramePr>
        <p:xfrm>
          <a:off x="1502229" y="15638318"/>
          <a:ext cx="6662057" cy="534227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p:nvPr>
            <p:extLst>
              <p:ext uri="{D42A27DB-BD31-4B8C-83A1-F6EECF244321}">
                <p14:modId xmlns:p14="http://schemas.microsoft.com/office/powerpoint/2010/main" val="2631565656"/>
              </p:ext>
            </p:extLst>
          </p:nvPr>
        </p:nvGraphicFramePr>
        <p:xfrm>
          <a:off x="7391400" y="20742373"/>
          <a:ext cx="6727371" cy="5699027"/>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p:cNvSpPr txBox="1"/>
          <p:nvPr/>
        </p:nvSpPr>
        <p:spPr>
          <a:xfrm>
            <a:off x="584717" y="9192538"/>
            <a:ext cx="14452786" cy="4401205"/>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457200" indent="-457200">
              <a:buFont typeface="Arial" pitchFamily="34" charset="0"/>
              <a:buChar char="•"/>
            </a:pPr>
            <a:r>
              <a:rPr lang="en-US" sz="2800" dirty="0"/>
              <a:t>There are too many instances where students come into school undeclared, change their major one or more times, or end up at a school for a program they hate. </a:t>
            </a:r>
            <a:endParaRPr lang="en-US" sz="2800" dirty="0" smtClean="0"/>
          </a:p>
          <a:p>
            <a:pPr marL="457200" indent="-457200">
              <a:buFont typeface="Arial" pitchFamily="34" charset="0"/>
              <a:buChar char="•"/>
            </a:pPr>
            <a:r>
              <a:rPr lang="en-US" sz="2800" dirty="0" smtClean="0"/>
              <a:t>College </a:t>
            </a:r>
            <a:r>
              <a:rPr lang="en-US" sz="2800" dirty="0"/>
              <a:t>students quickly become frustrated when changing majors when they have discovered they have taken courses that end up becoming useless to their transcripts and wasted money on unneeded courses. </a:t>
            </a:r>
            <a:endParaRPr lang="en-US" sz="2800" dirty="0" smtClean="0"/>
          </a:p>
          <a:p>
            <a:pPr marL="457200" indent="-457200">
              <a:buFont typeface="Arial" pitchFamily="34" charset="0"/>
              <a:buChar char="•"/>
            </a:pPr>
            <a:r>
              <a:rPr lang="en-US" sz="2800" dirty="0" smtClean="0"/>
              <a:t>If </a:t>
            </a:r>
            <a:r>
              <a:rPr lang="en-US" sz="2800" dirty="0"/>
              <a:t>a student changes into a major that doesn’t allow for their other classes transfer easily, they tend to have to extend their time at college. Whether it is taking five classes for the rest of their time at school, taking summer/ winter courses, or taking additional </a:t>
            </a:r>
            <a:r>
              <a:rPr lang="en-US" sz="2800" dirty="0" smtClean="0"/>
              <a:t>semesters.</a:t>
            </a:r>
          </a:p>
          <a:p>
            <a:pPr marL="457200" indent="-457200">
              <a:buFont typeface="Arial" pitchFamily="34" charset="0"/>
              <a:buChar char="•"/>
            </a:pPr>
            <a:r>
              <a:rPr lang="en-US" sz="2800" dirty="0" smtClean="0"/>
              <a:t>This </a:t>
            </a:r>
            <a:r>
              <a:rPr lang="en-US" sz="2800" dirty="0"/>
              <a:t>is </a:t>
            </a:r>
            <a:r>
              <a:rPr lang="en-US" sz="2800" b="1" i="1" dirty="0"/>
              <a:t>costly and inconvenient</a:t>
            </a:r>
            <a:r>
              <a:rPr lang="en-US" sz="2800" dirty="0"/>
              <a:t>. </a:t>
            </a:r>
            <a:endParaRPr lang="en-US" sz="2800" dirty="0" smtClean="0"/>
          </a:p>
          <a:p>
            <a:endParaRPr lang="en-US" sz="2800" dirty="0"/>
          </a:p>
        </p:txBody>
      </p:sp>
      <p:sp>
        <p:nvSpPr>
          <p:cNvPr id="12" name="TextBox 11"/>
          <p:cNvSpPr txBox="1"/>
          <p:nvPr/>
        </p:nvSpPr>
        <p:spPr>
          <a:xfrm>
            <a:off x="572017" y="14007158"/>
            <a:ext cx="14434457" cy="1077218"/>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3200" dirty="0"/>
              <a:t>Having the ability to learn the difference between an interest in a subject and love for a subject is key to solving this problem</a:t>
            </a:r>
            <a:r>
              <a:rPr lang="en-US" sz="3200" dirty="0" smtClean="0"/>
              <a:t>.</a:t>
            </a:r>
            <a:endParaRPr lang="en-US" sz="3200" dirty="0"/>
          </a:p>
        </p:txBody>
      </p:sp>
      <p:sp>
        <p:nvSpPr>
          <p:cNvPr id="13" name="TextBox 12"/>
          <p:cNvSpPr txBox="1"/>
          <p:nvPr/>
        </p:nvSpPr>
        <p:spPr>
          <a:xfrm>
            <a:off x="621376" y="26889636"/>
            <a:ext cx="14434457"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US" sz="3600" b="1" dirty="0" smtClean="0"/>
              <a:t>WHAT IS MAJOR WORKS?:</a:t>
            </a:r>
            <a:endParaRPr lang="en-US" sz="3600" b="1" dirty="0"/>
          </a:p>
        </p:txBody>
      </p:sp>
      <p:sp>
        <p:nvSpPr>
          <p:cNvPr id="14" name="TextBox 13"/>
          <p:cNvSpPr txBox="1"/>
          <p:nvPr/>
        </p:nvSpPr>
        <p:spPr>
          <a:xfrm>
            <a:off x="17242972" y="7720956"/>
            <a:ext cx="10500413" cy="64633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3600" dirty="0" smtClean="0"/>
              <a:t>THE SCHEDULE:</a:t>
            </a:r>
            <a:endParaRPr lang="en-US" sz="3600" dirty="0"/>
          </a:p>
        </p:txBody>
      </p:sp>
      <p:sp>
        <p:nvSpPr>
          <p:cNvPr id="15" name="TextBox 14"/>
          <p:cNvSpPr txBox="1"/>
          <p:nvPr/>
        </p:nvSpPr>
        <p:spPr>
          <a:xfrm>
            <a:off x="30195968" y="15480869"/>
            <a:ext cx="12670971"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r"/>
            <a:r>
              <a:rPr lang="en-US" sz="3600" b="1" dirty="0" smtClean="0"/>
              <a:t>THE COMPETITION:</a:t>
            </a:r>
            <a:endParaRPr lang="en-US" sz="3600" b="1" dirty="0"/>
          </a:p>
        </p:txBody>
      </p:sp>
      <p:sp>
        <p:nvSpPr>
          <p:cNvPr id="16" name="TextBox 15"/>
          <p:cNvSpPr txBox="1"/>
          <p:nvPr/>
        </p:nvSpPr>
        <p:spPr>
          <a:xfrm>
            <a:off x="30150133" y="16599929"/>
            <a:ext cx="12670971" cy="827919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457200" lvl="0" indent="-457200">
              <a:buFont typeface="Arial" pitchFamily="34" charset="0"/>
              <a:buChar char="•"/>
            </a:pPr>
            <a:r>
              <a:rPr lang="en-US" sz="2800" b="1" dirty="0"/>
              <a:t>Major Match: </a:t>
            </a:r>
            <a:r>
              <a:rPr lang="en-US" sz="2800" dirty="0"/>
              <a:t>An intensive online assessment, analyzing 33 traits, to help guide students to selecting a major that fits them. This assessment provides results as well as feedback relating to their strengths and weaknesses, how to develop skills, and potential majors they relate well to.</a:t>
            </a:r>
          </a:p>
          <a:p>
            <a:pPr lvl="0"/>
            <a:endParaRPr lang="en-US" sz="2800" b="1" dirty="0" smtClean="0"/>
          </a:p>
          <a:p>
            <a:pPr marL="457200" lvl="0" indent="-457200">
              <a:buFont typeface="Arial" pitchFamily="34" charset="0"/>
              <a:buChar char="•"/>
            </a:pPr>
            <a:r>
              <a:rPr lang="en-US" sz="2800" b="1" dirty="0" smtClean="0"/>
              <a:t>Higher </a:t>
            </a:r>
            <a:r>
              <a:rPr lang="en-US" sz="2800" b="1" dirty="0"/>
              <a:t>Education Institutions:</a:t>
            </a:r>
            <a:r>
              <a:rPr lang="en-US" sz="2800" dirty="0"/>
              <a:t> Programs focus mostly on classes for students to take to earn advanced college credit.</a:t>
            </a:r>
          </a:p>
          <a:p>
            <a:pPr lvl="0"/>
            <a:endParaRPr lang="en-US" sz="2800" b="1" dirty="0" smtClean="0"/>
          </a:p>
          <a:p>
            <a:pPr marL="457200" lvl="0" indent="-457200">
              <a:buFont typeface="Arial" pitchFamily="34" charset="0"/>
              <a:buChar char="•"/>
            </a:pPr>
            <a:r>
              <a:rPr lang="en-US" sz="2800" b="1" dirty="0" smtClean="0"/>
              <a:t>MyCollegeOptions.com</a:t>
            </a:r>
            <a:r>
              <a:rPr lang="en-US" sz="2800" b="1" dirty="0"/>
              <a:t>:</a:t>
            </a:r>
            <a:r>
              <a:rPr lang="en-US" sz="2800" dirty="0"/>
              <a:t> Solely focuses on what each major is and what it is you can do with that major. </a:t>
            </a:r>
          </a:p>
          <a:p>
            <a:pPr lvl="0"/>
            <a:endParaRPr lang="en-US" sz="2800" b="1" dirty="0" smtClean="0"/>
          </a:p>
          <a:p>
            <a:pPr marL="457200" lvl="0" indent="-457200">
              <a:buFont typeface="Arial" pitchFamily="34" charset="0"/>
              <a:buChar char="•"/>
            </a:pPr>
            <a:r>
              <a:rPr lang="en-US" sz="2800" b="1" dirty="0" smtClean="0"/>
              <a:t>MyMajors.com</a:t>
            </a:r>
            <a:r>
              <a:rPr lang="en-US" sz="2800" b="1" dirty="0"/>
              <a:t>:</a:t>
            </a:r>
            <a:r>
              <a:rPr lang="en-US" sz="2800" dirty="0"/>
              <a:t> Allows for students to take a generic quiz that asks questions such as what classes you have taken, how well you did in them, which classes you found the most interesting. The questions also covered what the student may have done for extra-curricula’s. </a:t>
            </a:r>
          </a:p>
          <a:p>
            <a:pPr lvl="0"/>
            <a:endParaRPr lang="en-US" sz="2800" b="1" dirty="0" smtClean="0"/>
          </a:p>
          <a:p>
            <a:pPr marL="457200" lvl="0" indent="-457200">
              <a:buFont typeface="Arial" pitchFamily="34" charset="0"/>
              <a:buChar char="•"/>
            </a:pPr>
            <a:r>
              <a:rPr lang="en-US" sz="2800" b="1" dirty="0" smtClean="0"/>
              <a:t>CollegeMajors101.com</a:t>
            </a:r>
            <a:r>
              <a:rPr lang="en-US" sz="2800" b="1" dirty="0"/>
              <a:t>:</a:t>
            </a:r>
            <a:r>
              <a:rPr lang="en-US" sz="2800" dirty="0"/>
              <a:t> Provides additional information for what the programs at specific institutions might offer, including competitions, publications, accreditation, as well as other information</a:t>
            </a:r>
            <a:r>
              <a:rPr lang="en-US" sz="2800" dirty="0" smtClean="0"/>
              <a:t>.</a:t>
            </a:r>
            <a:endParaRPr lang="en-US" sz="2800" dirty="0"/>
          </a:p>
        </p:txBody>
      </p:sp>
      <p:graphicFrame>
        <p:nvGraphicFramePr>
          <p:cNvPr id="17" name="Chart 16"/>
          <p:cNvGraphicFramePr/>
          <p:nvPr>
            <p:extLst>
              <p:ext uri="{D42A27DB-BD31-4B8C-83A1-F6EECF244321}">
                <p14:modId xmlns:p14="http://schemas.microsoft.com/office/powerpoint/2010/main" val="1796162520"/>
              </p:ext>
            </p:extLst>
          </p:nvPr>
        </p:nvGraphicFramePr>
        <p:xfrm>
          <a:off x="30280760" y="32611237"/>
          <a:ext cx="12670971" cy="5441589"/>
        </p:xfrm>
        <a:graphic>
          <a:graphicData uri="http://schemas.openxmlformats.org/drawingml/2006/chart">
            <c:chart xmlns:c="http://schemas.openxmlformats.org/drawingml/2006/chart" xmlns:r="http://schemas.openxmlformats.org/officeDocument/2006/relationships" r:id="rId5"/>
          </a:graphicData>
        </a:graphic>
      </p:graphicFrame>
      <p:sp>
        <p:nvSpPr>
          <p:cNvPr id="18" name="TextBox 17"/>
          <p:cNvSpPr txBox="1"/>
          <p:nvPr/>
        </p:nvSpPr>
        <p:spPr>
          <a:xfrm>
            <a:off x="30395635" y="8052283"/>
            <a:ext cx="12491357"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r"/>
            <a:r>
              <a:rPr lang="en-US" sz="3600" b="1" dirty="0" smtClean="0"/>
              <a:t>TARGET MARKET:</a:t>
            </a:r>
            <a:endParaRPr lang="en-US" sz="3600" b="1" dirty="0"/>
          </a:p>
        </p:txBody>
      </p:sp>
      <p:sp>
        <p:nvSpPr>
          <p:cNvPr id="19" name="TextBox 18"/>
          <p:cNvSpPr txBox="1"/>
          <p:nvPr/>
        </p:nvSpPr>
        <p:spPr>
          <a:xfrm>
            <a:off x="31271936" y="9084182"/>
            <a:ext cx="9383486" cy="2246769"/>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1143000" indent="-1143000">
              <a:buFont typeface="Arial" pitchFamily="34" charset="0"/>
              <a:buChar char="•"/>
            </a:pPr>
            <a:r>
              <a:rPr lang="en-US" sz="2800" dirty="0" smtClean="0"/>
              <a:t>Sophomore and Junior High School Students</a:t>
            </a:r>
          </a:p>
          <a:p>
            <a:pPr marL="1143000" indent="-1143000">
              <a:buFont typeface="Arial" pitchFamily="34" charset="0"/>
              <a:buChar char="•"/>
            </a:pPr>
            <a:endParaRPr lang="en-US" sz="2800" dirty="0" smtClean="0"/>
          </a:p>
          <a:p>
            <a:pPr marL="1143000" indent="-1143000">
              <a:buFont typeface="Arial" pitchFamily="34" charset="0"/>
              <a:buChar char="•"/>
            </a:pPr>
            <a:r>
              <a:rPr lang="en-US" sz="2800" dirty="0" smtClean="0"/>
              <a:t>Located in New England</a:t>
            </a:r>
          </a:p>
          <a:p>
            <a:pPr marL="1143000" indent="-1143000">
              <a:buFont typeface="Arial" pitchFamily="34" charset="0"/>
              <a:buChar char="•"/>
            </a:pPr>
            <a:endParaRPr lang="en-US" sz="2800" dirty="0" smtClean="0"/>
          </a:p>
          <a:p>
            <a:pPr marL="1143000" indent="-1143000">
              <a:buFont typeface="Arial" pitchFamily="34" charset="0"/>
              <a:buChar char="•"/>
            </a:pPr>
            <a:r>
              <a:rPr lang="en-US" sz="2800" dirty="0" smtClean="0"/>
              <a:t>Everyday, typical, not necessarily ambitious students</a:t>
            </a:r>
            <a:endParaRPr lang="en-US" sz="2800" dirty="0"/>
          </a:p>
        </p:txBody>
      </p:sp>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073120" y="9138153"/>
            <a:ext cx="4775109" cy="6304958"/>
          </a:xfrm>
          <a:prstGeom prst="rect">
            <a:avLst/>
          </a:prstGeom>
        </p:spPr>
      </p:pic>
      <p:sp>
        <p:nvSpPr>
          <p:cNvPr id="21" name="TextBox 20"/>
          <p:cNvSpPr txBox="1"/>
          <p:nvPr/>
        </p:nvSpPr>
        <p:spPr>
          <a:xfrm>
            <a:off x="30280761" y="25453543"/>
            <a:ext cx="12540343"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r"/>
            <a:r>
              <a:rPr lang="en-US" sz="3600" b="1" dirty="0" smtClean="0"/>
              <a:t>FINANCIALS:</a:t>
            </a:r>
            <a:endParaRPr lang="en-US" sz="3600" b="1" dirty="0"/>
          </a:p>
        </p:txBody>
      </p:sp>
      <p:sp>
        <p:nvSpPr>
          <p:cNvPr id="22" name="TextBox 21"/>
          <p:cNvSpPr txBox="1"/>
          <p:nvPr/>
        </p:nvSpPr>
        <p:spPr>
          <a:xfrm>
            <a:off x="30280760" y="26441400"/>
            <a:ext cx="12540343" cy="483209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457200" indent="-457200">
              <a:buFont typeface="Arial" pitchFamily="34" charset="0"/>
              <a:buChar char="•"/>
            </a:pPr>
            <a:r>
              <a:rPr lang="en-US" sz="2800" dirty="0" smtClean="0"/>
              <a:t>Program Fee: $1,500</a:t>
            </a:r>
          </a:p>
          <a:p>
            <a:pPr marL="457200" indent="-457200">
              <a:buFont typeface="Arial" pitchFamily="34" charset="0"/>
              <a:buChar char="•"/>
            </a:pPr>
            <a:r>
              <a:rPr lang="en-US" sz="2800" dirty="0" smtClean="0"/>
              <a:t>Main Expenses: </a:t>
            </a:r>
          </a:p>
          <a:p>
            <a:pPr marL="3069732" lvl="1" indent="-457200">
              <a:buFont typeface="Arial" pitchFamily="34" charset="0"/>
              <a:buChar char="•"/>
            </a:pPr>
            <a:r>
              <a:rPr lang="en-US" sz="2800" dirty="0" smtClean="0"/>
              <a:t>Room &amp; Board for Students</a:t>
            </a:r>
          </a:p>
          <a:p>
            <a:pPr marL="3069732" lvl="1" indent="-457200">
              <a:buFont typeface="Arial" pitchFamily="34" charset="0"/>
              <a:buChar char="•"/>
            </a:pPr>
            <a:r>
              <a:rPr lang="en-US" sz="2800" dirty="0" smtClean="0"/>
              <a:t>University Rental</a:t>
            </a:r>
          </a:p>
          <a:p>
            <a:pPr marL="3069732" lvl="1" indent="-457200">
              <a:buFont typeface="Arial" pitchFamily="34" charset="0"/>
              <a:buChar char="•"/>
            </a:pPr>
            <a:r>
              <a:rPr lang="en-US" sz="2800" dirty="0" smtClean="0"/>
              <a:t>Program Materials</a:t>
            </a:r>
          </a:p>
          <a:p>
            <a:pPr marL="3069732" lvl="1" indent="-457200">
              <a:buFont typeface="Arial" pitchFamily="34" charset="0"/>
              <a:buChar char="•"/>
            </a:pPr>
            <a:r>
              <a:rPr lang="en-US" sz="2800" dirty="0" smtClean="0"/>
              <a:t>Activity Fees</a:t>
            </a:r>
          </a:p>
          <a:p>
            <a:pPr marL="3069732" lvl="1" indent="-457200">
              <a:buFont typeface="Arial" pitchFamily="34" charset="0"/>
              <a:buChar char="•"/>
            </a:pPr>
            <a:r>
              <a:rPr lang="en-US" sz="2800" dirty="0" smtClean="0"/>
              <a:t>End of Program Field Trip</a:t>
            </a:r>
          </a:p>
          <a:p>
            <a:pPr marL="457200" indent="-457200">
              <a:buFont typeface="Arial" pitchFamily="34" charset="0"/>
              <a:buChar char="•"/>
            </a:pPr>
            <a:r>
              <a:rPr lang="en-US" sz="2800" dirty="0" smtClean="0"/>
              <a:t>Funding Options:</a:t>
            </a:r>
          </a:p>
          <a:p>
            <a:pPr marL="3069732" lvl="1" indent="-457200">
              <a:buFont typeface="Arial" pitchFamily="34" charset="0"/>
              <a:buChar char="•"/>
            </a:pPr>
            <a:r>
              <a:rPr lang="en-US" sz="2800" dirty="0" smtClean="0"/>
              <a:t>Family, Friends, and Personal Money</a:t>
            </a:r>
          </a:p>
          <a:p>
            <a:pPr marL="3069732" lvl="1" indent="-457200">
              <a:buFont typeface="Arial" pitchFamily="34" charset="0"/>
              <a:buChar char="•"/>
            </a:pPr>
            <a:r>
              <a:rPr lang="en-US" sz="2800" dirty="0" smtClean="0"/>
              <a:t>Bank Loans</a:t>
            </a:r>
          </a:p>
          <a:p>
            <a:pPr marL="3069732" lvl="1" indent="-457200">
              <a:buFont typeface="Arial" pitchFamily="34" charset="0"/>
              <a:buChar char="•"/>
            </a:pPr>
            <a:r>
              <a:rPr lang="en-US" sz="2800" dirty="0" smtClean="0"/>
              <a:t>Deals with Colleges and Universities</a:t>
            </a:r>
            <a:endParaRPr lang="en-US" sz="2800" dirty="0"/>
          </a:p>
        </p:txBody>
      </p:sp>
      <p:sp>
        <p:nvSpPr>
          <p:cNvPr id="23" name="TextBox 22"/>
          <p:cNvSpPr txBox="1"/>
          <p:nvPr/>
        </p:nvSpPr>
        <p:spPr>
          <a:xfrm>
            <a:off x="30239938" y="31711750"/>
            <a:ext cx="12621986"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r"/>
            <a:r>
              <a:rPr lang="en-US" sz="3600" dirty="0" smtClean="0"/>
              <a:t>ESTIMATED PROFIT:</a:t>
            </a:r>
            <a:endParaRPr lang="en-US" sz="3600" dirty="0"/>
          </a:p>
        </p:txBody>
      </p:sp>
      <p:sp>
        <p:nvSpPr>
          <p:cNvPr id="25" name="TextBox 24"/>
          <p:cNvSpPr txBox="1"/>
          <p:nvPr/>
        </p:nvSpPr>
        <p:spPr>
          <a:xfrm>
            <a:off x="11168743" y="38282"/>
            <a:ext cx="24716558" cy="3016210"/>
          </a:xfrm>
          <a:prstGeom prst="rect">
            <a:avLst/>
          </a:prstGeom>
          <a:noFill/>
          <a:ln w="19050">
            <a:noFill/>
          </a:ln>
        </p:spPr>
        <p:txBody>
          <a:bodyPr wrap="square" rtlCol="0">
            <a:spAutoFit/>
          </a:bodyPr>
          <a:lstStyle/>
          <a:p>
            <a:pPr algn="ctr"/>
            <a:r>
              <a:rPr lang="en-US" sz="9500" b="1" dirty="0" smtClean="0">
                <a:ln w="12700">
                  <a:solidFill>
                    <a:schemeClr val="accent3"/>
                  </a:solidFill>
                  <a:prstDash val="solid"/>
                </a:ln>
                <a:solidFill>
                  <a:schemeClr val="bg2">
                    <a:tint val="85000"/>
                    <a:satMod val="155000"/>
                  </a:schemeClr>
                </a:solidFill>
                <a:effectLst>
                  <a:outerShdw blurRad="50800" dist="38100" dir="2700000" algn="tl" rotWithShape="0">
                    <a:prstClr val="black">
                      <a:alpha val="40000"/>
                    </a:prstClr>
                  </a:outerShdw>
                </a:effectLst>
              </a:rPr>
              <a:t>An Interactive Experience to Inspire and Educate Students About Potential College Majors </a:t>
            </a:r>
            <a:endParaRPr lang="en-US" sz="9500" dirty="0">
              <a:ln w="12700">
                <a:solidFill>
                  <a:schemeClr val="accent3"/>
                </a:solidFill>
                <a:prstDash val="solid"/>
              </a:ln>
              <a:effectLst>
                <a:outerShdw blurRad="50800" dist="38100" dir="2700000" algn="tl" rotWithShape="0">
                  <a:prstClr val="black">
                    <a:alpha val="40000"/>
                  </a:prstClr>
                </a:outerShdw>
              </a:effectLst>
            </a:endParaRPr>
          </a:p>
        </p:txBody>
      </p:sp>
      <p:sp>
        <p:nvSpPr>
          <p:cNvPr id="26" name="TextBox 25"/>
          <p:cNvSpPr txBox="1"/>
          <p:nvPr/>
        </p:nvSpPr>
        <p:spPr>
          <a:xfrm>
            <a:off x="31263915" y="11783998"/>
            <a:ext cx="6400800" cy="267765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457200" indent="-457200">
              <a:buFont typeface="Arial" pitchFamily="34" charset="0"/>
              <a:buChar char="•"/>
            </a:pPr>
            <a:r>
              <a:rPr lang="en-US" sz="2800" dirty="0" smtClean="0"/>
              <a:t>Programs in:</a:t>
            </a:r>
          </a:p>
          <a:p>
            <a:pPr marL="1828800" lvl="1" indent="-457200">
              <a:buFont typeface="Arial" pitchFamily="34" charset="0"/>
              <a:buChar char="•"/>
            </a:pPr>
            <a:r>
              <a:rPr lang="en-US" sz="2800" dirty="0" smtClean="0"/>
              <a:t>Maine</a:t>
            </a:r>
          </a:p>
          <a:p>
            <a:pPr marL="1828800" lvl="1" indent="-457200">
              <a:buFont typeface="Arial" pitchFamily="34" charset="0"/>
              <a:buChar char="•"/>
            </a:pPr>
            <a:r>
              <a:rPr lang="en-US" sz="2800" dirty="0" smtClean="0"/>
              <a:t>New Hampshire</a:t>
            </a:r>
          </a:p>
          <a:p>
            <a:pPr marL="1828800" lvl="1" indent="-457200">
              <a:buFont typeface="Arial" pitchFamily="34" charset="0"/>
              <a:buChar char="•"/>
            </a:pPr>
            <a:r>
              <a:rPr lang="en-US" sz="2800" dirty="0" smtClean="0"/>
              <a:t>Vermont</a:t>
            </a:r>
          </a:p>
          <a:p>
            <a:pPr marL="1828800" lvl="1" indent="-457200">
              <a:buFont typeface="Arial" pitchFamily="34" charset="0"/>
              <a:buChar char="•"/>
            </a:pPr>
            <a:r>
              <a:rPr lang="en-US" sz="2800" dirty="0" smtClean="0"/>
              <a:t>Massachusetts</a:t>
            </a:r>
          </a:p>
          <a:p>
            <a:pPr marL="1828800" lvl="1" indent="-457200">
              <a:buFont typeface="Arial" pitchFamily="34" charset="0"/>
              <a:buChar char="•"/>
            </a:pPr>
            <a:r>
              <a:rPr lang="en-US" sz="2800" dirty="0" smtClean="0"/>
              <a:t>Connecticut</a:t>
            </a:r>
            <a:endParaRPr lang="en-US" sz="2800" dirty="0"/>
          </a:p>
        </p:txBody>
      </p:sp>
      <p:sp>
        <p:nvSpPr>
          <p:cNvPr id="27" name="Right Arrow 26"/>
          <p:cNvSpPr/>
          <p:nvPr/>
        </p:nvSpPr>
        <p:spPr>
          <a:xfrm rot="11291884">
            <a:off x="5976393" y="19177130"/>
            <a:ext cx="3402684" cy="1276211"/>
          </a:xfrm>
          <a:prstGeom prst="rightArrow">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30" name="Right Arrow 29"/>
          <p:cNvSpPr/>
          <p:nvPr/>
        </p:nvSpPr>
        <p:spPr>
          <a:xfrm rot="20231283">
            <a:off x="4712034" y="24624619"/>
            <a:ext cx="2878084" cy="1310089"/>
          </a:xfrm>
          <a:prstGeom prst="rightArrow">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73199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1761</TotalTime>
  <Words>526</Words>
  <Application>Microsoft Office PowerPoint</Application>
  <PresentationFormat>Custom</PresentationFormat>
  <Paragraphs>106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dc:creator>
  <cp:lastModifiedBy>Megan</cp:lastModifiedBy>
  <cp:revision>35</cp:revision>
  <dcterms:created xsi:type="dcterms:W3CDTF">2013-04-19T22:13:39Z</dcterms:created>
  <dcterms:modified xsi:type="dcterms:W3CDTF">2013-04-22T21:34:48Z</dcterms:modified>
</cp:coreProperties>
</file>