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36576000" cy="29260800"/>
  <p:notesSz cx="6858000" cy="9144000"/>
  <p:defaultText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F977"/>
    <a:srgbClr val="8FFF92"/>
    <a:srgbClr val="93FBA7"/>
    <a:srgbClr val="F56D37"/>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552" y="84"/>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28306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3096893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2F0E6C-EBA6-4D30-B5D1-B5BFCA4086C7}" type="datetimeFigureOut">
              <a:rPr lang="en-US" smtClean="0"/>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007638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2"/>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2F0E6C-EBA6-4D30-B5D1-B5BFCA4086C7}" type="datetimeFigureOut">
              <a:rPr lang="en-US" smtClean="0"/>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588145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549816"/>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2"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2F0E6C-EBA6-4D30-B5D1-B5BFCA4086C7}" type="datetimeFigureOut">
              <a:rPr lang="en-US" smtClean="0"/>
              <a:t>4/22/2013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744223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2F0E6C-EBA6-4D30-B5D1-B5BFCA4086C7}" type="datetimeFigureOut">
              <a:rPr lang="en-US" smtClean="0"/>
              <a:t>4/22/2013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666216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F0E6C-EBA6-4D30-B5D1-B5BFCA4086C7}" type="datetimeFigureOut">
              <a:rPr lang="en-US" smtClean="0"/>
              <a:t>4/22/2013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085416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2F0E6C-EBA6-4D30-B5D1-B5BFCA4086C7}" type="datetimeFigureOut">
              <a:rPr lang="en-US" smtClean="0"/>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480843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2F0E6C-EBA6-4D30-B5D1-B5BFCA4086C7}" type="datetimeFigureOut">
              <a:rPr lang="en-US" smtClean="0"/>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1197405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2957031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1"/>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1"/>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2F0E6C-EBA6-4D30-B5D1-B5BFCA4086C7}" type="datetimeFigureOut">
              <a:rPr lang="en-US" smtClean="0"/>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67AB0C-E3C1-468B-BAC0-B780E07E5C98}" type="slidenum">
              <a:rPr lang="en-US" smtClean="0"/>
              <a:t>‹#›</a:t>
            </a:fld>
            <a:endParaRPr lang="en-US"/>
          </a:p>
        </p:txBody>
      </p:sp>
    </p:spTree>
    <p:extLst>
      <p:ext uri="{BB962C8B-B14F-4D97-AF65-F5344CB8AC3E}">
        <p14:creationId xmlns:p14="http://schemas.microsoft.com/office/powerpoint/2010/main" val="4158352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5000">
              <a:srgbClr val="00B050">
                <a:alpha val="52000"/>
              </a:srgbClr>
            </a:gs>
            <a:gs pos="60000">
              <a:srgbClr val="00B0F0">
                <a:alpha val="52000"/>
              </a:srgbClr>
            </a:gs>
            <a:gs pos="80000">
              <a:srgbClr val="002060">
                <a:alpha val="51000"/>
              </a:srgbClr>
            </a:gs>
            <a:gs pos="100000">
              <a:srgbClr val="7030A0">
                <a:alpha val="70000"/>
              </a:srgb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2"/>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7"/>
          </a:xfrm>
          <a:prstGeom prst="rect">
            <a:avLst/>
          </a:prstGeom>
        </p:spPr>
        <p:txBody>
          <a:bodyPr vert="horz" lIns="376202" tIns="188101" rIns="376202" bIns="188101" rtlCol="0" anchor="ctr"/>
          <a:lstStyle>
            <a:lvl1pPr algn="l">
              <a:defRPr sz="4900">
                <a:solidFill>
                  <a:schemeClr val="tx1">
                    <a:tint val="75000"/>
                  </a:schemeClr>
                </a:solidFill>
              </a:defRPr>
            </a:lvl1pPr>
          </a:lstStyle>
          <a:p>
            <a:fld id="{832F0E6C-EBA6-4D30-B5D1-B5BFCA4086C7}" type="datetimeFigureOut">
              <a:rPr lang="en-US" smtClean="0"/>
              <a:t>4/22/2013</a:t>
            </a:fld>
            <a:endParaRPr lang="en-US"/>
          </a:p>
        </p:txBody>
      </p:sp>
      <p:sp>
        <p:nvSpPr>
          <p:cNvPr id="5" name="Footer Placeholder 4"/>
          <p:cNvSpPr>
            <a:spLocks noGrp="1"/>
          </p:cNvSpPr>
          <p:nvPr>
            <p:ph type="ftr" sz="quarter" idx="3"/>
          </p:nvPr>
        </p:nvSpPr>
        <p:spPr>
          <a:xfrm>
            <a:off x="12496800" y="27120429"/>
            <a:ext cx="11582400" cy="1557867"/>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7"/>
          </a:xfrm>
          <a:prstGeom prst="rect">
            <a:avLst/>
          </a:prstGeom>
        </p:spPr>
        <p:txBody>
          <a:bodyPr vert="horz" lIns="376202" tIns="188101" rIns="376202" bIns="188101" rtlCol="0" anchor="ctr"/>
          <a:lstStyle>
            <a:lvl1pPr algn="r">
              <a:defRPr sz="4900">
                <a:solidFill>
                  <a:schemeClr val="tx1">
                    <a:tint val="75000"/>
                  </a:schemeClr>
                </a:solidFill>
              </a:defRPr>
            </a:lvl1pPr>
          </a:lstStyle>
          <a:p>
            <a:fld id="{D067AB0C-E3C1-468B-BAC0-B780E07E5C98}" type="slidenum">
              <a:rPr lang="en-US" smtClean="0"/>
              <a:t>‹#›</a:t>
            </a:fld>
            <a:endParaRPr lang="en-US"/>
          </a:p>
        </p:txBody>
      </p:sp>
    </p:spTree>
    <p:extLst>
      <p:ext uri="{BB962C8B-B14F-4D97-AF65-F5344CB8AC3E}">
        <p14:creationId xmlns:p14="http://schemas.microsoft.com/office/powerpoint/2010/main" val="22627888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2024"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3762024" rtl="0" eaLnBrk="1" latinLnBrk="0" hangingPunct="1">
        <a:spcBef>
          <a:spcPct val="20000"/>
        </a:spcBef>
        <a:buFont typeface="Arial" pitchFamily="34" charset="0"/>
        <a:buChar char="•"/>
        <a:defRPr sz="13200" kern="1200">
          <a:solidFill>
            <a:schemeClr val="tx1"/>
          </a:solidFill>
          <a:latin typeface="+mn-lt"/>
          <a:ea typeface="+mn-ea"/>
          <a:cs typeface="+mn-cs"/>
        </a:defRPr>
      </a:lvl1pPr>
      <a:lvl2pPr marL="3056645" indent="-1175633" algn="l" defTabSz="3762024"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702531" indent="-940506" algn="l" defTabSz="3762024"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3543"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64555"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45567"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6580"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7592"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8604"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blogs.discovermagazine.com/discoblog/files/2008/04/bacteria.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917701" y="-1447802"/>
            <a:ext cx="41351201" cy="310134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30472" y="0"/>
            <a:ext cx="34877864" cy="3703863"/>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pPr algn="r"/>
            <a:r>
              <a:rPr lang="en-US" sz="7200" b="1" dirty="0" smtClean="0"/>
              <a:t>Screening of </a:t>
            </a:r>
            <a:r>
              <a:rPr lang="en-US" sz="7200" b="1" i="1" dirty="0"/>
              <a:t>Geobacillus</a:t>
            </a:r>
            <a:r>
              <a:rPr lang="en-US" sz="7200" b="1" dirty="0"/>
              <a:t> </a:t>
            </a:r>
            <a:r>
              <a:rPr lang="en-US" sz="7200" b="1" dirty="0" smtClean="0"/>
              <a:t>Strains </a:t>
            </a:r>
            <a:r>
              <a:rPr lang="en-US" sz="7200" b="1" dirty="0"/>
              <a:t>for </a:t>
            </a:r>
            <a:r>
              <a:rPr lang="en-US" sz="7200" b="1" dirty="0" smtClean="0"/>
              <a:t>Sugar</a:t>
            </a:r>
            <a:r>
              <a:rPr lang="en-US" sz="7200" b="1" dirty="0"/>
              <a:t> </a:t>
            </a:r>
            <a:r>
              <a:rPr lang="en-US" sz="7200" b="1" dirty="0" smtClean="0"/>
              <a:t>Metabolism</a:t>
            </a:r>
            <a:r>
              <a:rPr lang="en-US" sz="7200" b="1" dirty="0" smtClean="0">
                <a:solidFill>
                  <a:schemeClr val="tx1"/>
                </a:solidFill>
              </a:rPr>
              <a:t>                         </a:t>
            </a:r>
            <a:r>
              <a:rPr lang="en-US" sz="3600" dirty="0" smtClean="0">
                <a:solidFill>
                  <a:schemeClr val="tx1"/>
                </a:solidFill>
              </a:rPr>
              <a:t>Justin </a:t>
            </a:r>
            <a:r>
              <a:rPr lang="en-US" sz="3600" dirty="0" err="1">
                <a:solidFill>
                  <a:schemeClr val="tx1"/>
                </a:solidFill>
              </a:rPr>
              <a:t>Cullity</a:t>
            </a:r>
            <a:endParaRPr lang="en-US" sz="3600" dirty="0">
              <a:solidFill>
                <a:schemeClr val="tx1"/>
              </a:solidFill>
            </a:endParaRPr>
          </a:p>
          <a:p>
            <a:pPr algn="r"/>
            <a:r>
              <a:rPr lang="en-US" sz="3600" dirty="0" smtClean="0">
                <a:solidFill>
                  <a:schemeClr val="tx1"/>
                </a:solidFill>
              </a:rPr>
              <a:t>Adviser: Dr. Kang Wu</a:t>
            </a:r>
          </a:p>
          <a:p>
            <a:pPr algn="r"/>
            <a:r>
              <a:rPr lang="en-US" sz="3600" dirty="0" smtClean="0">
                <a:solidFill>
                  <a:schemeClr val="tx1"/>
                </a:solidFill>
              </a:rPr>
              <a:t>Chemical </a:t>
            </a:r>
            <a:r>
              <a:rPr lang="en-US" sz="3600" dirty="0">
                <a:solidFill>
                  <a:schemeClr val="tx1"/>
                </a:solidFill>
              </a:rPr>
              <a:t>Engineering</a:t>
            </a:r>
          </a:p>
          <a:p>
            <a:pPr algn="r"/>
            <a:r>
              <a:rPr lang="en-US" sz="3600" dirty="0">
                <a:solidFill>
                  <a:schemeClr val="tx1"/>
                </a:solidFill>
              </a:rPr>
              <a:t>University of New Hampshire</a:t>
            </a:r>
          </a:p>
          <a:p>
            <a:pPr algn="r"/>
            <a:r>
              <a:rPr lang="en-US" sz="3600" dirty="0">
                <a:solidFill>
                  <a:schemeClr val="tx1"/>
                </a:solidFill>
              </a:rPr>
              <a:t>Durham, </a:t>
            </a:r>
            <a:r>
              <a:rPr lang="en-US" sz="3600" dirty="0" smtClean="0">
                <a:solidFill>
                  <a:schemeClr val="tx1"/>
                </a:solidFill>
              </a:rPr>
              <a:t>NH</a:t>
            </a:r>
            <a:endParaRPr lang="en-US" sz="3600" dirty="0">
              <a:solidFill>
                <a:schemeClr val="tx1"/>
              </a:solidFill>
            </a:endParaRPr>
          </a:p>
        </p:txBody>
      </p:sp>
      <p:sp>
        <p:nvSpPr>
          <p:cNvPr id="3" name="TextBox 2"/>
          <p:cNvSpPr txBox="1"/>
          <p:nvPr/>
        </p:nvSpPr>
        <p:spPr>
          <a:xfrm>
            <a:off x="1071562" y="4456225"/>
            <a:ext cx="11274552" cy="13990320"/>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a:t>Introduction </a:t>
            </a:r>
          </a:p>
          <a:p>
            <a:r>
              <a:rPr lang="en-US" sz="3400" i="1" dirty="0"/>
              <a:t>Geobacillus</a:t>
            </a:r>
            <a:r>
              <a:rPr lang="en-US" sz="3400" dirty="0"/>
              <a:t> are a genus of rod-shaped Gram-positive </a:t>
            </a:r>
            <a:r>
              <a:rPr lang="en-US" sz="3400" dirty="0" err="1"/>
              <a:t>thermophilic</a:t>
            </a:r>
            <a:r>
              <a:rPr lang="en-US" sz="3400" dirty="0"/>
              <a:t> bacteria, many of which have been shown to have unique features for industrial applications or bioremediation. The aim of this project is to screen the collection of 170 </a:t>
            </a:r>
            <a:r>
              <a:rPr lang="en-US" sz="3400" i="1" dirty="0"/>
              <a:t>Geobacillus</a:t>
            </a:r>
            <a:r>
              <a:rPr lang="en-US" sz="3400" dirty="0"/>
              <a:t> strains in our lab for their ability to grow on different sugars, including hexose and pentose sugars, cellobiose, and polysaccharides, such as cellulose, hemicellulose, and starch. Combined with genomics analysis, these results will reveal novel pathways or genes responsible for sugar metabolism. These pathways or genes will be engineered to enhance the efficiency of sugar utilization and reduce the cost. </a:t>
            </a:r>
            <a:endParaRPr lang="en-US" sz="3400" dirty="0" smtClean="0"/>
          </a:p>
          <a:p>
            <a:endParaRPr lang="en-US" sz="3400" dirty="0" smtClean="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a:p>
        </p:txBody>
      </p:sp>
      <p:sp>
        <p:nvSpPr>
          <p:cNvPr id="4" name="TextBox 3"/>
          <p:cNvSpPr txBox="1"/>
          <p:nvPr/>
        </p:nvSpPr>
        <p:spPr>
          <a:xfrm>
            <a:off x="12949404" y="4456226"/>
            <a:ext cx="11277600" cy="13106437"/>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a:t>Test for Amylase</a:t>
            </a:r>
            <a:endParaRPr lang="en-US" sz="4500" dirty="0"/>
          </a:p>
          <a:p>
            <a:r>
              <a:rPr lang="en-US" sz="3400" dirty="0"/>
              <a:t>Currently, tests for amylase are being performed on the </a:t>
            </a:r>
            <a:r>
              <a:rPr lang="en-US" sz="3400" i="1" dirty="0"/>
              <a:t>Geobacillus</a:t>
            </a:r>
            <a:r>
              <a:rPr lang="en-US" sz="3400" dirty="0"/>
              <a:t> strains.  Various strains were cultured and stabbed onto </a:t>
            </a:r>
            <a:r>
              <a:rPr lang="en-US" sz="3400" dirty="0" err="1"/>
              <a:t>Tryptose</a:t>
            </a:r>
            <a:r>
              <a:rPr lang="en-US" sz="3400" dirty="0"/>
              <a:t> Blood Agar Base (TBAB) + 2% starch plates.  The plates were then incubated for 15 hours at 60</a:t>
            </a:r>
            <a:r>
              <a:rPr lang="en-US" sz="3400" baseline="30000" dirty="0"/>
              <a:t>0</a:t>
            </a:r>
            <a:r>
              <a:rPr lang="en-US" sz="3400" dirty="0"/>
              <a:t>C.  An iodine solution was used to test for the presences of starch on the cultured plates.  The iodine test will result in a dark blue color, in the presence of starch, and a lack of color change in the absence of starch.</a:t>
            </a:r>
          </a:p>
          <a:p>
            <a:endParaRPr lang="en-US" sz="3400" dirty="0"/>
          </a:p>
          <a:p>
            <a:r>
              <a:rPr lang="en-US" sz="3400" b="1" dirty="0"/>
              <a:t>Positive Results</a:t>
            </a:r>
            <a:r>
              <a:rPr lang="en-US" sz="3400" dirty="0"/>
              <a:t>: The iodine test yielded results indicating that there was an absence of starch surrounded the tested strain. This </a:t>
            </a:r>
            <a:r>
              <a:rPr lang="en-US" sz="3400" dirty="0" smtClean="0"/>
              <a:t>was illustrated </a:t>
            </a:r>
            <a:r>
              <a:rPr lang="en-US" sz="3400" dirty="0"/>
              <a:t>by the lighter region surrounding the cultured strain</a:t>
            </a:r>
            <a:r>
              <a:rPr lang="en-US" sz="3400" dirty="0" smtClean="0"/>
              <a:t>. </a:t>
            </a:r>
            <a:r>
              <a:rPr lang="en-US" sz="3400" dirty="0"/>
              <a:t>This indicated that the strain of </a:t>
            </a:r>
            <a:r>
              <a:rPr lang="en-US" sz="3400" i="1" dirty="0"/>
              <a:t>Geobacillus</a:t>
            </a:r>
            <a:r>
              <a:rPr lang="en-US" sz="3400" dirty="0"/>
              <a:t> </a:t>
            </a:r>
            <a:r>
              <a:rPr lang="en-US" sz="3400" dirty="0" smtClean="0"/>
              <a:t>had </a:t>
            </a:r>
            <a:r>
              <a:rPr lang="en-US" sz="3400" dirty="0"/>
              <a:t>utilized </a:t>
            </a:r>
            <a:r>
              <a:rPr lang="en-US" sz="3400" dirty="0" smtClean="0"/>
              <a:t> amylase to  process starch </a:t>
            </a:r>
            <a:r>
              <a:rPr lang="en-US" sz="3400" dirty="0"/>
              <a:t>for growth. </a:t>
            </a:r>
            <a:r>
              <a:rPr lang="en-US" sz="3400" dirty="0" smtClean="0"/>
              <a:t>Amylase </a:t>
            </a:r>
            <a:r>
              <a:rPr lang="en-US" sz="3400" dirty="0" smtClean="0"/>
              <a:t>can be isolated from strains that yield positive results for starch consumption.  The isolated enzyme can then be amplified through a PCR process</a:t>
            </a:r>
            <a:r>
              <a:rPr lang="en-US" sz="3400" dirty="0"/>
              <a:t>. (W9A51 and W9A50) </a:t>
            </a:r>
            <a:endParaRPr lang="en-US" sz="3400" b="1" dirty="0"/>
          </a:p>
          <a:p>
            <a:endParaRPr lang="en-US" sz="3400" b="1" dirty="0" smtClean="0"/>
          </a:p>
          <a:p>
            <a:r>
              <a:rPr lang="en-US" sz="3400" b="1" dirty="0" smtClean="0"/>
              <a:t>Negative </a:t>
            </a:r>
            <a:r>
              <a:rPr lang="en-US" sz="3400" b="1" dirty="0"/>
              <a:t>Results</a:t>
            </a:r>
            <a:r>
              <a:rPr lang="en-US" sz="3400" dirty="0"/>
              <a:t>: The iodine test </a:t>
            </a:r>
            <a:r>
              <a:rPr lang="en-US" sz="3400" dirty="0" smtClean="0"/>
              <a:t>yielding </a:t>
            </a:r>
            <a:r>
              <a:rPr lang="en-US" sz="3400" dirty="0"/>
              <a:t>results </a:t>
            </a:r>
            <a:r>
              <a:rPr lang="en-US" sz="3400" dirty="0" smtClean="0"/>
              <a:t>indicated </a:t>
            </a:r>
            <a:r>
              <a:rPr lang="en-US" sz="3400" dirty="0"/>
              <a:t>that there was no utilization of starch in the growth of the </a:t>
            </a:r>
            <a:r>
              <a:rPr lang="en-US" sz="3400" i="1" dirty="0"/>
              <a:t>Geobacillus</a:t>
            </a:r>
            <a:r>
              <a:rPr lang="en-US" sz="3400" dirty="0"/>
              <a:t>.  This is illustrated by a dark blue color encompassing the strain. </a:t>
            </a:r>
          </a:p>
        </p:txBody>
      </p:sp>
      <p:sp>
        <p:nvSpPr>
          <p:cNvPr id="8" name="TextBox 7"/>
          <p:cNvSpPr txBox="1"/>
          <p:nvPr/>
        </p:nvSpPr>
        <p:spPr>
          <a:xfrm>
            <a:off x="12949404" y="18086104"/>
            <a:ext cx="11277600" cy="10490336"/>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500" b="1" dirty="0"/>
              <a:t>Consumption of Simple Sugars</a:t>
            </a:r>
            <a:endParaRPr lang="en-US" sz="4500" dirty="0"/>
          </a:p>
          <a:p>
            <a:r>
              <a:rPr lang="en-US" sz="3400" i="1" dirty="0"/>
              <a:t>Geobacillus</a:t>
            </a:r>
            <a:r>
              <a:rPr lang="en-US" sz="3400" dirty="0"/>
              <a:t> are known to contain enzymes that have the capabilities to degrade simple sugars.  By measuring the Optical Density (OD) at wavelength of 600nm a growth curve of </a:t>
            </a:r>
            <a:r>
              <a:rPr lang="en-US" sz="3400" i="1" dirty="0"/>
              <a:t>Geobacillus</a:t>
            </a:r>
            <a:r>
              <a:rPr lang="en-US" sz="3400" dirty="0"/>
              <a:t> (95A1) was generated for various sugars.  </a:t>
            </a:r>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a:p>
            <a:endParaRPr lang="en-US" sz="3400" dirty="0" smtClean="0"/>
          </a:p>
          <a:p>
            <a:endParaRPr lang="en-US" sz="3400" dirty="0"/>
          </a:p>
        </p:txBody>
      </p:sp>
      <p:pic>
        <p:nvPicPr>
          <p:cNvPr id="11" name="Picture 10"/>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4065" y="12060242"/>
            <a:ext cx="5022365" cy="4932358"/>
          </a:xfrm>
          <a:prstGeom prst="rect">
            <a:avLst/>
          </a:prstGeom>
          <a:noFill/>
        </p:spPr>
      </p:pic>
      <p:sp>
        <p:nvSpPr>
          <p:cNvPr id="12" name="TextBox 11"/>
          <p:cNvSpPr txBox="1"/>
          <p:nvPr/>
        </p:nvSpPr>
        <p:spPr>
          <a:xfrm>
            <a:off x="1071562" y="19147933"/>
            <a:ext cx="11274552" cy="9428507"/>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400" b="1" dirty="0" smtClean="0"/>
              <a:t>Metabolism of Sugars</a:t>
            </a:r>
          </a:p>
          <a:p>
            <a:pPr marL="457200" indent="-457200">
              <a:buFont typeface="Arial" pitchFamily="34" charset="0"/>
              <a:buChar char="•"/>
            </a:pPr>
            <a:r>
              <a:rPr lang="en-US" sz="3400" b="1" dirty="0" smtClean="0"/>
              <a:t>Polysaccharides</a:t>
            </a:r>
            <a:r>
              <a:rPr lang="en-US" sz="3400" dirty="0" smtClean="0"/>
              <a:t>: enzymes such as amylase, </a:t>
            </a:r>
            <a:r>
              <a:rPr lang="en-US" sz="3400" dirty="0" err="1" smtClean="0"/>
              <a:t>cellulase</a:t>
            </a:r>
            <a:r>
              <a:rPr lang="en-US" sz="3400" dirty="0" smtClean="0"/>
              <a:t>, and </a:t>
            </a:r>
            <a:r>
              <a:rPr lang="en-US" sz="3400" dirty="0" err="1" smtClean="0"/>
              <a:t>hemicellulase</a:t>
            </a:r>
            <a:r>
              <a:rPr lang="en-US" sz="3400" dirty="0" smtClean="0"/>
              <a:t>, degrade the long chain structure of the polysaccharide into </a:t>
            </a:r>
            <a:r>
              <a:rPr lang="en-US" sz="3400" dirty="0" smtClean="0"/>
              <a:t>monomers, </a:t>
            </a:r>
            <a:r>
              <a:rPr lang="en-US" sz="3400" dirty="0" smtClean="0"/>
              <a:t>which can be metabolized by the bacteria. </a:t>
            </a:r>
            <a:r>
              <a:rPr lang="en-US" sz="3400" dirty="0" smtClean="0"/>
              <a:t>Different </a:t>
            </a:r>
            <a:r>
              <a:rPr lang="en-US" sz="3400" dirty="0" smtClean="0"/>
              <a:t>enzymatic assays will be developed to test the presence and activity of these enzymes. </a:t>
            </a:r>
          </a:p>
          <a:p>
            <a:endParaRPr lang="en-US" sz="3400" dirty="0" smtClean="0"/>
          </a:p>
          <a:p>
            <a:pPr marL="457200" indent="-457200">
              <a:buFont typeface="Arial" pitchFamily="34" charset="0"/>
              <a:buChar char="•"/>
            </a:pPr>
            <a:r>
              <a:rPr lang="en-US" sz="3400" b="1" dirty="0" smtClean="0"/>
              <a:t>Disaccharides and Monosaccharaides</a:t>
            </a:r>
            <a:r>
              <a:rPr lang="en-US" sz="3400" dirty="0" smtClean="0"/>
              <a:t>:  a series of enzymes  collaborate to metabolize simple sugars, including </a:t>
            </a:r>
            <a:r>
              <a:rPr lang="en-US" sz="3400" dirty="0"/>
              <a:t>c</a:t>
            </a:r>
            <a:r>
              <a:rPr lang="en-US" sz="3400" dirty="0" smtClean="0"/>
              <a:t>ellobiose, glucose, xylose, and arabinose.  These pathways provide energy for cell growth as well as synthesizing byproducts (ethanol, CO</a:t>
            </a:r>
            <a:r>
              <a:rPr lang="en-US" sz="3400" baseline="-25000" dirty="0" smtClean="0"/>
              <a:t>2</a:t>
            </a:r>
            <a:r>
              <a:rPr lang="en-US" sz="3400" dirty="0" smtClean="0"/>
              <a:t>) which can be utilized in industry. Utilization of these soluble sugars can be tested in liquid culture by measuring the  optical density (OD) of the </a:t>
            </a:r>
            <a:r>
              <a:rPr lang="en-US" sz="3400" i="1" dirty="0" smtClean="0"/>
              <a:t>Geobacillus</a:t>
            </a:r>
            <a:r>
              <a:rPr lang="en-US" sz="3400" dirty="0" smtClean="0"/>
              <a:t> strain with the tested sugar as the sole carbon source. </a:t>
            </a:r>
            <a:endParaRPr lang="en-US" sz="3400" dirty="0"/>
          </a:p>
        </p:txBody>
      </p:sp>
      <p:pic>
        <p:nvPicPr>
          <p:cNvPr id="1027"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264" t="9610" r="20086" b="16418"/>
          <a:stretch/>
        </p:blipFill>
        <p:spPr bwMode="auto">
          <a:xfrm>
            <a:off x="6816537" y="12060242"/>
            <a:ext cx="4946148" cy="4926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1127612" y="17072103"/>
            <a:ext cx="11369188" cy="1444497"/>
          </a:xfrm>
          <a:prstGeom prst="rect">
            <a:avLst/>
          </a:prstGeom>
          <a:noFill/>
        </p:spPr>
        <p:txBody>
          <a:bodyPr wrap="square" lIns="376202" tIns="188101" rIns="376202" bIns="188101" rtlCol="0">
            <a:spAutoFit/>
          </a:bodyPr>
          <a:lstStyle/>
          <a:p>
            <a:r>
              <a:rPr lang="en-US" sz="3400" i="1" dirty="0"/>
              <a:t>Left Hand Picture: Geobacillus</a:t>
            </a:r>
            <a:r>
              <a:rPr lang="en-US" sz="3400" dirty="0"/>
              <a:t> </a:t>
            </a:r>
            <a:r>
              <a:rPr lang="en-US" sz="3400" i="1" dirty="0" err="1"/>
              <a:t>thermoglucosidasius</a:t>
            </a:r>
            <a:r>
              <a:rPr lang="en-US" sz="3400" dirty="0"/>
              <a:t> </a:t>
            </a:r>
            <a:r>
              <a:rPr lang="en-US" sz="3400" dirty="0" smtClean="0"/>
              <a:t>95A1</a:t>
            </a:r>
            <a:endParaRPr lang="en-US" sz="3400" dirty="0"/>
          </a:p>
          <a:p>
            <a:r>
              <a:rPr lang="en-US" sz="3400" i="1" dirty="0"/>
              <a:t>Right Hand Picture</a:t>
            </a:r>
            <a:r>
              <a:rPr lang="en-US" sz="3400" dirty="0"/>
              <a:t>: TBAB Plate streaking of W9A61</a:t>
            </a:r>
          </a:p>
        </p:txBody>
      </p:sp>
      <p:sp>
        <p:nvSpPr>
          <p:cNvPr id="14" name="TextBox 13"/>
          <p:cNvSpPr txBox="1"/>
          <p:nvPr/>
        </p:nvSpPr>
        <p:spPr>
          <a:xfrm>
            <a:off x="24772883" y="4492632"/>
            <a:ext cx="11266669" cy="12059996"/>
          </a:xfrm>
          <a:prstGeom prst="rect">
            <a:avLst/>
          </a:prstGeom>
          <a:ln/>
        </p:spPr>
        <p:style>
          <a:lnRef idx="2">
            <a:schemeClr val="accent5"/>
          </a:lnRef>
          <a:fillRef idx="1">
            <a:schemeClr val="lt1"/>
          </a:fillRef>
          <a:effectRef idx="0">
            <a:schemeClr val="accent5"/>
          </a:effectRef>
          <a:fontRef idx="minor">
            <a:schemeClr val="dk1"/>
          </a:fontRef>
        </p:style>
        <p:txBody>
          <a:bodyPr wrap="square" lIns="376202" tIns="188101" rIns="376202" bIns="188101" rtlCol="0">
            <a:spAutoFit/>
          </a:bodyPr>
          <a:lstStyle/>
          <a:p>
            <a:r>
              <a:rPr lang="en-US" sz="4500" b="1" dirty="0"/>
              <a:t>Enzyme Use In </a:t>
            </a:r>
            <a:r>
              <a:rPr lang="en-US" sz="4500" b="1" dirty="0" smtClean="0"/>
              <a:t>Industry</a:t>
            </a:r>
          </a:p>
          <a:p>
            <a:r>
              <a:rPr lang="en-US" sz="3400" dirty="0" smtClean="0"/>
              <a:t>Enzymes allow industrial processes to utilize biofuels.</a:t>
            </a:r>
            <a:endParaRPr lang="en-US" sz="3400" dirty="0"/>
          </a:p>
          <a:p>
            <a:pPr marL="571500" indent="-571500">
              <a:buFont typeface="Arial" pitchFamily="34" charset="0"/>
              <a:buChar char="•"/>
            </a:pPr>
            <a:r>
              <a:rPr lang="en-US" sz="3400" b="1" dirty="0" smtClean="0"/>
              <a:t>Amylase:</a:t>
            </a:r>
            <a:r>
              <a:rPr lang="en-US" sz="3400" dirty="0" smtClean="0"/>
              <a:t> degrades starch to glucose (C</a:t>
            </a:r>
            <a:r>
              <a:rPr lang="en-US" sz="3400" baseline="30000" dirty="0" smtClean="0"/>
              <a:t>6</a:t>
            </a:r>
            <a:r>
              <a:rPr lang="en-US" sz="3400" dirty="0" smtClean="0"/>
              <a:t>)</a:t>
            </a:r>
          </a:p>
          <a:p>
            <a:pPr marL="571500" indent="-571500">
              <a:buFont typeface="Arial" pitchFamily="34" charset="0"/>
              <a:buChar char="•"/>
            </a:pPr>
            <a:r>
              <a:rPr lang="en-US" sz="3400" b="1" dirty="0" err="1" smtClean="0"/>
              <a:t>Cellulase</a:t>
            </a:r>
            <a:r>
              <a:rPr lang="en-US" sz="3400" b="1" dirty="0" smtClean="0"/>
              <a:t>: </a:t>
            </a:r>
            <a:r>
              <a:rPr lang="en-US" sz="3400" dirty="0" smtClean="0"/>
              <a:t>degrades cellulose to glucose (C</a:t>
            </a:r>
            <a:r>
              <a:rPr lang="en-US" sz="3400" baseline="30000" dirty="0" smtClean="0"/>
              <a:t>6</a:t>
            </a:r>
            <a:r>
              <a:rPr lang="en-US" sz="3400" dirty="0"/>
              <a:t>)</a:t>
            </a:r>
            <a:endParaRPr lang="en-US" sz="3400" dirty="0" smtClean="0"/>
          </a:p>
          <a:p>
            <a:pPr marL="571500" indent="-571500">
              <a:buFont typeface="Arial" pitchFamily="34" charset="0"/>
              <a:buChar char="•"/>
            </a:pPr>
            <a:r>
              <a:rPr lang="en-US" sz="3400" b="1" dirty="0" err="1" smtClean="0"/>
              <a:t>Hemicellulase</a:t>
            </a:r>
            <a:r>
              <a:rPr lang="en-US" sz="3400" b="1" dirty="0" smtClean="0"/>
              <a:t>: </a:t>
            </a:r>
            <a:r>
              <a:rPr lang="en-US" sz="3400" dirty="0" smtClean="0"/>
              <a:t>degrades hemicellulose to C</a:t>
            </a:r>
            <a:r>
              <a:rPr lang="en-US" sz="3400" baseline="30000" dirty="0" smtClean="0"/>
              <a:t>5</a:t>
            </a:r>
            <a:r>
              <a:rPr lang="en-US" sz="3400" dirty="0" smtClean="0"/>
              <a:t>, C</a:t>
            </a:r>
            <a:r>
              <a:rPr lang="en-US" sz="3400" baseline="30000" dirty="0" smtClean="0"/>
              <a:t>6</a:t>
            </a:r>
            <a:r>
              <a:rPr lang="en-US" sz="3400" dirty="0" smtClean="0"/>
              <a:t>, and C</a:t>
            </a:r>
            <a:r>
              <a:rPr lang="en-US" sz="3400" baseline="30000" dirty="0" smtClean="0"/>
              <a:t>12 </a:t>
            </a:r>
            <a:r>
              <a:rPr lang="en-US" sz="3400" dirty="0" smtClean="0"/>
              <a:t>sugars</a:t>
            </a:r>
            <a:endParaRPr lang="en-US" sz="3400" b="1" dirty="0"/>
          </a:p>
          <a:p>
            <a:pPr marL="2586392" lvl="1" indent="-705380">
              <a:buFont typeface="Arial" pitchFamily="34" charset="0"/>
              <a:buChar char="•"/>
            </a:pPr>
            <a:r>
              <a:rPr lang="en-US" sz="3400" i="1" u="sng" dirty="0"/>
              <a:t>Food Industry</a:t>
            </a:r>
            <a:r>
              <a:rPr lang="en-US" sz="3400" dirty="0"/>
              <a:t>: Production of bread, high </a:t>
            </a:r>
            <a:r>
              <a:rPr lang="en-US" sz="3400" dirty="0" smtClean="0"/>
              <a:t>fructose </a:t>
            </a:r>
            <a:r>
              <a:rPr lang="en-US" sz="3400" dirty="0"/>
              <a:t>containing syrup, ethanol, </a:t>
            </a:r>
            <a:r>
              <a:rPr lang="en-US" sz="3400" dirty="0" smtClean="0"/>
              <a:t>maltose, fruit juices.</a:t>
            </a:r>
            <a:endParaRPr lang="en-US" sz="3400" dirty="0"/>
          </a:p>
          <a:p>
            <a:endParaRPr lang="en-US" sz="3400" dirty="0" smtClean="0"/>
          </a:p>
          <a:p>
            <a:endParaRPr lang="en-US" sz="3400" dirty="0"/>
          </a:p>
          <a:p>
            <a:endParaRPr lang="en-US" sz="3400" dirty="0" smtClean="0"/>
          </a:p>
          <a:p>
            <a:endParaRPr lang="en-US" sz="3400" dirty="0" smtClean="0"/>
          </a:p>
          <a:p>
            <a:endParaRPr lang="en-US" sz="3400" dirty="0"/>
          </a:p>
          <a:p>
            <a:endParaRPr lang="en-US" sz="3400" dirty="0"/>
          </a:p>
          <a:p>
            <a:endParaRPr lang="en-US" sz="3400" dirty="0" smtClean="0"/>
          </a:p>
          <a:p>
            <a:endParaRPr lang="en-US" sz="3400" dirty="0"/>
          </a:p>
          <a:p>
            <a:endParaRPr lang="en-US" sz="3400" dirty="0"/>
          </a:p>
          <a:p>
            <a:endParaRPr lang="en-US" sz="3400" dirty="0" smtClean="0"/>
          </a:p>
          <a:p>
            <a:endParaRPr lang="en-US" sz="3400" dirty="0"/>
          </a:p>
          <a:p>
            <a:r>
              <a:rPr lang="en-US" sz="3400" i="1" dirty="0" smtClean="0"/>
              <a:t>Figure 1</a:t>
            </a:r>
            <a:r>
              <a:rPr lang="en-US" sz="3400" dirty="0" smtClean="0"/>
              <a:t>: Production of ethanol from polysaccharides (chemical structures indicate production from cellulose)</a:t>
            </a:r>
          </a:p>
        </p:txBody>
      </p:sp>
      <p:sp>
        <p:nvSpPr>
          <p:cNvPr id="15" name="TextBox 14"/>
          <p:cNvSpPr txBox="1"/>
          <p:nvPr/>
        </p:nvSpPr>
        <p:spPr>
          <a:xfrm>
            <a:off x="24765000" y="17145000"/>
            <a:ext cx="11274552" cy="6304575"/>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500" b="1" dirty="0" smtClean="0"/>
              <a:t>Future Work</a:t>
            </a:r>
          </a:p>
          <a:p>
            <a:pPr marL="457200" indent="-457200">
              <a:buFont typeface="Arial" pitchFamily="34" charset="0"/>
              <a:buChar char="•"/>
            </a:pPr>
            <a:r>
              <a:rPr lang="en-US" sz="3400" dirty="0" smtClean="0"/>
              <a:t>Assays testing for the utilization of cellulose and hemicellulose will be performed.</a:t>
            </a:r>
          </a:p>
          <a:p>
            <a:pPr marL="457200" indent="-457200">
              <a:buFont typeface="Arial" pitchFamily="34" charset="0"/>
              <a:buChar char="•"/>
            </a:pPr>
            <a:endParaRPr lang="en-US" sz="3400" dirty="0" smtClean="0"/>
          </a:p>
          <a:p>
            <a:pPr marL="457200" indent="-457200">
              <a:buFont typeface="Arial" pitchFamily="34" charset="0"/>
              <a:buChar char="•"/>
            </a:pPr>
            <a:r>
              <a:rPr lang="en-US" sz="3400" dirty="0" smtClean="0"/>
              <a:t>Continued testing of the ability of </a:t>
            </a:r>
            <a:r>
              <a:rPr lang="en-US" sz="3400" i="1" dirty="0" smtClean="0"/>
              <a:t>Geobacillus</a:t>
            </a:r>
            <a:r>
              <a:rPr lang="en-US" sz="3400" dirty="0" smtClean="0"/>
              <a:t> to utilize simple sugars such as glucose, xylose, arabinose, and </a:t>
            </a:r>
            <a:r>
              <a:rPr lang="en-US" sz="3400" dirty="0"/>
              <a:t>c</a:t>
            </a:r>
            <a:r>
              <a:rPr lang="en-US" sz="3400" dirty="0" smtClean="0"/>
              <a:t>ellobiose.</a:t>
            </a:r>
          </a:p>
          <a:p>
            <a:pPr marL="457200" indent="-457200">
              <a:buFont typeface="Arial" pitchFamily="34" charset="0"/>
              <a:buChar char="•"/>
            </a:pPr>
            <a:endParaRPr lang="en-US" sz="3400" dirty="0"/>
          </a:p>
          <a:p>
            <a:pPr marL="457200" indent="-457200">
              <a:buFont typeface="Arial" pitchFamily="34" charset="0"/>
              <a:buChar char="•"/>
            </a:pPr>
            <a:r>
              <a:rPr lang="en-US" sz="3400" dirty="0" smtClean="0"/>
              <a:t>Co-cultures of different sugars will be used to observe the consumption pattern, and rates of the various </a:t>
            </a:r>
            <a:r>
              <a:rPr lang="en-US" sz="3400" i="1" dirty="0" smtClean="0"/>
              <a:t>Geobacillus </a:t>
            </a:r>
            <a:r>
              <a:rPr lang="en-US" sz="3400" dirty="0" smtClean="0"/>
              <a:t>strains.</a:t>
            </a:r>
            <a:endParaRPr lang="en-US" sz="3400" dirty="0"/>
          </a:p>
        </p:txBody>
      </p:sp>
      <p:sp>
        <p:nvSpPr>
          <p:cNvPr id="16" name="TextBox 15"/>
          <p:cNvSpPr txBox="1"/>
          <p:nvPr/>
        </p:nvSpPr>
        <p:spPr>
          <a:xfrm>
            <a:off x="24765000" y="24056969"/>
            <a:ext cx="11274552" cy="4519471"/>
          </a:xfrm>
          <a:prstGeom prst="rect">
            <a:avLst/>
          </a:prstGeom>
          <a:ln/>
        </p:spPr>
        <p:style>
          <a:lnRef idx="2">
            <a:schemeClr val="accent1"/>
          </a:lnRef>
          <a:fillRef idx="1">
            <a:schemeClr val="lt1"/>
          </a:fillRef>
          <a:effectRef idx="0">
            <a:schemeClr val="accent1"/>
          </a:effectRef>
          <a:fontRef idx="minor">
            <a:schemeClr val="dk1"/>
          </a:fontRef>
        </p:style>
        <p:txBody>
          <a:bodyPr wrap="square" lIns="376202" tIns="188101" rIns="376202" bIns="188101" rtlCol="0">
            <a:spAutoFit/>
          </a:bodyPr>
          <a:lstStyle/>
          <a:p>
            <a:r>
              <a:rPr lang="en-US" sz="4500" b="1" dirty="0"/>
              <a:t>References</a:t>
            </a:r>
            <a:endParaRPr lang="en-US" sz="4500" dirty="0"/>
          </a:p>
          <a:p>
            <a:pPr marL="457200" lvl="0" indent="-457200">
              <a:buFont typeface="Arial" pitchFamily="34" charset="0"/>
              <a:buChar char="•"/>
            </a:pPr>
            <a:r>
              <a:rPr lang="en-US" sz="2800" dirty="0"/>
              <a:t>http://www.academicjournals.org/ajb/pdf/Pdf2005/Spe%20Rev/Aiyer.pdf</a:t>
            </a:r>
          </a:p>
          <a:p>
            <a:pPr marL="457200" lvl="0" indent="-457200">
              <a:buFont typeface="Arial" pitchFamily="34" charset="0"/>
              <a:buChar char="•"/>
            </a:pPr>
            <a:r>
              <a:rPr lang="en-US" sz="2800" dirty="0" smtClean="0"/>
              <a:t>http</a:t>
            </a:r>
            <a:r>
              <a:rPr lang="en-US" sz="2800" dirty="0"/>
              <a:t>://</a:t>
            </a:r>
            <a:r>
              <a:rPr lang="en-US" sz="2800" dirty="0" smtClean="0"/>
              <a:t>lib.convdocs.org/pars_docs/refs/132/131624/131624_html_m3e204d5d.png</a:t>
            </a:r>
          </a:p>
          <a:p>
            <a:pPr marL="457200" lvl="0" indent="-457200">
              <a:buFont typeface="Arial" pitchFamily="34" charset="0"/>
              <a:buChar char="•"/>
            </a:pPr>
            <a:r>
              <a:rPr lang="en-US" sz="2800" dirty="0" smtClean="0"/>
              <a:t>http</a:t>
            </a:r>
            <a:r>
              <a:rPr lang="en-US" sz="2800" dirty="0"/>
              <a:t>://</a:t>
            </a:r>
            <a:r>
              <a:rPr lang="en-US" sz="2800" dirty="0" smtClean="0"/>
              <a:t>0.tqn.com/d/chemistry/1/0/y/w/Glucose-2D-skeletal.jpg</a:t>
            </a:r>
          </a:p>
          <a:p>
            <a:pPr marL="457200" lvl="0" indent="-457200">
              <a:buFont typeface="Arial" pitchFamily="34" charset="0"/>
              <a:buChar char="•"/>
            </a:pPr>
            <a:r>
              <a:rPr lang="en-US" sz="2800" dirty="0"/>
              <a:t>http://</a:t>
            </a:r>
            <a:r>
              <a:rPr lang="en-US" sz="2800" dirty="0" smtClean="0"/>
              <a:t>0.tqn.com/d/chemistry/1/0/J/G/1/ethanol.jpg</a:t>
            </a:r>
          </a:p>
          <a:p>
            <a:pPr marL="457200" lvl="0" indent="-457200">
              <a:buFont typeface="Arial" pitchFamily="34" charset="0"/>
              <a:buChar char="•"/>
            </a:pPr>
            <a:r>
              <a:rPr lang="en-US" sz="2800" dirty="0"/>
              <a:t>http://blogs.discovermagazine.com/discoblog/files/2008/04/bacteria.jpg</a:t>
            </a:r>
            <a:endParaRPr lang="en-US" sz="2800" dirty="0" smtClean="0"/>
          </a:p>
        </p:txBody>
      </p:sp>
      <p:pic>
        <p:nvPicPr>
          <p:cNvPr id="6" name="Picture 5"/>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073904" y="21542369"/>
            <a:ext cx="5669280" cy="5029200"/>
          </a:xfrm>
          <a:prstGeom prst="rect">
            <a:avLst/>
          </a:prstGeom>
          <a:noFill/>
        </p:spPr>
      </p:pic>
      <p:pic>
        <p:nvPicPr>
          <p:cNvPr id="7" name="Picture 6"/>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469404" y="21542369"/>
            <a:ext cx="5669280" cy="5029200"/>
          </a:xfrm>
          <a:prstGeom prst="rect">
            <a:avLst/>
          </a:prstGeom>
          <a:noFill/>
        </p:spPr>
      </p:pic>
      <p:sp>
        <p:nvSpPr>
          <p:cNvPr id="9" name="TextBox 8"/>
          <p:cNvSpPr txBox="1"/>
          <p:nvPr/>
        </p:nvSpPr>
        <p:spPr>
          <a:xfrm>
            <a:off x="12937835" y="26635874"/>
            <a:ext cx="10363200" cy="1949536"/>
          </a:xfrm>
          <a:prstGeom prst="rect">
            <a:avLst/>
          </a:prstGeom>
          <a:noFill/>
        </p:spPr>
        <p:txBody>
          <a:bodyPr wrap="square" lIns="376202" tIns="188101" rIns="376202" bIns="188101" rtlCol="0">
            <a:spAutoFit/>
          </a:bodyPr>
          <a:lstStyle/>
          <a:p>
            <a:r>
              <a:rPr lang="en-US" sz="3400" dirty="0"/>
              <a:t>Growth was tested on Arabinose </a:t>
            </a:r>
            <a:r>
              <a:rPr lang="en-US" sz="3400" dirty="0" smtClean="0"/>
              <a:t>(pentose), </a:t>
            </a:r>
            <a:r>
              <a:rPr lang="en-US" sz="3400" dirty="0"/>
              <a:t>Xylose </a:t>
            </a:r>
            <a:r>
              <a:rPr lang="en-US" sz="3400" dirty="0" smtClean="0"/>
              <a:t>(pentose), </a:t>
            </a:r>
            <a:r>
              <a:rPr lang="en-US" sz="3400" dirty="0"/>
              <a:t>Glucose </a:t>
            </a:r>
            <a:r>
              <a:rPr lang="en-US" sz="3400" dirty="0" smtClean="0"/>
              <a:t>(hexose), </a:t>
            </a:r>
            <a:r>
              <a:rPr lang="en-US" sz="3400" dirty="0"/>
              <a:t>and Cellobiose (12 </a:t>
            </a:r>
            <a:r>
              <a:rPr lang="en-US" sz="3400" dirty="0" smtClean="0"/>
              <a:t>Carbon Sugar).</a:t>
            </a:r>
            <a:endParaRPr lang="en-US" sz="3400" dirty="0"/>
          </a:p>
        </p:txBody>
      </p:sp>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680369" y="9679960"/>
            <a:ext cx="6455170" cy="5369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7612" y="1075480"/>
            <a:ext cx="6873388" cy="2628383"/>
          </a:xfrm>
          <a:prstGeom prst="rect">
            <a:avLst/>
          </a:prstGeom>
        </p:spPr>
      </p:pic>
    </p:spTree>
    <p:extLst>
      <p:ext uri="{BB962C8B-B14F-4D97-AF65-F5344CB8AC3E}">
        <p14:creationId xmlns:p14="http://schemas.microsoft.com/office/powerpoint/2010/main" val="18902039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2016</TotalTime>
  <Words>708</Words>
  <Application>Microsoft Office PowerPoint</Application>
  <PresentationFormat>Custom</PresentationFormat>
  <Paragraphs>73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Justin</dc:creator>
  <cp:lastModifiedBy>Justin</cp:lastModifiedBy>
  <cp:revision>66</cp:revision>
  <dcterms:created xsi:type="dcterms:W3CDTF">2013-04-17T14:13:04Z</dcterms:created>
  <dcterms:modified xsi:type="dcterms:W3CDTF">2013-04-22T14:33:10Z</dcterms:modified>
</cp:coreProperties>
</file>