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761915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0957" algn="l" defTabSz="3761915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1915" algn="l" defTabSz="3761915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2872" algn="l" defTabSz="3761915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3830" algn="l" defTabSz="3761915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4787" algn="l" defTabSz="3761915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5744" algn="l" defTabSz="3761915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6702" algn="l" defTabSz="3761915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7659" algn="l" defTabSz="3761915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8502" autoAdjust="0"/>
  </p:normalViewPr>
  <p:slideViewPr>
    <p:cSldViewPr showGuides="1">
      <p:cViewPr>
        <p:scale>
          <a:sx n="33" d="100"/>
          <a:sy n="33" d="100"/>
        </p:scale>
        <p:origin x="-192" y="1146"/>
      </p:cViewPr>
      <p:guideLst>
        <p:guide orient="horz" pos="9216"/>
        <p:guide pos="921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93633925" cy="93633925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15"/>
            <a:ext cx="31089600" cy="627210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09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1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28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38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47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5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67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76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90199-D2AD-46B9-8C05-34181C13B081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BD4BC-BFA6-4B94-B19F-3C345A493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90199-D2AD-46B9-8C05-34181C13B081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BD4BC-BFA6-4B94-B19F-3C345A493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3" y="18802775"/>
            <a:ext cx="31089600" cy="581152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3" y="12401978"/>
            <a:ext cx="31089600" cy="6400798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0957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1915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2872" indent="0">
              <a:buNone/>
              <a:defRPr sz="5700">
                <a:solidFill>
                  <a:schemeClr val="tx1">
                    <a:tint val="75000"/>
                  </a:schemeClr>
                </a:solidFill>
              </a:defRPr>
            </a:lvl4pPr>
            <a:lvl5pPr marL="7523830" indent="0">
              <a:buNone/>
              <a:defRPr sz="5700">
                <a:solidFill>
                  <a:schemeClr val="tx1">
                    <a:tint val="75000"/>
                  </a:schemeClr>
                </a:solidFill>
              </a:defRPr>
            </a:lvl5pPr>
            <a:lvl6pPr marL="9404787" indent="0">
              <a:buNone/>
              <a:defRPr sz="5700">
                <a:solidFill>
                  <a:schemeClr val="tx1">
                    <a:tint val="75000"/>
                  </a:schemeClr>
                </a:solidFill>
              </a:defRPr>
            </a:lvl6pPr>
            <a:lvl7pPr marL="11285744" indent="0">
              <a:buNone/>
              <a:defRPr sz="5700">
                <a:solidFill>
                  <a:schemeClr val="tx1">
                    <a:tint val="75000"/>
                  </a:schemeClr>
                </a:solidFill>
              </a:defRPr>
            </a:lvl7pPr>
            <a:lvl8pPr marL="13166702" indent="0">
              <a:buNone/>
              <a:defRPr sz="5700">
                <a:solidFill>
                  <a:schemeClr val="tx1">
                    <a:tint val="75000"/>
                  </a:schemeClr>
                </a:solidFill>
              </a:defRPr>
            </a:lvl8pPr>
            <a:lvl9pPr marL="15047659" indent="0">
              <a:buNone/>
              <a:defRPr sz="5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90199-D2AD-46B9-8C05-34181C13B081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BD4BC-BFA6-4B94-B19F-3C345A493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6827523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6827523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90199-D2AD-46B9-8C05-34181C13B081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BD4BC-BFA6-4B94-B19F-3C345A493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1" y="6549816"/>
            <a:ext cx="16160753" cy="2729652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0957" indent="0">
              <a:buNone/>
              <a:defRPr sz="8200" b="1"/>
            </a:lvl2pPr>
            <a:lvl3pPr marL="3761915" indent="0">
              <a:buNone/>
              <a:defRPr sz="7400" b="1"/>
            </a:lvl3pPr>
            <a:lvl4pPr marL="5642872" indent="0">
              <a:buNone/>
              <a:defRPr sz="6600" b="1"/>
            </a:lvl4pPr>
            <a:lvl5pPr marL="7523830" indent="0">
              <a:buNone/>
              <a:defRPr sz="6600" b="1"/>
            </a:lvl5pPr>
            <a:lvl6pPr marL="9404787" indent="0">
              <a:buNone/>
              <a:defRPr sz="6600" b="1"/>
            </a:lvl6pPr>
            <a:lvl7pPr marL="11285744" indent="0">
              <a:buNone/>
              <a:defRPr sz="6600" b="1"/>
            </a:lvl7pPr>
            <a:lvl8pPr marL="13166702" indent="0">
              <a:buNone/>
              <a:defRPr sz="6600" b="1"/>
            </a:lvl8pPr>
            <a:lvl9pPr marL="15047659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1" y="9279468"/>
            <a:ext cx="16160753" cy="16858828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3" y="6549816"/>
            <a:ext cx="16167100" cy="2729652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0957" indent="0">
              <a:buNone/>
              <a:defRPr sz="8200" b="1"/>
            </a:lvl2pPr>
            <a:lvl3pPr marL="3761915" indent="0">
              <a:buNone/>
              <a:defRPr sz="7400" b="1"/>
            </a:lvl3pPr>
            <a:lvl4pPr marL="5642872" indent="0">
              <a:buNone/>
              <a:defRPr sz="6600" b="1"/>
            </a:lvl4pPr>
            <a:lvl5pPr marL="7523830" indent="0">
              <a:buNone/>
              <a:defRPr sz="6600" b="1"/>
            </a:lvl5pPr>
            <a:lvl6pPr marL="9404787" indent="0">
              <a:buNone/>
              <a:defRPr sz="6600" b="1"/>
            </a:lvl6pPr>
            <a:lvl7pPr marL="11285744" indent="0">
              <a:buNone/>
              <a:defRPr sz="6600" b="1"/>
            </a:lvl7pPr>
            <a:lvl8pPr marL="13166702" indent="0">
              <a:buNone/>
              <a:defRPr sz="6600" b="1"/>
            </a:lvl8pPr>
            <a:lvl9pPr marL="15047659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3" y="9279468"/>
            <a:ext cx="16167100" cy="16858828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90199-D2AD-46B9-8C05-34181C13B081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BD4BC-BFA6-4B94-B19F-3C345A493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90199-D2AD-46B9-8C05-34181C13B081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BD4BC-BFA6-4B94-B19F-3C345A493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90199-D2AD-46B9-8C05-34181C13B081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BD4BC-BFA6-4B94-B19F-3C345A493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3" y="1165013"/>
            <a:ext cx="12033253" cy="495808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16"/>
            <a:ext cx="20447000" cy="24973282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3" y="6123096"/>
            <a:ext cx="12033253" cy="20015202"/>
          </a:xfrm>
        </p:spPr>
        <p:txBody>
          <a:bodyPr/>
          <a:lstStyle>
            <a:lvl1pPr marL="0" indent="0">
              <a:buNone/>
              <a:defRPr sz="5700"/>
            </a:lvl1pPr>
            <a:lvl2pPr marL="1880957" indent="0">
              <a:buNone/>
              <a:defRPr sz="5000"/>
            </a:lvl2pPr>
            <a:lvl3pPr marL="3761915" indent="0">
              <a:buNone/>
              <a:defRPr sz="4100"/>
            </a:lvl3pPr>
            <a:lvl4pPr marL="5642872" indent="0">
              <a:buNone/>
              <a:defRPr sz="3700"/>
            </a:lvl4pPr>
            <a:lvl5pPr marL="7523830" indent="0">
              <a:buNone/>
              <a:defRPr sz="3700"/>
            </a:lvl5pPr>
            <a:lvl6pPr marL="9404787" indent="0">
              <a:buNone/>
              <a:defRPr sz="3700"/>
            </a:lvl6pPr>
            <a:lvl7pPr marL="11285744" indent="0">
              <a:buNone/>
              <a:defRPr sz="3700"/>
            </a:lvl7pPr>
            <a:lvl8pPr marL="13166702" indent="0">
              <a:buNone/>
              <a:defRPr sz="3700"/>
            </a:lvl8pPr>
            <a:lvl9pPr marL="15047659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90199-D2AD-46B9-8C05-34181C13B081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BD4BC-BFA6-4B94-B19F-3C345A493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3" y="20482561"/>
            <a:ext cx="21945600" cy="241808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3" y="2614507"/>
            <a:ext cx="21945600" cy="17556480"/>
          </a:xfrm>
        </p:spPr>
        <p:txBody>
          <a:bodyPr/>
          <a:lstStyle>
            <a:lvl1pPr marL="0" indent="0">
              <a:buNone/>
              <a:defRPr sz="13200"/>
            </a:lvl1pPr>
            <a:lvl2pPr marL="1880957" indent="0">
              <a:buNone/>
              <a:defRPr sz="11500"/>
            </a:lvl2pPr>
            <a:lvl3pPr marL="3761915" indent="0">
              <a:buNone/>
              <a:defRPr sz="9900"/>
            </a:lvl3pPr>
            <a:lvl4pPr marL="5642872" indent="0">
              <a:buNone/>
              <a:defRPr sz="8200"/>
            </a:lvl4pPr>
            <a:lvl5pPr marL="7523830" indent="0">
              <a:buNone/>
              <a:defRPr sz="8200"/>
            </a:lvl5pPr>
            <a:lvl6pPr marL="9404787" indent="0">
              <a:buNone/>
              <a:defRPr sz="8200"/>
            </a:lvl6pPr>
            <a:lvl7pPr marL="11285744" indent="0">
              <a:buNone/>
              <a:defRPr sz="8200"/>
            </a:lvl7pPr>
            <a:lvl8pPr marL="13166702" indent="0">
              <a:buNone/>
              <a:defRPr sz="8200"/>
            </a:lvl8pPr>
            <a:lvl9pPr marL="15047659" indent="0">
              <a:buNone/>
              <a:defRPr sz="8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3" y="22900643"/>
            <a:ext cx="21945600" cy="3434078"/>
          </a:xfrm>
        </p:spPr>
        <p:txBody>
          <a:bodyPr/>
          <a:lstStyle>
            <a:lvl1pPr marL="0" indent="0">
              <a:buNone/>
              <a:defRPr sz="5700"/>
            </a:lvl1pPr>
            <a:lvl2pPr marL="1880957" indent="0">
              <a:buNone/>
              <a:defRPr sz="5000"/>
            </a:lvl2pPr>
            <a:lvl3pPr marL="3761915" indent="0">
              <a:buNone/>
              <a:defRPr sz="4100"/>
            </a:lvl3pPr>
            <a:lvl4pPr marL="5642872" indent="0">
              <a:buNone/>
              <a:defRPr sz="3700"/>
            </a:lvl4pPr>
            <a:lvl5pPr marL="7523830" indent="0">
              <a:buNone/>
              <a:defRPr sz="3700"/>
            </a:lvl5pPr>
            <a:lvl6pPr marL="9404787" indent="0">
              <a:buNone/>
              <a:defRPr sz="3700"/>
            </a:lvl6pPr>
            <a:lvl7pPr marL="11285744" indent="0">
              <a:buNone/>
              <a:defRPr sz="3700"/>
            </a:lvl7pPr>
            <a:lvl8pPr marL="13166702" indent="0">
              <a:buNone/>
              <a:defRPr sz="3700"/>
            </a:lvl8pPr>
            <a:lvl9pPr marL="15047659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90199-D2AD-46B9-8C05-34181C13B081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BD4BC-BFA6-4B94-B19F-3C345A493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90199-D2AD-46B9-8C05-34181C13B081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BD4BC-BFA6-4B94-B19F-3C345A493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1171791"/>
            <a:ext cx="8229600" cy="2496650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171791"/>
            <a:ext cx="24079200" cy="249665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90199-D2AD-46B9-8C05-34181C13B081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BD4BC-BFA6-4B94-B19F-3C345A493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0000"/>
            <a:lum bright="-23000" contrast="10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8"/>
            <a:ext cx="32918400" cy="4876800"/>
          </a:xfrm>
          <a:prstGeom prst="rect">
            <a:avLst/>
          </a:prstGeom>
        </p:spPr>
        <p:txBody>
          <a:bodyPr vert="horz" lIns="376191" tIns="188096" rIns="376191" bIns="18809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3"/>
            <a:ext cx="32918400" cy="19310775"/>
          </a:xfrm>
          <a:prstGeom prst="rect">
            <a:avLst/>
          </a:prstGeom>
        </p:spPr>
        <p:txBody>
          <a:bodyPr vert="horz" lIns="376191" tIns="188096" rIns="376191" bIns="18809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28"/>
            <a:ext cx="8534400" cy="1557867"/>
          </a:xfrm>
          <a:prstGeom prst="rect">
            <a:avLst/>
          </a:prstGeom>
        </p:spPr>
        <p:txBody>
          <a:bodyPr vert="horz" lIns="376191" tIns="188096" rIns="376191" bIns="188096" rtlCol="0" anchor="ctr"/>
          <a:lstStyle>
            <a:lvl1pPr algn="l">
              <a:defRPr sz="5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90199-D2AD-46B9-8C05-34181C13B081}" type="datetimeFigureOut">
              <a:rPr lang="en-US" smtClean="0"/>
              <a:pPr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28"/>
            <a:ext cx="11582400" cy="1557867"/>
          </a:xfrm>
          <a:prstGeom prst="rect">
            <a:avLst/>
          </a:prstGeom>
        </p:spPr>
        <p:txBody>
          <a:bodyPr vert="horz" lIns="376191" tIns="188096" rIns="376191" bIns="188096" rtlCol="0" anchor="ctr"/>
          <a:lstStyle>
            <a:lvl1pPr algn="ctr">
              <a:defRPr sz="5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28"/>
            <a:ext cx="8534400" cy="1557867"/>
          </a:xfrm>
          <a:prstGeom prst="rect">
            <a:avLst/>
          </a:prstGeom>
        </p:spPr>
        <p:txBody>
          <a:bodyPr vert="horz" lIns="376191" tIns="188096" rIns="376191" bIns="188096" rtlCol="0" anchor="ctr"/>
          <a:lstStyle>
            <a:lvl1pPr algn="r">
              <a:defRPr sz="5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0BD4BC-BFA6-4B94-B19F-3C345A493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761915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718" indent="-1410718" algn="l" defTabSz="3761915" rtl="0" eaLnBrk="1" latinLnBrk="0" hangingPunct="1">
        <a:spcBef>
          <a:spcPct val="20000"/>
        </a:spcBef>
        <a:buFont typeface="Arial" pitchFamily="34" charset="0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6556" indent="-1175598" algn="l" defTabSz="3761915" rtl="0" eaLnBrk="1" latinLnBrk="0" hangingPunct="1">
        <a:spcBef>
          <a:spcPct val="20000"/>
        </a:spcBef>
        <a:buFont typeface="Arial" pitchFamily="34" charset="0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393" indent="-940479" algn="l" defTabSz="3761915" rtl="0" eaLnBrk="1" latinLnBrk="0" hangingPunct="1">
        <a:spcBef>
          <a:spcPct val="20000"/>
        </a:spcBef>
        <a:buFont typeface="Arial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351" indent="-940479" algn="l" defTabSz="3761915" rtl="0" eaLnBrk="1" latinLnBrk="0" hangingPunct="1">
        <a:spcBef>
          <a:spcPct val="20000"/>
        </a:spcBef>
        <a:buFont typeface="Arial" pitchFamily="34" charset="0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4308" indent="-940479" algn="l" defTabSz="3761915" rtl="0" eaLnBrk="1" latinLnBrk="0" hangingPunct="1">
        <a:spcBef>
          <a:spcPct val="20000"/>
        </a:spcBef>
        <a:buFont typeface="Arial" pitchFamily="34" charset="0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5266" indent="-940479" algn="l" defTabSz="3761915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6223" indent="-940479" algn="l" defTabSz="3761915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7180" indent="-940479" algn="l" defTabSz="3761915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8138" indent="-940479" algn="l" defTabSz="3761915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6191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0957" algn="l" defTabSz="376191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1915" algn="l" defTabSz="376191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2872" algn="l" defTabSz="376191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3830" algn="l" defTabSz="376191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4787" algn="l" defTabSz="376191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5744" algn="l" defTabSz="376191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6702" algn="l" defTabSz="376191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7659" algn="l" defTabSz="376191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microsoft.com/office/2007/relationships/hdphoto" Target="../media/hdphoto1.wdp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  <a:alpha val="54000"/>
              </a:schemeClr>
            </a:gs>
            <a:gs pos="50000">
              <a:schemeClr val="tx2">
                <a:lumMod val="60000"/>
                <a:lumOff val="40000"/>
              </a:schemeClr>
            </a:gs>
            <a:gs pos="100000">
              <a:schemeClr val="tx2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Rectangle 121"/>
          <p:cNvSpPr/>
          <p:nvPr/>
        </p:nvSpPr>
        <p:spPr>
          <a:xfrm>
            <a:off x="12801661" y="18196521"/>
            <a:ext cx="10972680" cy="94182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C:\Users\B Artale\Downloads\photo (2).JPG"/>
          <p:cNvPicPr>
            <a:picLocks noChangeAspect="1" noChangeArrowheads="1"/>
          </p:cNvPicPr>
          <p:nvPr/>
        </p:nvPicPr>
        <p:blipFill>
          <a:blip r:embed="rId2" cstate="print"/>
          <a:srcRect l="10833" t="27777" r="3335" b="31112"/>
          <a:stretch>
            <a:fillRect/>
          </a:stretch>
        </p:blipFill>
        <p:spPr bwMode="auto">
          <a:xfrm>
            <a:off x="13807490" y="18762449"/>
            <a:ext cx="8869583" cy="29818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6" name="TextBox 115"/>
          <p:cNvSpPr txBox="1"/>
          <p:nvPr/>
        </p:nvSpPr>
        <p:spPr>
          <a:xfrm>
            <a:off x="13781147" y="21735709"/>
            <a:ext cx="88959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Figure 3: Photograph of one of our microfluidic devices.  This one was made using house glue and a PDMS coated glass slide.</a:t>
            </a:r>
            <a:endParaRPr lang="en-US" sz="1800" baseline="30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24688729" y="17371294"/>
            <a:ext cx="10972800" cy="4401205"/>
          </a:xfrm>
          <a:prstGeom prst="rect">
            <a:avLst/>
          </a:prstGeom>
          <a:solidFill>
            <a:schemeClr val="bg1"/>
          </a:solidFill>
        </p:spPr>
        <p:txBody>
          <a:bodyPr wrap="square" numCol="1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Quantify the differences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between treated and untreated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channels by recording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number of cells that became adhered to the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respective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microchannel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walls 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Determine bond strength of E-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selectin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by increasing the flow rate of the PBS solution until adhered cells and flushed away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Use the required flow rate to flush away adhered cells to calculate the shear stress and in turn force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Fabricate new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molds and channel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systems using the optimum techniques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Explore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shelf life of E-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selectin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treatment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30978" y="823111"/>
            <a:ext cx="20360162" cy="36576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US" sz="72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Adhesion of Rolling Cancer Cells to E-</a:t>
            </a:r>
            <a:r>
              <a:rPr lang="en-US" sz="7200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Selectin</a:t>
            </a:r>
            <a:r>
              <a:rPr lang="en-US" sz="72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Along the Interior of a </a:t>
            </a:r>
            <a:r>
              <a:rPr lang="en-US" sz="7200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Microchannel</a:t>
            </a:r>
            <a:endParaRPr lang="en-US" sz="7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14400" y="13716000"/>
            <a:ext cx="10972800" cy="13880723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txBody>
          <a:bodyPr wrap="square" numCol="2" rtlCol="0">
            <a:spAutoFit/>
          </a:bodyPr>
          <a:lstStyle/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Cell Culturing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Cell lines cultured: </a:t>
            </a:r>
          </a:p>
          <a:p>
            <a:pPr marL="914400" lvl="1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LS174T - human colon carcinoma </a:t>
            </a:r>
          </a:p>
          <a:p>
            <a:pPr marL="914400" lvl="1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MCF7 - human breast carcinoma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Cultured using standard cell culturing techniques:</a:t>
            </a:r>
          </a:p>
          <a:p>
            <a:pPr marL="914400" lvl="1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CO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independent medium (1X) </a:t>
            </a:r>
          </a:p>
          <a:p>
            <a:pPr marL="914400" lvl="1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10% Fetal Bovine Serum </a:t>
            </a:r>
          </a:p>
          <a:p>
            <a:pPr marL="914400" lvl="1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L-Glutamine</a:t>
            </a:r>
          </a:p>
          <a:p>
            <a:pPr lvl="1"/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Device Mold Preparation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Adhered 27 gauge needles to glass slides:</a:t>
            </a:r>
          </a:p>
          <a:p>
            <a:pPr marL="914400" lvl="1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Elmer’s glue</a:t>
            </a:r>
          </a:p>
          <a:p>
            <a:pPr marL="914400" lvl="1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House glue </a:t>
            </a:r>
          </a:p>
          <a:p>
            <a:pPr lvl="1"/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Channel Preparation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10:1 ratio of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PolyDimethylsiloxane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(PDMS) to curing agent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Adhered casts to slides:</a:t>
            </a:r>
          </a:p>
          <a:p>
            <a:pPr marL="914400" lvl="1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PDMS coated </a:t>
            </a:r>
          </a:p>
          <a:p>
            <a:pPr marL="914400" lvl="1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Glass</a:t>
            </a:r>
          </a:p>
          <a:p>
            <a:pPr marL="914400" lvl="1">
              <a:buFont typeface="Arial" pitchFamily="34" charset="0"/>
              <a:buChar char="•"/>
            </a:pP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14400" lvl="1">
              <a:buFont typeface="Arial" pitchFamily="34" charset="0"/>
              <a:buChar char="•"/>
            </a:pP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14400" lvl="1">
              <a:buFont typeface="Arial" pitchFamily="34" charset="0"/>
              <a:buChar char="•"/>
            </a:pP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14400" lvl="1">
              <a:buFont typeface="Arial" pitchFamily="34" charset="0"/>
              <a:buChar char="•"/>
            </a:pP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14400" lvl="1">
              <a:buFont typeface="Arial" pitchFamily="34" charset="0"/>
              <a:buChar char="•"/>
            </a:pP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14400" lvl="1">
              <a:buFont typeface="Arial" pitchFamily="34" charset="0"/>
              <a:buChar char="•"/>
            </a:pP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14400" lvl="1"/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Control Channel Treatment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Flowed milk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solution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through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entire channel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system to prevent cells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adhering to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PDMS channel walls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Washed channels with PBS</a:t>
            </a:r>
          </a:p>
          <a:p>
            <a:pPr lvl="1"/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Channel Treatment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en-US" sz="2800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Inserted a slug of 1.11 µg/mL Protein G in PBS into each channel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Washed Channels with PBS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Inserted a slug of 2 µg/mL E-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selectin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 PBS over the treated area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Second wash with PBS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Flowed milk solution through the entire channel system, and let sit for 30 minutes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Washed channels with 0.1 M Ca+ Mg+ in PBS to activate E-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selectin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Flow Tests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Set flow rate between 5 µL/min and 10 µL/min of a PBS solution with a cell concentration of 10</a:t>
            </a:r>
            <a:r>
              <a:rPr lang="en-US" sz="2800" baseline="30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cells/mL to flow through the treated and control devices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Observed channels with an inverted microscope and camera for half an hour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43000" y="13296430"/>
            <a:ext cx="4876800" cy="646331"/>
          </a:xfrm>
          <a:prstGeom prst="rect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Methods</a:t>
            </a:r>
            <a:endParaRPr lang="en-US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801660" y="5486500"/>
            <a:ext cx="10972800" cy="121571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numCol="1" rtlCol="0">
            <a:spAutoFit/>
          </a:bodyPr>
          <a:lstStyle/>
          <a:p>
            <a:endParaRPr lang="en-US" sz="2800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Cancer Cells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Abnormal cells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that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longer express the basic characteristics of healthy cells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Propagated from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multiple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mammalian cell mutations 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 major property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cancer cells is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their ability to metastasize 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Metastasis is the ability of a cell to spread to other locations in the body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Metastasis is accomplished by circulating cancer cell adhesion to the wall of a blood vessel, its penetration through this wall, and its formation into a tumor in the surrounding tissue (See Figure 1)</a:t>
            </a:r>
          </a:p>
          <a:p>
            <a:pPr>
              <a:buFont typeface="Arial" pitchFamily="34" charset="0"/>
              <a:buChar char="•"/>
            </a:pP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E-</a:t>
            </a:r>
            <a:r>
              <a:rPr lang="en-US" sz="2800" b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electin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Prominent cell adhesion molecule found on the surface of endothelial cells 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Carbohydrates on the surface of cells can easily adhere to E-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selectin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(See Figure 2)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Carbohydrates are increased on the surface of cancer cells 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Cancer cells seem more suited than healthy cells to adhere to endothelial cells at metastatic sites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3030260" y="5010933"/>
            <a:ext cx="4876800" cy="646331"/>
          </a:xfrm>
          <a:prstGeom prst="rect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Introduction</a:t>
            </a:r>
            <a:endParaRPr lang="en-US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7" name="Group 76"/>
          <p:cNvGrpSpPr/>
          <p:nvPr/>
        </p:nvGrpSpPr>
        <p:grpSpPr>
          <a:xfrm>
            <a:off x="13223631" y="22667960"/>
            <a:ext cx="10128738" cy="2003163"/>
            <a:chOff x="-1143000" y="965377"/>
            <a:chExt cx="12058650" cy="2036549"/>
          </a:xfrm>
        </p:grpSpPr>
        <p:grpSp>
          <p:nvGrpSpPr>
            <p:cNvPr id="78" name="Group 27"/>
            <p:cNvGrpSpPr/>
            <p:nvPr/>
          </p:nvGrpSpPr>
          <p:grpSpPr>
            <a:xfrm>
              <a:off x="-1143000" y="965377"/>
              <a:ext cx="12058650" cy="1995086"/>
              <a:chOff x="-1143000" y="965377"/>
              <a:chExt cx="12058650" cy="1995086"/>
            </a:xfrm>
          </p:grpSpPr>
          <p:grpSp>
            <p:nvGrpSpPr>
              <p:cNvPr id="81" name="Group 25"/>
              <p:cNvGrpSpPr/>
              <p:nvPr/>
            </p:nvGrpSpPr>
            <p:grpSpPr>
              <a:xfrm>
                <a:off x="-1143000" y="965377"/>
                <a:ext cx="12058650" cy="1657985"/>
                <a:chOff x="-1143000" y="965377"/>
                <a:chExt cx="12058650" cy="1657985"/>
              </a:xfrm>
            </p:grpSpPr>
            <p:grpSp>
              <p:nvGrpSpPr>
                <p:cNvPr id="83" name="Group 8"/>
                <p:cNvGrpSpPr/>
                <p:nvPr/>
              </p:nvGrpSpPr>
              <p:grpSpPr>
                <a:xfrm>
                  <a:off x="-1143000" y="966012"/>
                  <a:ext cx="4010025" cy="1657350"/>
                  <a:chOff x="2566987" y="2600325"/>
                  <a:chExt cx="4010025" cy="1657350"/>
                </a:xfrm>
              </p:grpSpPr>
              <p:pic>
                <p:nvPicPr>
                  <p:cNvPr id="94" name="Picture 93" descr="F:\UNH\Cell Adhesion\Treated\A1 E No Flow.JPG"/>
                  <p:cNvPicPr/>
                  <p:nvPr/>
                </p:nvPicPr>
                <p:blipFill rotWithShape="1">
                  <a:blip r:embed="rId3" cstate="print">
                    <a:extLst>
                      <a:ext uri="{BEBA8EAE-BF5A-486C-A8C5-ECC9F3942E4B}">
                        <a14:imgProps xmlns:a14="http://schemas.microsoft.com/office/drawing/2010/main" xmlns="">
                          <a14:imgLayer r:embed="rId4">
                            <a14:imgEffect>
                              <a14:brightnessContrast contrast="20000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 t="14410" b="9607"/>
                  <a:stretch/>
                </p:blipFill>
                <p:spPr bwMode="auto">
                  <a:xfrm>
                    <a:off x="2566987" y="2600325"/>
                    <a:ext cx="4010025" cy="1657350"/>
                  </a:xfrm>
                  <a:prstGeom prst="rect">
                    <a:avLst/>
                  </a:prstGeom>
                  <a:ln w="38100" cap="sq">
                    <a:solidFill>
                      <a:srgbClr val="000000"/>
                    </a:solidFill>
                    <a:prstDash val="solid"/>
                    <a:miter lim="800000"/>
                  </a:ln>
                  <a:effectLst>
                    <a:outerShdw blurRad="50800" dist="38100" dir="2700000" algn="tl" rotWithShape="0">
                      <a:srgbClr val="000000">
                        <a:alpha val="43000"/>
                      </a:srgbClr>
                    </a:outerShdw>
                  </a:effectLst>
                  <a:extLst>
                    <a:ext uri="{53640926-AAD7-44D8-BBD7-CCE9431645EC}">
                      <a14:shadowObscured xmlns:a14="http://schemas.microsoft.com/office/drawing/2010/main" xmlns=""/>
                    </a:ext>
                  </a:extLst>
                </p:spPr>
              </p:pic>
              <p:cxnSp>
                <p:nvCxnSpPr>
                  <p:cNvPr id="95" name="Straight Arrow Connector 94"/>
                  <p:cNvCxnSpPr/>
                  <p:nvPr/>
                </p:nvCxnSpPr>
                <p:spPr>
                  <a:xfrm flipH="1">
                    <a:off x="4648200" y="2890520"/>
                    <a:ext cx="511176" cy="538480"/>
                  </a:xfrm>
                  <a:prstGeom prst="straightConnector1">
                    <a:avLst/>
                  </a:prstGeom>
                  <a:ln w="25400">
                    <a:solidFill>
                      <a:srgbClr val="FF0000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96" name="Group 5"/>
                  <p:cNvGrpSpPr/>
                  <p:nvPr/>
                </p:nvGrpSpPr>
                <p:grpSpPr>
                  <a:xfrm>
                    <a:off x="2644141" y="3973830"/>
                    <a:ext cx="1097554" cy="215454"/>
                    <a:chOff x="1" y="0"/>
                    <a:chExt cx="1097613" cy="215454"/>
                  </a:xfrm>
                </p:grpSpPr>
                <p:cxnSp>
                  <p:nvCxnSpPr>
                    <p:cNvPr id="97" name="Straight Arrow Connector 96"/>
                    <p:cNvCxnSpPr/>
                    <p:nvPr/>
                  </p:nvCxnSpPr>
                  <p:spPr>
                    <a:xfrm flipH="1">
                      <a:off x="1" y="215454"/>
                      <a:ext cx="1018996" cy="0"/>
                    </a:xfrm>
                    <a:prstGeom prst="straightConnector1">
                      <a:avLst/>
                    </a:prstGeom>
                    <a:ln w="25400"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98" name="Text Box 9"/>
                    <p:cNvSpPr txBox="1"/>
                    <p:nvPr/>
                  </p:nvSpPr>
                  <p:spPr>
                    <a:xfrm>
                      <a:off x="65836" y="0"/>
                      <a:ext cx="1031778" cy="196710"/>
                    </a:xfrm>
                    <a:prstGeom prst="rect">
                      <a:avLst/>
                    </a:prstGeom>
                    <a:noFill/>
                    <a:ln w="6350">
                      <a:noFill/>
                    </a:ln>
                    <a:effectLst/>
                  </p:spPr>
                  <p:style>
                    <a:lnRef idx="0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dk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t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800" b="1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Flow Direction</a:t>
                      </a:r>
                      <a:endParaRPr lang="en-US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p:txBody>
                </p:sp>
              </p:grpSp>
            </p:grpSp>
            <p:grpSp>
              <p:nvGrpSpPr>
                <p:cNvPr id="84" name="Group 18"/>
                <p:cNvGrpSpPr/>
                <p:nvPr/>
              </p:nvGrpSpPr>
              <p:grpSpPr>
                <a:xfrm>
                  <a:off x="2895600" y="965377"/>
                  <a:ext cx="3996055" cy="1657985"/>
                  <a:chOff x="1676400" y="3276600"/>
                  <a:chExt cx="3996055" cy="1657985"/>
                </a:xfrm>
              </p:grpSpPr>
              <p:pic>
                <p:nvPicPr>
                  <p:cNvPr id="90" name="Picture 89" descr="F:\UNH\Cell Adhesion\Treated\A1 E Begin Flow.JPG"/>
                  <p:cNvPicPr/>
                  <p:nvPr/>
                </p:nvPicPr>
                <p:blipFill rotWithShape="1">
                  <a:blip r:embed="rId5" cstate="print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 t="15904" b="8657"/>
                  <a:stretch/>
                </p:blipFill>
                <p:spPr bwMode="auto">
                  <a:xfrm>
                    <a:off x="1676400" y="3276600"/>
                    <a:ext cx="3996055" cy="1657985"/>
                  </a:xfrm>
                  <a:prstGeom prst="rect">
                    <a:avLst/>
                  </a:prstGeom>
                  <a:ln w="38100" cap="sq">
                    <a:solidFill>
                      <a:srgbClr val="000000"/>
                    </a:solidFill>
                    <a:prstDash val="solid"/>
                    <a:miter lim="800000"/>
                  </a:ln>
                  <a:effectLst>
                    <a:outerShdw blurRad="50800" dist="38100" dir="2700000" algn="tl" rotWithShape="0">
                      <a:srgbClr val="000000">
                        <a:alpha val="43000"/>
                      </a:srgbClr>
                    </a:outerShdw>
                  </a:effectLst>
                  <a:extLst>
                    <a:ext uri="{53640926-AAD7-44D8-BBD7-CCE9431645EC}">
                      <a14:shadowObscured xmlns:a14="http://schemas.microsoft.com/office/drawing/2010/main" xmlns=""/>
                    </a:ext>
                  </a:extLst>
                </p:spPr>
              </p:pic>
              <p:cxnSp>
                <p:nvCxnSpPr>
                  <p:cNvPr id="91" name="Straight Arrow Connector 90"/>
                  <p:cNvCxnSpPr/>
                  <p:nvPr/>
                </p:nvCxnSpPr>
                <p:spPr>
                  <a:xfrm flipV="1">
                    <a:off x="2819400" y="4267200"/>
                    <a:ext cx="559435" cy="463550"/>
                  </a:xfrm>
                  <a:prstGeom prst="straightConnector1">
                    <a:avLst/>
                  </a:prstGeom>
                  <a:ln w="25400">
                    <a:solidFill>
                      <a:srgbClr val="FF0000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85" name="Group 24"/>
                <p:cNvGrpSpPr/>
                <p:nvPr/>
              </p:nvGrpSpPr>
              <p:grpSpPr>
                <a:xfrm>
                  <a:off x="6934200" y="965377"/>
                  <a:ext cx="3981450" cy="1652586"/>
                  <a:chOff x="1496163" y="3795713"/>
                  <a:chExt cx="3981450" cy="1652586"/>
                </a:xfrm>
              </p:grpSpPr>
              <p:pic>
                <p:nvPicPr>
                  <p:cNvPr id="86" name="Picture 2" descr="F:\UNH\Cell Adhesion\Treated\A1 E Stuck.JPG"/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6" cstate="print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 t="16668" b="8224"/>
                  <a:stretch/>
                </p:blipFill>
                <p:spPr bwMode="auto">
                  <a:xfrm>
                    <a:off x="1496163" y="3795713"/>
                    <a:ext cx="3981450" cy="1652586"/>
                  </a:xfrm>
                  <a:prstGeom prst="rect">
                    <a:avLst/>
                  </a:prstGeom>
                  <a:ln w="38100" cap="sq">
                    <a:solidFill>
                      <a:srgbClr val="000000"/>
                    </a:solidFill>
                    <a:prstDash val="solid"/>
                    <a:miter lim="800000"/>
                  </a:ln>
                  <a:effectLst>
                    <a:outerShdw blurRad="50800" dist="38100" dir="2700000" algn="tl" rotWithShape="0">
                      <a:srgbClr val="000000">
                        <a:alpha val="43000"/>
                      </a:srgbClr>
                    </a:outerShdw>
                  </a:effectLst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cxnSp>
                <p:nvCxnSpPr>
                  <p:cNvPr id="87" name="Straight Arrow Connector 86"/>
                  <p:cNvCxnSpPr/>
                  <p:nvPr/>
                </p:nvCxnSpPr>
                <p:spPr>
                  <a:xfrm flipV="1">
                    <a:off x="2437225" y="4800601"/>
                    <a:ext cx="610775" cy="304799"/>
                  </a:xfrm>
                  <a:prstGeom prst="straightConnector1">
                    <a:avLst/>
                  </a:prstGeom>
                  <a:ln w="25400">
                    <a:solidFill>
                      <a:srgbClr val="FF0000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82" name="TextBox 81"/>
              <p:cNvSpPr txBox="1"/>
              <p:nvPr/>
            </p:nvSpPr>
            <p:spPr>
              <a:xfrm>
                <a:off x="-1143000" y="2678847"/>
                <a:ext cx="1654333" cy="281616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A: No flow.</a:t>
                </a:r>
                <a:endParaRPr lang="en-US" sz="1200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79" name="TextBox 78"/>
            <p:cNvSpPr txBox="1"/>
            <p:nvPr/>
          </p:nvSpPr>
          <p:spPr>
            <a:xfrm>
              <a:off x="2895599" y="2695843"/>
              <a:ext cx="1779192" cy="28161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2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B: Start of flow.</a:t>
              </a:r>
              <a:endParaRPr lang="en-US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6934198" y="2720310"/>
              <a:ext cx="2769792" cy="28161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2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C: Clump of cells stop moving.</a:t>
              </a:r>
              <a:endParaRPr lang="en-US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13223631" y="25366192"/>
            <a:ext cx="10131552" cy="1529575"/>
            <a:chOff x="-771181" y="3657599"/>
            <a:chExt cx="10068503" cy="1652587"/>
          </a:xfrm>
        </p:grpSpPr>
        <p:pic>
          <p:nvPicPr>
            <p:cNvPr id="48" name="Picture 2" descr="F:\UNH\Cell Adhesion\Treated\A1 E Stuck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0006" t="16668" r="26905" b="8224"/>
            <a:stretch/>
          </p:blipFill>
          <p:spPr bwMode="auto">
            <a:xfrm>
              <a:off x="-771181" y="3657600"/>
              <a:ext cx="2511846" cy="1652586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9" name="Picture 48" descr="E:\UNH\Cell Adhesion\Treated\A1 E Stuck 2.JP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0006" t="13914" r="26905" b="10652"/>
            <a:stretch/>
          </p:blipFill>
          <p:spPr bwMode="auto">
            <a:xfrm>
              <a:off x="1752600" y="3657600"/>
              <a:ext cx="2511847" cy="1652586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0" name="Picture 3" descr="E:\UNH\Cell Adhesion\Treated\A1 E Stuck 3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0292" t="12447" r="27068" b="12445"/>
            <a:stretch/>
          </p:blipFill>
          <p:spPr bwMode="auto">
            <a:xfrm>
              <a:off x="4267200" y="3657600"/>
              <a:ext cx="2511847" cy="1652586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" name="Picture 4" descr="E:\UNH\Cell Adhesion\Treated\A1 E Stuck 4.JPG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0102" t="14013" r="26959" b="11204"/>
            <a:stretch/>
          </p:blipFill>
          <p:spPr bwMode="auto">
            <a:xfrm>
              <a:off x="6785474" y="3657599"/>
              <a:ext cx="2511848" cy="1652587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52" name="Straight Arrow Connector 51"/>
            <p:cNvCxnSpPr/>
            <p:nvPr/>
          </p:nvCxnSpPr>
          <p:spPr>
            <a:xfrm>
              <a:off x="1219200" y="3810000"/>
              <a:ext cx="1" cy="538480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/>
            <p:cNvSpPr/>
            <p:nvPr/>
          </p:nvSpPr>
          <p:spPr>
            <a:xfrm>
              <a:off x="304800" y="4419600"/>
              <a:ext cx="457200" cy="39290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2840434" y="4471538"/>
              <a:ext cx="436166" cy="39290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" name="Oval 58"/>
            <p:cNvSpPr/>
            <p:nvPr/>
          </p:nvSpPr>
          <p:spPr>
            <a:xfrm>
              <a:off x="5333999" y="4511279"/>
              <a:ext cx="417723" cy="39290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7876476" y="4483893"/>
              <a:ext cx="381000" cy="33181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61" name="Straight Arrow Connector 60"/>
            <p:cNvCxnSpPr/>
            <p:nvPr/>
          </p:nvCxnSpPr>
          <p:spPr>
            <a:xfrm>
              <a:off x="3276599" y="3810000"/>
              <a:ext cx="1" cy="538480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Arrow Connector 61"/>
            <p:cNvCxnSpPr/>
            <p:nvPr/>
          </p:nvCxnSpPr>
          <p:spPr>
            <a:xfrm>
              <a:off x="5188995" y="3883818"/>
              <a:ext cx="1" cy="538480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Arrow Connector 62"/>
            <p:cNvCxnSpPr/>
            <p:nvPr/>
          </p:nvCxnSpPr>
          <p:spPr>
            <a:xfrm>
              <a:off x="7331381" y="3919088"/>
              <a:ext cx="1" cy="538480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TextBox 75"/>
          <p:cNvSpPr txBox="1"/>
          <p:nvPr/>
        </p:nvSpPr>
        <p:spPr>
          <a:xfrm>
            <a:off x="914590" y="5486500"/>
            <a:ext cx="10972800" cy="69865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numCol="1" rtlCol="0">
            <a:spAutoFit/>
          </a:bodyPr>
          <a:lstStyle/>
          <a:p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Motivation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Metastasis is of great concern when treating cancer patients</a:t>
            </a:r>
          </a:p>
          <a:p>
            <a:pPr lvl="0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Localized radiation or surgical treatments will not destroy migrated or metastatic cancer cells</a:t>
            </a:r>
          </a:p>
          <a:p>
            <a:pPr lvl="0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It may be possible to develop a microfluidic system that can selectively remove metastatic cancer cells from a blood steam, using a selective adhesion molecule E-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selectin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to prevent further tumor establishment</a:t>
            </a: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Goals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To successfully culture a strain of cancer cells</a:t>
            </a:r>
          </a:p>
          <a:p>
            <a:pPr lvl="0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To fabricate a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microfluidic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system to study the flow of cancer cells</a:t>
            </a:r>
          </a:p>
          <a:p>
            <a:pPr lvl="0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To coat a section of some of the microfluidic devices with E-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selectin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To flow cancer cells through these treated channels</a:t>
            </a:r>
          </a:p>
          <a:p>
            <a:pPr lvl="0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To observe the cancer cells’ adhesion properties to E-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selectin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1143190" y="5010933"/>
            <a:ext cx="4876800" cy="646331"/>
          </a:xfrm>
          <a:prstGeom prst="rect">
            <a:avLst/>
          </a:prstGeom>
          <a:solidFill>
            <a:srgbClr val="002060"/>
          </a:solidFill>
          <a:ln w="41275" cmpd="sng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Motivation &amp; Goals</a:t>
            </a:r>
            <a:endParaRPr lang="en-US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24688610" y="5486501"/>
            <a:ext cx="10972800" cy="7417415"/>
          </a:xfrm>
          <a:prstGeom prst="rect">
            <a:avLst/>
          </a:prstGeom>
          <a:solidFill>
            <a:schemeClr val="bg1"/>
          </a:solidFill>
        </p:spPr>
        <p:txBody>
          <a:bodyPr wrap="square" numCol="1" rtlCol="0">
            <a:spAutoFit/>
          </a:bodyPr>
          <a:lstStyle/>
          <a:p>
            <a:endParaRPr lang="en-US" sz="28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Based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on the various methods to construct the microfluidic devices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,the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use of household glue to create a straight-channel mold provided the cleanest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cast.  These are the optimum techniques that should be used when creating new casts.</a:t>
            </a: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Plasma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cleaning was successful in adhering the cast to </a:t>
            </a:r>
            <a:r>
              <a:rPr lang="en-US" sz="28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8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PDMS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coated and glass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slides.  The microfluidic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devices were successfully fabricated to study the adhesion properties of E-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selectin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to cancer cells in solution. 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One of the microfluidic devices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shown in Figure 3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The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channels that were treated showed evidence of cell adhesion, while the control channels did not. 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Figure 4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shows one observation of a cell rolling and adhering to the surface in the treated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channel.  Figure 5 shows other  cells that are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still flowing through the device, providing evidence of adhesion.  This adhesion to the channel walls was not observed in the untreated channel.  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24841075" y="5010933"/>
            <a:ext cx="4876800" cy="646331"/>
          </a:xfrm>
          <a:prstGeom prst="rect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Results &amp; Discussion</a:t>
            </a:r>
            <a:endParaRPr lang="en-US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24688730" y="13898888"/>
            <a:ext cx="10972800" cy="2677656"/>
          </a:xfrm>
          <a:prstGeom prst="rect">
            <a:avLst/>
          </a:prstGeom>
          <a:solidFill>
            <a:schemeClr val="bg1"/>
          </a:solidFill>
        </p:spPr>
        <p:txBody>
          <a:bodyPr wrap="square" numCol="1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Successfully fabricated channels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Determined optimum techniques for channel fabrication</a:t>
            </a:r>
          </a:p>
          <a:p>
            <a:pPr lvl="1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Glue type – household glue</a:t>
            </a:r>
          </a:p>
          <a:p>
            <a:pPr lvl="1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Geometry – straight-channel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Observed cellular adherence to the walls of treated channels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24917330" y="13423320"/>
            <a:ext cx="4876800" cy="646331"/>
          </a:xfrm>
          <a:prstGeom prst="rect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Conclusion</a:t>
            </a:r>
            <a:endParaRPr lang="en-US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24688730" y="22859910"/>
            <a:ext cx="10972800" cy="1384995"/>
          </a:xfrm>
          <a:prstGeom prst="rect">
            <a:avLst/>
          </a:prstGeom>
          <a:solidFill>
            <a:schemeClr val="bg1"/>
          </a:solidFill>
        </p:spPr>
        <p:txBody>
          <a:bodyPr wrap="square" numCol="1" rtlCol="0">
            <a:spAutoFit/>
          </a:bodyPr>
          <a:lstStyle/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www.bio.davidson.edu/courses/immunology/students/spring2006/latting/home%20copy.html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24917330" y="22384342"/>
            <a:ext cx="4876800" cy="646331"/>
          </a:xfrm>
          <a:prstGeom prst="rect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4688730" y="25328763"/>
            <a:ext cx="10972800" cy="2246769"/>
          </a:xfrm>
          <a:prstGeom prst="rect">
            <a:avLst/>
          </a:prstGeom>
          <a:solidFill>
            <a:schemeClr val="bg1"/>
          </a:solidFill>
        </p:spPr>
        <p:txBody>
          <a:bodyPr wrap="square" numCol="1" rtlCol="0">
            <a:spAutoFit/>
          </a:bodyPr>
          <a:lstStyle/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We would like to thank Professor Adam St. Jean for mentoring us through this project, Professor Russell Carr for showing us the techniques needed to created the microfluidic devices, and Professor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Nivedita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Gupta for allowing us to use her laboratory resources.  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24917330" y="24834822"/>
            <a:ext cx="4876800" cy="646331"/>
          </a:xfrm>
          <a:prstGeom prst="rect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Acknowledgments</a:t>
            </a:r>
            <a:endParaRPr lang="en-US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" name="Title 3"/>
          <p:cNvSpPr txBox="1">
            <a:spLocks/>
          </p:cNvSpPr>
          <p:nvPr/>
        </p:nvSpPr>
        <p:spPr>
          <a:xfrm>
            <a:off x="24688730" y="823111"/>
            <a:ext cx="10927082" cy="3657600"/>
          </a:xfrm>
          <a:prstGeom prst="rect">
            <a:avLst/>
          </a:prstGeom>
          <a:solidFill>
            <a:schemeClr val="bg1"/>
          </a:solidFill>
        </p:spPr>
        <p:txBody>
          <a:bodyPr vert="horz" lIns="376191" tIns="188096" rIns="376191" bIns="188096" rtlCol="0" anchor="ctr">
            <a:normAutofit fontScale="97500"/>
          </a:bodyPr>
          <a:lstStyle>
            <a:lvl1pPr algn="ctr" defTabSz="3761915" rtl="0" eaLnBrk="1" latinLnBrk="0" hangingPunct="1">
              <a:spcBef>
                <a:spcPct val="0"/>
              </a:spcBef>
              <a:buNone/>
              <a:defRPr sz="18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Brittany </a:t>
            </a:r>
            <a:r>
              <a:rPr lang="en-US" sz="4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Artale</a:t>
            </a:r>
            <a:r>
              <a:rPr lang="en-US" sz="4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Michael Balch, and Alexandra </a:t>
            </a:r>
            <a:r>
              <a:rPr lang="en-US" sz="4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Eicher</a:t>
            </a:r>
            <a:r>
              <a:rPr lang="en-US" sz="4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Department of Chemical Engineering</a:t>
            </a:r>
            <a:br>
              <a:rPr lang="en-US" sz="4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University of New Hampshire</a:t>
            </a:r>
            <a:endParaRPr lang="en-US" sz="4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www.gearfreedom.com/blog/wp-content/uploads/2012/05/UNH-Logo_blue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3369" y="823111"/>
            <a:ext cx="3597342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12973790" y="9908712"/>
            <a:ext cx="10697178" cy="3456758"/>
            <a:chOff x="12973790" y="9908712"/>
            <a:chExt cx="10697178" cy="3456758"/>
          </a:xfrm>
        </p:grpSpPr>
        <p:pic>
          <p:nvPicPr>
            <p:cNvPr id="1031" name="Picture 7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3909"/>
            <a:stretch/>
          </p:blipFill>
          <p:spPr bwMode="auto">
            <a:xfrm>
              <a:off x="12973790" y="9908712"/>
              <a:ext cx="4933295" cy="3101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2" name="Picture 8"/>
            <p:cNvPicPr>
              <a:picLocks noChangeAspect="1" noChangeArrowheads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3523"/>
            <a:stretch/>
          </p:blipFill>
          <p:spPr bwMode="auto">
            <a:xfrm>
              <a:off x="18013683" y="9908712"/>
              <a:ext cx="5657285" cy="31035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13030260" y="12996138"/>
              <a:ext cx="37399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Figure 1: Depiction of Metastasis</a:t>
              </a:r>
              <a:r>
                <a:rPr lang="en-US" sz="1800" baseline="300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US" sz="1800" baseline="30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18045848" y="12981186"/>
              <a:ext cx="554561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Figure 2: Depiction of Cellular Adhesion to E-selectin</a:t>
              </a:r>
              <a:r>
                <a:rPr lang="en-US" sz="1800" baseline="300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US" sz="1800" baseline="30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14" name="TextBox 113"/>
          <p:cNvSpPr txBox="1"/>
          <p:nvPr/>
        </p:nvSpPr>
        <p:spPr>
          <a:xfrm>
            <a:off x="24963047" y="17007814"/>
            <a:ext cx="4876800" cy="646331"/>
          </a:xfrm>
          <a:prstGeom prst="rect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Future Work</a:t>
            </a:r>
            <a:endParaRPr lang="en-US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6641686" y="24019573"/>
            <a:ext cx="921897" cy="211922"/>
            <a:chOff x="14362734" y="24673215"/>
            <a:chExt cx="921897" cy="211922"/>
          </a:xfrm>
        </p:grpSpPr>
        <p:cxnSp>
          <p:nvCxnSpPr>
            <p:cNvPr id="117" name="Straight Arrow Connector 116"/>
            <p:cNvCxnSpPr/>
            <p:nvPr/>
          </p:nvCxnSpPr>
          <p:spPr>
            <a:xfrm flipH="1">
              <a:off x="14362734" y="24885137"/>
              <a:ext cx="855866" cy="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 Box 9"/>
            <p:cNvSpPr txBox="1"/>
            <p:nvPr/>
          </p:nvSpPr>
          <p:spPr>
            <a:xfrm>
              <a:off x="14418030" y="24673215"/>
              <a:ext cx="866601" cy="193485"/>
            </a:xfrm>
            <a:prstGeom prst="rect">
              <a:avLst/>
            </a:prstGeom>
            <a:noFill/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800" b="1" dirty="0">
                  <a:effectLst/>
                  <a:latin typeface="Times New Roman" pitchFamily="18" charset="0"/>
                  <a:ea typeface="Calibri"/>
                  <a:cs typeface="Times New Roman" pitchFamily="18" charset="0"/>
                </a:rPr>
                <a:t>Flow Direction</a:t>
              </a:r>
              <a:endParaRPr lang="en-US" sz="1100" dirty="0">
                <a:effectLst/>
                <a:latin typeface="Times New Roman" pitchFamily="18" charset="0"/>
                <a:ea typeface="Calibri"/>
                <a:cs typeface="Times New Roman" pitchFamily="18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20015992" y="24010354"/>
            <a:ext cx="921897" cy="211922"/>
            <a:chOff x="14362734" y="24673215"/>
            <a:chExt cx="921897" cy="211922"/>
          </a:xfrm>
        </p:grpSpPr>
        <p:cxnSp>
          <p:nvCxnSpPr>
            <p:cNvPr id="120" name="Straight Arrow Connector 119"/>
            <p:cNvCxnSpPr/>
            <p:nvPr/>
          </p:nvCxnSpPr>
          <p:spPr>
            <a:xfrm flipH="1">
              <a:off x="14362734" y="24885137"/>
              <a:ext cx="855866" cy="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Text Box 9"/>
            <p:cNvSpPr txBox="1"/>
            <p:nvPr/>
          </p:nvSpPr>
          <p:spPr>
            <a:xfrm>
              <a:off x="14418030" y="24673215"/>
              <a:ext cx="866601" cy="193485"/>
            </a:xfrm>
            <a:prstGeom prst="rect">
              <a:avLst/>
            </a:prstGeom>
            <a:noFill/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800" b="1" dirty="0">
                  <a:effectLst/>
                  <a:latin typeface="Times New Roman" pitchFamily="18" charset="0"/>
                  <a:ea typeface="Calibri"/>
                  <a:cs typeface="Times New Roman" pitchFamily="18" charset="0"/>
                </a:rPr>
                <a:t>Flow Direction</a:t>
              </a:r>
              <a:endParaRPr lang="en-US" sz="1100" dirty="0">
                <a:effectLst/>
                <a:latin typeface="Times New Roman" pitchFamily="18" charset="0"/>
                <a:ea typeface="Calibri"/>
                <a:cs typeface="Times New Roman" pitchFamily="18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15828200" y="26589313"/>
            <a:ext cx="921897" cy="211922"/>
            <a:chOff x="14362734" y="24673215"/>
            <a:chExt cx="921897" cy="211922"/>
          </a:xfrm>
        </p:grpSpPr>
        <p:cxnSp>
          <p:nvCxnSpPr>
            <p:cNvPr id="124" name="Straight Arrow Connector 123"/>
            <p:cNvCxnSpPr/>
            <p:nvPr/>
          </p:nvCxnSpPr>
          <p:spPr>
            <a:xfrm flipH="1">
              <a:off x="14362734" y="24885137"/>
              <a:ext cx="855866" cy="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" name="Text Box 9"/>
            <p:cNvSpPr txBox="1"/>
            <p:nvPr/>
          </p:nvSpPr>
          <p:spPr>
            <a:xfrm>
              <a:off x="14418030" y="24673215"/>
              <a:ext cx="866601" cy="193485"/>
            </a:xfrm>
            <a:prstGeom prst="rect">
              <a:avLst/>
            </a:prstGeom>
            <a:noFill/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800" b="1" dirty="0">
                  <a:effectLst/>
                  <a:latin typeface="Times New Roman" pitchFamily="18" charset="0"/>
                  <a:ea typeface="Calibri"/>
                  <a:cs typeface="Times New Roman" pitchFamily="18" charset="0"/>
                </a:rPr>
                <a:t>Flow Direction</a:t>
              </a:r>
              <a:endParaRPr lang="en-US" sz="1100" dirty="0">
                <a:effectLst/>
                <a:latin typeface="Times New Roman" pitchFamily="18" charset="0"/>
                <a:ea typeface="Calibri"/>
                <a:cs typeface="Times New Roman" pitchFamily="18" charset="0"/>
              </a:endParaRPr>
            </a:p>
          </p:txBody>
        </p:sp>
      </p:grpSp>
      <p:grpSp>
        <p:nvGrpSpPr>
          <p:cNvPr id="127" name="Group 126"/>
          <p:cNvGrpSpPr/>
          <p:nvPr/>
        </p:nvGrpSpPr>
        <p:grpSpPr>
          <a:xfrm>
            <a:off x="13286087" y="26589313"/>
            <a:ext cx="921897" cy="211922"/>
            <a:chOff x="14362734" y="24673215"/>
            <a:chExt cx="921897" cy="211922"/>
          </a:xfrm>
        </p:grpSpPr>
        <p:cxnSp>
          <p:nvCxnSpPr>
            <p:cNvPr id="128" name="Straight Arrow Connector 127"/>
            <p:cNvCxnSpPr/>
            <p:nvPr/>
          </p:nvCxnSpPr>
          <p:spPr>
            <a:xfrm flipH="1">
              <a:off x="14362734" y="24885137"/>
              <a:ext cx="855866" cy="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Text Box 9"/>
            <p:cNvSpPr txBox="1"/>
            <p:nvPr/>
          </p:nvSpPr>
          <p:spPr>
            <a:xfrm>
              <a:off x="14418030" y="24673215"/>
              <a:ext cx="866601" cy="193485"/>
            </a:xfrm>
            <a:prstGeom prst="rect">
              <a:avLst/>
            </a:prstGeom>
            <a:noFill/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800" b="1" dirty="0">
                  <a:effectLst/>
                  <a:latin typeface="Times New Roman" pitchFamily="18" charset="0"/>
                  <a:ea typeface="Calibri"/>
                  <a:cs typeface="Times New Roman" pitchFamily="18" charset="0"/>
                </a:rPr>
                <a:t>Flow Direction</a:t>
              </a:r>
              <a:endParaRPr lang="en-US" sz="1100" dirty="0">
                <a:effectLst/>
                <a:latin typeface="Times New Roman" pitchFamily="18" charset="0"/>
                <a:ea typeface="Calibri"/>
                <a:cs typeface="Times New Roman" pitchFamily="18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20871858" y="26623487"/>
            <a:ext cx="921897" cy="211922"/>
            <a:chOff x="14362734" y="24673215"/>
            <a:chExt cx="921897" cy="211922"/>
          </a:xfrm>
        </p:grpSpPr>
        <p:cxnSp>
          <p:nvCxnSpPr>
            <p:cNvPr id="131" name="Straight Arrow Connector 130"/>
            <p:cNvCxnSpPr/>
            <p:nvPr/>
          </p:nvCxnSpPr>
          <p:spPr>
            <a:xfrm flipH="1">
              <a:off x="14362734" y="24885137"/>
              <a:ext cx="855866" cy="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" name="Text Box 9"/>
            <p:cNvSpPr txBox="1"/>
            <p:nvPr/>
          </p:nvSpPr>
          <p:spPr>
            <a:xfrm>
              <a:off x="14418030" y="24673215"/>
              <a:ext cx="866601" cy="193485"/>
            </a:xfrm>
            <a:prstGeom prst="rect">
              <a:avLst/>
            </a:prstGeom>
            <a:noFill/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800" b="1" dirty="0">
                  <a:effectLst/>
                  <a:latin typeface="Times New Roman" pitchFamily="18" charset="0"/>
                  <a:ea typeface="Calibri"/>
                  <a:cs typeface="Times New Roman" pitchFamily="18" charset="0"/>
                </a:rPr>
                <a:t>Flow Direction</a:t>
              </a:r>
              <a:endParaRPr lang="en-US" sz="1100" dirty="0">
                <a:effectLst/>
                <a:latin typeface="Times New Roman" pitchFamily="18" charset="0"/>
                <a:ea typeface="Calibri"/>
                <a:cs typeface="Times New Roman" pitchFamily="18" charset="0"/>
              </a:endParaRPr>
            </a:p>
          </p:txBody>
        </p:sp>
      </p:grpSp>
      <p:grpSp>
        <p:nvGrpSpPr>
          <p:cNvPr id="133" name="Group 132"/>
          <p:cNvGrpSpPr/>
          <p:nvPr/>
        </p:nvGrpSpPr>
        <p:grpSpPr>
          <a:xfrm>
            <a:off x="18309880" y="26590429"/>
            <a:ext cx="921897" cy="211922"/>
            <a:chOff x="14362734" y="24673215"/>
            <a:chExt cx="921897" cy="211922"/>
          </a:xfrm>
        </p:grpSpPr>
        <p:cxnSp>
          <p:nvCxnSpPr>
            <p:cNvPr id="134" name="Straight Arrow Connector 133"/>
            <p:cNvCxnSpPr/>
            <p:nvPr/>
          </p:nvCxnSpPr>
          <p:spPr>
            <a:xfrm flipH="1">
              <a:off x="14362734" y="24885137"/>
              <a:ext cx="855866" cy="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5" name="Text Box 9"/>
            <p:cNvSpPr txBox="1"/>
            <p:nvPr/>
          </p:nvSpPr>
          <p:spPr>
            <a:xfrm>
              <a:off x="14418030" y="24673215"/>
              <a:ext cx="866601" cy="193485"/>
            </a:xfrm>
            <a:prstGeom prst="rect">
              <a:avLst/>
            </a:prstGeom>
            <a:noFill/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800" b="1" dirty="0">
                  <a:effectLst/>
                  <a:latin typeface="Times New Roman" pitchFamily="18" charset="0"/>
                  <a:ea typeface="Calibri"/>
                  <a:cs typeface="Times New Roman" pitchFamily="18" charset="0"/>
                </a:rPr>
                <a:t>Flow Direction</a:t>
              </a:r>
              <a:endParaRPr lang="en-US" sz="1100" dirty="0">
                <a:effectLst/>
                <a:latin typeface="Times New Roman" pitchFamily="18" charset="0"/>
                <a:ea typeface="Calibri"/>
                <a:cs typeface="Times New Roman" pitchFamily="18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3223304" y="22633581"/>
            <a:ext cx="400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en-US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13253805" y="25366191"/>
            <a:ext cx="400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en-US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20015992" y="22667960"/>
            <a:ext cx="400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C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16591876" y="22668585"/>
            <a:ext cx="400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B</a:t>
            </a:r>
          </a:p>
        </p:txBody>
      </p:sp>
      <p:sp>
        <p:nvSpPr>
          <p:cNvPr id="139" name="TextBox 138"/>
          <p:cNvSpPr txBox="1"/>
          <p:nvPr/>
        </p:nvSpPr>
        <p:spPr>
          <a:xfrm>
            <a:off x="20817368" y="25355640"/>
            <a:ext cx="400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D</a:t>
            </a:r>
          </a:p>
        </p:txBody>
      </p:sp>
      <p:sp>
        <p:nvSpPr>
          <p:cNvPr id="140" name="TextBox 139"/>
          <p:cNvSpPr txBox="1"/>
          <p:nvPr/>
        </p:nvSpPr>
        <p:spPr>
          <a:xfrm>
            <a:off x="18304468" y="25366191"/>
            <a:ext cx="400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C</a:t>
            </a:r>
          </a:p>
        </p:txBody>
      </p:sp>
      <p:sp>
        <p:nvSpPr>
          <p:cNvPr id="141" name="TextBox 140"/>
          <p:cNvSpPr txBox="1"/>
          <p:nvPr/>
        </p:nvSpPr>
        <p:spPr>
          <a:xfrm>
            <a:off x="15785121" y="25366191"/>
            <a:ext cx="400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B</a:t>
            </a:r>
          </a:p>
        </p:txBody>
      </p:sp>
      <p:sp>
        <p:nvSpPr>
          <p:cNvPr id="142" name="TextBox 141"/>
          <p:cNvSpPr txBox="1"/>
          <p:nvPr/>
        </p:nvSpPr>
        <p:spPr>
          <a:xfrm>
            <a:off x="13206434" y="24648080"/>
            <a:ext cx="10110711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Figure 4: Depiction of a clump of cancer cells sticking to the wall of a treated microfluidic device. </a:t>
            </a:r>
            <a:endParaRPr lang="en-US" sz="1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13206434" y="26972877"/>
            <a:ext cx="10110711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Figure 5: Depiction of a clump of cancer cells stuck to the wall of a treated microfluidic device. </a:t>
            </a:r>
            <a:endParaRPr lang="en-US" sz="1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4" name="TextBox 143"/>
          <p:cNvSpPr txBox="1"/>
          <p:nvPr/>
        </p:nvSpPr>
        <p:spPr>
          <a:xfrm>
            <a:off x="12973790" y="17873355"/>
            <a:ext cx="4876800" cy="646331"/>
          </a:xfrm>
          <a:prstGeom prst="rect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Data</a:t>
            </a:r>
            <a:endParaRPr lang="en-US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</TotalTime>
  <Words>851</Words>
  <Application>Microsoft Office PowerPoint</Application>
  <PresentationFormat>Custom</PresentationFormat>
  <Paragraphs>131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Adhesion of Rolling Cancer Cells to E-Selectin Along the Interior of a Microchannel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 Artale</dc:creator>
  <cp:lastModifiedBy>B Artale</cp:lastModifiedBy>
  <cp:revision>30</cp:revision>
  <dcterms:created xsi:type="dcterms:W3CDTF">2013-04-10T14:45:17Z</dcterms:created>
  <dcterms:modified xsi:type="dcterms:W3CDTF">2013-04-22T15:45:42Z</dcterms:modified>
</cp:coreProperties>
</file>