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7" r:id="rId2"/>
  </p:sldIdLst>
  <p:sldSz cx="36576000" cy="29260800"/>
  <p:notesSz cx="6858000" cy="9144000"/>
  <p:defaultText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429" autoAdjust="0"/>
  </p:normalViewPr>
  <p:slideViewPr>
    <p:cSldViewPr>
      <p:cViewPr varScale="1">
        <p:scale>
          <a:sx n="20" d="100"/>
          <a:sy n="20" d="100"/>
        </p:scale>
        <p:origin x="-1302" y="-78"/>
      </p:cViewPr>
      <p:guideLst>
        <p:guide orient="horz" pos="9216"/>
        <p:guide pos="1152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7"/>
            <a:ext cx="31089600" cy="6272106"/>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4400038-8052-4D22-90EC-9438CB0475A8}"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400038-8052-4D22-90EC-9438CB0475A8}"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3"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3" y="12401978"/>
            <a:ext cx="31089600" cy="6400798"/>
          </a:xfrm>
        </p:spPr>
        <p:txBody>
          <a:bodyPr anchor="b"/>
          <a:lstStyle>
            <a:lvl1pPr marL="0" indent="0">
              <a:buNone/>
              <a:defRPr sz="8200">
                <a:solidFill>
                  <a:schemeClr val="tx1">
                    <a:tint val="75000"/>
                  </a:schemeClr>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400038-8052-4D22-90EC-9438CB0475A8}"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3"/>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3"/>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4400038-8052-4D22-90EC-9438CB0475A8}"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5"/>
            <a:ext cx="16160753"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6"/>
            <a:ext cx="16160753"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3" y="6549815"/>
            <a:ext cx="16167100"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3" y="9279466"/>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400038-8052-4D22-90EC-9438CB0475A8}" type="datetimeFigureOut">
              <a:rPr lang="en-US" smtClean="0"/>
              <a:pPr/>
              <a:t>4/23/2013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400038-8052-4D22-90EC-9438CB0475A8}" type="datetimeFigureOut">
              <a:rPr lang="en-US" smtClean="0"/>
              <a:pPr/>
              <a:t>4/23/2013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400038-8052-4D22-90EC-9438CB0475A8}" type="datetimeFigureOut">
              <a:rPr lang="en-US" smtClean="0"/>
              <a:pPr/>
              <a:t>4/23/2013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1" y="1165014"/>
            <a:ext cx="12033253"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1" y="6123096"/>
            <a:ext cx="12033253" cy="20015202"/>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400038-8052-4D22-90EC-9438CB0475A8}"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3" y="20482561"/>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3" y="2614506"/>
            <a:ext cx="21945600" cy="17556480"/>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endParaRPr lang="en-US"/>
          </a:p>
        </p:txBody>
      </p:sp>
      <p:sp>
        <p:nvSpPr>
          <p:cNvPr id="4" name="Text Placeholder 3"/>
          <p:cNvSpPr>
            <a:spLocks noGrp="1"/>
          </p:cNvSpPr>
          <p:nvPr>
            <p:ph type="body" sz="half" idx="2"/>
          </p:nvPr>
        </p:nvSpPr>
        <p:spPr>
          <a:xfrm>
            <a:off x="7169153" y="22900643"/>
            <a:ext cx="21945600" cy="3434078"/>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400038-8052-4D22-90EC-9438CB0475A8}"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400038-8052-4D22-90EC-9438CB0475A8}"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2"/>
            <a:ext cx="8229600" cy="2496650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2"/>
            <a:ext cx="24079200" cy="2496650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400038-8052-4D22-90EC-9438CB0475A8}"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90DB0F-CE63-4AC2-A581-81B6370CE57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3"/>
            <a:ext cx="32918400" cy="19310775"/>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29"/>
            <a:ext cx="8534400" cy="1557866"/>
          </a:xfrm>
          <a:prstGeom prst="rect">
            <a:avLst/>
          </a:prstGeom>
        </p:spPr>
        <p:txBody>
          <a:bodyPr vert="horz" lIns="376202" tIns="188101" rIns="376202" bIns="188101" rtlCol="0" anchor="ctr"/>
          <a:lstStyle>
            <a:lvl1pPr algn="l">
              <a:defRPr sz="4900">
                <a:solidFill>
                  <a:schemeClr val="tx1">
                    <a:tint val="75000"/>
                  </a:schemeClr>
                </a:solidFill>
              </a:defRPr>
            </a:lvl1pPr>
          </a:lstStyle>
          <a:p>
            <a:fld id="{84400038-8052-4D22-90EC-9438CB0475A8}" type="datetimeFigureOut">
              <a:rPr lang="en-US" smtClean="0"/>
              <a:pPr/>
              <a:t>4/23/2013</a:t>
            </a:fld>
            <a:endParaRPr lang="en-US"/>
          </a:p>
        </p:txBody>
      </p:sp>
      <p:sp>
        <p:nvSpPr>
          <p:cNvPr id="5" name="Footer Placeholder 4"/>
          <p:cNvSpPr>
            <a:spLocks noGrp="1"/>
          </p:cNvSpPr>
          <p:nvPr>
            <p:ph type="ftr" sz="quarter" idx="3"/>
          </p:nvPr>
        </p:nvSpPr>
        <p:spPr>
          <a:xfrm>
            <a:off x="12496800" y="27120429"/>
            <a:ext cx="11582400" cy="1557866"/>
          </a:xfrm>
          <a:prstGeom prst="rect">
            <a:avLst/>
          </a:prstGeom>
        </p:spPr>
        <p:txBody>
          <a:bodyPr vert="horz" lIns="376202" tIns="188101" rIns="376202" bIns="188101"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9"/>
            <a:ext cx="8534400" cy="1557866"/>
          </a:xfrm>
          <a:prstGeom prst="rect">
            <a:avLst/>
          </a:prstGeom>
        </p:spPr>
        <p:txBody>
          <a:bodyPr vert="horz" lIns="376202" tIns="188101" rIns="376202" bIns="188101" rtlCol="0" anchor="ctr"/>
          <a:lstStyle>
            <a:lvl1pPr algn="r">
              <a:defRPr sz="4900">
                <a:solidFill>
                  <a:schemeClr val="tx1">
                    <a:tint val="75000"/>
                  </a:schemeClr>
                </a:solidFill>
              </a:defRPr>
            </a:lvl1pPr>
          </a:lstStyle>
          <a:p>
            <a:fld id="{2A90DB0F-CE63-4AC2-A581-81B6370CE57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3762024" rtl="0" eaLnBrk="1" latinLnBrk="0" hangingPunct="1">
        <a:spcBef>
          <a:spcPct val="0"/>
        </a:spcBef>
        <a:buNone/>
        <a:defRPr sz="18100" kern="1200">
          <a:solidFill>
            <a:schemeClr val="tx1"/>
          </a:solidFill>
          <a:latin typeface="+mj-lt"/>
          <a:ea typeface="+mj-ea"/>
          <a:cs typeface="+mj-cs"/>
        </a:defRPr>
      </a:lvl1pPr>
    </p:titleStyle>
    <p:bodyStyle>
      <a:lvl1pPr marL="1410759" indent="-1410759" algn="l" defTabSz="3762024" rtl="0" eaLnBrk="1" latinLnBrk="0" hangingPunct="1">
        <a:spcBef>
          <a:spcPct val="20000"/>
        </a:spcBef>
        <a:buFont typeface="Arial" pitchFamily="34" charset="0"/>
        <a:buChar char="•"/>
        <a:defRPr sz="13200" kern="1200">
          <a:solidFill>
            <a:schemeClr val="tx1"/>
          </a:solidFill>
          <a:latin typeface="+mn-lt"/>
          <a:ea typeface="+mn-ea"/>
          <a:cs typeface="+mn-cs"/>
        </a:defRPr>
      </a:lvl1pPr>
      <a:lvl2pPr marL="3056645" indent="-1175633" algn="l" defTabSz="3762024" rtl="0" eaLnBrk="1" latinLnBrk="0" hangingPunct="1">
        <a:spcBef>
          <a:spcPct val="20000"/>
        </a:spcBef>
        <a:buFont typeface="Arial" pitchFamily="34" charset="0"/>
        <a:buChar char="–"/>
        <a:defRPr sz="11500" kern="1200">
          <a:solidFill>
            <a:schemeClr val="tx1"/>
          </a:solidFill>
          <a:latin typeface="+mn-lt"/>
          <a:ea typeface="+mn-ea"/>
          <a:cs typeface="+mn-cs"/>
        </a:defRPr>
      </a:lvl2pPr>
      <a:lvl3pPr marL="4702531" indent="-940506" algn="l" defTabSz="3762024"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3543"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4pPr>
      <a:lvl5pPr marL="8464555"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5pPr>
      <a:lvl6pPr marL="10345567"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6580"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7592"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8604"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9pPr>
    </p:bodyStyle>
    <p:other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6576000" cy="2621280"/>
          </a:xfrm>
          <a:solidFill>
            <a:schemeClr val="accent1">
              <a:lumMod val="50000"/>
            </a:schemeClr>
          </a:solidFill>
        </p:spPr>
        <p:txBody>
          <a:bodyPr>
            <a:noAutofit/>
          </a:bodyPr>
          <a:lstStyle/>
          <a:p>
            <a:r>
              <a:rPr lang="en-US" sz="7200" b="1" dirty="0" smtClean="0">
                <a:solidFill>
                  <a:srgbClr val="FFFF00"/>
                </a:solidFill>
              </a:rPr>
              <a:t/>
            </a:r>
            <a:br>
              <a:rPr lang="en-US" sz="7200" b="1" dirty="0" smtClean="0">
                <a:solidFill>
                  <a:srgbClr val="FFFF00"/>
                </a:solidFill>
              </a:rPr>
            </a:br>
            <a:r>
              <a:rPr lang="en-US" sz="7200" b="1" dirty="0" smtClean="0">
                <a:solidFill>
                  <a:srgbClr val="FFFF00"/>
                </a:solidFill>
              </a:rPr>
              <a:t>The Right to Carry and Its Effects on Violent Crime</a:t>
            </a:r>
            <a:br>
              <a:rPr lang="en-US" sz="7200" b="1" dirty="0" smtClean="0">
                <a:solidFill>
                  <a:srgbClr val="FFFF00"/>
                </a:solidFill>
              </a:rPr>
            </a:br>
            <a:r>
              <a:rPr lang="en-US" sz="7200" b="1" dirty="0" smtClean="0">
                <a:solidFill>
                  <a:srgbClr val="FFFF00"/>
                </a:solidFill>
              </a:rPr>
              <a:t>Scot Hein</a:t>
            </a:r>
            <a:r>
              <a:rPr lang="en-US" sz="5400" dirty="0" smtClean="0">
                <a:solidFill>
                  <a:srgbClr val="FFFF00"/>
                </a:solidFill>
              </a:rPr>
              <a:t/>
            </a:r>
            <a:br>
              <a:rPr lang="en-US" sz="5400" dirty="0" smtClean="0">
                <a:solidFill>
                  <a:srgbClr val="FFFF00"/>
                </a:solidFill>
              </a:rPr>
            </a:br>
            <a:endParaRPr lang="en-US" sz="6000" dirty="0">
              <a:solidFill>
                <a:srgbClr val="FFFF00"/>
              </a:solidFill>
            </a:endParaRPr>
          </a:p>
        </p:txBody>
      </p:sp>
      <p:sp>
        <p:nvSpPr>
          <p:cNvPr id="3" name="Content Placeholder 2"/>
          <p:cNvSpPr>
            <a:spLocks noGrp="1"/>
          </p:cNvSpPr>
          <p:nvPr>
            <p:ph idx="1"/>
          </p:nvPr>
        </p:nvSpPr>
        <p:spPr>
          <a:xfrm>
            <a:off x="685800" y="3200400"/>
            <a:ext cx="12287250" cy="1280160"/>
          </a:xfrm>
          <a:solidFill>
            <a:schemeClr val="tx2">
              <a:lumMod val="75000"/>
            </a:schemeClr>
          </a:solidFill>
        </p:spPr>
        <p:txBody>
          <a:bodyPr>
            <a:normAutofit lnSpcReduction="10000"/>
          </a:bodyPr>
          <a:lstStyle/>
          <a:p>
            <a:pPr algn="ctr">
              <a:buNone/>
            </a:pPr>
            <a:r>
              <a:rPr lang="en-US" sz="6000" b="1" dirty="0" smtClean="0">
                <a:solidFill>
                  <a:srgbClr val="FFFF00"/>
                </a:solidFill>
              </a:rPr>
              <a:t>Introduction</a:t>
            </a:r>
            <a:endParaRPr lang="en-US" sz="6000" b="1" dirty="0">
              <a:solidFill>
                <a:srgbClr val="FFFF00"/>
              </a:solidFill>
            </a:endParaRPr>
          </a:p>
        </p:txBody>
      </p:sp>
      <p:sp>
        <p:nvSpPr>
          <p:cNvPr id="5" name="TextBox 4"/>
          <p:cNvSpPr txBox="1"/>
          <p:nvPr/>
        </p:nvSpPr>
        <p:spPr>
          <a:xfrm>
            <a:off x="838200" y="4953000"/>
            <a:ext cx="12096750" cy="16373713"/>
          </a:xfrm>
          <a:prstGeom prst="rect">
            <a:avLst/>
          </a:prstGeom>
          <a:noFill/>
        </p:spPr>
        <p:txBody>
          <a:bodyPr wrap="square" rtlCol="0">
            <a:spAutoFit/>
          </a:bodyPr>
          <a:lstStyle/>
          <a:p>
            <a:pPr>
              <a:buFont typeface="Arial" pitchFamily="34" charset="0"/>
              <a:buChar char="•"/>
            </a:pPr>
            <a:r>
              <a:rPr lang="en-US" sz="2400" b="1" u="sng" dirty="0" smtClean="0"/>
              <a:t>Right to Carry</a:t>
            </a:r>
            <a:r>
              <a:rPr lang="en-US" sz="2400" b="1" dirty="0" smtClean="0"/>
              <a:t>:</a:t>
            </a:r>
          </a:p>
          <a:p>
            <a:pPr lvl="1">
              <a:buFont typeface="Arial" pitchFamily="34" charset="0"/>
              <a:buChar char="•"/>
            </a:pPr>
            <a:r>
              <a:rPr lang="en-US" sz="2400" dirty="0" smtClean="0"/>
              <a:t>Right to carry is defined as “Handling of a firearm or other weapon in public in a concealed manner.”</a:t>
            </a:r>
          </a:p>
          <a:p>
            <a:pPr>
              <a:buFont typeface="Arial" pitchFamily="34" charset="0"/>
              <a:buChar char="•"/>
            </a:pPr>
            <a:endParaRPr lang="en-US" sz="2400" b="1" dirty="0" smtClean="0"/>
          </a:p>
          <a:p>
            <a:pPr>
              <a:buFont typeface="Arial" pitchFamily="34" charset="0"/>
              <a:buChar char="•"/>
            </a:pPr>
            <a:r>
              <a:rPr lang="en-US" sz="2400" dirty="0" smtClean="0"/>
              <a:t>As of April 2013, only Illinois prohibits right to carry</a:t>
            </a:r>
          </a:p>
          <a:p>
            <a:pPr>
              <a:buFont typeface="Arial" pitchFamily="34" charset="0"/>
              <a:buChar char="•"/>
            </a:pPr>
            <a:r>
              <a:rPr lang="en-US" sz="2400" b="1" u="sng" dirty="0" smtClean="0"/>
              <a:t>Importance</a:t>
            </a:r>
            <a:r>
              <a:rPr lang="en-US" sz="2400" b="1" dirty="0" smtClean="0"/>
              <a:t>:</a:t>
            </a:r>
          </a:p>
          <a:p>
            <a:pPr lvl="1">
              <a:buFont typeface="Arial" pitchFamily="34" charset="0"/>
              <a:buChar char="•"/>
            </a:pPr>
            <a:r>
              <a:rPr lang="en-US" sz="2400" dirty="0" smtClean="0"/>
              <a:t>With past tragedies such as  the Columbine and Virginia Tech shootings, and much more recent tragedies such as the Aurora Theatre and Sandy Hook shootings, gun control legislation has become a major topic of debate.</a:t>
            </a:r>
          </a:p>
          <a:p>
            <a:pPr>
              <a:buFont typeface="Arial" pitchFamily="34" charset="0"/>
              <a:buChar char="•"/>
            </a:pPr>
            <a:r>
              <a:rPr lang="en-US" sz="2400" b="1" u="sng" dirty="0" smtClean="0"/>
              <a:t>4 Types of Laws</a:t>
            </a:r>
          </a:p>
          <a:p>
            <a:pPr lvl="1">
              <a:buFont typeface="Arial" pitchFamily="34" charset="0"/>
              <a:buChar char="•"/>
            </a:pPr>
            <a:r>
              <a:rPr lang="en-US" sz="2400" dirty="0" smtClean="0"/>
              <a:t>Unrestricted: No permit required</a:t>
            </a:r>
          </a:p>
          <a:p>
            <a:pPr lvl="1">
              <a:buFont typeface="Arial" pitchFamily="34" charset="0"/>
              <a:buChar char="•"/>
            </a:pPr>
            <a:r>
              <a:rPr lang="en-US" sz="2400" dirty="0" smtClean="0"/>
              <a:t>Shall: Permit required, anyone can obtain </a:t>
            </a:r>
          </a:p>
          <a:p>
            <a:pPr lvl="1">
              <a:buFont typeface="Arial" pitchFamily="34" charset="0"/>
              <a:buChar char="•"/>
            </a:pPr>
            <a:r>
              <a:rPr lang="en-US" sz="2400" dirty="0" smtClean="0"/>
              <a:t>May: Permit required, up to discretion of state who is granted one</a:t>
            </a:r>
          </a:p>
          <a:p>
            <a:pPr lvl="1">
              <a:buFont typeface="Arial" pitchFamily="34" charset="0"/>
              <a:buChar char="•"/>
            </a:pPr>
            <a:r>
              <a:rPr lang="en-US" sz="2400" dirty="0" smtClean="0"/>
              <a:t>Banned: No permits allowed</a:t>
            </a:r>
          </a:p>
          <a:p>
            <a:pPr>
              <a:buFont typeface="Arial" pitchFamily="34" charset="0"/>
              <a:buChar char="•"/>
            </a:pPr>
            <a:r>
              <a:rPr lang="en-US" sz="2400" b="1" u="sng" dirty="0" smtClean="0"/>
              <a:t>Restrictions on Premises</a:t>
            </a:r>
          </a:p>
          <a:p>
            <a:pPr lvl="1">
              <a:buFont typeface="Arial" pitchFamily="34" charset="0"/>
              <a:buChar char="•"/>
            </a:pPr>
            <a:r>
              <a:rPr lang="en-US" sz="2400" dirty="0" smtClean="0"/>
              <a:t>Government Facilities</a:t>
            </a:r>
          </a:p>
          <a:p>
            <a:pPr lvl="1">
              <a:buFont typeface="Arial" pitchFamily="34" charset="0"/>
              <a:buChar char="•"/>
            </a:pPr>
            <a:r>
              <a:rPr lang="en-US" sz="2400" dirty="0" smtClean="0"/>
              <a:t>Political Venues</a:t>
            </a:r>
          </a:p>
          <a:p>
            <a:pPr lvl="1">
              <a:buFont typeface="Arial" pitchFamily="34" charset="0"/>
              <a:buChar char="•"/>
            </a:pPr>
            <a:r>
              <a:rPr lang="en-US" sz="2400" dirty="0" smtClean="0"/>
              <a:t>Educational Institutions</a:t>
            </a:r>
          </a:p>
          <a:p>
            <a:pPr lvl="1">
              <a:buFont typeface="Arial" pitchFamily="34" charset="0"/>
              <a:buChar char="•"/>
            </a:pPr>
            <a:r>
              <a:rPr lang="en-US" sz="2400" dirty="0" smtClean="0"/>
              <a:t>Recreational areas</a:t>
            </a:r>
          </a:p>
          <a:p>
            <a:pPr lvl="2">
              <a:buFont typeface="Arial" pitchFamily="34" charset="0"/>
              <a:buChar char="•"/>
            </a:pPr>
            <a:r>
              <a:rPr lang="en-US" sz="2400" dirty="0" smtClean="0"/>
              <a:t>Parks/Carnivals</a:t>
            </a:r>
          </a:p>
          <a:p>
            <a:pPr lvl="1">
              <a:buFont typeface="Arial" pitchFamily="34" charset="0"/>
              <a:buChar char="•"/>
            </a:pPr>
            <a:r>
              <a:rPr lang="en-US" sz="2400" dirty="0" smtClean="0"/>
              <a:t>Hospitals </a:t>
            </a:r>
          </a:p>
          <a:p>
            <a:pPr lvl="1">
              <a:buFont typeface="Arial" pitchFamily="34" charset="0"/>
              <a:buChar char="•"/>
            </a:pPr>
            <a:r>
              <a:rPr lang="en-US" sz="2400" dirty="0" smtClean="0"/>
              <a:t>Religious Institutions</a:t>
            </a:r>
          </a:p>
          <a:p>
            <a:pPr lvl="2">
              <a:buFont typeface="Arial" pitchFamily="34" charset="0"/>
              <a:buChar char="•"/>
            </a:pPr>
            <a:r>
              <a:rPr lang="en-US" sz="2400" dirty="0" smtClean="0"/>
              <a:t>Church</a:t>
            </a:r>
          </a:p>
          <a:p>
            <a:pPr lvl="2">
              <a:buFont typeface="Arial" pitchFamily="34" charset="0"/>
              <a:buChar char="•"/>
            </a:pPr>
            <a:r>
              <a:rPr lang="en-US" sz="2400" dirty="0" smtClean="0"/>
              <a:t>Temple</a:t>
            </a:r>
          </a:p>
          <a:p>
            <a:pPr>
              <a:buFont typeface="Arial" pitchFamily="34" charset="0"/>
              <a:buChar char="•"/>
            </a:pPr>
            <a:r>
              <a:rPr lang="en-US" sz="2400" b="1" u="sng" dirty="0" smtClean="0"/>
              <a:t>Violent Crime</a:t>
            </a:r>
          </a:p>
          <a:p>
            <a:pPr lvl="1">
              <a:buFont typeface="Arial" pitchFamily="34" charset="0"/>
              <a:buChar char="•"/>
            </a:pPr>
            <a:r>
              <a:rPr lang="en-US" sz="2400" dirty="0" smtClean="0"/>
              <a:t>Violent crimes are composed of murder, rape, robbery, and aggravated assault. </a:t>
            </a:r>
          </a:p>
          <a:p>
            <a:pPr lvl="1">
              <a:buFont typeface="Arial" pitchFamily="34" charset="0"/>
              <a:buChar char="•"/>
            </a:pPr>
            <a:r>
              <a:rPr lang="en-US" sz="2400" dirty="0" smtClean="0"/>
              <a:t>In 2011 </a:t>
            </a:r>
          </a:p>
          <a:p>
            <a:pPr lvl="2">
              <a:buFont typeface="Arial" pitchFamily="34" charset="0"/>
              <a:buChar char="•"/>
            </a:pPr>
            <a:r>
              <a:rPr lang="en-US" sz="2400" dirty="0" smtClean="0"/>
              <a:t>Assault: 62.4%</a:t>
            </a:r>
          </a:p>
          <a:p>
            <a:pPr lvl="3">
              <a:buFont typeface="Arial" pitchFamily="34" charset="0"/>
              <a:buChar char="•"/>
            </a:pPr>
            <a:r>
              <a:rPr lang="en-US" sz="2400" dirty="0" smtClean="0"/>
              <a:t>Firearms used 21.2% in all assaults</a:t>
            </a:r>
          </a:p>
          <a:p>
            <a:pPr lvl="2">
              <a:buFont typeface="Arial" pitchFamily="34" charset="0"/>
              <a:buChar char="•"/>
            </a:pPr>
            <a:r>
              <a:rPr lang="en-US" sz="2400" dirty="0" smtClean="0"/>
              <a:t>Robbery: 29.4%</a:t>
            </a:r>
          </a:p>
          <a:p>
            <a:pPr lvl="3">
              <a:buFont typeface="Arial" pitchFamily="34" charset="0"/>
              <a:buChar char="•"/>
            </a:pPr>
            <a:r>
              <a:rPr lang="en-US" sz="2400" dirty="0" smtClean="0"/>
              <a:t>Firearms used in 41.3% in all robberies</a:t>
            </a:r>
          </a:p>
          <a:p>
            <a:pPr lvl="2">
              <a:buFont typeface="Arial" pitchFamily="34" charset="0"/>
              <a:buChar char="•"/>
            </a:pPr>
            <a:r>
              <a:rPr lang="en-US" sz="2400" dirty="0" smtClean="0"/>
              <a:t>Rape: 6.1%</a:t>
            </a:r>
          </a:p>
          <a:p>
            <a:pPr lvl="2">
              <a:buFont typeface="Arial" pitchFamily="34" charset="0"/>
              <a:buChar char="•"/>
            </a:pPr>
            <a:r>
              <a:rPr lang="en-US" sz="2400" dirty="0" smtClean="0"/>
              <a:t>Murder: 1.2%</a:t>
            </a:r>
          </a:p>
          <a:p>
            <a:pPr lvl="3">
              <a:buFont typeface="Arial" pitchFamily="34" charset="0"/>
              <a:buChar char="•"/>
            </a:pPr>
            <a:r>
              <a:rPr lang="en-US" sz="2400" dirty="0" smtClean="0"/>
              <a:t>Firearms used 67.7% in all murders</a:t>
            </a:r>
          </a:p>
          <a:p>
            <a:pPr lvl="3">
              <a:buFont typeface="Arial" pitchFamily="34" charset="0"/>
              <a:buChar char="•"/>
            </a:pPr>
            <a:endParaRPr lang="en-US" sz="2400" dirty="0" smtClean="0"/>
          </a:p>
          <a:p>
            <a:pPr lvl="3">
              <a:buFont typeface="Arial" pitchFamily="34" charset="0"/>
              <a:buChar char="•"/>
            </a:pPr>
            <a:endParaRPr lang="en-US" sz="2400" b="1" dirty="0" smtClean="0"/>
          </a:p>
          <a:p>
            <a:pPr>
              <a:buFont typeface="Arial" pitchFamily="34" charset="0"/>
              <a:buChar char="•"/>
            </a:pPr>
            <a:endParaRPr lang="en-US" sz="2400" b="1" dirty="0" smtClean="0"/>
          </a:p>
          <a:p>
            <a:pPr>
              <a:buFont typeface="Arial" pitchFamily="34" charset="0"/>
              <a:buChar char="•"/>
            </a:pPr>
            <a:endParaRPr lang="en-US" sz="2400" b="1" dirty="0" smtClean="0"/>
          </a:p>
          <a:p>
            <a:pPr lvl="1">
              <a:buFont typeface="Arial" pitchFamily="34" charset="0"/>
              <a:buChar char="•"/>
            </a:pPr>
            <a:endParaRPr lang="en-US" sz="2400" b="1" dirty="0" smtClean="0"/>
          </a:p>
          <a:p>
            <a:pPr>
              <a:buFont typeface="Arial" pitchFamily="34" charset="0"/>
              <a:buChar char="•"/>
            </a:pPr>
            <a:endParaRPr lang="en-US" sz="2400" b="1" dirty="0" smtClean="0"/>
          </a:p>
          <a:p>
            <a:pPr>
              <a:buFont typeface="Arial" pitchFamily="34" charset="0"/>
              <a:buChar char="•"/>
            </a:pPr>
            <a:endParaRPr lang="en-US" b="1" dirty="0"/>
          </a:p>
        </p:txBody>
      </p:sp>
      <p:sp>
        <p:nvSpPr>
          <p:cNvPr id="8" name="Content Placeholder 2"/>
          <p:cNvSpPr txBox="1">
            <a:spLocks/>
          </p:cNvSpPr>
          <p:nvPr/>
        </p:nvSpPr>
        <p:spPr>
          <a:xfrm>
            <a:off x="23698200" y="3048000"/>
            <a:ext cx="12287250" cy="1280160"/>
          </a:xfrm>
          <a:prstGeom prst="rect">
            <a:avLst/>
          </a:prstGeom>
          <a:solidFill>
            <a:schemeClr val="tx2">
              <a:lumMod val="75000"/>
            </a:schemeClr>
          </a:solidFill>
        </p:spPr>
        <p:txBody>
          <a:bodyPr vert="horz" lIns="376202" tIns="188101" rIns="376202" bIns="188101" rtlCol="0">
            <a:normAutofit lnSpcReduction="10000"/>
          </a:bodyPr>
          <a:lstStyle/>
          <a:p>
            <a:pPr marL="1410759" marR="0" lvl="0" indent="-1410759" algn="ctr" defTabSz="3762024" rtl="0" eaLnBrk="1" fontAlgn="auto" latinLnBrk="0" hangingPunct="1">
              <a:lnSpc>
                <a:spcPct val="100000"/>
              </a:lnSpc>
              <a:spcBef>
                <a:spcPct val="20000"/>
              </a:spcBef>
              <a:spcAft>
                <a:spcPts val="0"/>
              </a:spcAft>
              <a:buClrTx/>
              <a:buSzTx/>
              <a:buFont typeface="Arial" pitchFamily="34" charset="0"/>
              <a:buNone/>
              <a:tabLst/>
              <a:defRPr/>
            </a:pPr>
            <a:r>
              <a:rPr lang="en-US" sz="6000" b="1" dirty="0" smtClean="0">
                <a:solidFill>
                  <a:srgbClr val="FFFF00"/>
                </a:solidFill>
              </a:rPr>
              <a:t>Results</a:t>
            </a:r>
            <a:endParaRPr kumimoji="0" lang="en-US" sz="6000" b="1" i="0" u="none" strike="noStrike" kern="1200" cap="none" spc="0" normalizeH="0" baseline="0" noProof="0" dirty="0" smtClean="0">
              <a:ln>
                <a:noFill/>
              </a:ln>
              <a:solidFill>
                <a:srgbClr val="FFFF00"/>
              </a:solidFill>
              <a:effectLst/>
              <a:uLnTx/>
              <a:uFillTx/>
              <a:latin typeface="+mn-lt"/>
              <a:ea typeface="+mn-ea"/>
              <a:cs typeface="+mn-cs"/>
            </a:endParaRPr>
          </a:p>
        </p:txBody>
      </p:sp>
      <p:sp>
        <p:nvSpPr>
          <p:cNvPr id="9" name="Content Placeholder 2"/>
          <p:cNvSpPr txBox="1">
            <a:spLocks/>
          </p:cNvSpPr>
          <p:nvPr/>
        </p:nvSpPr>
        <p:spPr>
          <a:xfrm>
            <a:off x="685800" y="17526000"/>
            <a:ext cx="12287250" cy="1280160"/>
          </a:xfrm>
          <a:prstGeom prst="rect">
            <a:avLst/>
          </a:prstGeom>
          <a:solidFill>
            <a:schemeClr val="tx2">
              <a:lumMod val="75000"/>
            </a:schemeClr>
          </a:solidFill>
        </p:spPr>
        <p:txBody>
          <a:bodyPr vert="horz" lIns="376202" tIns="188101" rIns="376202" bIns="188101" rtlCol="0">
            <a:normAutofit lnSpcReduction="10000"/>
          </a:bodyPr>
          <a:lstStyle/>
          <a:p>
            <a:pPr marL="1410759" marR="0" lvl="0" indent="-1410759" algn="ctr" defTabSz="3762024" rtl="0" eaLnBrk="1" fontAlgn="auto" latinLnBrk="0" hangingPunct="1">
              <a:lnSpc>
                <a:spcPct val="100000"/>
              </a:lnSpc>
              <a:spcBef>
                <a:spcPct val="20000"/>
              </a:spcBef>
              <a:spcAft>
                <a:spcPts val="0"/>
              </a:spcAft>
              <a:buClrTx/>
              <a:buSzTx/>
              <a:buFont typeface="Arial" pitchFamily="34" charset="0"/>
              <a:buNone/>
              <a:tabLst/>
              <a:defRPr/>
            </a:pPr>
            <a:r>
              <a:rPr lang="en-US" sz="6000" b="1" noProof="0" dirty="0" smtClean="0">
                <a:solidFill>
                  <a:srgbClr val="FFFF00"/>
                </a:solidFill>
              </a:rPr>
              <a:t>Theoretical Analysis</a:t>
            </a:r>
            <a:endParaRPr kumimoji="0" lang="en-US" sz="6000" b="1" i="0" u="none" strike="noStrike" kern="1200" cap="none" spc="0" normalizeH="0" baseline="0" noProof="0" dirty="0" smtClean="0">
              <a:ln>
                <a:noFill/>
              </a:ln>
              <a:solidFill>
                <a:srgbClr val="FFFF00"/>
              </a:solidFill>
              <a:effectLst/>
              <a:uLnTx/>
              <a:uFillTx/>
              <a:latin typeface="+mn-lt"/>
              <a:ea typeface="+mn-ea"/>
              <a:cs typeface="+mn-cs"/>
            </a:endParaRPr>
          </a:p>
        </p:txBody>
      </p:sp>
      <p:sp>
        <p:nvSpPr>
          <p:cNvPr id="10" name="Content Placeholder 2"/>
          <p:cNvSpPr txBox="1">
            <a:spLocks/>
          </p:cNvSpPr>
          <p:nvPr/>
        </p:nvSpPr>
        <p:spPr>
          <a:xfrm>
            <a:off x="13411200" y="9448800"/>
            <a:ext cx="10058400" cy="1280160"/>
          </a:xfrm>
          <a:prstGeom prst="rect">
            <a:avLst/>
          </a:prstGeom>
          <a:solidFill>
            <a:schemeClr val="tx2">
              <a:lumMod val="75000"/>
            </a:schemeClr>
          </a:solidFill>
        </p:spPr>
        <p:txBody>
          <a:bodyPr vert="horz" lIns="376202" tIns="188101" rIns="376202" bIns="188101" rtlCol="0">
            <a:normAutofit lnSpcReduction="10000"/>
          </a:bodyPr>
          <a:lstStyle/>
          <a:p>
            <a:pPr marL="1410759" marR="0" lvl="0" indent="-1410759" algn="ctr" defTabSz="3762024" rtl="0" eaLnBrk="1" fontAlgn="auto" latinLnBrk="0" hangingPunct="1">
              <a:lnSpc>
                <a:spcPct val="100000"/>
              </a:lnSpc>
              <a:spcBef>
                <a:spcPct val="20000"/>
              </a:spcBef>
              <a:spcAft>
                <a:spcPts val="0"/>
              </a:spcAft>
              <a:buClrTx/>
              <a:buSzTx/>
              <a:buFont typeface="Arial" pitchFamily="34" charset="0"/>
              <a:buNone/>
              <a:tabLst/>
              <a:defRPr/>
            </a:pPr>
            <a:r>
              <a:rPr kumimoji="0" lang="en-US" sz="6000" b="1" i="0" u="none" strike="noStrike" kern="1200" cap="none" spc="0" normalizeH="0" baseline="0" noProof="0" dirty="0" smtClean="0">
                <a:ln>
                  <a:noFill/>
                </a:ln>
                <a:solidFill>
                  <a:srgbClr val="FFFF00"/>
                </a:solidFill>
                <a:effectLst/>
                <a:uLnTx/>
                <a:uFillTx/>
                <a:latin typeface="+mn-lt"/>
                <a:ea typeface="+mn-ea"/>
                <a:cs typeface="+mn-cs"/>
              </a:rPr>
              <a:t>Econometric Models</a:t>
            </a:r>
          </a:p>
        </p:txBody>
      </p:sp>
      <p:sp>
        <p:nvSpPr>
          <p:cNvPr id="11" name="TextBox 10"/>
          <p:cNvSpPr txBox="1"/>
          <p:nvPr/>
        </p:nvSpPr>
        <p:spPr>
          <a:xfrm>
            <a:off x="24003000" y="4953000"/>
            <a:ext cx="12573000" cy="584775"/>
          </a:xfrm>
          <a:prstGeom prst="rect">
            <a:avLst/>
          </a:prstGeom>
          <a:noFill/>
        </p:spPr>
        <p:txBody>
          <a:bodyPr wrap="square" rtlCol="0">
            <a:spAutoFit/>
          </a:bodyPr>
          <a:lstStyle/>
          <a:p>
            <a:pPr>
              <a:buFont typeface="Arial" pitchFamily="34" charset="0"/>
              <a:buChar char="•"/>
            </a:pPr>
            <a:endParaRPr lang="en-US" sz="3200" dirty="0"/>
          </a:p>
        </p:txBody>
      </p:sp>
      <p:sp>
        <p:nvSpPr>
          <p:cNvPr id="15" name="TextBox 14"/>
          <p:cNvSpPr txBox="1"/>
          <p:nvPr/>
        </p:nvSpPr>
        <p:spPr>
          <a:xfrm>
            <a:off x="952500" y="16703040"/>
            <a:ext cx="12287250" cy="1231106"/>
          </a:xfrm>
          <a:prstGeom prst="rect">
            <a:avLst/>
          </a:prstGeom>
          <a:noFill/>
        </p:spPr>
        <p:txBody>
          <a:bodyPr wrap="square" rtlCol="0">
            <a:spAutoFit/>
          </a:bodyPr>
          <a:lstStyle/>
          <a:p>
            <a:endParaRPr lang="en-US" dirty="0"/>
          </a:p>
        </p:txBody>
      </p:sp>
      <p:pic>
        <p:nvPicPr>
          <p:cNvPr id="16" name="Picture 15" descr="518px-Violent_Crime_Rates_in_the_United_States_svg.png"/>
          <p:cNvPicPr>
            <a:picLocks noChangeAspect="1"/>
          </p:cNvPicPr>
          <p:nvPr/>
        </p:nvPicPr>
        <p:blipFill>
          <a:blip r:embed="rId2" cstate="print"/>
          <a:stretch>
            <a:fillRect/>
          </a:stretch>
        </p:blipFill>
        <p:spPr>
          <a:xfrm>
            <a:off x="13487400" y="3200400"/>
            <a:ext cx="9754965" cy="53625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7" name="TextBox 16"/>
          <p:cNvSpPr txBox="1"/>
          <p:nvPr/>
        </p:nvSpPr>
        <p:spPr>
          <a:xfrm>
            <a:off x="838200" y="18821400"/>
            <a:ext cx="12287250" cy="9140964"/>
          </a:xfrm>
          <a:prstGeom prst="rect">
            <a:avLst/>
          </a:prstGeom>
          <a:noFill/>
        </p:spPr>
        <p:txBody>
          <a:bodyPr wrap="square" rtlCol="0">
            <a:spAutoFit/>
          </a:bodyPr>
          <a:lstStyle/>
          <a:p>
            <a:pPr>
              <a:buFont typeface="Arial" pitchFamily="34" charset="0"/>
              <a:buChar char="•"/>
            </a:pPr>
            <a:r>
              <a:rPr lang="en-US" sz="3600" b="1" dirty="0" smtClean="0"/>
              <a:t>Gun Control Advocates:</a:t>
            </a:r>
          </a:p>
          <a:p>
            <a:pPr>
              <a:buFont typeface="Arial" pitchFamily="34" charset="0"/>
              <a:buChar char="•"/>
            </a:pPr>
            <a:r>
              <a:rPr lang="en-US" sz="2400" dirty="0" smtClean="0"/>
              <a:t>Imposing regulations on  the right to carry  are supposed  to prevent criminals from acquiring firearms.</a:t>
            </a:r>
          </a:p>
          <a:p>
            <a:pPr>
              <a:buFont typeface="Arial" pitchFamily="34" charset="0"/>
              <a:buChar char="•"/>
            </a:pPr>
            <a:r>
              <a:rPr lang="en-US" sz="2400" dirty="0" smtClean="0"/>
              <a:t>The idea is to  keep firearms in the hands of law abiding citizens and out of criminals</a:t>
            </a:r>
          </a:p>
          <a:p>
            <a:pPr>
              <a:buFont typeface="Arial" pitchFamily="34" charset="0"/>
              <a:buChar char="•"/>
            </a:pPr>
            <a:r>
              <a:rPr lang="en-US" sz="2400" dirty="0" smtClean="0"/>
              <a:t>Stricter right to carry laws aren’t taking away firearms from law abiding citizens</a:t>
            </a:r>
          </a:p>
          <a:p>
            <a:pPr>
              <a:buFont typeface="Arial" pitchFamily="34" charset="0"/>
              <a:buChar char="•"/>
            </a:pPr>
            <a:r>
              <a:rPr lang="en-US" sz="2400" dirty="0" smtClean="0"/>
              <a:t>Advocates claim this will lead to less crime, and also less accidental  gun related deaths.</a:t>
            </a:r>
          </a:p>
          <a:p>
            <a:pPr>
              <a:buFont typeface="Arial" pitchFamily="34" charset="0"/>
              <a:buChar char="•"/>
            </a:pPr>
            <a:endParaRPr lang="en-US" sz="3600" b="1" dirty="0" smtClean="0"/>
          </a:p>
          <a:p>
            <a:pPr>
              <a:buFont typeface="Arial" pitchFamily="34" charset="0"/>
              <a:buChar char="•"/>
            </a:pPr>
            <a:r>
              <a:rPr lang="en-US" sz="3600" b="1" dirty="0" smtClean="0"/>
              <a:t>Opposing sides say:</a:t>
            </a:r>
          </a:p>
          <a:p>
            <a:pPr>
              <a:buFont typeface="Arial" pitchFamily="34" charset="0"/>
              <a:buChar char="•"/>
            </a:pPr>
            <a:r>
              <a:rPr lang="en-US" sz="2400" dirty="0" smtClean="0"/>
              <a:t>The 2</a:t>
            </a:r>
            <a:r>
              <a:rPr lang="en-US" sz="2400" baseline="30000" dirty="0" smtClean="0"/>
              <a:t>nd</a:t>
            </a:r>
            <a:r>
              <a:rPr lang="en-US" sz="2400" dirty="0" smtClean="0"/>
              <a:t> amendment guarantees the right to bear arms to citizens of the United States</a:t>
            </a:r>
          </a:p>
          <a:p>
            <a:pPr>
              <a:buFont typeface="Arial" pitchFamily="34" charset="0"/>
              <a:buChar char="•"/>
            </a:pPr>
            <a:r>
              <a:rPr lang="en-US" sz="2400" dirty="0" smtClean="0"/>
              <a:t>Regulations on gun control make it harder for law abiding citizens to acquire guns</a:t>
            </a:r>
          </a:p>
          <a:p>
            <a:pPr lvl="1">
              <a:buFont typeface="Arial" pitchFamily="34" charset="0"/>
              <a:buChar char="•"/>
            </a:pPr>
            <a:r>
              <a:rPr lang="en-US" sz="2400" dirty="0" smtClean="0"/>
              <a:t>Even though it’s harder for law abiding citizens to acquire firearms, criminals still have access to illegally purchased firearms</a:t>
            </a:r>
          </a:p>
          <a:p>
            <a:pPr>
              <a:buFont typeface="Arial" pitchFamily="34" charset="0"/>
              <a:buChar char="•"/>
            </a:pPr>
            <a:r>
              <a:rPr lang="en-US" sz="2400" dirty="0" smtClean="0"/>
              <a:t>When citizens have firearms, the  criminal’s cost of committing a crime increases </a:t>
            </a:r>
          </a:p>
          <a:p>
            <a:pPr lvl="1">
              <a:buFont typeface="Arial" pitchFamily="34" charset="0"/>
              <a:buChar char="•"/>
            </a:pPr>
            <a:r>
              <a:rPr lang="en-US" sz="2400" dirty="0" smtClean="0"/>
              <a:t>Criminals sometimes choose not to commit crimes in fear that a civilian concealing a weapon might intervene.</a:t>
            </a:r>
          </a:p>
          <a:p>
            <a:pPr lvl="2">
              <a:buFont typeface="Arial" pitchFamily="34" charset="0"/>
              <a:buChar char="•"/>
            </a:pPr>
            <a:r>
              <a:rPr lang="en-US" sz="2400" dirty="0" smtClean="0"/>
              <a:t>Citizens with firearms can stop crimes more effectively than waiting for police to show up.</a:t>
            </a:r>
          </a:p>
          <a:p>
            <a:r>
              <a:rPr lang="en-US" sz="2400" b="1" dirty="0" smtClean="0"/>
              <a:t>Goal: </a:t>
            </a:r>
            <a:r>
              <a:rPr lang="en-US" sz="2400" dirty="0" smtClean="0"/>
              <a:t>Prevent criminals from gaining access to firearms.  This keeps them from possibly  committing violent crimes.</a:t>
            </a:r>
          </a:p>
          <a:p>
            <a:r>
              <a:rPr lang="en-US" sz="2400" b="1" dirty="0" smtClean="0"/>
              <a:t>Bottom Line: </a:t>
            </a:r>
            <a:r>
              <a:rPr lang="en-US" sz="2400" dirty="0" smtClean="0"/>
              <a:t> Most gun crimes are committed with legally obtained firearms.  However, criminals are gaining access to firearms both illegally and legally.  Regulations on right to carry only delay, not stop criminals from getting them.</a:t>
            </a:r>
          </a:p>
          <a:p>
            <a:pPr>
              <a:buFont typeface="Arial" pitchFamily="34" charset="0"/>
              <a:buChar char="•"/>
            </a:pPr>
            <a:endParaRPr lang="en-US" sz="2400" dirty="0" smtClean="0"/>
          </a:p>
        </p:txBody>
      </p:sp>
      <p:sp>
        <p:nvSpPr>
          <p:cNvPr id="12" name="TextBox 11"/>
          <p:cNvSpPr txBox="1"/>
          <p:nvPr/>
        </p:nvSpPr>
        <p:spPr>
          <a:xfrm>
            <a:off x="13258800" y="10972800"/>
            <a:ext cx="10668000" cy="11726287"/>
          </a:xfrm>
          <a:prstGeom prst="rect">
            <a:avLst/>
          </a:prstGeom>
          <a:noFill/>
        </p:spPr>
        <p:txBody>
          <a:bodyPr wrap="square" rtlCol="0">
            <a:spAutoFit/>
          </a:bodyPr>
          <a:lstStyle/>
          <a:p>
            <a:r>
              <a:rPr lang="en-US" sz="2800" b="1" dirty="0" err="1" smtClean="0"/>
              <a:t>M</a:t>
            </a:r>
            <a:r>
              <a:rPr lang="en-US" sz="2800" b="1" baseline="-25000" dirty="0" err="1" smtClean="0"/>
              <a:t>it</a:t>
            </a:r>
            <a:r>
              <a:rPr lang="en-US" sz="2800" b="1" dirty="0" smtClean="0"/>
              <a:t> = </a:t>
            </a:r>
            <a:r>
              <a:rPr lang="el-GR" sz="2800" b="1" dirty="0" smtClean="0"/>
              <a:t>β</a:t>
            </a:r>
            <a:r>
              <a:rPr lang="en-US" sz="2800" b="1" baseline="-25000" dirty="0" smtClean="0"/>
              <a:t>1</a:t>
            </a:r>
            <a:r>
              <a:rPr lang="en-US" sz="2800" b="1" dirty="0" smtClean="0"/>
              <a:t> + </a:t>
            </a:r>
            <a:r>
              <a:rPr lang="el-GR" sz="2800" b="1" dirty="0" smtClean="0"/>
              <a:t>β</a:t>
            </a:r>
            <a:r>
              <a:rPr lang="en-US" sz="2800" b="1" baseline="-25000" dirty="0" smtClean="0"/>
              <a:t>2</a:t>
            </a:r>
            <a:r>
              <a:rPr lang="en-US" sz="2800" b="1" dirty="0" smtClean="0"/>
              <a:t>Shall</a:t>
            </a:r>
            <a:r>
              <a:rPr lang="en-US" sz="2800" b="1" baseline="-25000" dirty="0" smtClean="0"/>
              <a:t>it</a:t>
            </a:r>
            <a:r>
              <a:rPr lang="en-US" sz="2800" b="1" dirty="0" smtClean="0"/>
              <a:t> + </a:t>
            </a:r>
            <a:r>
              <a:rPr lang="el-GR" sz="2800" b="1" dirty="0" smtClean="0"/>
              <a:t>β</a:t>
            </a:r>
            <a:r>
              <a:rPr lang="en-US" sz="2800" b="1" baseline="-25000" dirty="0" smtClean="0"/>
              <a:t>3</a:t>
            </a:r>
            <a:r>
              <a:rPr lang="en-US" sz="2800" b="1" dirty="0" smtClean="0"/>
              <a:t>May</a:t>
            </a:r>
            <a:r>
              <a:rPr lang="en-US" sz="2800" b="1" baseline="-25000" dirty="0" smtClean="0"/>
              <a:t>it</a:t>
            </a:r>
            <a:r>
              <a:rPr lang="en-US" sz="2800" b="1" dirty="0" smtClean="0"/>
              <a:t> + </a:t>
            </a:r>
            <a:r>
              <a:rPr lang="el-GR" sz="2800" b="1" dirty="0" smtClean="0"/>
              <a:t>β</a:t>
            </a:r>
            <a:r>
              <a:rPr lang="en-US" sz="2800" b="1" baseline="-25000" dirty="0" smtClean="0"/>
              <a:t>4</a:t>
            </a:r>
            <a:r>
              <a:rPr lang="en-US" sz="2800" b="1" dirty="0" smtClean="0"/>
              <a:t>Banned</a:t>
            </a:r>
            <a:r>
              <a:rPr lang="en-US" sz="2800" b="1" baseline="-25000" dirty="0" smtClean="0"/>
              <a:t>it</a:t>
            </a:r>
            <a:r>
              <a:rPr lang="en-US" sz="2800" b="1" dirty="0" smtClean="0"/>
              <a:t> + </a:t>
            </a:r>
            <a:r>
              <a:rPr lang="el-GR" sz="2800" b="1" dirty="0" smtClean="0"/>
              <a:t>β</a:t>
            </a:r>
            <a:r>
              <a:rPr lang="en-US" sz="2800" b="1" baseline="-25000" dirty="0" smtClean="0"/>
              <a:t>5</a:t>
            </a:r>
            <a:r>
              <a:rPr lang="en-US" sz="2800" b="1" dirty="0" smtClean="0"/>
              <a:t>Unemployment</a:t>
            </a:r>
            <a:r>
              <a:rPr lang="en-US" sz="2800" b="1" baseline="-25000" dirty="0" smtClean="0"/>
              <a:t>it </a:t>
            </a:r>
            <a:r>
              <a:rPr lang="en-US" sz="2800" b="1" dirty="0" smtClean="0"/>
              <a:t>+ </a:t>
            </a:r>
            <a:r>
              <a:rPr lang="el-GR" sz="2800" b="1" dirty="0" smtClean="0"/>
              <a:t>β</a:t>
            </a:r>
            <a:r>
              <a:rPr lang="en-US" sz="2800" b="1" baseline="-25000" dirty="0" smtClean="0"/>
              <a:t>6</a:t>
            </a:r>
            <a:r>
              <a:rPr lang="el-GR" sz="2800" b="1" dirty="0" smtClean="0"/>
              <a:t>α</a:t>
            </a:r>
            <a:r>
              <a:rPr lang="en-US" sz="2800" b="1" baseline="-25000" dirty="0" err="1" smtClean="0"/>
              <a:t>i</a:t>
            </a:r>
            <a:r>
              <a:rPr lang="en-US" sz="2800" b="1" dirty="0" smtClean="0"/>
              <a:t> + </a:t>
            </a:r>
            <a:r>
              <a:rPr lang="el-GR" sz="2800" b="1" dirty="0" smtClean="0"/>
              <a:t>β </a:t>
            </a:r>
            <a:r>
              <a:rPr lang="en-US" sz="2800" b="1" baseline="-25000" dirty="0" smtClean="0"/>
              <a:t>7</a:t>
            </a:r>
            <a:r>
              <a:rPr lang="el-GR" sz="2800" b="1" dirty="0" smtClean="0"/>
              <a:t>λ</a:t>
            </a:r>
            <a:r>
              <a:rPr lang="en-US" sz="2800" b="1" baseline="-25000" dirty="0" smtClean="0"/>
              <a:t>t</a:t>
            </a:r>
            <a:r>
              <a:rPr lang="en-US" sz="2800" b="1" dirty="0" smtClean="0"/>
              <a:t> + </a:t>
            </a:r>
            <a:r>
              <a:rPr lang="en-US" sz="2800" b="1" dirty="0" err="1" smtClean="0"/>
              <a:t>e</a:t>
            </a:r>
            <a:r>
              <a:rPr lang="en-US" sz="2800" b="1" baseline="-25000" dirty="0" err="1" smtClean="0"/>
              <a:t>it</a:t>
            </a:r>
            <a:endParaRPr lang="en-US" sz="2800" b="1" baseline="-25000" dirty="0" smtClean="0"/>
          </a:p>
          <a:p>
            <a:r>
              <a:rPr lang="en-US" sz="2800" b="1" dirty="0" err="1" smtClean="0"/>
              <a:t>Ra</a:t>
            </a:r>
            <a:r>
              <a:rPr lang="en-US" sz="2800" b="1" baseline="-25000" dirty="0" err="1" smtClean="0"/>
              <a:t>it</a:t>
            </a:r>
            <a:r>
              <a:rPr lang="en-US" sz="2800" b="1" dirty="0" smtClean="0"/>
              <a:t> = </a:t>
            </a:r>
            <a:r>
              <a:rPr lang="el-GR" sz="2800" b="1" dirty="0" smtClean="0"/>
              <a:t>β</a:t>
            </a:r>
            <a:r>
              <a:rPr lang="en-US" sz="2800" b="1" baseline="-25000" dirty="0" smtClean="0"/>
              <a:t>1</a:t>
            </a:r>
            <a:r>
              <a:rPr lang="en-US" sz="2800" b="1" dirty="0" smtClean="0"/>
              <a:t> + </a:t>
            </a:r>
            <a:r>
              <a:rPr lang="el-GR" sz="2800" b="1" dirty="0" smtClean="0"/>
              <a:t>β</a:t>
            </a:r>
            <a:r>
              <a:rPr lang="en-US" sz="2800" b="1" baseline="-25000" dirty="0" smtClean="0"/>
              <a:t>2</a:t>
            </a:r>
            <a:r>
              <a:rPr lang="en-US" sz="2800" b="1" dirty="0" smtClean="0"/>
              <a:t>Shall</a:t>
            </a:r>
            <a:r>
              <a:rPr lang="en-US" sz="2800" b="1" baseline="-25000" dirty="0" smtClean="0"/>
              <a:t>it</a:t>
            </a:r>
            <a:r>
              <a:rPr lang="en-US" sz="2800" b="1" dirty="0" smtClean="0"/>
              <a:t> + </a:t>
            </a:r>
            <a:r>
              <a:rPr lang="el-GR" sz="2800" b="1" dirty="0" smtClean="0"/>
              <a:t>β</a:t>
            </a:r>
            <a:r>
              <a:rPr lang="en-US" sz="2800" b="1" baseline="-25000" dirty="0" smtClean="0"/>
              <a:t>3</a:t>
            </a:r>
            <a:r>
              <a:rPr lang="en-US" sz="2800" b="1" dirty="0" smtClean="0"/>
              <a:t>May</a:t>
            </a:r>
            <a:r>
              <a:rPr lang="en-US" sz="2800" b="1" baseline="-25000" dirty="0" smtClean="0"/>
              <a:t>it</a:t>
            </a:r>
            <a:r>
              <a:rPr lang="en-US" sz="2800" b="1" dirty="0" smtClean="0"/>
              <a:t> + </a:t>
            </a:r>
            <a:r>
              <a:rPr lang="el-GR" sz="2800" b="1" dirty="0" smtClean="0"/>
              <a:t>β</a:t>
            </a:r>
            <a:r>
              <a:rPr lang="en-US" sz="2800" b="1" baseline="-25000" dirty="0" smtClean="0"/>
              <a:t>4</a:t>
            </a:r>
            <a:r>
              <a:rPr lang="en-US" sz="2800" b="1" dirty="0" smtClean="0"/>
              <a:t>Banned</a:t>
            </a:r>
            <a:r>
              <a:rPr lang="en-US" sz="2800" b="1" baseline="-25000" dirty="0" smtClean="0"/>
              <a:t>it</a:t>
            </a:r>
            <a:r>
              <a:rPr lang="en-US" sz="2800" b="1" dirty="0" smtClean="0"/>
              <a:t> + </a:t>
            </a:r>
            <a:r>
              <a:rPr lang="el-GR" sz="2800" b="1" dirty="0" smtClean="0"/>
              <a:t>β</a:t>
            </a:r>
            <a:r>
              <a:rPr lang="en-US" sz="2800" b="1" baseline="-25000" dirty="0" smtClean="0"/>
              <a:t>5</a:t>
            </a:r>
            <a:r>
              <a:rPr lang="en-US" sz="2800" b="1" dirty="0" smtClean="0"/>
              <a:t>Unemployment</a:t>
            </a:r>
            <a:r>
              <a:rPr lang="en-US" sz="2800" b="1" baseline="-25000" dirty="0" smtClean="0"/>
              <a:t>it </a:t>
            </a:r>
            <a:r>
              <a:rPr lang="en-US" sz="2800" b="1" dirty="0" smtClean="0"/>
              <a:t>+ </a:t>
            </a:r>
            <a:r>
              <a:rPr lang="el-GR" sz="2800" b="1" dirty="0" smtClean="0"/>
              <a:t>β</a:t>
            </a:r>
            <a:r>
              <a:rPr lang="en-US" sz="2800" b="1" baseline="-25000" dirty="0" smtClean="0"/>
              <a:t>6</a:t>
            </a:r>
            <a:r>
              <a:rPr lang="el-GR" sz="2800" b="1" dirty="0" smtClean="0"/>
              <a:t>α</a:t>
            </a:r>
            <a:r>
              <a:rPr lang="en-US" sz="2800" b="1" baseline="-25000" dirty="0" err="1" smtClean="0"/>
              <a:t>i</a:t>
            </a:r>
            <a:r>
              <a:rPr lang="en-US" sz="2800" b="1" dirty="0" smtClean="0"/>
              <a:t> + </a:t>
            </a:r>
            <a:r>
              <a:rPr lang="el-GR" sz="2800" b="1" dirty="0" smtClean="0"/>
              <a:t>β </a:t>
            </a:r>
            <a:r>
              <a:rPr lang="en-US" sz="2800" b="1" baseline="-25000" dirty="0" smtClean="0"/>
              <a:t>7</a:t>
            </a:r>
            <a:r>
              <a:rPr lang="el-GR" sz="2800" b="1" dirty="0" smtClean="0"/>
              <a:t>λ</a:t>
            </a:r>
            <a:r>
              <a:rPr lang="en-US" sz="2800" b="1" baseline="-25000" dirty="0" smtClean="0"/>
              <a:t>t</a:t>
            </a:r>
            <a:r>
              <a:rPr lang="en-US" sz="2800" b="1" dirty="0" smtClean="0"/>
              <a:t> + </a:t>
            </a:r>
            <a:r>
              <a:rPr lang="en-US" sz="2800" b="1" dirty="0" err="1" smtClean="0"/>
              <a:t>e</a:t>
            </a:r>
            <a:r>
              <a:rPr lang="en-US" sz="2800" b="1" baseline="-25000" dirty="0" err="1" smtClean="0"/>
              <a:t>it</a:t>
            </a:r>
            <a:endParaRPr lang="en-US" sz="2800" b="1" baseline="-25000" dirty="0" smtClean="0"/>
          </a:p>
          <a:p>
            <a:r>
              <a:rPr lang="en-US" sz="2800" b="1" dirty="0" err="1" smtClean="0"/>
              <a:t>Rob</a:t>
            </a:r>
            <a:r>
              <a:rPr lang="en-US" sz="2800" b="1" baseline="-25000" dirty="0" err="1" smtClean="0"/>
              <a:t>it</a:t>
            </a:r>
            <a:r>
              <a:rPr lang="en-US" sz="2800" b="1" dirty="0" smtClean="0"/>
              <a:t> = </a:t>
            </a:r>
            <a:r>
              <a:rPr lang="el-GR" sz="2800" b="1" dirty="0" smtClean="0"/>
              <a:t>β</a:t>
            </a:r>
            <a:r>
              <a:rPr lang="en-US" sz="2800" b="1" baseline="-25000" dirty="0" smtClean="0"/>
              <a:t>1</a:t>
            </a:r>
            <a:r>
              <a:rPr lang="en-US" sz="2800" b="1" dirty="0" smtClean="0"/>
              <a:t> + </a:t>
            </a:r>
            <a:r>
              <a:rPr lang="el-GR" sz="2800" b="1" dirty="0" smtClean="0"/>
              <a:t>β</a:t>
            </a:r>
            <a:r>
              <a:rPr lang="en-US" sz="2800" b="1" baseline="-25000" dirty="0" smtClean="0"/>
              <a:t>2</a:t>
            </a:r>
            <a:r>
              <a:rPr lang="en-US" sz="2800" b="1" dirty="0" smtClean="0"/>
              <a:t>Shall</a:t>
            </a:r>
            <a:r>
              <a:rPr lang="en-US" sz="2800" b="1" baseline="-25000" dirty="0" smtClean="0"/>
              <a:t>it</a:t>
            </a:r>
            <a:r>
              <a:rPr lang="en-US" sz="2800" b="1" dirty="0" smtClean="0"/>
              <a:t> + </a:t>
            </a:r>
            <a:r>
              <a:rPr lang="el-GR" sz="2800" b="1" dirty="0" smtClean="0"/>
              <a:t>β</a:t>
            </a:r>
            <a:r>
              <a:rPr lang="en-US" sz="2800" b="1" baseline="-25000" dirty="0" smtClean="0"/>
              <a:t>3</a:t>
            </a:r>
            <a:r>
              <a:rPr lang="en-US" sz="2800" b="1" dirty="0" smtClean="0"/>
              <a:t>May</a:t>
            </a:r>
            <a:r>
              <a:rPr lang="en-US" sz="2800" b="1" baseline="-25000" dirty="0" smtClean="0"/>
              <a:t>it</a:t>
            </a:r>
            <a:r>
              <a:rPr lang="en-US" sz="2800" b="1" dirty="0" smtClean="0"/>
              <a:t> + </a:t>
            </a:r>
            <a:r>
              <a:rPr lang="el-GR" sz="2800" b="1" dirty="0" smtClean="0"/>
              <a:t>β</a:t>
            </a:r>
            <a:r>
              <a:rPr lang="en-US" sz="2800" b="1" baseline="-25000" dirty="0" smtClean="0"/>
              <a:t>4</a:t>
            </a:r>
            <a:r>
              <a:rPr lang="en-US" sz="2800" b="1" dirty="0" smtClean="0"/>
              <a:t>Banned</a:t>
            </a:r>
            <a:r>
              <a:rPr lang="en-US" sz="2800" b="1" baseline="-25000" dirty="0" smtClean="0"/>
              <a:t>it</a:t>
            </a:r>
            <a:r>
              <a:rPr lang="en-US" sz="2800" b="1" dirty="0" smtClean="0"/>
              <a:t> + </a:t>
            </a:r>
            <a:r>
              <a:rPr lang="el-GR" sz="2800" b="1" dirty="0" smtClean="0"/>
              <a:t>β</a:t>
            </a:r>
            <a:r>
              <a:rPr lang="en-US" sz="2800" b="1" baseline="-25000" dirty="0" smtClean="0"/>
              <a:t>5</a:t>
            </a:r>
            <a:r>
              <a:rPr lang="en-US" sz="2800" b="1" dirty="0" smtClean="0"/>
              <a:t>Unemployment</a:t>
            </a:r>
            <a:r>
              <a:rPr lang="en-US" sz="2800" b="1" baseline="-25000" dirty="0" smtClean="0"/>
              <a:t>it </a:t>
            </a:r>
            <a:r>
              <a:rPr lang="en-US" sz="2800" b="1" dirty="0" smtClean="0"/>
              <a:t>+ </a:t>
            </a:r>
            <a:r>
              <a:rPr lang="el-GR" sz="2800" b="1" dirty="0" smtClean="0"/>
              <a:t>β</a:t>
            </a:r>
            <a:r>
              <a:rPr lang="en-US" sz="2800" b="1" baseline="-25000" dirty="0" smtClean="0"/>
              <a:t>6</a:t>
            </a:r>
            <a:r>
              <a:rPr lang="el-GR" sz="2800" b="1" dirty="0" smtClean="0"/>
              <a:t>α</a:t>
            </a:r>
            <a:r>
              <a:rPr lang="en-US" sz="2800" b="1" baseline="-25000" dirty="0" err="1" smtClean="0"/>
              <a:t>i</a:t>
            </a:r>
            <a:r>
              <a:rPr lang="en-US" sz="2800" b="1" dirty="0" smtClean="0"/>
              <a:t> + </a:t>
            </a:r>
            <a:r>
              <a:rPr lang="el-GR" sz="2800" b="1" dirty="0" smtClean="0"/>
              <a:t>β </a:t>
            </a:r>
            <a:r>
              <a:rPr lang="en-US" sz="2800" b="1" baseline="-25000" dirty="0" smtClean="0"/>
              <a:t>7</a:t>
            </a:r>
            <a:r>
              <a:rPr lang="el-GR" sz="2800" b="1" dirty="0" smtClean="0"/>
              <a:t>λ</a:t>
            </a:r>
            <a:r>
              <a:rPr lang="en-US" sz="2800" b="1" baseline="-25000" dirty="0" smtClean="0"/>
              <a:t>t</a:t>
            </a:r>
            <a:r>
              <a:rPr lang="en-US" sz="2800" b="1" dirty="0" smtClean="0"/>
              <a:t> + </a:t>
            </a:r>
            <a:r>
              <a:rPr lang="en-US" sz="2800" b="1" dirty="0" err="1" smtClean="0"/>
              <a:t>e</a:t>
            </a:r>
            <a:r>
              <a:rPr lang="en-US" sz="2800" b="1" baseline="-25000" dirty="0" err="1" smtClean="0"/>
              <a:t>it</a:t>
            </a:r>
            <a:endParaRPr lang="en-US" sz="2800" b="1" baseline="-25000" dirty="0" smtClean="0"/>
          </a:p>
          <a:p>
            <a:r>
              <a:rPr lang="en-US" sz="2800" b="1" dirty="0" err="1" smtClean="0"/>
              <a:t>A</a:t>
            </a:r>
            <a:r>
              <a:rPr lang="en-US" sz="2800" b="1" baseline="-25000" dirty="0" err="1" smtClean="0"/>
              <a:t>it</a:t>
            </a:r>
            <a:r>
              <a:rPr lang="en-US" sz="2800" b="1" dirty="0" smtClean="0"/>
              <a:t> = </a:t>
            </a:r>
            <a:r>
              <a:rPr lang="el-GR" sz="2800" b="1" dirty="0" smtClean="0"/>
              <a:t>β</a:t>
            </a:r>
            <a:r>
              <a:rPr lang="en-US" sz="2800" b="1" baseline="-25000" dirty="0" smtClean="0"/>
              <a:t>1</a:t>
            </a:r>
            <a:r>
              <a:rPr lang="en-US" sz="2800" b="1" dirty="0" smtClean="0"/>
              <a:t> + </a:t>
            </a:r>
            <a:r>
              <a:rPr lang="el-GR" sz="2800" b="1" dirty="0" smtClean="0"/>
              <a:t>β</a:t>
            </a:r>
            <a:r>
              <a:rPr lang="en-US" sz="2800" b="1" baseline="-25000" dirty="0" smtClean="0"/>
              <a:t>2</a:t>
            </a:r>
            <a:r>
              <a:rPr lang="en-US" sz="2800" b="1" dirty="0" smtClean="0"/>
              <a:t>Shall</a:t>
            </a:r>
            <a:r>
              <a:rPr lang="en-US" sz="2800" b="1" baseline="-25000" dirty="0" smtClean="0"/>
              <a:t>it</a:t>
            </a:r>
            <a:r>
              <a:rPr lang="en-US" sz="2800" b="1" dirty="0" smtClean="0"/>
              <a:t> + </a:t>
            </a:r>
            <a:r>
              <a:rPr lang="el-GR" sz="2800" b="1" dirty="0" smtClean="0"/>
              <a:t>β</a:t>
            </a:r>
            <a:r>
              <a:rPr lang="en-US" sz="2800" b="1" baseline="-25000" dirty="0" smtClean="0"/>
              <a:t>3</a:t>
            </a:r>
            <a:r>
              <a:rPr lang="en-US" sz="2800" b="1" dirty="0" smtClean="0"/>
              <a:t>May</a:t>
            </a:r>
            <a:r>
              <a:rPr lang="en-US" sz="2800" b="1" baseline="-25000" dirty="0" smtClean="0"/>
              <a:t>it</a:t>
            </a:r>
            <a:r>
              <a:rPr lang="en-US" sz="2800" b="1" dirty="0" smtClean="0"/>
              <a:t> + </a:t>
            </a:r>
            <a:r>
              <a:rPr lang="el-GR" sz="2800" b="1" dirty="0" smtClean="0"/>
              <a:t>β</a:t>
            </a:r>
            <a:r>
              <a:rPr lang="en-US" sz="2800" b="1" baseline="-25000" dirty="0" smtClean="0"/>
              <a:t>4</a:t>
            </a:r>
            <a:r>
              <a:rPr lang="en-US" sz="2800" b="1" dirty="0" smtClean="0"/>
              <a:t>Banned</a:t>
            </a:r>
            <a:r>
              <a:rPr lang="en-US" sz="2800" b="1" baseline="-25000" dirty="0" smtClean="0"/>
              <a:t>it</a:t>
            </a:r>
            <a:r>
              <a:rPr lang="en-US" sz="2800" b="1" dirty="0" smtClean="0"/>
              <a:t> + </a:t>
            </a:r>
            <a:r>
              <a:rPr lang="el-GR" sz="2800" b="1" dirty="0" smtClean="0"/>
              <a:t>β</a:t>
            </a:r>
            <a:r>
              <a:rPr lang="en-US" sz="2800" b="1" baseline="-25000" dirty="0" smtClean="0"/>
              <a:t>5</a:t>
            </a:r>
            <a:r>
              <a:rPr lang="en-US" sz="2800" b="1" dirty="0" smtClean="0"/>
              <a:t>Unemployment</a:t>
            </a:r>
            <a:r>
              <a:rPr lang="en-US" sz="2800" b="1" baseline="-25000" dirty="0" smtClean="0"/>
              <a:t>it </a:t>
            </a:r>
            <a:r>
              <a:rPr lang="en-US" sz="2800" b="1" dirty="0" smtClean="0"/>
              <a:t>+ </a:t>
            </a:r>
            <a:r>
              <a:rPr lang="el-GR" sz="2800" b="1" dirty="0" smtClean="0"/>
              <a:t>β</a:t>
            </a:r>
            <a:r>
              <a:rPr lang="en-US" sz="2800" b="1" baseline="-25000" dirty="0" smtClean="0"/>
              <a:t>6</a:t>
            </a:r>
            <a:r>
              <a:rPr lang="el-GR" sz="2800" b="1" dirty="0" smtClean="0"/>
              <a:t>α</a:t>
            </a:r>
            <a:r>
              <a:rPr lang="en-US" sz="2800" b="1" baseline="-25000" dirty="0" err="1" smtClean="0"/>
              <a:t>i</a:t>
            </a:r>
            <a:r>
              <a:rPr lang="en-US" sz="2800" b="1" dirty="0" smtClean="0"/>
              <a:t> + </a:t>
            </a:r>
            <a:r>
              <a:rPr lang="el-GR" sz="2800" b="1" dirty="0" smtClean="0"/>
              <a:t>β </a:t>
            </a:r>
            <a:r>
              <a:rPr lang="en-US" sz="2800" b="1" baseline="-25000" dirty="0" smtClean="0"/>
              <a:t>7</a:t>
            </a:r>
            <a:r>
              <a:rPr lang="el-GR" sz="2800" b="1" dirty="0" smtClean="0"/>
              <a:t>λ</a:t>
            </a:r>
            <a:r>
              <a:rPr lang="en-US" sz="2800" b="1" baseline="-25000" dirty="0" smtClean="0"/>
              <a:t>t</a:t>
            </a:r>
            <a:r>
              <a:rPr lang="en-US" sz="2800" b="1" dirty="0" smtClean="0"/>
              <a:t> + </a:t>
            </a:r>
            <a:r>
              <a:rPr lang="en-US" sz="2800" b="1" dirty="0" err="1" smtClean="0"/>
              <a:t>e</a:t>
            </a:r>
            <a:r>
              <a:rPr lang="en-US" sz="2800" b="1" baseline="-25000" dirty="0" err="1" smtClean="0"/>
              <a:t>it</a:t>
            </a:r>
            <a:endParaRPr lang="en-US" sz="2800" b="1" baseline="-25000" dirty="0" smtClean="0"/>
          </a:p>
          <a:p>
            <a:endParaRPr lang="en-US" sz="2800" b="1" dirty="0" smtClean="0"/>
          </a:p>
          <a:p>
            <a:r>
              <a:rPr lang="en-US" sz="2800" b="1" dirty="0" smtClean="0"/>
              <a:t>M: Murder rate per 100,000</a:t>
            </a:r>
          </a:p>
          <a:p>
            <a:r>
              <a:rPr lang="en-US" sz="2800" b="1" dirty="0" smtClean="0"/>
              <a:t>Ra: Rape rate per 100,000</a:t>
            </a:r>
          </a:p>
          <a:p>
            <a:r>
              <a:rPr lang="en-US" sz="2800" b="1" dirty="0" smtClean="0"/>
              <a:t>Rob: Robbery rate per 100,000</a:t>
            </a:r>
          </a:p>
          <a:p>
            <a:r>
              <a:rPr lang="en-US" sz="2800" b="1" dirty="0" smtClean="0"/>
              <a:t>A: Assault rate per 100,000</a:t>
            </a:r>
          </a:p>
          <a:p>
            <a:r>
              <a:rPr lang="en-US" sz="2800" b="1" dirty="0" smtClean="0"/>
              <a:t>Shall: Dummy for if state has shall law</a:t>
            </a:r>
          </a:p>
          <a:p>
            <a:r>
              <a:rPr lang="en-US" sz="2800" b="1" dirty="0" smtClean="0"/>
              <a:t>May: Dummy for if state has may law</a:t>
            </a:r>
          </a:p>
          <a:p>
            <a:r>
              <a:rPr lang="en-US" sz="2800" b="1" dirty="0" smtClean="0"/>
              <a:t>Banned: Dummy for if state has banned law</a:t>
            </a:r>
          </a:p>
          <a:p>
            <a:r>
              <a:rPr lang="en-US" sz="2800" b="1" dirty="0" smtClean="0"/>
              <a:t>Unrestricted: Baseline dummy for state law</a:t>
            </a:r>
          </a:p>
          <a:p>
            <a:r>
              <a:rPr lang="en-US" sz="2800" b="1" dirty="0" smtClean="0"/>
              <a:t>Unemployment: Unemployment rate</a:t>
            </a:r>
          </a:p>
          <a:p>
            <a:r>
              <a:rPr lang="el-GR" sz="2800" b="1" dirty="0" smtClean="0"/>
              <a:t>α</a:t>
            </a:r>
            <a:r>
              <a:rPr lang="en-US" sz="2800" b="1" dirty="0" smtClean="0"/>
              <a:t>: State fixed effects</a:t>
            </a:r>
          </a:p>
          <a:p>
            <a:r>
              <a:rPr lang="el-GR" sz="2800" b="1" dirty="0" smtClean="0"/>
              <a:t>λ </a:t>
            </a:r>
            <a:r>
              <a:rPr lang="en-US" sz="2800" b="1" dirty="0" smtClean="0"/>
              <a:t>: Time fixed effects</a:t>
            </a:r>
          </a:p>
          <a:p>
            <a:endParaRPr lang="en-US" sz="2800" b="1" dirty="0" smtClean="0"/>
          </a:p>
          <a:p>
            <a:r>
              <a:rPr lang="en-US" sz="2800" b="1" dirty="0" smtClean="0"/>
              <a:t>Panel data is used over 26 years (1986-2011) across 50 states.</a:t>
            </a:r>
          </a:p>
          <a:p>
            <a:endParaRPr lang="en-US" sz="2800" b="1" dirty="0" smtClean="0"/>
          </a:p>
          <a:p>
            <a:endParaRPr lang="en-US" sz="2800" b="1" dirty="0" smtClean="0"/>
          </a:p>
          <a:p>
            <a:endParaRPr lang="en-US" sz="2800" b="1" dirty="0" smtClean="0"/>
          </a:p>
          <a:p>
            <a:endParaRPr lang="en-US" sz="2800" b="1" dirty="0" smtClean="0"/>
          </a:p>
        </p:txBody>
      </p:sp>
      <p:pic>
        <p:nvPicPr>
          <p:cNvPr id="14" name="Picture 13" descr="AVE-Murder-Rates.jpg"/>
          <p:cNvPicPr>
            <a:picLocks noChangeAspect="1"/>
          </p:cNvPicPr>
          <p:nvPr/>
        </p:nvPicPr>
        <p:blipFill>
          <a:blip r:embed="rId3" cstate="print"/>
          <a:stretch>
            <a:fillRect/>
          </a:stretch>
        </p:blipFill>
        <p:spPr>
          <a:xfrm>
            <a:off x="13225943" y="20955000"/>
            <a:ext cx="10243657" cy="7508804"/>
          </a:xfrm>
          <a:prstGeom prst="rect">
            <a:avLst/>
          </a:prstGeom>
        </p:spPr>
      </p:pic>
      <p:pic>
        <p:nvPicPr>
          <p:cNvPr id="19" name="Picture 18"/>
          <p:cNvPicPr/>
          <p:nvPr/>
        </p:nvPicPr>
        <p:blipFill>
          <a:blip r:embed="rId4" cstate="print"/>
          <a:srcRect l="16506" t="38975" r="36859" b="28974"/>
          <a:stretch>
            <a:fillRect/>
          </a:stretch>
        </p:blipFill>
        <p:spPr bwMode="auto">
          <a:xfrm>
            <a:off x="23850600" y="4419600"/>
            <a:ext cx="5867400" cy="3657600"/>
          </a:xfrm>
          <a:prstGeom prst="rect">
            <a:avLst/>
          </a:prstGeom>
          <a:noFill/>
          <a:ln w="9525">
            <a:noFill/>
            <a:miter lim="800000"/>
            <a:headEnd/>
            <a:tailEnd/>
          </a:ln>
        </p:spPr>
      </p:pic>
      <p:pic>
        <p:nvPicPr>
          <p:cNvPr id="20" name="Picture 19"/>
          <p:cNvPicPr/>
          <p:nvPr/>
        </p:nvPicPr>
        <p:blipFill>
          <a:blip r:embed="rId5" cstate="print"/>
          <a:srcRect l="15865" t="37179" r="39423" b="30513"/>
          <a:stretch>
            <a:fillRect/>
          </a:stretch>
        </p:blipFill>
        <p:spPr bwMode="auto">
          <a:xfrm>
            <a:off x="30175200" y="4419600"/>
            <a:ext cx="5943600" cy="3581400"/>
          </a:xfrm>
          <a:prstGeom prst="rect">
            <a:avLst/>
          </a:prstGeom>
          <a:noFill/>
          <a:ln w="9525">
            <a:noFill/>
            <a:miter lim="800000"/>
            <a:headEnd/>
            <a:tailEnd/>
          </a:ln>
        </p:spPr>
      </p:pic>
      <p:pic>
        <p:nvPicPr>
          <p:cNvPr id="21" name="Picture 20"/>
          <p:cNvPicPr/>
          <p:nvPr/>
        </p:nvPicPr>
        <p:blipFill>
          <a:blip r:embed="rId6" cstate="print"/>
          <a:srcRect l="16026" t="8205" r="38622" b="58205"/>
          <a:stretch>
            <a:fillRect/>
          </a:stretch>
        </p:blipFill>
        <p:spPr bwMode="auto">
          <a:xfrm>
            <a:off x="30175200" y="8305800"/>
            <a:ext cx="6019800" cy="3048000"/>
          </a:xfrm>
          <a:prstGeom prst="rect">
            <a:avLst/>
          </a:prstGeom>
          <a:noFill/>
          <a:ln w="9525">
            <a:noFill/>
            <a:miter lim="800000"/>
            <a:headEnd/>
            <a:tailEnd/>
          </a:ln>
        </p:spPr>
      </p:pic>
      <p:pic>
        <p:nvPicPr>
          <p:cNvPr id="22" name="Picture 21"/>
          <p:cNvPicPr/>
          <p:nvPr/>
        </p:nvPicPr>
        <p:blipFill>
          <a:blip r:embed="rId7" cstate="print"/>
          <a:srcRect l="16186" t="10769" r="38942" b="56410"/>
          <a:stretch>
            <a:fillRect/>
          </a:stretch>
        </p:blipFill>
        <p:spPr bwMode="auto">
          <a:xfrm>
            <a:off x="23850600" y="8229600"/>
            <a:ext cx="5562600" cy="3352800"/>
          </a:xfrm>
          <a:prstGeom prst="rect">
            <a:avLst/>
          </a:prstGeom>
          <a:noFill/>
          <a:ln w="9525">
            <a:noFill/>
            <a:miter lim="800000"/>
            <a:headEnd/>
            <a:tailEnd/>
          </a:ln>
        </p:spPr>
      </p:pic>
      <p:sp>
        <p:nvSpPr>
          <p:cNvPr id="24" name="Content Placeholder 2"/>
          <p:cNvSpPr txBox="1">
            <a:spLocks/>
          </p:cNvSpPr>
          <p:nvPr/>
        </p:nvSpPr>
        <p:spPr>
          <a:xfrm>
            <a:off x="23850600" y="11734800"/>
            <a:ext cx="12287250" cy="1280160"/>
          </a:xfrm>
          <a:prstGeom prst="rect">
            <a:avLst/>
          </a:prstGeom>
          <a:solidFill>
            <a:schemeClr val="tx2">
              <a:lumMod val="75000"/>
            </a:schemeClr>
          </a:solidFill>
        </p:spPr>
        <p:txBody>
          <a:bodyPr vert="horz" lIns="376202" tIns="188101" rIns="376202" bIns="188101" rtlCol="0">
            <a:normAutofit lnSpcReduction="10000"/>
          </a:bodyPr>
          <a:lstStyle/>
          <a:p>
            <a:pPr marL="1410759" marR="0" lvl="0" indent="-1410759" algn="ctr" defTabSz="3762024" rtl="0" eaLnBrk="1" fontAlgn="auto" latinLnBrk="0" hangingPunct="1">
              <a:lnSpc>
                <a:spcPct val="100000"/>
              </a:lnSpc>
              <a:spcBef>
                <a:spcPct val="20000"/>
              </a:spcBef>
              <a:spcAft>
                <a:spcPts val="0"/>
              </a:spcAft>
              <a:buClrTx/>
              <a:buSzTx/>
              <a:buFont typeface="Arial" pitchFamily="34" charset="0"/>
              <a:buNone/>
              <a:tabLst/>
              <a:defRPr/>
            </a:pPr>
            <a:r>
              <a:rPr lang="en-US" sz="6000" b="1" dirty="0" smtClean="0">
                <a:solidFill>
                  <a:srgbClr val="FFFF00"/>
                </a:solidFill>
              </a:rPr>
              <a:t>Interpretations</a:t>
            </a:r>
            <a:endParaRPr kumimoji="0" lang="en-US" sz="6000" b="1" i="0" u="none" strike="noStrike" kern="1200" cap="none" spc="0" normalizeH="0" baseline="0" noProof="0" dirty="0" smtClean="0">
              <a:ln>
                <a:noFill/>
              </a:ln>
              <a:solidFill>
                <a:srgbClr val="FFFF00"/>
              </a:solidFill>
              <a:effectLst/>
              <a:uLnTx/>
              <a:uFillTx/>
              <a:latin typeface="+mn-lt"/>
              <a:ea typeface="+mn-ea"/>
              <a:cs typeface="+mn-cs"/>
            </a:endParaRPr>
          </a:p>
        </p:txBody>
      </p:sp>
      <p:sp>
        <p:nvSpPr>
          <p:cNvPr id="25" name="TextBox 24"/>
          <p:cNvSpPr txBox="1"/>
          <p:nvPr/>
        </p:nvSpPr>
        <p:spPr>
          <a:xfrm>
            <a:off x="23850600" y="13335000"/>
            <a:ext cx="12115800" cy="4154984"/>
          </a:xfrm>
          <a:prstGeom prst="rect">
            <a:avLst/>
          </a:prstGeom>
          <a:noFill/>
        </p:spPr>
        <p:txBody>
          <a:bodyPr wrap="square" rtlCol="0">
            <a:spAutoFit/>
          </a:bodyPr>
          <a:lstStyle/>
          <a:p>
            <a:r>
              <a:rPr lang="en-US" sz="2400" b="1" dirty="0" smtClean="0"/>
              <a:t>Murder: </a:t>
            </a:r>
            <a:r>
              <a:rPr lang="en-US" sz="2400" dirty="0" smtClean="0"/>
              <a:t>The results show that as opposed to unrestricted (baseline), all forms of gun control increased the murder rate.  All of these were significant at the </a:t>
            </a:r>
            <a:r>
              <a:rPr lang="el-GR" sz="2400" dirty="0" smtClean="0"/>
              <a:t>α</a:t>
            </a:r>
            <a:r>
              <a:rPr lang="en-US" sz="2400" dirty="0" smtClean="0"/>
              <a:t> = .05.  This makes sense since firearms are used extensively in murder cases (about 7/10).</a:t>
            </a:r>
          </a:p>
          <a:p>
            <a:r>
              <a:rPr lang="en-US" sz="2400" b="1" dirty="0" smtClean="0"/>
              <a:t>Rape: </a:t>
            </a:r>
            <a:r>
              <a:rPr lang="en-US" sz="2400" dirty="0" smtClean="0"/>
              <a:t>The results show that as opposed to unrestricted (baseline), shall and banned laws decreased the rape rate.  </a:t>
            </a:r>
          </a:p>
          <a:p>
            <a:r>
              <a:rPr lang="en-US" sz="2400" b="1" dirty="0" smtClean="0"/>
              <a:t>Assault: </a:t>
            </a:r>
            <a:r>
              <a:rPr lang="en-US" sz="2400" dirty="0" smtClean="0"/>
              <a:t>The results show that as opposed to unrestricted (baseline), all forms of gun control decreased the assault rate.  All of these were significant at the </a:t>
            </a:r>
            <a:r>
              <a:rPr lang="el-GR" sz="2400" dirty="0" smtClean="0"/>
              <a:t>α</a:t>
            </a:r>
            <a:r>
              <a:rPr lang="en-US" sz="2400" dirty="0" smtClean="0"/>
              <a:t> = .05.  Note that the coefficient for banned was less in magnitude than may.  This implies that allowing citizens the right to carry decreased assault more than banning the right to carry.</a:t>
            </a:r>
          </a:p>
          <a:p>
            <a:r>
              <a:rPr lang="en-US" sz="2400" b="1" dirty="0" smtClean="0"/>
              <a:t>Robbery: </a:t>
            </a:r>
            <a:r>
              <a:rPr lang="en-US" sz="2400" dirty="0" smtClean="0"/>
              <a:t>The results show that as opposed to unrestricted (baseline), shall and banned laws decreased the robbery rate.  Note that only about 4/10 robberies included the use of a firearm.</a:t>
            </a:r>
            <a:endParaRPr lang="en-US" sz="2400" dirty="0"/>
          </a:p>
        </p:txBody>
      </p:sp>
      <p:sp>
        <p:nvSpPr>
          <p:cNvPr id="26" name="Content Placeholder 2"/>
          <p:cNvSpPr txBox="1">
            <a:spLocks/>
          </p:cNvSpPr>
          <p:nvPr/>
        </p:nvSpPr>
        <p:spPr>
          <a:xfrm>
            <a:off x="23926800" y="17678400"/>
            <a:ext cx="12039600" cy="1280160"/>
          </a:xfrm>
          <a:prstGeom prst="rect">
            <a:avLst/>
          </a:prstGeom>
          <a:solidFill>
            <a:schemeClr val="tx2">
              <a:lumMod val="75000"/>
            </a:schemeClr>
          </a:solidFill>
        </p:spPr>
        <p:txBody>
          <a:bodyPr vert="horz" lIns="376202" tIns="188101" rIns="376202" bIns="188101" rtlCol="0">
            <a:normAutofit lnSpcReduction="10000"/>
          </a:bodyPr>
          <a:lstStyle/>
          <a:p>
            <a:pPr marL="1410759" marR="0" lvl="0" indent="-1410759" algn="ctr" defTabSz="3762024" rtl="0" eaLnBrk="1" fontAlgn="auto" latinLnBrk="0" hangingPunct="1">
              <a:lnSpc>
                <a:spcPct val="100000"/>
              </a:lnSpc>
              <a:spcBef>
                <a:spcPct val="20000"/>
              </a:spcBef>
              <a:spcAft>
                <a:spcPts val="0"/>
              </a:spcAft>
              <a:buClrTx/>
              <a:buSzTx/>
              <a:buFont typeface="Arial" pitchFamily="34" charset="0"/>
              <a:buNone/>
              <a:tabLst/>
              <a:defRPr/>
            </a:pPr>
            <a:r>
              <a:rPr lang="en-US" sz="6000" b="1" noProof="0" dirty="0" smtClean="0">
                <a:solidFill>
                  <a:srgbClr val="FFFF00"/>
                </a:solidFill>
              </a:rPr>
              <a:t>Conclusions</a:t>
            </a:r>
            <a:endParaRPr kumimoji="0" lang="en-US" sz="6000" b="1" i="0" u="none" strike="noStrike" kern="1200" cap="none" spc="0" normalizeH="0" baseline="0" noProof="0" dirty="0" smtClean="0">
              <a:ln>
                <a:noFill/>
              </a:ln>
              <a:solidFill>
                <a:srgbClr val="FFFF00"/>
              </a:solidFill>
              <a:effectLst/>
              <a:uLnTx/>
              <a:uFillTx/>
              <a:latin typeface="+mn-lt"/>
              <a:ea typeface="+mn-ea"/>
              <a:cs typeface="+mn-cs"/>
            </a:endParaRPr>
          </a:p>
        </p:txBody>
      </p:sp>
      <p:sp>
        <p:nvSpPr>
          <p:cNvPr id="28" name="TextBox 27"/>
          <p:cNvSpPr txBox="1"/>
          <p:nvPr/>
        </p:nvSpPr>
        <p:spPr>
          <a:xfrm>
            <a:off x="23926800" y="19278600"/>
            <a:ext cx="12039600" cy="4893647"/>
          </a:xfrm>
          <a:prstGeom prst="rect">
            <a:avLst/>
          </a:prstGeom>
          <a:noFill/>
        </p:spPr>
        <p:txBody>
          <a:bodyPr wrap="square" rtlCol="0">
            <a:spAutoFit/>
          </a:bodyPr>
          <a:lstStyle/>
          <a:p>
            <a:pPr>
              <a:buFont typeface="Arial" pitchFamily="34" charset="0"/>
              <a:buChar char="•"/>
            </a:pPr>
            <a:r>
              <a:rPr lang="en-US" sz="2400" dirty="0" smtClean="0"/>
              <a:t>The right to carry does have an effect on  violent crime. </a:t>
            </a:r>
          </a:p>
          <a:p>
            <a:pPr>
              <a:buFont typeface="Arial" pitchFamily="34" charset="0"/>
              <a:buChar char="•"/>
            </a:pPr>
            <a:r>
              <a:rPr lang="en-US" sz="2400" dirty="0" smtClean="0"/>
              <a:t> When it came to murder, increasing restrictions on the right to carry increased the murder rate.  This was the most important statistic because it is the component most affected by firearm use.</a:t>
            </a:r>
          </a:p>
          <a:p>
            <a:pPr lvl="1">
              <a:buFont typeface="Arial" pitchFamily="34" charset="0"/>
              <a:buChar char="•"/>
            </a:pPr>
            <a:r>
              <a:rPr lang="en-US" sz="2400" dirty="0" smtClean="0"/>
              <a:t>Stricter right to carry laws increase the amount of murders  </a:t>
            </a:r>
          </a:p>
          <a:p>
            <a:pPr lvl="2">
              <a:buFont typeface="Arial" pitchFamily="34" charset="0"/>
              <a:buChar char="•"/>
            </a:pPr>
            <a:r>
              <a:rPr lang="en-US" sz="2400" dirty="0" smtClean="0"/>
              <a:t>Cost of crime decreased to criminals</a:t>
            </a:r>
          </a:p>
          <a:p>
            <a:pPr>
              <a:buFont typeface="Arial" pitchFamily="34" charset="0"/>
              <a:buChar char="•"/>
            </a:pPr>
            <a:r>
              <a:rPr lang="en-US" sz="2400" dirty="0" smtClean="0"/>
              <a:t>Rape, assault and robbery all experienced decreases when a stricter law was enacted (with exception of the may law.  However, the firearm usage rate in these crimes were all less than 50%.  </a:t>
            </a:r>
          </a:p>
          <a:p>
            <a:pPr lvl="1">
              <a:buFont typeface="Arial" pitchFamily="34" charset="0"/>
              <a:buChar char="•"/>
            </a:pPr>
            <a:r>
              <a:rPr lang="en-US" sz="2400" dirty="0" smtClean="0"/>
              <a:t>Stricter right to carry laws decreased rape, assault and robbery</a:t>
            </a:r>
          </a:p>
          <a:p>
            <a:pPr lvl="2">
              <a:buFont typeface="Arial" pitchFamily="34" charset="0"/>
              <a:buChar char="•"/>
            </a:pPr>
            <a:r>
              <a:rPr lang="en-US" sz="2400" dirty="0" smtClean="0"/>
              <a:t>Cost of crime increased to criminals</a:t>
            </a:r>
          </a:p>
          <a:p>
            <a:pPr lvl="2"/>
            <a:endParaRPr lang="en-US" sz="2400" dirty="0" smtClean="0"/>
          </a:p>
          <a:p>
            <a:endParaRPr lang="en-US" sz="2400" dirty="0"/>
          </a:p>
        </p:txBody>
      </p:sp>
      <p:sp>
        <p:nvSpPr>
          <p:cNvPr id="29" name="Content Placeholder 2"/>
          <p:cNvSpPr txBox="1">
            <a:spLocks/>
          </p:cNvSpPr>
          <p:nvPr/>
        </p:nvSpPr>
        <p:spPr>
          <a:xfrm>
            <a:off x="23850600" y="23926800"/>
            <a:ext cx="12268200" cy="1280160"/>
          </a:xfrm>
          <a:prstGeom prst="rect">
            <a:avLst/>
          </a:prstGeom>
          <a:solidFill>
            <a:schemeClr val="tx2">
              <a:lumMod val="75000"/>
            </a:schemeClr>
          </a:solidFill>
        </p:spPr>
        <p:txBody>
          <a:bodyPr vert="horz" lIns="376202" tIns="188101" rIns="376202" bIns="188101" rtlCol="0">
            <a:normAutofit lnSpcReduction="10000"/>
          </a:bodyPr>
          <a:lstStyle/>
          <a:p>
            <a:pPr marL="1410759" marR="0" lvl="0" indent="-1410759" algn="ctr" defTabSz="3762024" rtl="0" eaLnBrk="1" fontAlgn="auto" latinLnBrk="0" hangingPunct="1">
              <a:lnSpc>
                <a:spcPct val="100000"/>
              </a:lnSpc>
              <a:spcBef>
                <a:spcPct val="20000"/>
              </a:spcBef>
              <a:spcAft>
                <a:spcPts val="0"/>
              </a:spcAft>
              <a:buClrTx/>
              <a:buSzTx/>
              <a:buFont typeface="Arial" pitchFamily="34" charset="0"/>
              <a:buNone/>
              <a:tabLst/>
              <a:defRPr/>
            </a:pPr>
            <a:r>
              <a:rPr lang="en-US" sz="6000" b="1" noProof="0" dirty="0" smtClean="0">
                <a:solidFill>
                  <a:srgbClr val="FFFF00"/>
                </a:solidFill>
              </a:rPr>
              <a:t>Limitations</a:t>
            </a:r>
            <a:endParaRPr kumimoji="0" lang="en-US" sz="6000" b="1" i="0" u="none" strike="noStrike" kern="1200" cap="none" spc="0" normalizeH="0" baseline="0" noProof="0" dirty="0" smtClean="0">
              <a:ln>
                <a:noFill/>
              </a:ln>
              <a:solidFill>
                <a:srgbClr val="FFFF00"/>
              </a:solidFill>
              <a:effectLst/>
              <a:uLnTx/>
              <a:uFillTx/>
              <a:latin typeface="+mn-lt"/>
              <a:ea typeface="+mn-ea"/>
              <a:cs typeface="+mn-cs"/>
            </a:endParaRPr>
          </a:p>
        </p:txBody>
      </p:sp>
      <p:sp>
        <p:nvSpPr>
          <p:cNvPr id="30" name="TextBox 29"/>
          <p:cNvSpPr txBox="1"/>
          <p:nvPr/>
        </p:nvSpPr>
        <p:spPr>
          <a:xfrm>
            <a:off x="23850600" y="25603200"/>
            <a:ext cx="12192000" cy="3816429"/>
          </a:xfrm>
          <a:prstGeom prst="rect">
            <a:avLst/>
          </a:prstGeom>
          <a:noFill/>
        </p:spPr>
        <p:txBody>
          <a:bodyPr wrap="square" rtlCol="0">
            <a:spAutoFit/>
          </a:bodyPr>
          <a:lstStyle/>
          <a:p>
            <a:pPr>
              <a:buFont typeface="Arial" pitchFamily="34" charset="0"/>
              <a:buChar char="•"/>
            </a:pPr>
            <a:r>
              <a:rPr lang="en-US" sz="2400" dirty="0" smtClean="0"/>
              <a:t>Unemployment had a negative relationship with violent crimes.  Theory would suggest a positive relationship between unemployment and crime.  </a:t>
            </a:r>
          </a:p>
          <a:p>
            <a:pPr>
              <a:buFont typeface="Arial" pitchFamily="34" charset="0"/>
              <a:buChar char="•"/>
            </a:pPr>
            <a:r>
              <a:rPr lang="en-US" sz="2400" dirty="0" smtClean="0"/>
              <a:t>The different categories of violent crime all have different percentages for firearm usage.  For instance, firearms are used more extensively in murders as opposed to assaults.</a:t>
            </a:r>
          </a:p>
          <a:p>
            <a:pPr>
              <a:buFont typeface="Arial" pitchFamily="34" charset="0"/>
              <a:buChar char="•"/>
            </a:pPr>
            <a:r>
              <a:rPr lang="en-US" sz="2400" dirty="0" smtClean="0"/>
              <a:t>Other gun laws weren’t taken into effect such as “Stand Your Ground” </a:t>
            </a:r>
          </a:p>
          <a:p>
            <a:pPr>
              <a:buFont typeface="Arial" pitchFamily="34" charset="0"/>
              <a:buChar char="•"/>
            </a:pPr>
            <a:r>
              <a:rPr lang="en-US" sz="2400" dirty="0" smtClean="0"/>
              <a:t>Not enough variation </a:t>
            </a:r>
            <a:r>
              <a:rPr lang="en-US" sz="2400" smtClean="0"/>
              <a:t>in right to carry laws</a:t>
            </a:r>
            <a:endParaRPr lang="en-US" sz="2400" dirty="0" smtClean="0"/>
          </a:p>
          <a:p>
            <a:endParaRPr lang="en-US" sz="2400" dirty="0" smtClean="0"/>
          </a:p>
          <a:p>
            <a:pPr>
              <a:buFont typeface="Arial" pitchFamily="34" charset="0"/>
              <a:buChar char="•"/>
            </a:pP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3549</TotalTime>
  <Words>983</Words>
  <Application>Microsoft Office PowerPoint</Application>
  <PresentationFormat>Custom</PresentationFormat>
  <Paragraphs>94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 The Right to Carry and Its Effects on Violent Crime Scot Hein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Scotty</dc:creator>
  <cp:lastModifiedBy>Scotty</cp:lastModifiedBy>
  <cp:revision>77</cp:revision>
  <dcterms:created xsi:type="dcterms:W3CDTF">2013-04-18T01:55:14Z</dcterms:created>
  <dcterms:modified xsi:type="dcterms:W3CDTF">2013-04-23T14:13:51Z</dcterms:modified>
</cp:coreProperties>
</file>