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68" autoAdjust="0"/>
  </p:normalViewPr>
  <p:slideViewPr>
    <p:cSldViewPr snapToObjects="1">
      <p:cViewPr>
        <p:scale>
          <a:sx n="20" d="100"/>
          <a:sy n="20" d="100"/>
        </p:scale>
        <p:origin x="-1109" y="-86"/>
      </p:cViewPr>
      <p:guideLst>
        <p:guide orient="horz" pos="10368"/>
        <p:guide pos="13824"/>
      </p:guideLst>
    </p:cSldViewPr>
  </p:slideViewPr>
  <p:notesTextViewPr>
    <p:cViewPr>
      <p:scale>
        <a:sx n="100" d="100"/>
        <a:sy n="100" d="100"/>
      </p:scale>
      <p:origin x="0" y="0"/>
    </p:cViewPr>
  </p:notesTextViewPr>
  <p:gridSpacing cx="914400" cy="9144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A143E6-0AAF-4389-A315-D12A591A0C22}" type="datetimeFigureOut">
              <a:rPr lang="en-US" smtClean="0"/>
              <a:t>4/22/2013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83D6E8-4FA4-44ED-90D0-6BE1102B089B}" type="slidenum">
              <a:rPr lang="en-US" smtClean="0"/>
              <a:t>‹#›</a:t>
            </a:fld>
            <a:endParaRPr lang="en-US"/>
          </a:p>
        </p:txBody>
      </p:sp>
    </p:spTree>
    <p:extLst>
      <p:ext uri="{BB962C8B-B14F-4D97-AF65-F5344CB8AC3E}">
        <p14:creationId xmlns:p14="http://schemas.microsoft.com/office/powerpoint/2010/main" val="3674010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83D6E8-4FA4-44ED-90D0-6BE1102B089B}" type="slidenum">
              <a:rPr lang="en-US" smtClean="0"/>
              <a:t>1</a:t>
            </a:fld>
            <a:endParaRPr lang="en-US"/>
          </a:p>
        </p:txBody>
      </p:sp>
    </p:spTree>
    <p:extLst>
      <p:ext uri="{BB962C8B-B14F-4D97-AF65-F5344CB8AC3E}">
        <p14:creationId xmlns:p14="http://schemas.microsoft.com/office/powerpoint/2010/main" val="2835151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8E2F2D6-6D3F-40BB-9B96-E29D2570FDB5}"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E2F2D6-6D3F-40BB-9B96-E29D2570FDB5}"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E2F2D6-6D3F-40BB-9B96-E29D2570FDB5}"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8E2F2D6-6D3F-40BB-9B96-E29D2570FDB5}"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8E2F2D6-6D3F-40BB-9B96-E29D2570FDB5}" type="datetimeFigureOut">
              <a:rPr lang="en-US" smtClean="0"/>
              <a:pPr/>
              <a:t>4/22/2013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8E2F2D6-6D3F-40BB-9B96-E29D2570FDB5}" type="datetimeFigureOut">
              <a:rPr lang="en-US" smtClean="0"/>
              <a:pPr/>
              <a:t>4/22/2013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2F2D6-6D3F-40BB-9B96-E29D2570FDB5}" type="datetimeFigureOut">
              <a:rPr lang="en-US" smtClean="0"/>
              <a:pPr/>
              <a:t>4/22/2013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2F2D6-6D3F-40BB-9B96-E29D2570FDB5}"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2F2D6-6D3F-40BB-9B96-E29D2570FDB5}"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E2F2D6-6D3F-40BB-9B96-E29D2570FDB5}"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E2F2D6-6D3F-40BB-9B96-E29D2570FDB5}"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D07833-2568-4AD2-8664-35D815FB717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08E2F2D6-6D3F-40BB-9B96-E29D2570FDB5}" type="datetimeFigureOut">
              <a:rPr lang="en-US" smtClean="0"/>
              <a:pPr/>
              <a:t>4/22/2013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E7D07833-2568-4AD2-8664-35D815FB717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TextBox 3"/>
          <p:cNvSpPr txBox="1"/>
          <p:nvPr/>
        </p:nvSpPr>
        <p:spPr>
          <a:xfrm>
            <a:off x="642275" y="914400"/>
            <a:ext cx="34104925" cy="5016758"/>
          </a:xfrm>
          <a:prstGeom prst="rect">
            <a:avLst/>
          </a:prstGeom>
          <a:solidFill>
            <a:schemeClr val="bg1"/>
          </a:solidFill>
          <a:ln>
            <a:solidFill>
              <a:schemeClr val="tx1"/>
            </a:solidFill>
          </a:ln>
        </p:spPr>
        <p:txBody>
          <a:bodyPr wrap="square" rtlCol="0">
            <a:spAutoFit/>
          </a:bodyPr>
          <a:lstStyle/>
          <a:p>
            <a:r>
              <a:rPr lang="en-US" sz="12000" b="1" dirty="0"/>
              <a:t>The Influence of Land Cover Dynamics on CO</a:t>
            </a:r>
            <a:r>
              <a:rPr lang="en-US" sz="12000" b="1" baseline="-25000" dirty="0"/>
              <a:t>2</a:t>
            </a:r>
            <a:r>
              <a:rPr lang="en-US" sz="12000" b="1" dirty="0"/>
              <a:t> Flux: </a:t>
            </a:r>
          </a:p>
          <a:p>
            <a:r>
              <a:rPr lang="en-US" sz="12000" b="1" dirty="0"/>
              <a:t>A Case Study in São José Dos Campos, Brazil</a:t>
            </a:r>
          </a:p>
          <a:p>
            <a:r>
              <a:rPr lang="en-US" sz="8000" dirty="0" smtClean="0"/>
              <a:t>Gabriel </a:t>
            </a:r>
            <a:r>
              <a:rPr lang="en-US" sz="8000" dirty="0" err="1" smtClean="0"/>
              <a:t>Paiva</a:t>
            </a:r>
            <a:endParaRPr lang="en-US" sz="8000" dirty="0"/>
          </a:p>
        </p:txBody>
      </p:sp>
      <p:sp>
        <p:nvSpPr>
          <p:cNvPr id="7" name="TextBox 6"/>
          <p:cNvSpPr txBox="1"/>
          <p:nvPr/>
        </p:nvSpPr>
        <p:spPr>
          <a:xfrm>
            <a:off x="642275" y="6869401"/>
            <a:ext cx="13073725" cy="5816977"/>
          </a:xfrm>
          <a:prstGeom prst="rect">
            <a:avLst/>
          </a:prstGeom>
          <a:solidFill>
            <a:schemeClr val="bg1"/>
          </a:solidFill>
          <a:ln w="22225" cmpd="tri">
            <a:solidFill>
              <a:schemeClr val="tx1"/>
            </a:solidFill>
          </a:ln>
        </p:spPr>
        <p:txBody>
          <a:bodyPr wrap="square" rtlCol="0">
            <a:spAutoFit/>
          </a:bodyPr>
          <a:lstStyle/>
          <a:p>
            <a:r>
              <a:rPr lang="en-US" sz="4800" b="1" dirty="0" smtClean="0"/>
              <a:t>Introduction</a:t>
            </a:r>
          </a:p>
          <a:p>
            <a:r>
              <a:rPr lang="en-US" sz="3200" dirty="0" smtClean="0"/>
              <a:t>The </a:t>
            </a:r>
            <a:r>
              <a:rPr lang="en-US" sz="3200" dirty="0"/>
              <a:t>United Nations Framework Convention on Climate Change (UNFCC) has rallied countries around the world to increase efforts in limiting the rise of average global temperatures.  Brazil has been a top contributor in the cause, and has established greenhouse gas (GHG) emission targets for the year 2020 that project reductions </a:t>
            </a:r>
            <a:r>
              <a:rPr lang="en-US" sz="3200" dirty="0" smtClean="0"/>
              <a:t>by </a:t>
            </a:r>
            <a:r>
              <a:rPr lang="en-US" sz="3200" dirty="0"/>
              <a:t>36.1%-38.9%.  Mean annual net emissions in land use change and forestry were obtained by following the principles of the Intergovernmental Panel on Climate Change (IPCC). Sources and sinks of anthropogenic CO</a:t>
            </a:r>
            <a:r>
              <a:rPr lang="en-US" sz="3200" baseline="-25000" dirty="0"/>
              <a:t>2</a:t>
            </a:r>
            <a:r>
              <a:rPr lang="en-US" sz="3200" dirty="0"/>
              <a:t> were estimated from 1994 to 2002 for all six Brazilian biomes: Amazon, </a:t>
            </a:r>
            <a:r>
              <a:rPr lang="en-US" sz="3200" dirty="0" err="1"/>
              <a:t>Cerrado</a:t>
            </a:r>
            <a:r>
              <a:rPr lang="en-US" sz="3200" dirty="0"/>
              <a:t>, </a:t>
            </a:r>
            <a:r>
              <a:rPr lang="en-US" sz="3200" dirty="0" err="1"/>
              <a:t>Pantanal</a:t>
            </a:r>
            <a:r>
              <a:rPr lang="en-US" sz="3200" dirty="0"/>
              <a:t>, Atlantic Forest, </a:t>
            </a:r>
            <a:r>
              <a:rPr lang="en-US" sz="3200" dirty="0" err="1"/>
              <a:t>Caatinga</a:t>
            </a:r>
            <a:r>
              <a:rPr lang="en-US" sz="3200" dirty="0"/>
              <a:t> and Pampa.</a:t>
            </a:r>
          </a:p>
          <a:p>
            <a:pPr algn="ctr"/>
            <a:endParaRPr lang="en-US" sz="3600" dirty="0" smtClean="0"/>
          </a:p>
        </p:txBody>
      </p:sp>
      <p:sp>
        <p:nvSpPr>
          <p:cNvPr id="8" name="TextBox 7"/>
          <p:cNvSpPr txBox="1"/>
          <p:nvPr/>
        </p:nvSpPr>
        <p:spPr>
          <a:xfrm>
            <a:off x="31089600" y="6865036"/>
            <a:ext cx="11887200" cy="9571851"/>
          </a:xfrm>
          <a:prstGeom prst="rect">
            <a:avLst/>
          </a:prstGeom>
          <a:solidFill>
            <a:schemeClr val="bg1"/>
          </a:solidFill>
          <a:ln>
            <a:solidFill>
              <a:schemeClr val="tx1"/>
            </a:solidFill>
          </a:ln>
        </p:spPr>
        <p:txBody>
          <a:bodyPr wrap="square" rtlCol="0">
            <a:spAutoFit/>
          </a:bodyPr>
          <a:lstStyle/>
          <a:p>
            <a:r>
              <a:rPr lang="en-US" sz="4800" b="1" dirty="0" smtClean="0"/>
              <a:t>Methods</a:t>
            </a:r>
          </a:p>
          <a:p>
            <a:pPr marL="457200" indent="-457200">
              <a:buFont typeface="Arial" pitchFamily="34" charset="0"/>
              <a:buChar char="•"/>
            </a:pPr>
            <a:r>
              <a:rPr lang="en-US" sz="3200" dirty="0" smtClean="0"/>
              <a:t>Overlay Techniques</a:t>
            </a:r>
          </a:p>
          <a:p>
            <a:pPr marL="2651760" lvl="1" indent="-457200">
              <a:buFont typeface="Arial" pitchFamily="34" charset="0"/>
              <a:buChar char="•"/>
            </a:pPr>
            <a:r>
              <a:rPr lang="en-US" sz="3200" dirty="0" smtClean="0"/>
              <a:t>Union between Vegetation Map + Land Use 1994</a:t>
            </a:r>
          </a:p>
          <a:p>
            <a:pPr marL="2651760" lvl="1" indent="-457200">
              <a:buFont typeface="Arial" pitchFamily="34" charset="0"/>
              <a:buChar char="•"/>
            </a:pPr>
            <a:r>
              <a:rPr lang="en-US" sz="3200" dirty="0" smtClean="0"/>
              <a:t>Union between Vegetation Map + Land Use 2002</a:t>
            </a:r>
          </a:p>
          <a:p>
            <a:pPr marL="2651760" lvl="1" indent="-457200">
              <a:buFont typeface="Arial" pitchFamily="34" charset="0"/>
              <a:buChar char="•"/>
            </a:pPr>
            <a:r>
              <a:rPr lang="en-US" sz="3200" dirty="0" smtClean="0"/>
              <a:t>Intersection between the two unions</a:t>
            </a:r>
          </a:p>
          <a:p>
            <a:pPr marL="457200" indent="-457200">
              <a:buFont typeface="Arial" pitchFamily="34" charset="0"/>
              <a:buChar char="•"/>
            </a:pPr>
            <a:r>
              <a:rPr lang="en-US" sz="3200" dirty="0" smtClean="0"/>
              <a:t>Used the Good Practice Guidance LULUCF</a:t>
            </a:r>
          </a:p>
          <a:p>
            <a:pPr marL="2651760" lvl="1" indent="-457200">
              <a:buFont typeface="Arial" pitchFamily="34" charset="0"/>
              <a:buChar char="•"/>
            </a:pPr>
            <a:r>
              <a:rPr lang="en-US" sz="3200" dirty="0" smtClean="0"/>
              <a:t>Methodologies for estimating CO</a:t>
            </a:r>
            <a:r>
              <a:rPr lang="en-US" sz="3200" baseline="-25000" dirty="0" smtClean="0"/>
              <a:t>2</a:t>
            </a:r>
            <a:r>
              <a:rPr lang="en-US" sz="3200" dirty="0" smtClean="0"/>
              <a:t> stock</a:t>
            </a:r>
          </a:p>
          <a:p>
            <a:pPr marL="571500" indent="-571500">
              <a:buFont typeface="Arial" pitchFamily="34" charset="0"/>
              <a:buChar char="•"/>
            </a:pPr>
            <a:r>
              <a:rPr lang="en-US" sz="3200" dirty="0" smtClean="0"/>
              <a:t>Query Analysis</a:t>
            </a:r>
          </a:p>
          <a:p>
            <a:pPr marL="2766060" lvl="1" indent="-571500">
              <a:buFont typeface="Arial" pitchFamily="34" charset="0"/>
              <a:buChar char="•"/>
            </a:pPr>
            <a:r>
              <a:rPr lang="en-US" sz="3200" dirty="0" smtClean="0"/>
              <a:t>Verification for unmatched polygons</a:t>
            </a:r>
          </a:p>
          <a:p>
            <a:pPr marL="2766060" lvl="1" indent="-571500">
              <a:buFont typeface="Arial" pitchFamily="34" charset="0"/>
              <a:buChar char="•"/>
            </a:pPr>
            <a:endParaRPr lang="en-US" sz="3200" dirty="0" smtClean="0"/>
          </a:p>
          <a:p>
            <a:pPr algn="ctr"/>
            <a:endParaRPr lang="en-US" dirty="0"/>
          </a:p>
          <a:p>
            <a:pPr algn="ctr"/>
            <a:endParaRPr lang="en-US" sz="1800" dirty="0" smtClean="0"/>
          </a:p>
          <a:p>
            <a:pPr algn="ctr"/>
            <a:endParaRPr lang="en-US" sz="1800" dirty="0"/>
          </a:p>
          <a:p>
            <a:pPr algn="ctr"/>
            <a:endParaRPr lang="en-US" sz="1800" dirty="0" smtClean="0"/>
          </a:p>
          <a:p>
            <a:pPr algn="ctr"/>
            <a:endParaRPr lang="en-US" sz="1800" dirty="0"/>
          </a:p>
          <a:p>
            <a:pPr algn="ctr"/>
            <a:endParaRPr lang="en-US" sz="1800" dirty="0" smtClean="0"/>
          </a:p>
          <a:p>
            <a:pPr algn="ctr"/>
            <a:endParaRPr lang="en-US" sz="1800" dirty="0" smtClean="0"/>
          </a:p>
          <a:p>
            <a:pPr algn="ctr"/>
            <a:endParaRPr lang="en-US" dirty="0"/>
          </a:p>
        </p:txBody>
      </p:sp>
      <p:sp>
        <p:nvSpPr>
          <p:cNvPr id="9" name="TextBox 8"/>
          <p:cNvSpPr txBox="1"/>
          <p:nvPr/>
        </p:nvSpPr>
        <p:spPr>
          <a:xfrm>
            <a:off x="31089600" y="17833889"/>
            <a:ext cx="11887200" cy="4278094"/>
          </a:xfrm>
          <a:prstGeom prst="rect">
            <a:avLst/>
          </a:prstGeom>
          <a:solidFill>
            <a:schemeClr val="bg1"/>
          </a:solidFill>
          <a:ln>
            <a:solidFill>
              <a:schemeClr val="tx1"/>
            </a:solidFill>
          </a:ln>
        </p:spPr>
        <p:txBody>
          <a:bodyPr wrap="square" rtlCol="0">
            <a:spAutoFit/>
          </a:bodyPr>
          <a:lstStyle/>
          <a:p>
            <a:r>
              <a:rPr lang="en-US" sz="4800" b="1" dirty="0" smtClean="0"/>
              <a:t>Results</a:t>
            </a:r>
          </a:p>
          <a:p>
            <a:r>
              <a:rPr lang="en-US" sz="3200" dirty="0"/>
              <a:t>Table #1 shows urbanization contributing the most to land use change in the period from 1994 to 2002. Land that converted to urban consisted of 156.21 ha and 88.67 ha of cropland and planted pasture respectively. Table #3 shows this urbanization process is responsible for a total of 1494.8435 tons of CO</a:t>
            </a:r>
            <a:r>
              <a:rPr lang="en-US" sz="3200" baseline="-25000" dirty="0"/>
              <a:t>2</a:t>
            </a:r>
            <a:r>
              <a:rPr lang="en-US" sz="3200" dirty="0"/>
              <a:t> being emitted to the </a:t>
            </a:r>
            <a:r>
              <a:rPr lang="en-US" sz="3200" dirty="0" smtClean="0"/>
              <a:t>atmosphere.  We see forest lands and grasslands that remain the same having a significant impact in removing </a:t>
            </a:r>
            <a:r>
              <a:rPr lang="en-US" sz="3200" dirty="0"/>
              <a:t>CO</a:t>
            </a:r>
            <a:r>
              <a:rPr lang="en-US" sz="3200" baseline="-25000" dirty="0"/>
              <a:t>2</a:t>
            </a:r>
            <a:endParaRPr lang="en-US" dirty="0" smtClean="0"/>
          </a:p>
        </p:txBody>
      </p:sp>
      <p:sp>
        <p:nvSpPr>
          <p:cNvPr id="10" name="TextBox 9"/>
          <p:cNvSpPr txBox="1"/>
          <p:nvPr/>
        </p:nvSpPr>
        <p:spPr>
          <a:xfrm>
            <a:off x="31089600" y="23528993"/>
            <a:ext cx="11887200" cy="3785652"/>
          </a:xfrm>
          <a:prstGeom prst="rect">
            <a:avLst/>
          </a:prstGeom>
          <a:solidFill>
            <a:schemeClr val="bg1"/>
          </a:solidFill>
          <a:ln>
            <a:solidFill>
              <a:schemeClr val="tx1"/>
            </a:solidFill>
          </a:ln>
        </p:spPr>
        <p:txBody>
          <a:bodyPr wrap="square" rtlCol="0">
            <a:spAutoFit/>
          </a:bodyPr>
          <a:lstStyle/>
          <a:p>
            <a:r>
              <a:rPr lang="en-US" sz="4800" b="1" dirty="0" smtClean="0"/>
              <a:t>Conclusions</a:t>
            </a:r>
          </a:p>
          <a:p>
            <a:r>
              <a:rPr lang="en-US" sz="3200" dirty="0"/>
              <a:t>Layers used in this study provided the data sources needed to estimate anthropogenic CO</a:t>
            </a:r>
            <a:r>
              <a:rPr lang="en-US" sz="3200" baseline="-25000" dirty="0"/>
              <a:t>2</a:t>
            </a:r>
            <a:r>
              <a:rPr lang="en-US" sz="3200" dirty="0"/>
              <a:t> emissions and removals for São José dos Campos in the period from 1994 to 2002.  We see urbanization taking over portions of cropland and planted pasture contributing </a:t>
            </a:r>
            <a:r>
              <a:rPr lang="en-US" sz="3200" dirty="0" smtClean="0"/>
              <a:t>to the </a:t>
            </a:r>
            <a:r>
              <a:rPr lang="en-US" sz="3200" dirty="0"/>
              <a:t>anthropogenic CO</a:t>
            </a:r>
            <a:r>
              <a:rPr lang="en-US" sz="3200" baseline="-25000" dirty="0"/>
              <a:t>2</a:t>
            </a:r>
            <a:r>
              <a:rPr lang="en-US" sz="3200" dirty="0"/>
              <a:t> emissions.    </a:t>
            </a:r>
          </a:p>
          <a:p>
            <a:endParaRPr lang="en-US" sz="3200" dirty="0"/>
          </a:p>
        </p:txBody>
      </p:sp>
      <p:pic>
        <p:nvPicPr>
          <p:cNvPr id="11" name="Picture 7"/>
          <p:cNvPicPr>
            <a:picLocks noChangeAspect="1" noChangeArrowheads="1"/>
          </p:cNvPicPr>
          <p:nvPr/>
        </p:nvPicPr>
        <p:blipFill>
          <a:blip r:embed="rId3" cstate="print"/>
          <a:srcRect/>
          <a:stretch>
            <a:fillRect/>
          </a:stretch>
        </p:blipFill>
        <p:spPr bwMode="auto">
          <a:xfrm>
            <a:off x="0" y="28346400"/>
            <a:ext cx="30175200" cy="4572000"/>
          </a:xfrm>
          <a:prstGeom prst="rect">
            <a:avLst/>
          </a:prstGeom>
          <a:noFill/>
          <a:ln w="9525">
            <a:solidFill>
              <a:schemeClr val="tx1"/>
            </a:solidFill>
            <a:miter lim="800000"/>
            <a:headEnd/>
            <a:tailEnd/>
          </a:ln>
        </p:spPr>
      </p:pic>
      <p:sp>
        <p:nvSpPr>
          <p:cNvPr id="2" name="TextBox 1"/>
          <p:cNvSpPr txBox="1"/>
          <p:nvPr/>
        </p:nvSpPr>
        <p:spPr>
          <a:xfrm>
            <a:off x="14630400" y="6916093"/>
            <a:ext cx="15544800" cy="3785652"/>
          </a:xfrm>
          <a:prstGeom prst="rect">
            <a:avLst/>
          </a:prstGeom>
          <a:solidFill>
            <a:schemeClr val="bg1"/>
          </a:solidFill>
          <a:ln>
            <a:solidFill>
              <a:schemeClr val="tx1"/>
            </a:solidFill>
          </a:ln>
        </p:spPr>
        <p:txBody>
          <a:bodyPr wrap="square" rtlCol="0">
            <a:spAutoFit/>
          </a:bodyPr>
          <a:lstStyle/>
          <a:p>
            <a:r>
              <a:rPr lang="en-US" sz="4800" b="1" dirty="0" smtClean="0"/>
              <a:t>Data Layers</a:t>
            </a:r>
          </a:p>
          <a:p>
            <a:pPr marL="571500" indent="-571500">
              <a:buFont typeface="Arial" pitchFamily="34" charset="0"/>
              <a:buChar char="•"/>
            </a:pPr>
            <a:r>
              <a:rPr lang="en-US" sz="4800" dirty="0" smtClean="0"/>
              <a:t>Municipal Borders</a:t>
            </a:r>
          </a:p>
          <a:p>
            <a:pPr marL="571500" indent="-571500">
              <a:buFont typeface="Arial" pitchFamily="34" charset="0"/>
              <a:buChar char="•"/>
            </a:pPr>
            <a:r>
              <a:rPr lang="en-US" sz="4800" dirty="0" smtClean="0"/>
              <a:t>Vegetation </a:t>
            </a:r>
            <a:r>
              <a:rPr lang="en-US" sz="4800" dirty="0"/>
              <a:t>map for Atlantic </a:t>
            </a:r>
            <a:r>
              <a:rPr lang="en-US" sz="4800" dirty="0" smtClean="0"/>
              <a:t>Forest</a:t>
            </a:r>
          </a:p>
          <a:p>
            <a:pPr marL="571500" indent="-571500">
              <a:buFont typeface="Arial" pitchFamily="34" charset="0"/>
              <a:buChar char="•"/>
            </a:pPr>
            <a:r>
              <a:rPr lang="en-US" sz="4800" dirty="0" smtClean="0"/>
              <a:t>Landsat Image1994</a:t>
            </a:r>
          </a:p>
          <a:p>
            <a:pPr marL="571500" indent="-571500">
              <a:buFont typeface="Arial" pitchFamily="34" charset="0"/>
              <a:buChar char="•"/>
            </a:pPr>
            <a:r>
              <a:rPr lang="en-US" sz="4800" dirty="0" smtClean="0"/>
              <a:t>Landsat Image </a:t>
            </a:r>
            <a:r>
              <a:rPr lang="en-US" sz="4800" dirty="0" smtClean="0"/>
              <a:t>2002</a:t>
            </a:r>
            <a:endParaRPr lang="en-US" sz="4800" dirty="0" smtClean="0"/>
          </a:p>
        </p:txBody>
      </p:sp>
      <p:sp>
        <p:nvSpPr>
          <p:cNvPr id="12" name="TextBox 11"/>
          <p:cNvSpPr txBox="1"/>
          <p:nvPr/>
        </p:nvSpPr>
        <p:spPr>
          <a:xfrm>
            <a:off x="642277" y="17472644"/>
            <a:ext cx="13073724" cy="10310515"/>
          </a:xfrm>
          <a:prstGeom prst="rect">
            <a:avLst/>
          </a:prstGeom>
          <a:solidFill>
            <a:schemeClr val="bg1"/>
          </a:solidFill>
          <a:ln>
            <a:solidFill>
              <a:schemeClr val="tx1"/>
            </a:solidFill>
          </a:ln>
        </p:spPr>
        <p:txBody>
          <a:bodyPr wrap="square" rtlCol="0">
            <a:spAutoFit/>
          </a:bodyPr>
          <a:lstStyle/>
          <a:p>
            <a:r>
              <a:rPr lang="en-US" sz="4800" b="1" dirty="0" err="1" smtClean="0"/>
              <a:t>TerraAmazon</a:t>
            </a:r>
            <a:r>
              <a:rPr lang="en-US" sz="4800" b="1" dirty="0" smtClean="0"/>
              <a:t> Software</a:t>
            </a:r>
          </a:p>
          <a:p>
            <a:pPr marL="571500" indent="-571500">
              <a:buFont typeface="Arial" pitchFamily="34" charset="0"/>
              <a:buChar char="•"/>
            </a:pPr>
            <a:r>
              <a:rPr lang="en-US" sz="3200" dirty="0" smtClean="0"/>
              <a:t>Multi-user GIS environment (up to 20 users)</a:t>
            </a:r>
          </a:p>
          <a:p>
            <a:pPr marL="571500" indent="-571500">
              <a:buFont typeface="Arial" pitchFamily="34" charset="0"/>
              <a:buChar char="•"/>
            </a:pPr>
            <a:r>
              <a:rPr lang="en-US" sz="3200" dirty="0" smtClean="0"/>
              <a:t>Manages remotely sensed images of Brazil’s Forests</a:t>
            </a:r>
          </a:p>
          <a:p>
            <a:pPr marL="571500" indent="-571500">
              <a:buFont typeface="Arial" pitchFamily="34" charset="0"/>
              <a:buChar char="•"/>
            </a:pPr>
            <a:r>
              <a:rPr lang="en-US" sz="3200" dirty="0" smtClean="0"/>
              <a:t>Compatible with </a:t>
            </a:r>
            <a:r>
              <a:rPr lang="en-US" sz="3200" dirty="0" err="1" smtClean="0"/>
              <a:t>TerraLib</a:t>
            </a:r>
            <a:r>
              <a:rPr lang="en-US" sz="3200" dirty="0" smtClean="0"/>
              <a:t> database</a:t>
            </a:r>
          </a:p>
          <a:p>
            <a:pPr marL="571500" indent="-571500">
              <a:buFont typeface="Arial" pitchFamily="34" charset="0"/>
              <a:buChar char="•"/>
            </a:pPr>
            <a:r>
              <a:rPr lang="en-US" sz="3200" dirty="0" smtClean="0"/>
              <a:t>Developed by National Institute for Space Research(INPE) and Foundation of Spatial Science, Applications and Technology (FUNCATE).</a:t>
            </a:r>
          </a:p>
          <a:p>
            <a:pPr marL="571500" indent="-571500">
              <a:buFont typeface="Arial" pitchFamily="34" charset="0"/>
              <a:buChar char="•"/>
            </a:pPr>
            <a:endParaRPr lang="en-US" sz="3200" dirty="0" smtClean="0"/>
          </a:p>
          <a:p>
            <a:pPr marL="571500" indent="-571500">
              <a:buFont typeface="Arial" pitchFamily="34" charset="0"/>
              <a:buChar char="•"/>
            </a:pPr>
            <a:endParaRPr lang="en-US" sz="4000" b="1" dirty="0" smtClean="0"/>
          </a:p>
          <a:p>
            <a:endParaRPr lang="en-US" sz="4000" b="1" dirty="0" smtClean="0"/>
          </a:p>
          <a:p>
            <a:pPr algn="ctr"/>
            <a:endParaRPr lang="en-US" dirty="0" smtClean="0"/>
          </a:p>
          <a:p>
            <a:pPr algn="ctr"/>
            <a:endParaRPr lang="en-US" dirty="0" smtClean="0"/>
          </a:p>
          <a:p>
            <a:pPr algn="ctr"/>
            <a:endParaRPr lang="en-US" dirty="0" smtClean="0"/>
          </a:p>
          <a:p>
            <a:pPr algn="ctr"/>
            <a:endParaRPr lang="en-US" dirty="0" smtClean="0"/>
          </a:p>
        </p:txBody>
      </p:sp>
      <p:sp>
        <p:nvSpPr>
          <p:cNvPr id="3" name="TextBox 2"/>
          <p:cNvSpPr txBox="1"/>
          <p:nvPr/>
        </p:nvSpPr>
        <p:spPr>
          <a:xfrm>
            <a:off x="642276" y="13658433"/>
            <a:ext cx="13073724" cy="2800767"/>
          </a:xfrm>
          <a:prstGeom prst="rect">
            <a:avLst/>
          </a:prstGeom>
          <a:solidFill>
            <a:schemeClr val="bg1"/>
          </a:solidFill>
          <a:ln>
            <a:solidFill>
              <a:schemeClr val="tx1"/>
            </a:solidFill>
          </a:ln>
        </p:spPr>
        <p:txBody>
          <a:bodyPr wrap="square" rtlCol="0">
            <a:spAutoFit/>
          </a:bodyPr>
          <a:lstStyle/>
          <a:p>
            <a:r>
              <a:rPr lang="en-US" sz="4800" b="1" dirty="0" smtClean="0"/>
              <a:t>Study Area</a:t>
            </a:r>
          </a:p>
          <a:p>
            <a:r>
              <a:rPr lang="en-US" sz="3200" dirty="0" smtClean="0"/>
              <a:t>Site: São José dos Campos, São Paulo, Brazil.</a:t>
            </a:r>
          </a:p>
          <a:p>
            <a:pPr marL="2766060" lvl="1" indent="-571500">
              <a:buFont typeface="Arial" pitchFamily="34" charset="0"/>
              <a:buChar char="•"/>
            </a:pPr>
            <a:r>
              <a:rPr lang="en-US" sz="3200" dirty="0" smtClean="0"/>
              <a:t>Area: 1,099,600 km2</a:t>
            </a:r>
          </a:p>
          <a:p>
            <a:pPr marL="2766060" lvl="1" indent="-571500">
              <a:buFont typeface="Arial" pitchFamily="34" charset="0"/>
              <a:buChar char="•"/>
            </a:pPr>
            <a:r>
              <a:rPr lang="en-US" sz="3200" dirty="0" smtClean="0"/>
              <a:t>Population: 636,876</a:t>
            </a:r>
          </a:p>
          <a:p>
            <a:r>
              <a:rPr lang="en-US" sz="3200" dirty="0" smtClean="0"/>
              <a:t>Biome: Atlantic Forest</a:t>
            </a:r>
            <a:endParaRPr lang="en-US" sz="3200" dirty="0"/>
          </a:p>
        </p:txBody>
      </p:sp>
      <p:sp>
        <p:nvSpPr>
          <p:cNvPr id="16" name="TextBox 15"/>
          <p:cNvSpPr txBox="1"/>
          <p:nvPr/>
        </p:nvSpPr>
        <p:spPr>
          <a:xfrm>
            <a:off x="14630400" y="12096422"/>
            <a:ext cx="15544800" cy="15234940"/>
          </a:xfrm>
          <a:prstGeom prst="rect">
            <a:avLst/>
          </a:prstGeom>
          <a:solidFill>
            <a:schemeClr val="bg1"/>
          </a:solidFill>
          <a:ln>
            <a:solidFill>
              <a:schemeClr val="tx1"/>
            </a:solidFill>
          </a:ln>
        </p:spPr>
        <p:txBody>
          <a:bodyPr wrap="square" rtlCol="0">
            <a:spAutoFit/>
          </a:bodyPr>
          <a:lstStyle/>
          <a:p>
            <a:r>
              <a:rPr lang="en-US" sz="4800" b="1" dirty="0" smtClean="0"/>
              <a:t>Land Use Change 1994 vs. 2002</a:t>
            </a:r>
          </a:p>
          <a:p>
            <a:endParaRPr lang="en-US" sz="4800" dirty="0"/>
          </a:p>
          <a:p>
            <a:endParaRPr lang="en-US" sz="4800" dirty="0" smtClean="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endParaRPr lang="en-US" sz="4800" dirty="0"/>
          </a:p>
          <a:p>
            <a:endParaRPr lang="en-US" sz="4800" dirty="0" smtClean="0"/>
          </a:p>
          <a:p>
            <a:pPr algn="ctr"/>
            <a:endParaRPr lang="en-US" sz="2800" dirty="0"/>
          </a:p>
          <a:p>
            <a:endParaRPr lang="en-US" sz="4800" dirty="0" smtClean="0"/>
          </a:p>
          <a:p>
            <a:endParaRPr lang="en-US" sz="2400" dirty="0"/>
          </a:p>
          <a:p>
            <a:endParaRPr lang="en-US" sz="4800" dirty="0" smtClean="0"/>
          </a:p>
          <a:p>
            <a:endParaRPr lang="en-US" sz="4800" dirty="0"/>
          </a:p>
          <a:p>
            <a:endParaRPr lang="en-US" sz="4800" dirty="0" smtClean="0"/>
          </a:p>
          <a:p>
            <a:endParaRPr lang="en-US" sz="4800" dirty="0"/>
          </a:p>
        </p:txBody>
      </p:sp>
      <p:pic>
        <p:nvPicPr>
          <p:cNvPr id="103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7139" y="21031200"/>
            <a:ext cx="9144000" cy="603411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37"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844212" y="13428326"/>
            <a:ext cx="6600825" cy="456592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39"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32800" y="11650961"/>
            <a:ext cx="6400800" cy="438230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6" name="TextBox 5"/>
          <p:cNvSpPr txBox="1"/>
          <p:nvPr/>
        </p:nvSpPr>
        <p:spPr>
          <a:xfrm>
            <a:off x="31017411" y="28366453"/>
            <a:ext cx="11887200" cy="2308324"/>
          </a:xfrm>
          <a:prstGeom prst="rect">
            <a:avLst/>
          </a:prstGeom>
          <a:solidFill>
            <a:schemeClr val="bg1"/>
          </a:solidFill>
          <a:ln>
            <a:solidFill>
              <a:schemeClr val="tx1"/>
            </a:solidFill>
          </a:ln>
        </p:spPr>
        <p:txBody>
          <a:bodyPr wrap="square" rtlCol="0">
            <a:spAutoFit/>
          </a:bodyPr>
          <a:lstStyle/>
          <a:p>
            <a:r>
              <a:rPr lang="en-US" sz="4800" b="1" dirty="0" smtClean="0"/>
              <a:t>Acknowledgements</a:t>
            </a:r>
          </a:p>
          <a:p>
            <a:r>
              <a:rPr lang="en-US" sz="3200" dirty="0"/>
              <a:t>This study was part of an internship done at FUNCATE.  I would like to thank </a:t>
            </a:r>
            <a:r>
              <a:rPr lang="en-US" sz="3200" dirty="0" err="1"/>
              <a:t>Ubirajara</a:t>
            </a:r>
            <a:r>
              <a:rPr lang="en-US" sz="3200" dirty="0"/>
              <a:t> </a:t>
            </a:r>
            <a:r>
              <a:rPr lang="en-US" sz="3200" dirty="0" err="1"/>
              <a:t>Moura</a:t>
            </a:r>
            <a:r>
              <a:rPr lang="en-US" sz="3200" dirty="0"/>
              <a:t> de </a:t>
            </a:r>
            <a:r>
              <a:rPr lang="en-US" sz="3200" dirty="0" err="1"/>
              <a:t>Freitas</a:t>
            </a:r>
            <a:r>
              <a:rPr lang="en-US" sz="3200" dirty="0"/>
              <a:t> for the opportunity as well as Dr. </a:t>
            </a:r>
            <a:r>
              <a:rPr lang="en-US" sz="3200" dirty="0" err="1"/>
              <a:t>Clotilde</a:t>
            </a:r>
            <a:r>
              <a:rPr lang="en-US" sz="3200" dirty="0"/>
              <a:t> </a:t>
            </a:r>
            <a:r>
              <a:rPr lang="en-US" sz="3200" dirty="0" err="1"/>
              <a:t>Ferri</a:t>
            </a:r>
            <a:r>
              <a:rPr lang="en-US" sz="3200" dirty="0"/>
              <a:t> Santos, Adriana </a:t>
            </a:r>
            <a:r>
              <a:rPr lang="en-US" sz="3200" dirty="0" err="1"/>
              <a:t>Siqueira</a:t>
            </a:r>
            <a:r>
              <a:rPr lang="en-US" sz="3200" dirty="0"/>
              <a:t> and my mentor Michael Palace.  </a:t>
            </a:r>
            <a:endParaRPr lang="en-US" sz="4800" dirty="0"/>
          </a:p>
        </p:txBody>
      </p:sp>
      <p:graphicFrame>
        <p:nvGraphicFramePr>
          <p:cNvPr id="14" name="Table 13"/>
          <p:cNvGraphicFramePr>
            <a:graphicFrameLocks noGrp="1"/>
          </p:cNvGraphicFramePr>
          <p:nvPr>
            <p:extLst>
              <p:ext uri="{D42A27DB-BD31-4B8C-83A1-F6EECF244321}">
                <p14:modId xmlns:p14="http://schemas.microsoft.com/office/powerpoint/2010/main" val="1515971109"/>
              </p:ext>
            </p:extLst>
          </p:nvPr>
        </p:nvGraphicFramePr>
        <p:xfrm>
          <a:off x="16820149" y="22860000"/>
          <a:ext cx="8229599" cy="3462902"/>
        </p:xfrm>
        <a:graphic>
          <a:graphicData uri="http://schemas.openxmlformats.org/drawingml/2006/table">
            <a:tbl>
              <a:tblPr/>
              <a:tblGrid>
                <a:gridCol w="972403"/>
                <a:gridCol w="1576316"/>
                <a:gridCol w="747215"/>
                <a:gridCol w="603913"/>
                <a:gridCol w="4329752"/>
              </a:tblGrid>
              <a:tr h="250934">
                <a:tc gridSpan="5">
                  <a:txBody>
                    <a:bodyPr/>
                    <a:lstStyle/>
                    <a:p>
                      <a:pPr algn="l" fontAlgn="b"/>
                      <a:r>
                        <a:rPr lang="en-US" sz="1400" b="1" i="0" u="none" strike="noStrike" dirty="0">
                          <a:solidFill>
                            <a:srgbClr val="000000"/>
                          </a:solidFill>
                          <a:effectLst/>
                          <a:latin typeface="Calibri"/>
                        </a:rPr>
                        <a:t>Table #2: Methodology used in the Good Guidance Practice LULUCF.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00748">
                <a:tc>
                  <a:txBody>
                    <a:bodyPr/>
                    <a:lstStyle/>
                    <a:p>
                      <a:pPr algn="ctr" fontAlgn="b"/>
                      <a:r>
                        <a:rPr lang="en-US" sz="1200" b="1" i="0" u="none" strike="noStrike">
                          <a:solidFill>
                            <a:srgbClr val="000000"/>
                          </a:solidFill>
                          <a:effectLst/>
                          <a:latin typeface="Calibri"/>
                        </a:rPr>
                        <a:t>Land Use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c>
                  <a:txBody>
                    <a:bodyPr/>
                    <a:lstStyle/>
                    <a:p>
                      <a:pPr algn="ctr" fontAlgn="b"/>
                      <a:r>
                        <a:rPr lang="en-US" sz="1200" b="1" i="0" u="none" strike="noStrike">
                          <a:solidFill>
                            <a:srgbClr val="000000"/>
                          </a:solidFill>
                          <a:effectLst/>
                          <a:latin typeface="Calibri"/>
                        </a:rPr>
                        <a:t>Variable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1" i="0" u="none" strike="noStrike">
                          <a:solidFill>
                            <a:srgbClr val="000000"/>
                          </a:solidFill>
                          <a:effectLst/>
                          <a:latin typeface="Calibri"/>
                        </a:rPr>
                        <a:t>Definition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00748">
                <a:tc>
                  <a:txBody>
                    <a:bodyPr/>
                    <a:lstStyle/>
                    <a:p>
                      <a:pPr algn="ctr" fontAlgn="b"/>
                      <a:r>
                        <a:rPr lang="en-US" sz="1200" b="1" i="0" u="none" strike="noStrike">
                          <a:solidFill>
                            <a:srgbClr val="000000"/>
                          </a:solidFill>
                          <a:effectLst/>
                          <a:latin typeface="Calibri"/>
                        </a:rPr>
                        <a:t>1994 - 2002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1" i="0" u="none" strike="noStrike">
                          <a:solidFill>
                            <a:srgbClr val="000000"/>
                          </a:solidFill>
                          <a:effectLst/>
                          <a:latin typeface="Calibri"/>
                        </a:rPr>
                        <a:t>Change in Carbon Stock</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Ei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a:rPr>
                        <a:t>Carbon Emission Associated with polygon I in period T (tC)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AC-AC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null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a:solidFill>
                            <a:srgbClr val="000000"/>
                          </a:solidFill>
                          <a:effectLst/>
                          <a:latin typeface="Calibri"/>
                        </a:rPr>
                        <a:t>Ai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Area of polygon (ha)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AC-S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(avAvg - 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a:solidFill>
                            <a:srgbClr val="000000"/>
                          </a:solidFill>
                          <a:effectLst/>
                          <a:latin typeface="Calibri"/>
                        </a:rPr>
                        <a:t>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Time (8 years)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AP-AP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null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avAgr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Median carbon stock in agricultural areas (tC/ha)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AP-S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(Pec - 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Pec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Median carbon stock in planted pasture (tC/ha)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AP-R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null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RebG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Median annual increment of carbon in secondary fields (tC/ha/yr)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S-S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null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Remf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Median annual removal of carbon in forest types (tC/ha/yr)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DM-DM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Remf * 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r>
              <a:tr h="200748">
                <a:tc>
                  <a:txBody>
                    <a:bodyPr/>
                    <a:lstStyle/>
                    <a:p>
                      <a:pPr algn="ctr" fontAlgn="b"/>
                      <a:r>
                        <a:rPr lang="en-US" sz="1200" b="1" i="0" u="none" strike="noStrike">
                          <a:solidFill>
                            <a:srgbClr val="000000"/>
                          </a:solidFill>
                          <a:effectLst/>
                          <a:latin typeface="Calibri"/>
                        </a:rPr>
                        <a:t>DL-DL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Remf * 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1" i="0" u="none" strike="noStrike">
                          <a:solidFill>
                            <a:srgbClr val="000000"/>
                          </a:solidFill>
                          <a:effectLst/>
                          <a:latin typeface="Calibri"/>
                        </a:rPr>
                        <a:t>Variable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1" i="0" u="none" strike="noStrike">
                          <a:solidFill>
                            <a:srgbClr val="000000"/>
                          </a:solidFill>
                          <a:effectLst/>
                          <a:latin typeface="Calibri"/>
                        </a:rPr>
                        <a:t>Constants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r>
              <a:tr h="200748">
                <a:tc>
                  <a:txBody>
                    <a:bodyPr/>
                    <a:lstStyle/>
                    <a:p>
                      <a:pPr algn="ctr" fontAlgn="b"/>
                      <a:r>
                        <a:rPr lang="en-US" sz="1200" b="1" i="0" u="none" strike="noStrike">
                          <a:solidFill>
                            <a:srgbClr val="000000"/>
                          </a:solidFill>
                          <a:effectLst/>
                          <a:latin typeface="Calibri"/>
                        </a:rPr>
                        <a:t>FM-FM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Remf * 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a:solidFill>
                            <a:srgbClr val="000000"/>
                          </a:solidFill>
                          <a:effectLst/>
                          <a:latin typeface="Calibri"/>
                        </a:rPr>
                        <a:t>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Calibri"/>
                        </a:rPr>
                        <a:t>0 tC/ha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PA-PA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RebG * 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a:solidFill>
                            <a:srgbClr val="000000"/>
                          </a:solidFill>
                          <a:effectLst/>
                          <a:latin typeface="Calibri"/>
                        </a:rPr>
                        <a:t>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Calibri"/>
                        </a:rPr>
                        <a:t>0 tC/ha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SG-SG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RebG * 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Pec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Calibri"/>
                        </a:rPr>
                        <a:t>8.05 tC/ha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R-R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null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Remf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smtClean="0">
                          <a:solidFill>
                            <a:srgbClr val="000000"/>
                          </a:solidFill>
                          <a:effectLst/>
                          <a:latin typeface="Calibri"/>
                        </a:rPr>
                        <a:t>-0.62 </a:t>
                      </a:r>
                      <a:r>
                        <a:rPr lang="en-US" sz="1200" b="0" i="0" u="none" strike="noStrike" dirty="0">
                          <a:solidFill>
                            <a:srgbClr val="000000"/>
                          </a:solidFill>
                          <a:effectLst/>
                          <a:latin typeface="Calibri"/>
                        </a:rPr>
                        <a:t>tC/ha/</a:t>
                      </a:r>
                      <a:r>
                        <a:rPr lang="en-US" sz="1200" b="0" i="0" u="none" strike="noStrike" dirty="0" err="1">
                          <a:solidFill>
                            <a:srgbClr val="000000"/>
                          </a:solidFill>
                          <a:effectLst/>
                          <a:latin typeface="Calibri"/>
                        </a:rPr>
                        <a:t>yr</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O-AC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Ei = Ai * (O - avAgr)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9BBB59"/>
                    </a:solidFill>
                  </a:tcPr>
                </a:tc>
                <a:tc>
                  <a:txBody>
                    <a:bodyPr/>
                    <a:lstStyle/>
                    <a:p>
                      <a:pPr algn="ctr" fontAlgn="b"/>
                      <a:r>
                        <a:rPr lang="en-US" sz="1200" b="0" i="0" u="none" strike="noStrike" dirty="0">
                          <a:solidFill>
                            <a:srgbClr val="000000"/>
                          </a:solidFill>
                          <a:effectLst/>
                          <a:latin typeface="Calibri"/>
                        </a:rPr>
                        <a:t>avAgr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Calibri"/>
                        </a:rPr>
                        <a:t>5 tC/ha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0748">
                <a:tc>
                  <a:txBody>
                    <a:bodyPr/>
                    <a:lstStyle/>
                    <a:p>
                      <a:pPr algn="ctr" fontAlgn="b"/>
                      <a:r>
                        <a:rPr lang="en-US" sz="1200" b="1" i="0" u="none" strike="noStrike">
                          <a:solidFill>
                            <a:srgbClr val="000000"/>
                          </a:solidFill>
                          <a:effectLst/>
                          <a:latin typeface="Calibri"/>
                        </a:rPr>
                        <a:t>O-O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null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RebG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smtClean="0">
                          <a:solidFill>
                            <a:srgbClr val="000000"/>
                          </a:solidFill>
                          <a:effectLst/>
                          <a:latin typeface="Calibri"/>
                        </a:rPr>
                        <a:t>-1.5 tC/ha/</a:t>
                      </a:r>
                      <a:r>
                        <a:rPr lang="en-US" sz="1200" b="0" i="0" u="none" strike="noStrike" dirty="0" err="1" smtClean="0">
                          <a:solidFill>
                            <a:srgbClr val="000000"/>
                          </a:solidFill>
                          <a:effectLst/>
                          <a:latin typeface="Calibri"/>
                        </a:rPr>
                        <a:t>yr</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805754594"/>
              </p:ext>
            </p:extLst>
          </p:nvPr>
        </p:nvGraphicFramePr>
        <p:xfrm>
          <a:off x="25404680" y="22860000"/>
          <a:ext cx="2941720" cy="3569970"/>
        </p:xfrm>
        <a:graphic>
          <a:graphicData uri="http://schemas.openxmlformats.org/drawingml/2006/table">
            <a:tbl>
              <a:tblPr/>
              <a:tblGrid>
                <a:gridCol w="1012549"/>
                <a:gridCol w="1929171"/>
              </a:tblGrid>
              <a:tr h="200025">
                <a:tc gridSpan="2">
                  <a:txBody>
                    <a:bodyPr/>
                    <a:lstStyle/>
                    <a:p>
                      <a:pPr algn="l" fontAlgn="b"/>
                      <a:r>
                        <a:rPr lang="en-US" sz="1400" b="1" i="0" u="none" strike="noStrike" dirty="0">
                          <a:solidFill>
                            <a:srgbClr val="000000"/>
                          </a:solidFill>
                          <a:effectLst/>
                          <a:latin typeface="Calibri"/>
                        </a:rPr>
                        <a:t>Table #3: Carbon stock according to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n-US"/>
                    </a:p>
                  </a:txBody>
                  <a:tcPr/>
                </a:tc>
              </a:tr>
              <a:tr h="200025">
                <a:tc gridSpan="2">
                  <a:txBody>
                    <a:bodyPr/>
                    <a:lstStyle/>
                    <a:p>
                      <a:pPr algn="l" fontAlgn="b"/>
                      <a:r>
                        <a:rPr lang="en-US" sz="1400" b="1" i="0" u="none" strike="noStrike" dirty="0">
                          <a:solidFill>
                            <a:srgbClr val="000000"/>
                          </a:solidFill>
                          <a:effectLst/>
                          <a:latin typeface="Calibri"/>
                        </a:rPr>
                        <a:t>various land use change possibilities.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r>
              <a:tr h="190500">
                <a:tc>
                  <a:txBody>
                    <a:bodyPr/>
                    <a:lstStyle/>
                    <a:p>
                      <a:pPr algn="ctr" fontAlgn="b"/>
                      <a:r>
                        <a:rPr lang="en-US" sz="1200" b="1" i="0" u="none" strike="noStrike" dirty="0">
                          <a:solidFill>
                            <a:srgbClr val="000000"/>
                          </a:solidFill>
                          <a:effectLst/>
                          <a:latin typeface="Calibri"/>
                        </a:rPr>
                        <a:t>Land Use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c>
                  <a:txBody>
                    <a:bodyPr/>
                    <a:lstStyle/>
                    <a:p>
                      <a:pPr algn="l" fontAlgn="b"/>
                      <a:r>
                        <a:rPr lang="en-US" sz="12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r>
              <a:tr h="190500">
                <a:tc>
                  <a:txBody>
                    <a:bodyPr/>
                    <a:lstStyle/>
                    <a:p>
                      <a:pPr algn="ctr" fontAlgn="b"/>
                      <a:r>
                        <a:rPr lang="en-US" sz="1200" b="1" i="0" u="none" strike="noStrike" dirty="0">
                          <a:solidFill>
                            <a:srgbClr val="000000"/>
                          </a:solidFill>
                          <a:effectLst/>
                          <a:latin typeface="Calibri"/>
                        </a:rPr>
                        <a:t>1994 - 2002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200" b="1" i="0" u="none" strike="noStrike">
                          <a:solidFill>
                            <a:srgbClr val="000000"/>
                          </a:solidFill>
                          <a:effectLst/>
                          <a:latin typeface="Calibri"/>
                        </a:rPr>
                        <a:t>Change in Carbon Stock (tC)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r>
              <a:tr h="238125">
                <a:tc>
                  <a:txBody>
                    <a:bodyPr/>
                    <a:lstStyle/>
                    <a:p>
                      <a:pPr algn="ctr" fontAlgn="b"/>
                      <a:r>
                        <a:rPr lang="en-US" sz="1200" b="1" i="0" u="none" strike="noStrike" dirty="0">
                          <a:solidFill>
                            <a:srgbClr val="000000"/>
                          </a:solidFill>
                          <a:effectLst/>
                          <a:latin typeface="Calibri"/>
                        </a:rPr>
                        <a:t>AC-AC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dirty="0">
                          <a:solidFill>
                            <a:srgbClr val="000000"/>
                          </a:solidFill>
                          <a:effectLst/>
                          <a:latin typeface="Calibri"/>
                        </a:rPr>
                        <a:t>AC-S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a:solidFill>
                            <a:srgbClr val="000000"/>
                          </a:solidFill>
                          <a:effectLst/>
                          <a:latin typeface="Calibri"/>
                        </a:rPr>
                        <a:t>781.05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AP-AP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AP-S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713.7935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AP-R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S-S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DM-DM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smtClean="0">
                          <a:solidFill>
                            <a:srgbClr val="000000"/>
                          </a:solidFill>
                          <a:effectLst/>
                          <a:latin typeface="Calibri"/>
                        </a:rPr>
                        <a:t>-150169.0592</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DL-DL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smtClean="0">
                          <a:solidFill>
                            <a:srgbClr val="000000"/>
                          </a:solidFill>
                          <a:effectLst/>
                          <a:latin typeface="Calibri"/>
                        </a:rPr>
                        <a:t>-16955.8096</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FM-FM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smtClean="0">
                          <a:solidFill>
                            <a:srgbClr val="000000"/>
                          </a:solidFill>
                          <a:effectLst/>
                          <a:latin typeface="Calibri"/>
                        </a:rPr>
                        <a:t>-1271.0992</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PA-PA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smtClean="0">
                          <a:solidFill>
                            <a:srgbClr val="000000"/>
                          </a:solidFill>
                          <a:effectLst/>
                          <a:latin typeface="Calibri"/>
                        </a:rPr>
                        <a:t>-1284.72</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SG-SG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smtClean="0">
                          <a:solidFill>
                            <a:srgbClr val="000000"/>
                          </a:solidFill>
                          <a:effectLst/>
                          <a:latin typeface="Calibri"/>
                        </a:rPr>
                        <a:t>-24383.28</a:t>
                      </a:r>
                      <a:endParaRPr lang="en-US" sz="12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R-R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O-AC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-71.65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dirty="0">
                          <a:solidFill>
                            <a:srgbClr val="000000"/>
                          </a:solidFill>
                          <a:effectLst/>
                          <a:latin typeface="Calibri"/>
                        </a:rPr>
                        <a:t>O-O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200" b="0" i="0" u="none" strike="noStrike" dirty="0">
                          <a:solidFill>
                            <a:srgbClr val="000000"/>
                          </a:solidFill>
                          <a:effectLst/>
                          <a:latin typeface="Calibri"/>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541792570"/>
              </p:ext>
            </p:extLst>
          </p:nvPr>
        </p:nvGraphicFramePr>
        <p:xfrm>
          <a:off x="24303789" y="14600247"/>
          <a:ext cx="3735801" cy="2177415"/>
        </p:xfrm>
        <a:graphic>
          <a:graphicData uri="http://schemas.openxmlformats.org/drawingml/2006/table">
            <a:tbl>
              <a:tblPr/>
              <a:tblGrid>
                <a:gridCol w="671605"/>
                <a:gridCol w="3064196"/>
              </a:tblGrid>
              <a:tr h="190500">
                <a:tc>
                  <a:txBody>
                    <a:bodyPr/>
                    <a:lstStyle/>
                    <a:p>
                      <a:pPr algn="ctr" fontAlgn="b"/>
                      <a:r>
                        <a:rPr lang="en-US" sz="1600" b="1" i="0" u="none" strike="noStrike" dirty="0">
                          <a:solidFill>
                            <a:srgbClr val="000000"/>
                          </a:solidFill>
                          <a:effectLst/>
                          <a:latin typeface="Calibri"/>
                        </a:rPr>
                        <a:t>Legend</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1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190500">
                <a:tc>
                  <a:txBody>
                    <a:bodyPr/>
                    <a:lstStyle/>
                    <a:p>
                      <a:pPr algn="ctr" fontAlgn="b"/>
                      <a:r>
                        <a:rPr lang="en-US" sz="1200" b="1" i="0" u="none" strike="noStrike" dirty="0">
                          <a:solidFill>
                            <a:srgbClr val="000000"/>
                          </a:solidFill>
                          <a:effectLst/>
                          <a:latin typeface="Calibri"/>
                        </a:rPr>
                        <a:t>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A5500"/>
                    </a:solidFill>
                  </a:tcPr>
                </a:tc>
                <a:tc>
                  <a:txBody>
                    <a:bodyPr/>
                    <a:lstStyle/>
                    <a:p>
                      <a:pPr algn="l" fontAlgn="b"/>
                      <a:r>
                        <a:rPr lang="en-US" sz="1200" b="0" i="0" u="none" strike="noStrike">
                          <a:solidFill>
                            <a:srgbClr val="000000"/>
                          </a:solidFill>
                          <a:effectLst/>
                          <a:latin typeface="Calibri"/>
                        </a:rPr>
                        <a:t>Cropland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AP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E5500"/>
                    </a:solidFill>
                  </a:tcPr>
                </a:tc>
                <a:tc>
                  <a:txBody>
                    <a:bodyPr/>
                    <a:lstStyle/>
                    <a:p>
                      <a:pPr algn="l" fontAlgn="b"/>
                      <a:r>
                        <a:rPr lang="en-US" sz="1200" b="0" i="0" u="none" strike="noStrike" dirty="0">
                          <a:solidFill>
                            <a:srgbClr val="000000"/>
                          </a:solidFill>
                          <a:effectLst/>
                          <a:latin typeface="Calibri"/>
                        </a:rPr>
                        <a:t>Planted Pasture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4B4B4"/>
                    </a:solidFill>
                  </a:tcPr>
                </a:tc>
                <a:tc>
                  <a:txBody>
                    <a:bodyPr/>
                    <a:lstStyle/>
                    <a:p>
                      <a:pPr algn="l" fontAlgn="b"/>
                      <a:r>
                        <a:rPr lang="en-US" sz="1200" b="0" i="0" u="none" strike="noStrike" dirty="0">
                          <a:solidFill>
                            <a:srgbClr val="000000"/>
                          </a:solidFill>
                          <a:effectLst/>
                          <a:latin typeface="Calibri"/>
                        </a:rPr>
                        <a:t>Urban Area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DM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ED700"/>
                    </a:solidFill>
                  </a:tcPr>
                </a:tc>
                <a:tc>
                  <a:txBody>
                    <a:bodyPr/>
                    <a:lstStyle/>
                    <a:p>
                      <a:pPr algn="l" fontAlgn="b"/>
                      <a:r>
                        <a:rPr lang="en-US" sz="1200" b="0" i="0" u="none" strike="noStrike" dirty="0" err="1">
                          <a:solidFill>
                            <a:srgbClr val="000000"/>
                          </a:solidFill>
                          <a:effectLst/>
                          <a:latin typeface="Calibri"/>
                        </a:rPr>
                        <a:t>Montane</a:t>
                      </a:r>
                      <a:r>
                        <a:rPr lang="en-US" sz="1200" b="0" i="0" u="none" strike="noStrike" dirty="0">
                          <a:solidFill>
                            <a:srgbClr val="000000"/>
                          </a:solidFill>
                          <a:effectLst/>
                          <a:latin typeface="Calibri"/>
                        </a:rPr>
                        <a:t> Dense Humid Forest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DL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0A000"/>
                    </a:solidFill>
                  </a:tcPr>
                </a:tc>
                <a:tc>
                  <a:txBody>
                    <a:bodyPr/>
                    <a:lstStyle/>
                    <a:p>
                      <a:pPr algn="l" fontAlgn="b"/>
                      <a:r>
                        <a:rPr lang="en-US" sz="1200" b="0" i="0" u="none" strike="noStrike" dirty="0">
                          <a:solidFill>
                            <a:srgbClr val="000000"/>
                          </a:solidFill>
                          <a:effectLst/>
                          <a:latin typeface="Calibri"/>
                        </a:rPr>
                        <a:t>High </a:t>
                      </a:r>
                      <a:r>
                        <a:rPr lang="en-US" sz="1200" b="0" i="0" u="none" strike="noStrike" dirty="0" err="1">
                          <a:solidFill>
                            <a:srgbClr val="000000"/>
                          </a:solidFill>
                          <a:effectLst/>
                          <a:latin typeface="Calibri"/>
                        </a:rPr>
                        <a:t>Montane</a:t>
                      </a:r>
                      <a:r>
                        <a:rPr lang="en-US" sz="1200" b="0" i="0" u="none" strike="noStrike" dirty="0">
                          <a:solidFill>
                            <a:srgbClr val="000000"/>
                          </a:solidFill>
                          <a:effectLst/>
                          <a:latin typeface="Calibri"/>
                        </a:rPr>
                        <a:t> Dense Humid Forest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FM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87800"/>
                    </a:solidFill>
                  </a:tcPr>
                </a:tc>
                <a:tc>
                  <a:txBody>
                    <a:bodyPr/>
                    <a:lstStyle/>
                    <a:p>
                      <a:pPr algn="l" fontAlgn="b"/>
                      <a:r>
                        <a:rPr lang="en-US" sz="1200" b="0" i="0" u="none" strike="noStrike" dirty="0" err="1">
                          <a:solidFill>
                            <a:srgbClr val="000000"/>
                          </a:solidFill>
                          <a:effectLst/>
                          <a:latin typeface="Calibri"/>
                        </a:rPr>
                        <a:t>Montane</a:t>
                      </a:r>
                      <a:r>
                        <a:rPr lang="en-US" sz="1200" b="0" i="0" u="none" strike="noStrike" dirty="0">
                          <a:solidFill>
                            <a:srgbClr val="000000"/>
                          </a:solidFill>
                          <a:effectLst/>
                          <a:latin typeface="Calibri"/>
                        </a:rPr>
                        <a:t> Semi Deciduous Seasonal Forest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PA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E82"/>
                    </a:solidFill>
                  </a:tcPr>
                </a:tc>
                <a:tc>
                  <a:txBody>
                    <a:bodyPr/>
                    <a:lstStyle/>
                    <a:p>
                      <a:pPr algn="l" fontAlgn="b"/>
                      <a:r>
                        <a:rPr lang="en-US" sz="1200" b="0" i="0" u="none" strike="noStrike" dirty="0">
                          <a:solidFill>
                            <a:srgbClr val="000000"/>
                          </a:solidFill>
                          <a:effectLst/>
                          <a:latin typeface="Calibri"/>
                        </a:rPr>
                        <a:t>Fluvial and/or </a:t>
                      </a:r>
                      <a:r>
                        <a:rPr lang="en-US" sz="1200" b="0" i="0" u="none" strike="noStrike" dirty="0" err="1">
                          <a:solidFill>
                            <a:srgbClr val="000000"/>
                          </a:solidFill>
                          <a:effectLst/>
                          <a:latin typeface="Calibri"/>
                        </a:rPr>
                        <a:t>lacustre</a:t>
                      </a:r>
                      <a:r>
                        <a:rPr lang="en-US" sz="1200" b="0" i="0" u="none" strike="noStrike" dirty="0">
                          <a:solidFill>
                            <a:srgbClr val="000000"/>
                          </a:solidFill>
                          <a:effectLst/>
                          <a:latin typeface="Calibri"/>
                        </a:rPr>
                        <a:t> influenced Vegetation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SG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AFA64"/>
                    </a:solidFill>
                  </a:tcPr>
                </a:tc>
                <a:tc>
                  <a:txBody>
                    <a:bodyPr/>
                    <a:lstStyle/>
                    <a:p>
                      <a:pPr algn="l" fontAlgn="b"/>
                      <a:r>
                        <a:rPr lang="en-US" sz="1200" b="0" i="0" u="none" strike="noStrike" dirty="0">
                          <a:solidFill>
                            <a:srgbClr val="000000"/>
                          </a:solidFill>
                          <a:effectLst/>
                          <a:latin typeface="Calibri"/>
                        </a:rPr>
                        <a:t>Woody-grass Savanna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50082"/>
                    </a:solidFill>
                  </a:tcPr>
                </a:tc>
                <a:tc>
                  <a:txBody>
                    <a:bodyPr/>
                    <a:lstStyle/>
                    <a:p>
                      <a:pPr algn="l" fontAlgn="b"/>
                      <a:r>
                        <a:rPr lang="en-US" sz="1200" b="0" i="0" u="none" strike="noStrike" dirty="0">
                          <a:solidFill>
                            <a:srgbClr val="000000"/>
                          </a:solidFill>
                          <a:effectLst/>
                          <a:latin typeface="Calibri"/>
                        </a:rPr>
                        <a:t>Reservoirs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a:solidFill>
                            <a:srgbClr val="000000"/>
                          </a:solidFill>
                          <a:effectLst/>
                          <a:latin typeface="Calibri"/>
                        </a:rPr>
                        <a:t>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46464"/>
                    </a:solidFill>
                  </a:tcPr>
                </a:tc>
                <a:tc>
                  <a:txBody>
                    <a:bodyPr/>
                    <a:lstStyle/>
                    <a:p>
                      <a:pPr algn="l" fontAlgn="b"/>
                      <a:r>
                        <a:rPr lang="en-US" sz="1200" b="0" i="0" u="none" strike="noStrike" dirty="0">
                          <a:solidFill>
                            <a:srgbClr val="000000"/>
                          </a:solidFill>
                          <a:effectLst/>
                          <a:latin typeface="Calibri"/>
                        </a:rPr>
                        <a:t>Other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433867730"/>
              </p:ext>
            </p:extLst>
          </p:nvPr>
        </p:nvGraphicFramePr>
        <p:xfrm>
          <a:off x="16820149" y="18772702"/>
          <a:ext cx="11526251" cy="3611475"/>
        </p:xfrm>
        <a:graphic>
          <a:graphicData uri="http://schemas.openxmlformats.org/drawingml/2006/table">
            <a:tbl>
              <a:tblPr/>
              <a:tblGrid>
                <a:gridCol w="1198730"/>
                <a:gridCol w="1164152"/>
                <a:gridCol w="737680"/>
                <a:gridCol w="1164152"/>
                <a:gridCol w="956678"/>
                <a:gridCol w="887521"/>
                <a:gridCol w="910574"/>
                <a:gridCol w="814521"/>
                <a:gridCol w="968205"/>
                <a:gridCol w="891364"/>
                <a:gridCol w="737680"/>
                <a:gridCol w="1094994"/>
              </a:tblGrid>
              <a:tr h="299550">
                <a:tc gridSpan="7">
                  <a:txBody>
                    <a:bodyPr/>
                    <a:lstStyle/>
                    <a:p>
                      <a:pPr algn="l" fontAlgn="b"/>
                      <a:r>
                        <a:rPr lang="en-US" sz="1600" b="1" i="0" u="none" strike="noStrike" dirty="0">
                          <a:solidFill>
                            <a:srgbClr val="000000"/>
                          </a:solidFill>
                          <a:effectLst/>
                          <a:latin typeface="Calibri"/>
                        </a:rPr>
                        <a:t>Table #1: Area (ha) transition matrix for land use changes from 1994-2002.</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11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1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100" b="0" i="0" u="none" strike="noStrike" dirty="0">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1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1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433748">
                <a:tc>
                  <a:txBody>
                    <a:bodyPr/>
                    <a:lstStyle/>
                    <a:p>
                      <a:pPr algn="ctr" fontAlgn="b"/>
                      <a:r>
                        <a:rPr lang="en-US" sz="1400" b="1" i="0" u="none" strike="noStrike" dirty="0">
                          <a:solidFill>
                            <a:srgbClr val="000000"/>
                          </a:solidFill>
                          <a:effectLst/>
                          <a:latin typeface="Calibri"/>
                        </a:rPr>
                        <a:t>Land Use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dirty="0">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Land Use in 2002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l" fontAlgn="b"/>
                      <a:r>
                        <a:rPr lang="en-US" sz="14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in 1994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dirty="0">
                          <a:solidFill>
                            <a:srgbClr val="000000"/>
                          </a:solidFill>
                          <a:effectLst/>
                          <a:latin typeface="Calibri"/>
                        </a:rPr>
                        <a:t>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AP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DM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DL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FM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PA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SG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1" i="0" u="none" strike="noStrike">
                          <a:solidFill>
                            <a:srgbClr val="000000"/>
                          </a:solidFill>
                          <a:effectLst/>
                          <a:latin typeface="Calibri"/>
                        </a:rPr>
                        <a:t>Total 1994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dirty="0">
                          <a:solidFill>
                            <a:srgbClr val="000000"/>
                          </a:solidFill>
                          <a:effectLst/>
                          <a:latin typeface="Calibri"/>
                        </a:rPr>
                        <a:t>48329.97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156.21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48486.18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dirty="0">
                          <a:solidFill>
                            <a:srgbClr val="000000"/>
                          </a:solidFill>
                          <a:effectLst/>
                          <a:latin typeface="Calibri"/>
                        </a:rPr>
                        <a:t>AP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dirty="0">
                          <a:solidFill>
                            <a:srgbClr val="000000"/>
                          </a:solidFill>
                          <a:effectLst/>
                          <a:latin typeface="Calibri"/>
                        </a:rPr>
                        <a:t>14087.75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dirty="0">
                          <a:solidFill>
                            <a:srgbClr val="000000"/>
                          </a:solidFill>
                          <a:effectLst/>
                          <a:latin typeface="Calibri"/>
                        </a:rPr>
                        <a:t>88.67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11.88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14188.3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10633.6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r" fontAlgn="b"/>
                      <a:r>
                        <a:rPr lang="en-US" sz="1400" b="0" i="0" u="none" strike="noStrike">
                          <a:solidFill>
                            <a:srgbClr val="000000"/>
                          </a:solidFill>
                          <a:effectLst/>
                          <a:latin typeface="Calibri"/>
                        </a:rPr>
                        <a:t>10633.6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DM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dirty="0">
                          <a:solidFill>
                            <a:srgbClr val="000000"/>
                          </a:solidFill>
                          <a:effectLst/>
                          <a:latin typeface="Calibri"/>
                        </a:rPr>
                        <a:t>30276.02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30276.02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DL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3418.51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3418.51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FM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256.27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256.27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PA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107.06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107.06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SG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2031.94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400" b="0" i="0" u="none" strike="noStrike">
                          <a:solidFill>
                            <a:srgbClr val="000000"/>
                          </a:solidFill>
                          <a:effectLst/>
                          <a:latin typeface="Calibri"/>
                        </a:rPr>
                        <a:t>2031.94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dirty="0">
                          <a:solidFill>
                            <a:srgbClr val="000000"/>
                          </a:solidFill>
                          <a:effectLst/>
                          <a:latin typeface="Calibri"/>
                        </a:rPr>
                        <a:t>552.29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ctr" fontAlgn="b"/>
                      <a:r>
                        <a:rPr lang="en-US" sz="14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r" fontAlgn="b"/>
                      <a:r>
                        <a:rPr lang="en-US" sz="1400" b="0" i="0" u="none" strike="noStrike" dirty="0">
                          <a:solidFill>
                            <a:srgbClr val="000000"/>
                          </a:solidFill>
                          <a:effectLst/>
                          <a:latin typeface="Calibri"/>
                        </a:rPr>
                        <a:t>552.29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14.33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08080"/>
                    </a:solidFill>
                  </a:tcPr>
                </a:tc>
                <a:tc>
                  <a:txBody>
                    <a:bodyPr/>
                    <a:lstStyle/>
                    <a:p>
                      <a:pPr algn="ctr" fontAlgn="b"/>
                      <a:r>
                        <a:rPr lang="en-US" sz="14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0" i="0" u="none" strike="noStrike">
                          <a:solidFill>
                            <a:srgbClr val="000000"/>
                          </a:solidFill>
                          <a:effectLst/>
                          <a:latin typeface="Calibri"/>
                        </a:rPr>
                        <a:t>9.94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tc>
                  <a:txBody>
                    <a:bodyPr/>
                    <a:lstStyle/>
                    <a:p>
                      <a:pPr algn="r" fontAlgn="b"/>
                      <a:r>
                        <a:rPr lang="en-US" sz="1400" b="0" i="0" u="none" strike="noStrike" dirty="0">
                          <a:solidFill>
                            <a:srgbClr val="000000"/>
                          </a:solidFill>
                          <a:effectLst/>
                          <a:latin typeface="Calibri"/>
                        </a:rPr>
                        <a:t>24.27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r h="239640">
                <a:tc>
                  <a:txBody>
                    <a:bodyPr/>
                    <a:lstStyle/>
                    <a:p>
                      <a:pPr algn="ctr" fontAlgn="b"/>
                      <a:r>
                        <a:rPr lang="en-US" sz="1400" b="1" i="0" u="none" strike="noStrike">
                          <a:solidFill>
                            <a:srgbClr val="000000"/>
                          </a:solidFill>
                          <a:effectLst/>
                          <a:latin typeface="Calibri"/>
                        </a:rPr>
                        <a:t>Total 2002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48344.3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14087.75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10878.48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30276.02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3418.51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dirty="0">
                          <a:solidFill>
                            <a:srgbClr val="000000"/>
                          </a:solidFill>
                          <a:effectLst/>
                          <a:latin typeface="Calibri"/>
                        </a:rPr>
                        <a:t>256.27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107.06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dirty="0">
                          <a:solidFill>
                            <a:srgbClr val="000000"/>
                          </a:solidFill>
                          <a:effectLst/>
                          <a:latin typeface="Calibri"/>
                        </a:rPr>
                        <a:t>2031.94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564.17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ctr" fontAlgn="b"/>
                      <a:r>
                        <a:rPr lang="en-US" sz="1400" b="0" i="0" u="none" strike="noStrike">
                          <a:solidFill>
                            <a:srgbClr val="000000"/>
                          </a:solidFill>
                          <a:effectLst/>
                          <a:latin typeface="Calibri"/>
                        </a:rPr>
                        <a:t>9.94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c>
                  <a:txBody>
                    <a:bodyPr/>
                    <a:lstStyle/>
                    <a:p>
                      <a:pPr algn="r" fontAlgn="b"/>
                      <a:r>
                        <a:rPr lang="en-US" sz="1400" b="0" i="0" u="none" strike="noStrike" dirty="0">
                          <a:solidFill>
                            <a:srgbClr val="000000"/>
                          </a:solidFill>
                          <a:effectLst/>
                          <a:latin typeface="Calibri"/>
                        </a:rPr>
                        <a:t>109974.44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BBB59"/>
                    </a:solidFill>
                  </a:tcPr>
                </a:tc>
              </a:tr>
            </a:tbl>
          </a:graphicData>
        </a:graphic>
      </p:graphicFrame>
      <p:pic>
        <p:nvPicPr>
          <p:cNvPr id="25" name="Picture 3" descr="C:\Users\libraryws03\Pictures\university-of-new-hampshire.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76001" y="914398"/>
            <a:ext cx="6400800" cy="501675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31017412" y="31089600"/>
            <a:ext cx="11887200" cy="1692771"/>
          </a:xfrm>
          <a:prstGeom prst="rect">
            <a:avLst/>
          </a:prstGeom>
          <a:solidFill>
            <a:schemeClr val="bg1"/>
          </a:solidFill>
          <a:ln>
            <a:solidFill>
              <a:schemeClr val="tx1"/>
            </a:solidFill>
          </a:ln>
        </p:spPr>
        <p:txBody>
          <a:bodyPr wrap="square" rtlCol="0">
            <a:spAutoFit/>
          </a:bodyPr>
          <a:lstStyle/>
          <a:p>
            <a:r>
              <a:rPr lang="en-US" sz="3200" b="1" dirty="0" smtClean="0"/>
              <a:t>Contact Information</a:t>
            </a:r>
          </a:p>
          <a:p>
            <a:r>
              <a:rPr lang="en-US" sz="2400" dirty="0" smtClean="0"/>
              <a:t>Gabriel </a:t>
            </a:r>
            <a:r>
              <a:rPr lang="en-US" sz="2400" dirty="0" err="1" smtClean="0"/>
              <a:t>Paiva</a:t>
            </a:r>
            <a:endParaRPr lang="en-US" sz="2400" dirty="0" smtClean="0"/>
          </a:p>
          <a:p>
            <a:r>
              <a:rPr lang="en-US" sz="2400" dirty="0" smtClean="0"/>
              <a:t>Environmental Science Major, UNH</a:t>
            </a:r>
          </a:p>
          <a:p>
            <a:r>
              <a:rPr lang="en-US" sz="2400" dirty="0" smtClean="0"/>
              <a:t>Contact me at grk74@wildcats.unh.edu</a:t>
            </a:r>
            <a:endParaRPr lang="en-US" sz="2400" dirty="0"/>
          </a:p>
        </p:txBody>
      </p:sp>
      <p:sp>
        <p:nvSpPr>
          <p:cNvPr id="5" name="TextBox 4"/>
          <p:cNvSpPr txBox="1"/>
          <p:nvPr/>
        </p:nvSpPr>
        <p:spPr>
          <a:xfrm>
            <a:off x="25176080" y="7562424"/>
            <a:ext cx="4362092" cy="3139321"/>
          </a:xfrm>
          <a:prstGeom prst="rect">
            <a:avLst/>
          </a:prstGeom>
          <a:noFill/>
        </p:spPr>
        <p:txBody>
          <a:bodyPr wrap="none" rtlCol="0">
            <a:spAutoFit/>
          </a:bodyPr>
          <a:lstStyle/>
          <a:p>
            <a:pPr marL="571500" indent="-571500">
              <a:buFont typeface="Arial" pitchFamily="34" charset="0"/>
              <a:buChar char="•"/>
            </a:pPr>
            <a:r>
              <a:rPr lang="en-US" sz="4800" dirty="0"/>
              <a:t>Soil Type</a:t>
            </a:r>
          </a:p>
          <a:p>
            <a:pPr marL="571500" indent="-571500">
              <a:buFont typeface="Arial" pitchFamily="34" charset="0"/>
              <a:buChar char="•"/>
            </a:pPr>
            <a:r>
              <a:rPr lang="en-US" sz="4800" dirty="0"/>
              <a:t>Land use 1994</a:t>
            </a:r>
          </a:p>
          <a:p>
            <a:pPr marL="571500" indent="-571500">
              <a:buFont typeface="Arial" pitchFamily="34" charset="0"/>
              <a:buChar char="•"/>
            </a:pPr>
            <a:r>
              <a:rPr lang="en-US" sz="4800" dirty="0"/>
              <a:t>Land use 2002</a:t>
            </a:r>
          </a:p>
          <a:p>
            <a:endParaRPr lang="en-US" sz="5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1189</TotalTime>
  <Words>843</Words>
  <Application>Microsoft Office PowerPoint</Application>
  <PresentationFormat>Custom</PresentationFormat>
  <Paragraphs>373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Gabriel</dc:creator>
  <cp:lastModifiedBy>Palace</cp:lastModifiedBy>
  <cp:revision>61</cp:revision>
  <dcterms:created xsi:type="dcterms:W3CDTF">2013-04-07T21:03:25Z</dcterms:created>
  <dcterms:modified xsi:type="dcterms:W3CDTF">2013-04-22T17:05:56Z</dcterms:modified>
</cp:coreProperties>
</file>