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Lst>
  <p:sldSz cx="36576000" cy="29260800"/>
  <p:notesSz cx="6858000" cy="9080500"/>
  <p:defaultTextStyle>
    <a:defPPr>
      <a:defRPr lang="en-US"/>
    </a:defPPr>
    <a:lvl1pPr algn="l" rtl="0" fontAlgn="base">
      <a:spcBef>
        <a:spcPct val="0"/>
      </a:spcBef>
      <a:spcAft>
        <a:spcPct val="0"/>
      </a:spcAft>
      <a:defRPr sz="6200" kern="1200">
        <a:solidFill>
          <a:schemeClr val="tx1"/>
        </a:solidFill>
        <a:latin typeface="Arial" charset="0"/>
        <a:ea typeface="+mn-ea"/>
        <a:cs typeface="+mn-cs"/>
      </a:defRPr>
    </a:lvl1pPr>
    <a:lvl2pPr marL="369987" algn="l" rtl="0" fontAlgn="base">
      <a:spcBef>
        <a:spcPct val="0"/>
      </a:spcBef>
      <a:spcAft>
        <a:spcPct val="0"/>
      </a:spcAft>
      <a:defRPr sz="6200" kern="1200">
        <a:solidFill>
          <a:schemeClr val="tx1"/>
        </a:solidFill>
        <a:latin typeface="Arial" charset="0"/>
        <a:ea typeface="+mn-ea"/>
        <a:cs typeface="+mn-cs"/>
      </a:defRPr>
    </a:lvl2pPr>
    <a:lvl3pPr marL="739974" algn="l" rtl="0" fontAlgn="base">
      <a:spcBef>
        <a:spcPct val="0"/>
      </a:spcBef>
      <a:spcAft>
        <a:spcPct val="0"/>
      </a:spcAft>
      <a:defRPr sz="6200" kern="1200">
        <a:solidFill>
          <a:schemeClr val="tx1"/>
        </a:solidFill>
        <a:latin typeface="Arial" charset="0"/>
        <a:ea typeface="+mn-ea"/>
        <a:cs typeface="+mn-cs"/>
      </a:defRPr>
    </a:lvl3pPr>
    <a:lvl4pPr marL="1109952" algn="l" rtl="0" fontAlgn="base">
      <a:spcBef>
        <a:spcPct val="0"/>
      </a:spcBef>
      <a:spcAft>
        <a:spcPct val="0"/>
      </a:spcAft>
      <a:defRPr sz="6200" kern="1200">
        <a:solidFill>
          <a:schemeClr val="tx1"/>
        </a:solidFill>
        <a:latin typeface="Arial" charset="0"/>
        <a:ea typeface="+mn-ea"/>
        <a:cs typeface="+mn-cs"/>
      </a:defRPr>
    </a:lvl4pPr>
    <a:lvl5pPr marL="1479939" algn="l" rtl="0" fontAlgn="base">
      <a:spcBef>
        <a:spcPct val="0"/>
      </a:spcBef>
      <a:spcAft>
        <a:spcPct val="0"/>
      </a:spcAft>
      <a:defRPr sz="6200" kern="1200">
        <a:solidFill>
          <a:schemeClr val="tx1"/>
        </a:solidFill>
        <a:latin typeface="Arial" charset="0"/>
        <a:ea typeface="+mn-ea"/>
        <a:cs typeface="+mn-cs"/>
      </a:defRPr>
    </a:lvl5pPr>
    <a:lvl6pPr marL="1849926" algn="l" defTabSz="739974" rtl="0" eaLnBrk="1" latinLnBrk="0" hangingPunct="1">
      <a:defRPr sz="6200" kern="1200">
        <a:solidFill>
          <a:schemeClr val="tx1"/>
        </a:solidFill>
        <a:latin typeface="Arial" charset="0"/>
        <a:ea typeface="+mn-ea"/>
        <a:cs typeface="+mn-cs"/>
      </a:defRPr>
    </a:lvl6pPr>
    <a:lvl7pPr marL="2219913" algn="l" defTabSz="739974" rtl="0" eaLnBrk="1" latinLnBrk="0" hangingPunct="1">
      <a:defRPr sz="6200" kern="1200">
        <a:solidFill>
          <a:schemeClr val="tx1"/>
        </a:solidFill>
        <a:latin typeface="Arial" charset="0"/>
        <a:ea typeface="+mn-ea"/>
        <a:cs typeface="+mn-cs"/>
      </a:defRPr>
    </a:lvl7pPr>
    <a:lvl8pPr marL="2589892" algn="l" defTabSz="739974" rtl="0" eaLnBrk="1" latinLnBrk="0" hangingPunct="1">
      <a:defRPr sz="6200" kern="1200">
        <a:solidFill>
          <a:schemeClr val="tx1"/>
        </a:solidFill>
        <a:latin typeface="Arial" charset="0"/>
        <a:ea typeface="+mn-ea"/>
        <a:cs typeface="+mn-cs"/>
      </a:defRPr>
    </a:lvl8pPr>
    <a:lvl9pPr marL="2959879" algn="l" defTabSz="739974" rtl="0" eaLnBrk="1" latinLnBrk="0" hangingPunct="1">
      <a:defRPr sz="62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oldfarb Laboratory" initials="GL"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a:srgbClr val="2D9814"/>
    <a:srgbClr val="D8EEC0"/>
    <a:srgbClr val="FF6666"/>
    <a:srgbClr val="0567C0"/>
    <a:srgbClr val="40AAF0"/>
    <a:srgbClr val="051358"/>
    <a:srgbClr val="882EC0"/>
    <a:srgbClr val="6C0D99"/>
    <a:srgbClr val="F0C4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ferSingleView="1">
    <p:restoredLeft sz="19529" autoAdjust="0"/>
    <p:restoredTop sz="99775" autoAdjust="0"/>
  </p:normalViewPr>
  <p:slideViewPr>
    <p:cSldViewPr>
      <p:cViewPr varScale="1">
        <p:scale>
          <a:sx n="25" d="100"/>
          <a:sy n="25" d="100"/>
        </p:scale>
        <p:origin x="-912" y="-168"/>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729" y="9090377"/>
            <a:ext cx="31088542" cy="6270978"/>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137" y="16580556"/>
            <a:ext cx="25603729" cy="7478889"/>
          </a:xfrm>
        </p:spPr>
        <p:txBody>
          <a:bodyPr/>
          <a:lstStyle>
            <a:lvl1pPr marL="0" indent="0" algn="ctr">
              <a:buNone/>
              <a:defRPr/>
            </a:lvl1pPr>
            <a:lvl2pPr marL="370103" indent="0" algn="ctr">
              <a:buNone/>
              <a:defRPr/>
            </a:lvl2pPr>
            <a:lvl3pPr marL="740207" indent="0" algn="ctr">
              <a:buNone/>
              <a:defRPr/>
            </a:lvl3pPr>
            <a:lvl4pPr marL="1110310" indent="0" algn="ctr">
              <a:buNone/>
              <a:defRPr/>
            </a:lvl4pPr>
            <a:lvl5pPr marL="1480414" indent="0" algn="ctr">
              <a:buNone/>
              <a:defRPr/>
            </a:lvl5pPr>
            <a:lvl6pPr marL="1850517" indent="0" algn="ctr">
              <a:buNone/>
              <a:defRPr/>
            </a:lvl6pPr>
            <a:lvl7pPr marL="2220620" indent="0" algn="ctr">
              <a:buNone/>
              <a:defRPr/>
            </a:lvl7pPr>
            <a:lvl8pPr marL="2590724" indent="0" algn="ctr">
              <a:buNone/>
              <a:defRPr/>
            </a:lvl8pPr>
            <a:lvl9pPr marL="296082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315CFA1-1EE2-4185-A8A7-F34EA6113293}" type="slidenum">
              <a:rPr lang="en-US"/>
              <a:pPr>
                <a:defRPr/>
              </a:pPr>
              <a:t>‹#›</a:t>
            </a:fld>
            <a:endParaRPr lang="en-US" dirty="0"/>
          </a:p>
        </p:txBody>
      </p:sp>
    </p:spTree>
    <p:extLst>
      <p:ext uri="{BB962C8B-B14F-4D97-AF65-F5344CB8AC3E}">
        <p14:creationId xmlns:p14="http://schemas.microsoft.com/office/powerpoint/2010/main" val="3554747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5BA927C-04BB-4AEE-9E0C-2B1B8DE3F21A}" type="slidenum">
              <a:rPr lang="en-US"/>
              <a:pPr>
                <a:defRPr/>
              </a:pPr>
              <a:t>‹#›</a:t>
            </a:fld>
            <a:endParaRPr lang="en-US" dirty="0"/>
          </a:p>
        </p:txBody>
      </p:sp>
    </p:spTree>
    <p:extLst>
      <p:ext uri="{BB962C8B-B14F-4D97-AF65-F5344CB8AC3E}">
        <p14:creationId xmlns:p14="http://schemas.microsoft.com/office/powerpoint/2010/main" val="531049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1" y="18803056"/>
            <a:ext cx="31089865" cy="5810955"/>
          </a:xfrm>
        </p:spPr>
        <p:txBody>
          <a:bodyPr anchor="t"/>
          <a:lstStyle>
            <a:lvl1pPr algn="l">
              <a:defRPr sz="32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1" y="12402256"/>
            <a:ext cx="31089865" cy="6400800"/>
          </a:xfrm>
        </p:spPr>
        <p:txBody>
          <a:bodyPr anchor="b"/>
          <a:lstStyle>
            <a:lvl1pPr marL="0" indent="0">
              <a:buNone/>
              <a:defRPr sz="1600"/>
            </a:lvl1pPr>
            <a:lvl2pPr marL="370103" indent="0">
              <a:buNone/>
              <a:defRPr sz="1500"/>
            </a:lvl2pPr>
            <a:lvl3pPr marL="740207" indent="0">
              <a:buNone/>
              <a:defRPr sz="1300"/>
            </a:lvl3pPr>
            <a:lvl4pPr marL="1110310" indent="0">
              <a:buNone/>
              <a:defRPr sz="1100"/>
            </a:lvl4pPr>
            <a:lvl5pPr marL="1480414" indent="0">
              <a:buNone/>
              <a:defRPr sz="1100"/>
            </a:lvl5pPr>
            <a:lvl6pPr marL="1850517" indent="0">
              <a:buNone/>
              <a:defRPr sz="1100"/>
            </a:lvl6pPr>
            <a:lvl7pPr marL="2220620" indent="0">
              <a:buNone/>
              <a:defRPr sz="1100"/>
            </a:lvl7pPr>
            <a:lvl8pPr marL="2590724" indent="0">
              <a:buNone/>
              <a:defRPr sz="1100"/>
            </a:lvl8pPr>
            <a:lvl9pPr marL="2960827" indent="0">
              <a:buNone/>
              <a:defRPr sz="11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704476A6-A710-4876-9397-1C82C889889C}" type="slidenum">
              <a:rPr lang="en-US"/>
              <a:pPr>
                <a:defRPr/>
              </a:pPr>
              <a:t>‹#›</a:t>
            </a:fld>
            <a:endParaRPr lang="en-US" dirty="0"/>
          </a:p>
        </p:txBody>
      </p:sp>
    </p:spTree>
    <p:extLst>
      <p:ext uri="{BB962C8B-B14F-4D97-AF65-F5344CB8AC3E}">
        <p14:creationId xmlns:p14="http://schemas.microsoft.com/office/powerpoint/2010/main" val="1184208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30918" y="6829779"/>
            <a:ext cx="16393583" cy="19309645"/>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1501" y="6829779"/>
            <a:ext cx="16393583" cy="19309645"/>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02C72980-51D5-496E-A7B8-195FA7CDECB3}" type="slidenum">
              <a:rPr lang="en-US"/>
              <a:pPr>
                <a:defRPr/>
              </a:pPr>
              <a:t>‹#›</a:t>
            </a:fld>
            <a:endParaRPr lang="en-US" dirty="0"/>
          </a:p>
        </p:txBody>
      </p:sp>
    </p:spTree>
    <p:extLst>
      <p:ext uri="{BB962C8B-B14F-4D97-AF65-F5344CB8AC3E}">
        <p14:creationId xmlns:p14="http://schemas.microsoft.com/office/powerpoint/2010/main" val="2705700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171222"/>
            <a:ext cx="32919458"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271" y="6550379"/>
            <a:ext cx="16160750" cy="2729089"/>
          </a:xfrm>
        </p:spPr>
        <p:txBody>
          <a:bodyPr anchor="b"/>
          <a:lstStyle>
            <a:lvl1pPr marL="0" indent="0">
              <a:buNone/>
              <a:defRPr sz="1900" b="1"/>
            </a:lvl1pPr>
            <a:lvl2pPr marL="370103" indent="0">
              <a:buNone/>
              <a:defRPr sz="1600" b="1"/>
            </a:lvl2pPr>
            <a:lvl3pPr marL="740207" indent="0">
              <a:buNone/>
              <a:defRPr sz="1500" b="1"/>
            </a:lvl3pPr>
            <a:lvl4pPr marL="1110310" indent="0">
              <a:buNone/>
              <a:defRPr sz="1300" b="1"/>
            </a:lvl4pPr>
            <a:lvl5pPr marL="1480414" indent="0">
              <a:buNone/>
              <a:defRPr sz="1300" b="1"/>
            </a:lvl5pPr>
            <a:lvl6pPr marL="1850517" indent="0">
              <a:buNone/>
              <a:defRPr sz="1300" b="1"/>
            </a:lvl6pPr>
            <a:lvl7pPr marL="2220620" indent="0">
              <a:buNone/>
              <a:defRPr sz="1300" b="1"/>
            </a:lvl7pPr>
            <a:lvl8pPr marL="2590724" indent="0">
              <a:buNone/>
              <a:defRPr sz="1300" b="1"/>
            </a:lvl8pPr>
            <a:lvl9pPr marL="2960827" indent="0">
              <a:buNone/>
              <a:defRPr sz="1300" b="1"/>
            </a:lvl9pPr>
          </a:lstStyle>
          <a:p>
            <a:pPr lvl="0"/>
            <a:r>
              <a:rPr lang="en-US" smtClean="0"/>
              <a:t>Click to edit Master text styles</a:t>
            </a:r>
          </a:p>
        </p:txBody>
      </p:sp>
      <p:sp>
        <p:nvSpPr>
          <p:cNvPr id="4" name="Content Placeholder 3"/>
          <p:cNvSpPr>
            <a:spLocks noGrp="1"/>
          </p:cNvSpPr>
          <p:nvPr>
            <p:ph sz="half" idx="2"/>
          </p:nvPr>
        </p:nvSpPr>
        <p:spPr>
          <a:xfrm>
            <a:off x="1828271" y="9279468"/>
            <a:ext cx="16160750" cy="16858545"/>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366" y="6550379"/>
            <a:ext cx="16167364" cy="2729089"/>
          </a:xfrm>
        </p:spPr>
        <p:txBody>
          <a:bodyPr anchor="b"/>
          <a:lstStyle>
            <a:lvl1pPr marL="0" indent="0">
              <a:buNone/>
              <a:defRPr sz="1900" b="1"/>
            </a:lvl1pPr>
            <a:lvl2pPr marL="370103" indent="0">
              <a:buNone/>
              <a:defRPr sz="1600" b="1"/>
            </a:lvl2pPr>
            <a:lvl3pPr marL="740207" indent="0">
              <a:buNone/>
              <a:defRPr sz="1500" b="1"/>
            </a:lvl3pPr>
            <a:lvl4pPr marL="1110310" indent="0">
              <a:buNone/>
              <a:defRPr sz="1300" b="1"/>
            </a:lvl4pPr>
            <a:lvl5pPr marL="1480414" indent="0">
              <a:buNone/>
              <a:defRPr sz="1300" b="1"/>
            </a:lvl5pPr>
            <a:lvl6pPr marL="1850517" indent="0">
              <a:buNone/>
              <a:defRPr sz="1300" b="1"/>
            </a:lvl6pPr>
            <a:lvl7pPr marL="2220620" indent="0">
              <a:buNone/>
              <a:defRPr sz="1300" b="1"/>
            </a:lvl7pPr>
            <a:lvl8pPr marL="2590724" indent="0">
              <a:buNone/>
              <a:defRPr sz="1300" b="1"/>
            </a:lvl8pPr>
            <a:lvl9pPr marL="2960827" indent="0">
              <a:buNone/>
              <a:defRPr sz="1300" b="1"/>
            </a:lvl9pPr>
          </a:lstStyle>
          <a:p>
            <a:pPr lvl="0"/>
            <a:r>
              <a:rPr lang="en-US" smtClean="0"/>
              <a:t>Click to edit Master text styles</a:t>
            </a:r>
          </a:p>
        </p:txBody>
      </p:sp>
      <p:sp>
        <p:nvSpPr>
          <p:cNvPr id="6" name="Content Placeholder 5"/>
          <p:cNvSpPr>
            <a:spLocks noGrp="1"/>
          </p:cNvSpPr>
          <p:nvPr>
            <p:ph sz="quarter" idx="4"/>
          </p:nvPr>
        </p:nvSpPr>
        <p:spPr>
          <a:xfrm>
            <a:off x="18580366" y="9279468"/>
            <a:ext cx="16167364" cy="16858545"/>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2A292CBC-143B-40F3-A266-B02FB31F0277}" type="slidenum">
              <a:rPr lang="en-US"/>
              <a:pPr>
                <a:defRPr/>
              </a:pPr>
              <a:t>‹#›</a:t>
            </a:fld>
            <a:endParaRPr lang="en-US" dirty="0"/>
          </a:p>
        </p:txBody>
      </p:sp>
    </p:spTree>
    <p:extLst>
      <p:ext uri="{BB962C8B-B14F-4D97-AF65-F5344CB8AC3E}">
        <p14:creationId xmlns:p14="http://schemas.microsoft.com/office/powerpoint/2010/main" val="298090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3DDF9F54-B0F8-4F9C-B3EA-01FACAA32053}" type="slidenum">
              <a:rPr lang="en-US"/>
              <a:pPr>
                <a:defRPr/>
              </a:pPr>
              <a:t>‹#›</a:t>
            </a:fld>
            <a:endParaRPr lang="en-US" dirty="0"/>
          </a:p>
        </p:txBody>
      </p:sp>
    </p:spTree>
    <p:extLst>
      <p:ext uri="{BB962C8B-B14F-4D97-AF65-F5344CB8AC3E}">
        <p14:creationId xmlns:p14="http://schemas.microsoft.com/office/powerpoint/2010/main" val="1908486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6004AA77-3361-44BF-960F-60C60444FDF5}" type="slidenum">
              <a:rPr lang="en-US"/>
              <a:pPr>
                <a:defRPr/>
              </a:pPr>
              <a:t>‹#›</a:t>
            </a:fld>
            <a:endParaRPr lang="en-US" dirty="0"/>
          </a:p>
        </p:txBody>
      </p:sp>
    </p:spTree>
    <p:extLst>
      <p:ext uri="{BB962C8B-B14F-4D97-AF65-F5344CB8AC3E}">
        <p14:creationId xmlns:p14="http://schemas.microsoft.com/office/powerpoint/2010/main" val="1875660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165577"/>
            <a:ext cx="12033250" cy="4957234"/>
          </a:xfrm>
        </p:spPr>
        <p:txBody>
          <a:bodyPr anchor="b"/>
          <a:lstStyle>
            <a:lvl1pPr algn="l">
              <a:defRPr sz="1600" b="1"/>
            </a:lvl1pPr>
          </a:lstStyle>
          <a:p>
            <a:r>
              <a:rPr lang="en-US" smtClean="0"/>
              <a:t>Click to edit Master title style</a:t>
            </a:r>
            <a:endParaRPr lang="en-US"/>
          </a:p>
        </p:txBody>
      </p:sp>
      <p:sp>
        <p:nvSpPr>
          <p:cNvPr id="3" name="Content Placeholder 2"/>
          <p:cNvSpPr>
            <a:spLocks noGrp="1"/>
          </p:cNvSpPr>
          <p:nvPr>
            <p:ph idx="1"/>
          </p:nvPr>
        </p:nvSpPr>
        <p:spPr>
          <a:xfrm>
            <a:off x="14300729" y="1165577"/>
            <a:ext cx="20447000" cy="24972434"/>
          </a:xfrm>
        </p:spPr>
        <p:txBody>
          <a:bodyPr/>
          <a:lstStyle>
            <a:lvl1pPr>
              <a:defRPr sz="2600"/>
            </a:lvl1pPr>
            <a:lvl2pPr>
              <a:defRPr sz="23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271" y="6122811"/>
            <a:ext cx="12033250" cy="20015200"/>
          </a:xfrm>
        </p:spPr>
        <p:txBody>
          <a:bodyPr/>
          <a:lstStyle>
            <a:lvl1pPr marL="0" indent="0">
              <a:buNone/>
              <a:defRPr sz="1100"/>
            </a:lvl1pPr>
            <a:lvl2pPr marL="370103" indent="0">
              <a:buNone/>
              <a:defRPr sz="1000"/>
            </a:lvl2pPr>
            <a:lvl3pPr marL="740207" indent="0">
              <a:buNone/>
              <a:defRPr sz="800"/>
            </a:lvl3pPr>
            <a:lvl4pPr marL="1110310" indent="0">
              <a:buNone/>
              <a:defRPr sz="700"/>
            </a:lvl4pPr>
            <a:lvl5pPr marL="1480414" indent="0">
              <a:buNone/>
              <a:defRPr sz="700"/>
            </a:lvl5pPr>
            <a:lvl6pPr marL="1850517" indent="0">
              <a:buNone/>
              <a:defRPr sz="700"/>
            </a:lvl6pPr>
            <a:lvl7pPr marL="2220620" indent="0">
              <a:buNone/>
              <a:defRPr sz="700"/>
            </a:lvl7pPr>
            <a:lvl8pPr marL="2590724" indent="0">
              <a:buNone/>
              <a:defRPr sz="700"/>
            </a:lvl8pPr>
            <a:lvl9pPr marL="2960827" indent="0">
              <a:buNone/>
              <a:defRPr sz="7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FD79528-0388-4EBA-A27F-10F4C2569713}" type="slidenum">
              <a:rPr lang="en-US"/>
              <a:pPr>
                <a:defRPr/>
              </a:pPr>
              <a:t>‹#›</a:t>
            </a:fld>
            <a:endParaRPr lang="en-US" dirty="0"/>
          </a:p>
        </p:txBody>
      </p:sp>
    </p:spTree>
    <p:extLst>
      <p:ext uri="{BB962C8B-B14F-4D97-AF65-F5344CB8AC3E}">
        <p14:creationId xmlns:p14="http://schemas.microsoft.com/office/powerpoint/2010/main" val="1163462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8886" y="20482279"/>
            <a:ext cx="21945864" cy="2418645"/>
          </a:xfrm>
        </p:spPr>
        <p:txBody>
          <a:bodyPr anchor="b"/>
          <a:lstStyle>
            <a:lvl1pPr algn="l">
              <a:defRPr sz="1600" b="1"/>
            </a:lvl1pPr>
          </a:lstStyle>
          <a:p>
            <a:r>
              <a:rPr lang="en-US" smtClean="0"/>
              <a:t>Click to edit Master title style</a:t>
            </a:r>
            <a:endParaRPr lang="en-US"/>
          </a:p>
        </p:txBody>
      </p:sp>
      <p:sp>
        <p:nvSpPr>
          <p:cNvPr id="3" name="Picture Placeholder 2"/>
          <p:cNvSpPr>
            <a:spLocks noGrp="1"/>
          </p:cNvSpPr>
          <p:nvPr>
            <p:ph type="pic" idx="1"/>
          </p:nvPr>
        </p:nvSpPr>
        <p:spPr>
          <a:xfrm>
            <a:off x="7168886" y="2614790"/>
            <a:ext cx="21945864" cy="17555633"/>
          </a:xfrm>
        </p:spPr>
        <p:txBody>
          <a:bodyPr/>
          <a:lstStyle>
            <a:lvl1pPr marL="0" indent="0">
              <a:buNone/>
              <a:defRPr sz="2600"/>
            </a:lvl1pPr>
            <a:lvl2pPr marL="370103" indent="0">
              <a:buNone/>
              <a:defRPr sz="2300"/>
            </a:lvl2pPr>
            <a:lvl3pPr marL="740207" indent="0">
              <a:buNone/>
              <a:defRPr sz="1900"/>
            </a:lvl3pPr>
            <a:lvl4pPr marL="1110310" indent="0">
              <a:buNone/>
              <a:defRPr sz="1600"/>
            </a:lvl4pPr>
            <a:lvl5pPr marL="1480414" indent="0">
              <a:buNone/>
              <a:defRPr sz="1600"/>
            </a:lvl5pPr>
            <a:lvl6pPr marL="1850517" indent="0">
              <a:buNone/>
              <a:defRPr sz="1600"/>
            </a:lvl6pPr>
            <a:lvl7pPr marL="2220620" indent="0">
              <a:buNone/>
              <a:defRPr sz="1600"/>
            </a:lvl7pPr>
            <a:lvl8pPr marL="2590724" indent="0">
              <a:buNone/>
              <a:defRPr sz="1600"/>
            </a:lvl8pPr>
            <a:lvl9pPr marL="2960827" indent="0">
              <a:buNone/>
              <a:defRPr sz="1600"/>
            </a:lvl9pPr>
          </a:lstStyle>
          <a:p>
            <a:pPr lvl="0"/>
            <a:endParaRPr lang="en-US" noProof="0" dirty="0" smtClean="0"/>
          </a:p>
        </p:txBody>
      </p:sp>
      <p:sp>
        <p:nvSpPr>
          <p:cNvPr id="4" name="Text Placeholder 3"/>
          <p:cNvSpPr>
            <a:spLocks noGrp="1"/>
          </p:cNvSpPr>
          <p:nvPr>
            <p:ph type="body" sz="half" idx="2"/>
          </p:nvPr>
        </p:nvSpPr>
        <p:spPr>
          <a:xfrm>
            <a:off x="7168886" y="22900924"/>
            <a:ext cx="21945864" cy="3433233"/>
          </a:xfrm>
        </p:spPr>
        <p:txBody>
          <a:bodyPr/>
          <a:lstStyle>
            <a:lvl1pPr marL="0" indent="0">
              <a:buNone/>
              <a:defRPr sz="1100"/>
            </a:lvl1pPr>
            <a:lvl2pPr marL="370103" indent="0">
              <a:buNone/>
              <a:defRPr sz="1000"/>
            </a:lvl2pPr>
            <a:lvl3pPr marL="740207" indent="0">
              <a:buNone/>
              <a:defRPr sz="800"/>
            </a:lvl3pPr>
            <a:lvl4pPr marL="1110310" indent="0">
              <a:buNone/>
              <a:defRPr sz="700"/>
            </a:lvl4pPr>
            <a:lvl5pPr marL="1480414" indent="0">
              <a:buNone/>
              <a:defRPr sz="700"/>
            </a:lvl5pPr>
            <a:lvl6pPr marL="1850517" indent="0">
              <a:buNone/>
              <a:defRPr sz="700"/>
            </a:lvl6pPr>
            <a:lvl7pPr marL="2220620" indent="0">
              <a:buNone/>
              <a:defRPr sz="700"/>
            </a:lvl7pPr>
            <a:lvl8pPr marL="2590724" indent="0">
              <a:buNone/>
              <a:defRPr sz="700"/>
            </a:lvl8pPr>
            <a:lvl9pPr marL="2960827" indent="0">
              <a:buNone/>
              <a:defRPr sz="7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07B7BF1B-4F3E-4F80-B577-C3CEC740F589}" type="slidenum">
              <a:rPr lang="en-US"/>
              <a:pPr>
                <a:defRPr/>
              </a:pPr>
              <a:t>‹#›</a:t>
            </a:fld>
            <a:endParaRPr lang="en-US" dirty="0"/>
          </a:p>
        </p:txBody>
      </p:sp>
    </p:spTree>
    <p:extLst>
      <p:ext uri="{BB962C8B-B14F-4D97-AF65-F5344CB8AC3E}">
        <p14:creationId xmlns:p14="http://schemas.microsoft.com/office/powerpoint/2010/main" val="3948593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B2DDBB0-663D-4BF3-8D82-6B6B214EC84F}" type="slidenum">
              <a:rPr lang="en-US"/>
              <a:pPr>
                <a:defRPr/>
              </a:pPr>
              <a:t>‹#›</a:t>
            </a:fld>
            <a:endParaRPr lang="en-US" dirty="0"/>
          </a:p>
        </p:txBody>
      </p:sp>
    </p:spTree>
    <p:extLst>
      <p:ext uri="{BB962C8B-B14F-4D97-AF65-F5344CB8AC3E}">
        <p14:creationId xmlns:p14="http://schemas.microsoft.com/office/powerpoint/2010/main" val="19109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6542" y="1174045"/>
            <a:ext cx="8228542" cy="2496537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30918" y="1174045"/>
            <a:ext cx="24558625" cy="2496537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7E52794C-00CA-4F56-A16D-D91B0B621E53}" type="slidenum">
              <a:rPr lang="en-US"/>
              <a:pPr>
                <a:defRPr/>
              </a:pPr>
              <a:t>‹#›</a:t>
            </a:fld>
            <a:endParaRPr lang="en-US" dirty="0"/>
          </a:p>
        </p:txBody>
      </p:sp>
    </p:spTree>
    <p:extLst>
      <p:ext uri="{BB962C8B-B14F-4D97-AF65-F5344CB8AC3E}">
        <p14:creationId xmlns:p14="http://schemas.microsoft.com/office/powerpoint/2010/main" val="214115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830918" y="1174045"/>
            <a:ext cx="32914167" cy="2496537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080B6938-38D7-4E7D-A321-F26216856910}" type="slidenum">
              <a:rPr lang="en-US"/>
              <a:pPr>
                <a:defRPr/>
              </a:pPr>
              <a:t>‹#›</a:t>
            </a:fld>
            <a:endParaRPr lang="en-US" dirty="0"/>
          </a:p>
        </p:txBody>
      </p:sp>
    </p:spTree>
    <p:extLst>
      <p:ext uri="{BB962C8B-B14F-4D97-AF65-F5344CB8AC3E}">
        <p14:creationId xmlns:p14="http://schemas.microsoft.com/office/powerpoint/2010/main" val="3424186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50000"/>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830918" y="1174045"/>
            <a:ext cx="32914167"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4242" tIns="157121" rIns="314242" bIns="157121"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830918" y="6829779"/>
            <a:ext cx="32914167" cy="19309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4242" tIns="157121" rIns="314242" bIns="15712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1830917" y="26647422"/>
            <a:ext cx="8531490"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4242" tIns="157121" rIns="314242" bIns="157121" numCol="1" anchor="t" anchorCtr="0" compatLnSpc="1">
            <a:prstTxWarp prst="textNoShape">
              <a:avLst/>
            </a:prstTxWarp>
          </a:bodyPr>
          <a:lstStyle>
            <a:lvl1pPr defTabSz="3142024">
              <a:defRPr sz="4800"/>
            </a:lvl1pPr>
          </a:lstStyle>
          <a:p>
            <a:pPr>
              <a:defRPr/>
            </a:pPr>
            <a:endParaRPr lang="en-US" dirty="0"/>
          </a:p>
        </p:txBody>
      </p:sp>
      <p:sp>
        <p:nvSpPr>
          <p:cNvPr id="1029" name="Rectangle 5"/>
          <p:cNvSpPr>
            <a:spLocks noGrp="1" noChangeArrowheads="1"/>
          </p:cNvSpPr>
          <p:nvPr>
            <p:ph type="ftr" sz="quarter" idx="3"/>
          </p:nvPr>
        </p:nvSpPr>
        <p:spPr bwMode="auto">
          <a:xfrm>
            <a:off x="12498917" y="26647422"/>
            <a:ext cx="11579490"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4242" tIns="157121" rIns="314242" bIns="157121" numCol="1" anchor="t" anchorCtr="0" compatLnSpc="1">
            <a:prstTxWarp prst="textNoShape">
              <a:avLst/>
            </a:prstTxWarp>
          </a:bodyPr>
          <a:lstStyle>
            <a:lvl1pPr algn="ctr" defTabSz="3142024">
              <a:defRPr sz="4800"/>
            </a:lvl1pPr>
          </a:lstStyle>
          <a:p>
            <a:pPr>
              <a:defRPr/>
            </a:pPr>
            <a:endParaRPr lang="en-US" dirty="0"/>
          </a:p>
        </p:txBody>
      </p:sp>
      <p:sp>
        <p:nvSpPr>
          <p:cNvPr id="1030" name="Rectangle 6"/>
          <p:cNvSpPr>
            <a:spLocks noGrp="1" noChangeArrowheads="1"/>
          </p:cNvSpPr>
          <p:nvPr>
            <p:ph type="sldNum" sz="quarter" idx="4"/>
          </p:nvPr>
        </p:nvSpPr>
        <p:spPr bwMode="auto">
          <a:xfrm>
            <a:off x="26214918" y="26647422"/>
            <a:ext cx="8530167"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4242" tIns="157121" rIns="314242" bIns="157121" numCol="1" anchor="t" anchorCtr="0" compatLnSpc="1">
            <a:prstTxWarp prst="textNoShape">
              <a:avLst/>
            </a:prstTxWarp>
          </a:bodyPr>
          <a:lstStyle>
            <a:lvl1pPr algn="r" defTabSz="3142024">
              <a:defRPr sz="4800"/>
            </a:lvl1pPr>
          </a:lstStyle>
          <a:p>
            <a:pPr>
              <a:defRPr/>
            </a:pPr>
            <a:fld id="{810F18F2-D25B-4834-96E6-C463FAEC06C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142024" rtl="0" eaLnBrk="0" fontAlgn="base" hangingPunct="0">
        <a:spcBef>
          <a:spcPct val="0"/>
        </a:spcBef>
        <a:spcAft>
          <a:spcPct val="0"/>
        </a:spcAft>
        <a:defRPr sz="15100">
          <a:solidFill>
            <a:schemeClr val="tx2"/>
          </a:solidFill>
          <a:latin typeface="+mj-lt"/>
          <a:ea typeface="+mj-ea"/>
          <a:cs typeface="+mj-cs"/>
        </a:defRPr>
      </a:lvl1pPr>
      <a:lvl2pPr algn="ctr" defTabSz="3142024" rtl="0" eaLnBrk="0" fontAlgn="base" hangingPunct="0">
        <a:spcBef>
          <a:spcPct val="0"/>
        </a:spcBef>
        <a:spcAft>
          <a:spcPct val="0"/>
        </a:spcAft>
        <a:defRPr sz="15100">
          <a:solidFill>
            <a:schemeClr val="tx2"/>
          </a:solidFill>
          <a:latin typeface="Arial" charset="0"/>
        </a:defRPr>
      </a:lvl2pPr>
      <a:lvl3pPr algn="ctr" defTabSz="3142024" rtl="0" eaLnBrk="0" fontAlgn="base" hangingPunct="0">
        <a:spcBef>
          <a:spcPct val="0"/>
        </a:spcBef>
        <a:spcAft>
          <a:spcPct val="0"/>
        </a:spcAft>
        <a:defRPr sz="15100">
          <a:solidFill>
            <a:schemeClr val="tx2"/>
          </a:solidFill>
          <a:latin typeface="Arial" charset="0"/>
        </a:defRPr>
      </a:lvl3pPr>
      <a:lvl4pPr algn="ctr" defTabSz="3142024" rtl="0" eaLnBrk="0" fontAlgn="base" hangingPunct="0">
        <a:spcBef>
          <a:spcPct val="0"/>
        </a:spcBef>
        <a:spcAft>
          <a:spcPct val="0"/>
        </a:spcAft>
        <a:defRPr sz="15100">
          <a:solidFill>
            <a:schemeClr val="tx2"/>
          </a:solidFill>
          <a:latin typeface="Arial" charset="0"/>
        </a:defRPr>
      </a:lvl4pPr>
      <a:lvl5pPr algn="ctr" defTabSz="3142024" rtl="0" eaLnBrk="0" fontAlgn="base" hangingPunct="0">
        <a:spcBef>
          <a:spcPct val="0"/>
        </a:spcBef>
        <a:spcAft>
          <a:spcPct val="0"/>
        </a:spcAft>
        <a:defRPr sz="15100">
          <a:solidFill>
            <a:schemeClr val="tx2"/>
          </a:solidFill>
          <a:latin typeface="Arial" charset="0"/>
        </a:defRPr>
      </a:lvl5pPr>
      <a:lvl6pPr marL="370103" algn="ctr" defTabSz="3142024" rtl="0" fontAlgn="base">
        <a:spcBef>
          <a:spcPct val="0"/>
        </a:spcBef>
        <a:spcAft>
          <a:spcPct val="0"/>
        </a:spcAft>
        <a:defRPr sz="15100">
          <a:solidFill>
            <a:schemeClr val="tx2"/>
          </a:solidFill>
          <a:latin typeface="Arial" charset="0"/>
        </a:defRPr>
      </a:lvl6pPr>
      <a:lvl7pPr marL="740207" algn="ctr" defTabSz="3142024" rtl="0" fontAlgn="base">
        <a:spcBef>
          <a:spcPct val="0"/>
        </a:spcBef>
        <a:spcAft>
          <a:spcPct val="0"/>
        </a:spcAft>
        <a:defRPr sz="15100">
          <a:solidFill>
            <a:schemeClr val="tx2"/>
          </a:solidFill>
          <a:latin typeface="Arial" charset="0"/>
        </a:defRPr>
      </a:lvl7pPr>
      <a:lvl8pPr marL="1110310" algn="ctr" defTabSz="3142024" rtl="0" fontAlgn="base">
        <a:spcBef>
          <a:spcPct val="0"/>
        </a:spcBef>
        <a:spcAft>
          <a:spcPct val="0"/>
        </a:spcAft>
        <a:defRPr sz="15100">
          <a:solidFill>
            <a:schemeClr val="tx2"/>
          </a:solidFill>
          <a:latin typeface="Arial" charset="0"/>
        </a:defRPr>
      </a:lvl8pPr>
      <a:lvl9pPr marL="1480414" algn="ctr" defTabSz="3142024" rtl="0" fontAlgn="base">
        <a:spcBef>
          <a:spcPct val="0"/>
        </a:spcBef>
        <a:spcAft>
          <a:spcPct val="0"/>
        </a:spcAft>
        <a:defRPr sz="15100">
          <a:solidFill>
            <a:schemeClr val="tx2"/>
          </a:solidFill>
          <a:latin typeface="Arial" charset="0"/>
        </a:defRPr>
      </a:lvl9pPr>
    </p:titleStyle>
    <p:bodyStyle>
      <a:lvl1pPr marL="1178420" indent="-1178420" algn="l" defTabSz="3142024" rtl="0" eaLnBrk="0" fontAlgn="base" hangingPunct="0">
        <a:spcBef>
          <a:spcPct val="20000"/>
        </a:spcBef>
        <a:spcAft>
          <a:spcPct val="0"/>
        </a:spcAft>
        <a:buChar char="•"/>
        <a:defRPr sz="11000">
          <a:solidFill>
            <a:schemeClr val="tx1"/>
          </a:solidFill>
          <a:latin typeface="+mn-lt"/>
          <a:ea typeface="+mn-ea"/>
          <a:cs typeface="+mn-cs"/>
        </a:defRPr>
      </a:lvl1pPr>
      <a:lvl2pPr marL="2553457" indent="-981802" algn="l" defTabSz="3142024" rtl="0" eaLnBrk="0" fontAlgn="base" hangingPunct="0">
        <a:spcBef>
          <a:spcPct val="20000"/>
        </a:spcBef>
        <a:spcAft>
          <a:spcPct val="0"/>
        </a:spcAft>
        <a:buChar char="–"/>
        <a:defRPr sz="9600">
          <a:solidFill>
            <a:schemeClr val="tx1"/>
          </a:solidFill>
          <a:latin typeface="+mn-lt"/>
        </a:defRPr>
      </a:lvl2pPr>
      <a:lvl3pPr marL="3928494" indent="-786470" algn="l" defTabSz="3142024" rtl="0" eaLnBrk="0" fontAlgn="base" hangingPunct="0">
        <a:spcBef>
          <a:spcPct val="20000"/>
        </a:spcBef>
        <a:spcAft>
          <a:spcPct val="0"/>
        </a:spcAft>
        <a:buChar char="•"/>
        <a:defRPr sz="8300">
          <a:solidFill>
            <a:schemeClr val="tx1"/>
          </a:solidFill>
          <a:latin typeface="+mn-lt"/>
        </a:defRPr>
      </a:lvl3pPr>
      <a:lvl4pPr marL="5498863" indent="-785185" algn="l" defTabSz="3142024" rtl="0" eaLnBrk="0" fontAlgn="base" hangingPunct="0">
        <a:spcBef>
          <a:spcPct val="20000"/>
        </a:spcBef>
        <a:spcAft>
          <a:spcPct val="0"/>
        </a:spcAft>
        <a:buChar char="–"/>
        <a:defRPr sz="6900">
          <a:solidFill>
            <a:schemeClr val="tx1"/>
          </a:solidFill>
          <a:latin typeface="+mn-lt"/>
        </a:defRPr>
      </a:lvl4pPr>
      <a:lvl5pPr marL="7070517" indent="-786470" algn="l" defTabSz="3142024" rtl="0" eaLnBrk="0" fontAlgn="base" hangingPunct="0">
        <a:spcBef>
          <a:spcPct val="20000"/>
        </a:spcBef>
        <a:spcAft>
          <a:spcPct val="0"/>
        </a:spcAft>
        <a:buChar char="»"/>
        <a:defRPr sz="6900">
          <a:solidFill>
            <a:schemeClr val="tx1"/>
          </a:solidFill>
          <a:latin typeface="+mn-lt"/>
        </a:defRPr>
      </a:lvl5pPr>
      <a:lvl6pPr marL="7440620" indent="-786470" algn="l" defTabSz="3142024" rtl="0" fontAlgn="base">
        <a:spcBef>
          <a:spcPct val="20000"/>
        </a:spcBef>
        <a:spcAft>
          <a:spcPct val="0"/>
        </a:spcAft>
        <a:buChar char="»"/>
        <a:defRPr sz="6900">
          <a:solidFill>
            <a:schemeClr val="tx1"/>
          </a:solidFill>
          <a:latin typeface="+mn-lt"/>
        </a:defRPr>
      </a:lvl6pPr>
      <a:lvl7pPr marL="7810724" indent="-786470" algn="l" defTabSz="3142024" rtl="0" fontAlgn="base">
        <a:spcBef>
          <a:spcPct val="20000"/>
        </a:spcBef>
        <a:spcAft>
          <a:spcPct val="0"/>
        </a:spcAft>
        <a:buChar char="»"/>
        <a:defRPr sz="6900">
          <a:solidFill>
            <a:schemeClr val="tx1"/>
          </a:solidFill>
          <a:latin typeface="+mn-lt"/>
        </a:defRPr>
      </a:lvl7pPr>
      <a:lvl8pPr marL="8180827" indent="-786470" algn="l" defTabSz="3142024" rtl="0" fontAlgn="base">
        <a:spcBef>
          <a:spcPct val="20000"/>
        </a:spcBef>
        <a:spcAft>
          <a:spcPct val="0"/>
        </a:spcAft>
        <a:buChar char="»"/>
        <a:defRPr sz="6900">
          <a:solidFill>
            <a:schemeClr val="tx1"/>
          </a:solidFill>
          <a:latin typeface="+mn-lt"/>
        </a:defRPr>
      </a:lvl8pPr>
      <a:lvl9pPr marL="8550931" indent="-786470" algn="l" defTabSz="3142024" rtl="0" fontAlgn="base">
        <a:spcBef>
          <a:spcPct val="20000"/>
        </a:spcBef>
        <a:spcAft>
          <a:spcPct val="0"/>
        </a:spcAft>
        <a:buChar char="»"/>
        <a:defRPr sz="6900">
          <a:solidFill>
            <a:schemeClr val="tx1"/>
          </a:solidFill>
          <a:latin typeface="+mn-lt"/>
        </a:defRPr>
      </a:lvl9pPr>
    </p:bodyStyle>
    <p:otherStyle>
      <a:defPPr>
        <a:defRPr lang="en-US"/>
      </a:defPPr>
      <a:lvl1pPr marL="0" algn="l" defTabSz="740207" rtl="0" eaLnBrk="1" latinLnBrk="0" hangingPunct="1">
        <a:defRPr sz="1500" kern="1200">
          <a:solidFill>
            <a:schemeClr val="tx1"/>
          </a:solidFill>
          <a:latin typeface="+mn-lt"/>
          <a:ea typeface="+mn-ea"/>
          <a:cs typeface="+mn-cs"/>
        </a:defRPr>
      </a:lvl1pPr>
      <a:lvl2pPr marL="370103" algn="l" defTabSz="740207" rtl="0" eaLnBrk="1" latinLnBrk="0" hangingPunct="1">
        <a:defRPr sz="1500" kern="1200">
          <a:solidFill>
            <a:schemeClr val="tx1"/>
          </a:solidFill>
          <a:latin typeface="+mn-lt"/>
          <a:ea typeface="+mn-ea"/>
          <a:cs typeface="+mn-cs"/>
        </a:defRPr>
      </a:lvl2pPr>
      <a:lvl3pPr marL="740207" algn="l" defTabSz="740207" rtl="0" eaLnBrk="1" latinLnBrk="0" hangingPunct="1">
        <a:defRPr sz="1500" kern="1200">
          <a:solidFill>
            <a:schemeClr val="tx1"/>
          </a:solidFill>
          <a:latin typeface="+mn-lt"/>
          <a:ea typeface="+mn-ea"/>
          <a:cs typeface="+mn-cs"/>
        </a:defRPr>
      </a:lvl3pPr>
      <a:lvl4pPr marL="1110310" algn="l" defTabSz="740207" rtl="0" eaLnBrk="1" latinLnBrk="0" hangingPunct="1">
        <a:defRPr sz="1500" kern="1200">
          <a:solidFill>
            <a:schemeClr val="tx1"/>
          </a:solidFill>
          <a:latin typeface="+mn-lt"/>
          <a:ea typeface="+mn-ea"/>
          <a:cs typeface="+mn-cs"/>
        </a:defRPr>
      </a:lvl4pPr>
      <a:lvl5pPr marL="1480414" algn="l" defTabSz="740207" rtl="0" eaLnBrk="1" latinLnBrk="0" hangingPunct="1">
        <a:defRPr sz="1500" kern="1200">
          <a:solidFill>
            <a:schemeClr val="tx1"/>
          </a:solidFill>
          <a:latin typeface="+mn-lt"/>
          <a:ea typeface="+mn-ea"/>
          <a:cs typeface="+mn-cs"/>
        </a:defRPr>
      </a:lvl5pPr>
      <a:lvl6pPr marL="1850517" algn="l" defTabSz="740207" rtl="0" eaLnBrk="1" latinLnBrk="0" hangingPunct="1">
        <a:defRPr sz="1500" kern="1200">
          <a:solidFill>
            <a:schemeClr val="tx1"/>
          </a:solidFill>
          <a:latin typeface="+mn-lt"/>
          <a:ea typeface="+mn-ea"/>
          <a:cs typeface="+mn-cs"/>
        </a:defRPr>
      </a:lvl6pPr>
      <a:lvl7pPr marL="2220620" algn="l" defTabSz="740207" rtl="0" eaLnBrk="1" latinLnBrk="0" hangingPunct="1">
        <a:defRPr sz="1500" kern="1200">
          <a:solidFill>
            <a:schemeClr val="tx1"/>
          </a:solidFill>
          <a:latin typeface="+mn-lt"/>
          <a:ea typeface="+mn-ea"/>
          <a:cs typeface="+mn-cs"/>
        </a:defRPr>
      </a:lvl7pPr>
      <a:lvl8pPr marL="2590724" algn="l" defTabSz="740207" rtl="0" eaLnBrk="1" latinLnBrk="0" hangingPunct="1">
        <a:defRPr sz="1500" kern="1200">
          <a:solidFill>
            <a:schemeClr val="tx1"/>
          </a:solidFill>
          <a:latin typeface="+mn-lt"/>
          <a:ea typeface="+mn-ea"/>
          <a:cs typeface="+mn-cs"/>
        </a:defRPr>
      </a:lvl8pPr>
      <a:lvl9pPr marL="2960827" algn="l" defTabSz="740207"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 Box 78"/>
          <p:cNvSpPr txBox="1">
            <a:spLocks noChangeArrowheads="1"/>
          </p:cNvSpPr>
          <p:nvPr/>
        </p:nvSpPr>
        <p:spPr bwMode="auto">
          <a:xfrm>
            <a:off x="698507" y="13874040"/>
            <a:ext cx="17208493" cy="7402816"/>
          </a:xfrm>
          <a:prstGeom prst="rect">
            <a:avLst/>
          </a:prstGeom>
          <a:solidFill>
            <a:schemeClr val="bg1">
              <a:alpha val="93000"/>
            </a:schemeClr>
          </a:solidFill>
          <a:ln w="19050">
            <a:solidFill>
              <a:srgbClr val="003300"/>
            </a:solidFill>
            <a:miter lim="800000"/>
            <a:headEnd/>
            <a:tailEnd/>
          </a:ln>
          <a:effectLst/>
          <a:extLst/>
        </p:spPr>
        <p:txBody>
          <a:bodyPr lIns="477758" tIns="477758" rIns="477758" bIns="477758"/>
          <a:lstStyle>
            <a:lvl1pPr defTabSz="741363" eaLnBrk="0" hangingPunct="0">
              <a:tabLst>
                <a:tab pos="692150" algn="l"/>
                <a:tab pos="1841500" algn="l"/>
                <a:tab pos="4381500" algn="l"/>
                <a:tab pos="5307013" algn="l"/>
              </a:tabLst>
              <a:defRPr sz="7700">
                <a:solidFill>
                  <a:schemeClr val="tx1"/>
                </a:solidFill>
                <a:latin typeface="Arial" charset="0"/>
              </a:defRPr>
            </a:lvl1pPr>
            <a:lvl2pPr marL="742950" indent="-285750" defTabSz="741363" eaLnBrk="0" hangingPunct="0">
              <a:tabLst>
                <a:tab pos="692150" algn="l"/>
                <a:tab pos="1841500" algn="l"/>
                <a:tab pos="4381500" algn="l"/>
                <a:tab pos="5307013" algn="l"/>
              </a:tabLst>
              <a:defRPr sz="7700">
                <a:solidFill>
                  <a:schemeClr val="tx1"/>
                </a:solidFill>
                <a:latin typeface="Arial" charset="0"/>
              </a:defRPr>
            </a:lvl2pPr>
            <a:lvl3pPr marL="1143000" indent="-228600" defTabSz="741363" eaLnBrk="0" hangingPunct="0">
              <a:tabLst>
                <a:tab pos="692150" algn="l"/>
                <a:tab pos="1841500" algn="l"/>
                <a:tab pos="4381500" algn="l"/>
                <a:tab pos="5307013" algn="l"/>
              </a:tabLst>
              <a:defRPr sz="7700">
                <a:solidFill>
                  <a:schemeClr val="tx1"/>
                </a:solidFill>
                <a:latin typeface="Arial" charset="0"/>
              </a:defRPr>
            </a:lvl3pPr>
            <a:lvl4pPr marL="1600200" indent="-228600" defTabSz="741363" eaLnBrk="0" hangingPunct="0">
              <a:tabLst>
                <a:tab pos="692150" algn="l"/>
                <a:tab pos="1841500" algn="l"/>
                <a:tab pos="4381500" algn="l"/>
                <a:tab pos="5307013" algn="l"/>
              </a:tabLst>
              <a:defRPr sz="7700">
                <a:solidFill>
                  <a:schemeClr val="tx1"/>
                </a:solidFill>
                <a:latin typeface="Arial" charset="0"/>
              </a:defRPr>
            </a:lvl4pPr>
            <a:lvl5pPr marL="2057400" indent="-228600" defTabSz="741363" eaLnBrk="0" hangingPunct="0">
              <a:tabLst>
                <a:tab pos="692150" algn="l"/>
                <a:tab pos="1841500" algn="l"/>
                <a:tab pos="4381500" algn="l"/>
                <a:tab pos="5307013" algn="l"/>
              </a:tabLst>
              <a:defRPr sz="7700">
                <a:solidFill>
                  <a:schemeClr val="tx1"/>
                </a:solidFill>
                <a:latin typeface="Arial" charset="0"/>
              </a:defRPr>
            </a:lvl5pPr>
            <a:lvl6pPr marL="2514600" indent="-228600" defTabSz="741363" eaLnBrk="0" fontAlgn="base" hangingPunct="0">
              <a:spcBef>
                <a:spcPct val="0"/>
              </a:spcBef>
              <a:spcAft>
                <a:spcPct val="0"/>
              </a:spcAft>
              <a:tabLst>
                <a:tab pos="692150" algn="l"/>
                <a:tab pos="1841500" algn="l"/>
                <a:tab pos="4381500" algn="l"/>
                <a:tab pos="5307013" algn="l"/>
              </a:tabLst>
              <a:defRPr sz="7700">
                <a:solidFill>
                  <a:schemeClr val="tx1"/>
                </a:solidFill>
                <a:latin typeface="Arial" charset="0"/>
              </a:defRPr>
            </a:lvl6pPr>
            <a:lvl7pPr marL="2971800" indent="-228600" defTabSz="741363" eaLnBrk="0" fontAlgn="base" hangingPunct="0">
              <a:spcBef>
                <a:spcPct val="0"/>
              </a:spcBef>
              <a:spcAft>
                <a:spcPct val="0"/>
              </a:spcAft>
              <a:tabLst>
                <a:tab pos="692150" algn="l"/>
                <a:tab pos="1841500" algn="l"/>
                <a:tab pos="4381500" algn="l"/>
                <a:tab pos="5307013" algn="l"/>
              </a:tabLst>
              <a:defRPr sz="7700">
                <a:solidFill>
                  <a:schemeClr val="tx1"/>
                </a:solidFill>
                <a:latin typeface="Arial" charset="0"/>
              </a:defRPr>
            </a:lvl7pPr>
            <a:lvl8pPr marL="3429000" indent="-228600" defTabSz="741363" eaLnBrk="0" fontAlgn="base" hangingPunct="0">
              <a:spcBef>
                <a:spcPct val="0"/>
              </a:spcBef>
              <a:spcAft>
                <a:spcPct val="0"/>
              </a:spcAft>
              <a:tabLst>
                <a:tab pos="692150" algn="l"/>
                <a:tab pos="1841500" algn="l"/>
                <a:tab pos="4381500" algn="l"/>
                <a:tab pos="5307013" algn="l"/>
              </a:tabLst>
              <a:defRPr sz="7700">
                <a:solidFill>
                  <a:schemeClr val="tx1"/>
                </a:solidFill>
                <a:latin typeface="Arial" charset="0"/>
              </a:defRPr>
            </a:lvl8pPr>
            <a:lvl9pPr marL="3886200" indent="-228600" defTabSz="741363" eaLnBrk="0" fontAlgn="base" hangingPunct="0">
              <a:spcBef>
                <a:spcPct val="0"/>
              </a:spcBef>
              <a:spcAft>
                <a:spcPct val="0"/>
              </a:spcAft>
              <a:tabLst>
                <a:tab pos="692150" algn="l"/>
                <a:tab pos="1841500" algn="l"/>
                <a:tab pos="4381500" algn="l"/>
                <a:tab pos="5307013" algn="l"/>
              </a:tabLst>
              <a:defRPr sz="7700">
                <a:solidFill>
                  <a:schemeClr val="tx1"/>
                </a:solidFill>
                <a:latin typeface="Arial" charset="0"/>
              </a:defRPr>
            </a:lvl9pPr>
          </a:lstStyle>
          <a:p>
            <a:pPr eaLnBrk="1" hangingPunct="1"/>
            <a:endParaRPr lang="en-US" sz="1900" dirty="0">
              <a:latin typeface="Times" charset="0"/>
            </a:endParaRPr>
          </a:p>
        </p:txBody>
      </p:sp>
      <p:sp>
        <p:nvSpPr>
          <p:cNvPr id="11" name="TextBox 10"/>
          <p:cNvSpPr txBox="1"/>
          <p:nvPr/>
        </p:nvSpPr>
        <p:spPr>
          <a:xfrm>
            <a:off x="1049286" y="18074164"/>
            <a:ext cx="6189715" cy="2552314"/>
          </a:xfrm>
          <a:prstGeom prst="rect">
            <a:avLst/>
          </a:prstGeom>
          <a:noFill/>
        </p:spPr>
        <p:txBody>
          <a:bodyPr wrap="square" lIns="73997" tIns="36995" rIns="73997" bIns="36995" rtlCol="0">
            <a:spAutoFit/>
          </a:bodyPr>
          <a:lstStyle/>
          <a:p>
            <a:pPr algn="just"/>
            <a:r>
              <a:rPr lang="en-US" sz="2300" dirty="0">
                <a:latin typeface="Times New Roman" pitchFamily="18" charset="0"/>
                <a:cs typeface="Times New Roman" pitchFamily="18" charset="0"/>
              </a:rPr>
              <a:t>Description of Equipment:</a:t>
            </a:r>
          </a:p>
          <a:p>
            <a:pPr marL="370103" indent="-370103" algn="just">
              <a:buFont typeface="Arial" pitchFamily="34" charset="0"/>
              <a:buChar char="•"/>
            </a:pPr>
            <a:r>
              <a:rPr lang="en-US" sz="2300" dirty="0">
                <a:latin typeface="Times New Roman" pitchFamily="18" charset="0"/>
                <a:cs typeface="Times New Roman" pitchFamily="18" charset="0"/>
              </a:rPr>
              <a:t>250mL Erlenmeyer Flask</a:t>
            </a:r>
          </a:p>
          <a:p>
            <a:pPr marL="370103" indent="-370103" algn="just">
              <a:buFont typeface="Arial" pitchFamily="34" charset="0"/>
              <a:buChar char="•"/>
            </a:pPr>
            <a:r>
              <a:rPr lang="en-US" sz="2300" dirty="0" err="1">
                <a:latin typeface="Times New Roman" pitchFamily="18" charset="0"/>
                <a:cs typeface="Times New Roman" pitchFamily="18" charset="0"/>
              </a:rPr>
              <a:t>Agros</a:t>
            </a:r>
            <a:r>
              <a:rPr lang="en-US" sz="2300" dirty="0">
                <a:latin typeface="Times New Roman" pitchFamily="18" charset="0"/>
                <a:cs typeface="Times New Roman" pitchFamily="18" charset="0"/>
              </a:rPr>
              <a:t> Organic 99% 1-octanol</a:t>
            </a:r>
          </a:p>
          <a:p>
            <a:pPr marL="370103" indent="-370103" algn="just">
              <a:buFont typeface="Arial" pitchFamily="34" charset="0"/>
              <a:buChar char="•"/>
            </a:pPr>
            <a:r>
              <a:rPr lang="en-US" sz="2300" dirty="0">
                <a:latin typeface="Times New Roman" pitchFamily="18" charset="0"/>
                <a:cs typeface="Times New Roman" pitchFamily="18" charset="0"/>
              </a:rPr>
              <a:t>Deionized water </a:t>
            </a:r>
          </a:p>
          <a:p>
            <a:pPr marL="370103" indent="-370103" algn="just">
              <a:buFont typeface="Arial" pitchFamily="34" charset="0"/>
              <a:buChar char="•"/>
            </a:pPr>
            <a:r>
              <a:rPr lang="en-US" sz="2300" dirty="0">
                <a:latin typeface="Times New Roman" pitchFamily="18" charset="0"/>
                <a:cs typeface="Times New Roman" pitchFamily="18" charset="0"/>
              </a:rPr>
              <a:t>Stir bar with stir plate</a:t>
            </a:r>
          </a:p>
          <a:p>
            <a:pPr marL="370103" indent="-370103" algn="just">
              <a:buFont typeface="Arial" pitchFamily="34" charset="0"/>
              <a:buChar char="•"/>
            </a:pPr>
            <a:r>
              <a:rPr lang="en-US" sz="2300" dirty="0">
                <a:latin typeface="Times New Roman" pitchFamily="18" charset="0"/>
                <a:cs typeface="Times New Roman" pitchFamily="18" charset="0"/>
              </a:rPr>
              <a:t>Dilute Polychlorinated Biphenyl Congener(s): 18, 153, 29</a:t>
            </a:r>
          </a:p>
        </p:txBody>
      </p:sp>
      <p:sp>
        <p:nvSpPr>
          <p:cNvPr id="10242" name="Rectangle 2"/>
          <p:cNvSpPr>
            <a:spLocks noChangeArrowheads="1"/>
          </p:cNvSpPr>
          <p:nvPr/>
        </p:nvSpPr>
        <p:spPr bwMode="auto">
          <a:xfrm>
            <a:off x="571500" y="270934"/>
            <a:ext cx="35433000" cy="2709334"/>
          </a:xfrm>
          <a:prstGeom prst="rect">
            <a:avLst/>
          </a:prstGeom>
          <a:solidFill>
            <a:schemeClr val="bg1">
              <a:alpha val="65000"/>
            </a:schemeClr>
          </a:solidFill>
          <a:ln w="28575">
            <a:solidFill>
              <a:srgbClr val="003300"/>
            </a:solidFill>
            <a:miter lim="800000"/>
            <a:headEnd/>
            <a:tailEnd/>
          </a:ln>
          <a:effectLst/>
        </p:spPr>
        <p:txBody>
          <a:bodyPr lIns="76305" tIns="305319" rIns="76305" bIns="381648"/>
          <a:lstStyle/>
          <a:p>
            <a:pPr marL="381546" indent="-381546" algn="ctr" defTabSz="766948">
              <a:lnSpc>
                <a:spcPct val="90000"/>
              </a:lnSpc>
              <a:defRPr/>
            </a:pPr>
            <a:r>
              <a:rPr lang="en-US" sz="5800" dirty="0" err="1">
                <a:latin typeface="Times" pitchFamily="18" charset="0"/>
                <a:cs typeface="Times" pitchFamily="18" charset="0"/>
              </a:rPr>
              <a:t>Octanol</a:t>
            </a:r>
            <a:r>
              <a:rPr lang="en-US" sz="5800" dirty="0">
                <a:latin typeface="Times" pitchFamily="18" charset="0"/>
                <a:cs typeface="Times" pitchFamily="18" charset="0"/>
              </a:rPr>
              <a:t>/Water Partitioning Coefficients of PCB Mixtures for Environmental Fate and Transport</a:t>
            </a:r>
          </a:p>
          <a:p>
            <a:pPr marL="381546" indent="-381546" algn="ctr" defTabSz="766948">
              <a:lnSpc>
                <a:spcPct val="90000"/>
              </a:lnSpc>
              <a:defRPr/>
            </a:pPr>
            <a:r>
              <a:rPr lang="en-US" sz="4700" b="1" dirty="0">
                <a:latin typeface="Times" charset="0"/>
                <a:cs typeface="Times New Roman" charset="0"/>
              </a:rPr>
              <a:t>Phylicia Cicilio, </a:t>
            </a:r>
            <a:r>
              <a:rPr lang="en-US" sz="4700" b="1" dirty="0" smtClean="0">
                <a:latin typeface="Times" charset="0"/>
                <a:cs typeface="Times New Roman" charset="0"/>
              </a:rPr>
              <a:t>Jillian </a:t>
            </a:r>
            <a:r>
              <a:rPr lang="en-US" sz="4700" b="1" dirty="0">
                <a:latin typeface="Times" charset="0"/>
                <a:cs typeface="Times New Roman" charset="0"/>
              </a:rPr>
              <a:t>L. Goldfarb</a:t>
            </a:r>
            <a:endParaRPr lang="en-US" sz="4300" b="1" dirty="0">
              <a:effectLst>
                <a:outerShdw blurRad="38100" dist="38100" dir="2700000" algn="tl">
                  <a:srgbClr val="C0C0C0"/>
                </a:outerShdw>
              </a:effectLst>
              <a:latin typeface="Times" charset="0"/>
              <a:cs typeface="Times New Roman" charset="0"/>
            </a:endParaRPr>
          </a:p>
          <a:p>
            <a:pPr marL="381546" indent="-381546" algn="ctr" defTabSz="766948">
              <a:lnSpc>
                <a:spcPct val="90000"/>
              </a:lnSpc>
              <a:defRPr/>
            </a:pPr>
            <a:r>
              <a:rPr lang="en-US" sz="3900" i="1" dirty="0">
                <a:latin typeface="Times" charset="0"/>
                <a:cs typeface="Arial" charset="0"/>
              </a:rPr>
              <a:t>Department of Chemical Engineering, University of New Hampshire, 33 Academic Way, Durham, NH 03824</a:t>
            </a:r>
          </a:p>
        </p:txBody>
      </p:sp>
      <p:sp>
        <p:nvSpPr>
          <p:cNvPr id="2053" name="Text Box 76"/>
          <p:cNvSpPr txBox="1">
            <a:spLocks noChangeArrowheads="1"/>
          </p:cNvSpPr>
          <p:nvPr/>
        </p:nvSpPr>
        <p:spPr bwMode="auto">
          <a:xfrm>
            <a:off x="27736216" y="18516600"/>
            <a:ext cx="8382000" cy="10175129"/>
          </a:xfrm>
          <a:prstGeom prst="rect">
            <a:avLst/>
          </a:prstGeom>
          <a:solidFill>
            <a:schemeClr val="bg1">
              <a:alpha val="93000"/>
            </a:schemeClr>
          </a:solidFill>
          <a:ln w="19050">
            <a:solidFill>
              <a:srgbClr val="003300"/>
            </a:solidFill>
            <a:miter lim="800000"/>
            <a:headEnd/>
            <a:tailEnd/>
          </a:ln>
          <a:effectLst/>
          <a:extLst/>
        </p:spPr>
        <p:txBody>
          <a:bodyPr lIns="221472" tIns="221472" rIns="221472" bIns="590189"/>
          <a:lstStyle>
            <a:lvl1pPr marL="595313" indent="-595313" defTabSz="741363" eaLnBrk="0" hangingPunct="0">
              <a:tabLst>
                <a:tab pos="600075" algn="l"/>
              </a:tabLst>
              <a:defRPr sz="7700">
                <a:solidFill>
                  <a:schemeClr val="tx1"/>
                </a:solidFill>
                <a:latin typeface="Arial" charset="0"/>
              </a:defRPr>
            </a:lvl1pPr>
            <a:lvl2pPr marL="742950" indent="-285750" defTabSz="741363" eaLnBrk="0" hangingPunct="0">
              <a:tabLst>
                <a:tab pos="600075" algn="l"/>
              </a:tabLst>
              <a:defRPr sz="7700">
                <a:solidFill>
                  <a:schemeClr val="tx1"/>
                </a:solidFill>
                <a:latin typeface="Arial" charset="0"/>
              </a:defRPr>
            </a:lvl2pPr>
            <a:lvl3pPr marL="1143000" indent="-228600" defTabSz="741363" eaLnBrk="0" hangingPunct="0">
              <a:tabLst>
                <a:tab pos="600075" algn="l"/>
              </a:tabLst>
              <a:defRPr sz="7700">
                <a:solidFill>
                  <a:schemeClr val="tx1"/>
                </a:solidFill>
                <a:latin typeface="Arial" charset="0"/>
              </a:defRPr>
            </a:lvl3pPr>
            <a:lvl4pPr marL="1600200" indent="-228600" defTabSz="741363" eaLnBrk="0" hangingPunct="0">
              <a:tabLst>
                <a:tab pos="600075" algn="l"/>
              </a:tabLst>
              <a:defRPr sz="7700">
                <a:solidFill>
                  <a:schemeClr val="tx1"/>
                </a:solidFill>
                <a:latin typeface="Arial" charset="0"/>
              </a:defRPr>
            </a:lvl4pPr>
            <a:lvl5pPr marL="2057400" indent="-228600" defTabSz="741363" eaLnBrk="0" hangingPunct="0">
              <a:tabLst>
                <a:tab pos="600075" algn="l"/>
              </a:tabLst>
              <a:defRPr sz="7700">
                <a:solidFill>
                  <a:schemeClr val="tx1"/>
                </a:solidFill>
                <a:latin typeface="Arial" charset="0"/>
              </a:defRPr>
            </a:lvl5pPr>
            <a:lvl6pPr marL="2514600" indent="-228600" defTabSz="741363" eaLnBrk="0" fontAlgn="base" hangingPunct="0">
              <a:spcBef>
                <a:spcPct val="0"/>
              </a:spcBef>
              <a:spcAft>
                <a:spcPct val="0"/>
              </a:spcAft>
              <a:tabLst>
                <a:tab pos="600075" algn="l"/>
              </a:tabLst>
              <a:defRPr sz="7700">
                <a:solidFill>
                  <a:schemeClr val="tx1"/>
                </a:solidFill>
                <a:latin typeface="Arial" charset="0"/>
              </a:defRPr>
            </a:lvl6pPr>
            <a:lvl7pPr marL="2971800" indent="-228600" defTabSz="741363" eaLnBrk="0" fontAlgn="base" hangingPunct="0">
              <a:spcBef>
                <a:spcPct val="0"/>
              </a:spcBef>
              <a:spcAft>
                <a:spcPct val="0"/>
              </a:spcAft>
              <a:tabLst>
                <a:tab pos="600075" algn="l"/>
              </a:tabLst>
              <a:defRPr sz="7700">
                <a:solidFill>
                  <a:schemeClr val="tx1"/>
                </a:solidFill>
                <a:latin typeface="Arial" charset="0"/>
              </a:defRPr>
            </a:lvl7pPr>
            <a:lvl8pPr marL="3429000" indent="-228600" defTabSz="741363" eaLnBrk="0" fontAlgn="base" hangingPunct="0">
              <a:spcBef>
                <a:spcPct val="0"/>
              </a:spcBef>
              <a:spcAft>
                <a:spcPct val="0"/>
              </a:spcAft>
              <a:tabLst>
                <a:tab pos="600075" algn="l"/>
              </a:tabLst>
              <a:defRPr sz="7700">
                <a:solidFill>
                  <a:schemeClr val="tx1"/>
                </a:solidFill>
                <a:latin typeface="Arial" charset="0"/>
              </a:defRPr>
            </a:lvl8pPr>
            <a:lvl9pPr marL="3886200" indent="-228600" defTabSz="741363" eaLnBrk="0" fontAlgn="base" hangingPunct="0">
              <a:spcBef>
                <a:spcPct val="0"/>
              </a:spcBef>
              <a:spcAft>
                <a:spcPct val="0"/>
              </a:spcAft>
              <a:tabLst>
                <a:tab pos="600075" algn="l"/>
              </a:tabLst>
              <a:defRPr sz="7700">
                <a:solidFill>
                  <a:schemeClr val="tx1"/>
                </a:solidFill>
                <a:latin typeface="Arial" charset="0"/>
              </a:defRPr>
            </a:lvl9pPr>
          </a:lstStyle>
          <a:p>
            <a:pPr marL="277578" indent="-277578">
              <a:tabLst>
                <a:tab pos="277578" algn="l"/>
              </a:tabLst>
            </a:pPr>
            <a:endParaRPr lang="en-US" sz="1800" dirty="0">
              <a:solidFill>
                <a:srgbClr val="000000"/>
              </a:solidFill>
              <a:latin typeface="Times New Roman" pitchFamily="18" charset="0"/>
              <a:cs typeface="Times New Roman" pitchFamily="18" charset="0"/>
            </a:endParaRPr>
          </a:p>
        </p:txBody>
      </p:sp>
      <p:sp>
        <p:nvSpPr>
          <p:cNvPr id="2057" name="Text Box 512"/>
          <p:cNvSpPr txBox="1">
            <a:spLocks noChangeArrowheads="1"/>
          </p:cNvSpPr>
          <p:nvPr/>
        </p:nvSpPr>
        <p:spPr bwMode="auto">
          <a:xfrm>
            <a:off x="28550429" y="17539102"/>
            <a:ext cx="6629400" cy="977498"/>
          </a:xfrm>
          <a:prstGeom prst="rect">
            <a:avLst/>
          </a:prstGeom>
          <a:solidFill>
            <a:schemeClr val="bg1">
              <a:alpha val="65097"/>
            </a:schemeClr>
          </a:solidFill>
          <a:ln w="19050">
            <a:solidFill>
              <a:srgbClr val="003300"/>
            </a:solidFill>
            <a:miter lim="800000"/>
            <a:headEnd/>
            <a:tailEnd/>
          </a:ln>
        </p:spPr>
        <p:txBody>
          <a:bodyPr lIns="76478" tIns="38237" rIns="76478" bIns="38237"/>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References</a:t>
            </a:r>
          </a:p>
        </p:txBody>
      </p:sp>
      <p:grpSp>
        <p:nvGrpSpPr>
          <p:cNvPr id="14" name="Group 13"/>
          <p:cNvGrpSpPr/>
          <p:nvPr/>
        </p:nvGrpSpPr>
        <p:grpSpPr>
          <a:xfrm>
            <a:off x="571502" y="3478106"/>
            <a:ext cx="8254998" cy="9154528"/>
            <a:chOff x="685802" y="3657600"/>
            <a:chExt cx="9067800" cy="10298844"/>
          </a:xfrm>
        </p:grpSpPr>
        <p:sp>
          <p:nvSpPr>
            <p:cNvPr id="2054" name="Text Box 328"/>
            <p:cNvSpPr txBox="1">
              <a:spLocks noChangeArrowheads="1"/>
            </p:cNvSpPr>
            <p:nvPr/>
          </p:nvSpPr>
          <p:spPr bwMode="auto">
            <a:xfrm>
              <a:off x="685802" y="4475161"/>
              <a:ext cx="9067800" cy="9481283"/>
            </a:xfrm>
            <a:prstGeom prst="rect">
              <a:avLst/>
            </a:prstGeom>
            <a:solidFill>
              <a:schemeClr val="bg1">
                <a:alpha val="93000"/>
              </a:schemeClr>
            </a:solidFill>
            <a:ln w="19050">
              <a:solidFill>
                <a:srgbClr val="003300"/>
              </a:solidFill>
              <a:miter lim="800000"/>
              <a:headEnd/>
              <a:tailEnd/>
            </a:ln>
            <a:effectLst/>
            <a:extLst/>
          </p:spPr>
          <p:txBody>
            <a:bodyPr lIns="590587" tIns="590587" rIns="590587" bIns="590587"/>
            <a:lstStyle>
              <a:lvl1pPr defTabSz="741363" eaLnBrk="0" hangingPunct="0">
                <a:tabLst>
                  <a:tab pos="415925" algn="l"/>
                  <a:tab pos="5214938" algn="l"/>
                </a:tabLst>
                <a:defRPr sz="7700">
                  <a:solidFill>
                    <a:schemeClr val="tx1"/>
                  </a:solidFill>
                  <a:latin typeface="Arial" charset="0"/>
                </a:defRPr>
              </a:lvl1pPr>
              <a:lvl2pPr marL="742950" indent="-285750" defTabSz="741363" eaLnBrk="0" hangingPunct="0">
                <a:tabLst>
                  <a:tab pos="415925" algn="l"/>
                  <a:tab pos="5214938" algn="l"/>
                </a:tabLst>
                <a:defRPr sz="7700">
                  <a:solidFill>
                    <a:schemeClr val="tx1"/>
                  </a:solidFill>
                  <a:latin typeface="Arial" charset="0"/>
                </a:defRPr>
              </a:lvl2pPr>
              <a:lvl3pPr marL="1143000" indent="-228600" defTabSz="741363" eaLnBrk="0" hangingPunct="0">
                <a:tabLst>
                  <a:tab pos="415925" algn="l"/>
                  <a:tab pos="5214938" algn="l"/>
                </a:tabLst>
                <a:defRPr sz="7700">
                  <a:solidFill>
                    <a:schemeClr val="tx1"/>
                  </a:solidFill>
                  <a:latin typeface="Arial" charset="0"/>
                </a:defRPr>
              </a:lvl3pPr>
              <a:lvl4pPr marL="1600200" indent="-228600" defTabSz="741363" eaLnBrk="0" hangingPunct="0">
                <a:tabLst>
                  <a:tab pos="415925" algn="l"/>
                  <a:tab pos="5214938" algn="l"/>
                </a:tabLst>
                <a:defRPr sz="7700">
                  <a:solidFill>
                    <a:schemeClr val="tx1"/>
                  </a:solidFill>
                  <a:latin typeface="Arial" charset="0"/>
                </a:defRPr>
              </a:lvl4pPr>
              <a:lvl5pPr marL="2057400" indent="-228600" defTabSz="741363" eaLnBrk="0" hangingPunct="0">
                <a:tabLst>
                  <a:tab pos="415925" algn="l"/>
                  <a:tab pos="5214938" algn="l"/>
                </a:tabLst>
                <a:defRPr sz="7700">
                  <a:solidFill>
                    <a:schemeClr val="tx1"/>
                  </a:solidFill>
                  <a:latin typeface="Arial" charset="0"/>
                </a:defRPr>
              </a:lvl5pPr>
              <a:lvl6pPr marL="25146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6pPr>
              <a:lvl7pPr marL="29718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7pPr>
              <a:lvl8pPr marL="34290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8pPr>
              <a:lvl9pPr marL="38862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9pPr>
            </a:lstStyle>
            <a:p>
              <a:pPr eaLnBrk="1" hangingPunct="1"/>
              <a:endParaRPr lang="en-US" sz="2300" dirty="0">
                <a:solidFill>
                  <a:srgbClr val="000000"/>
                </a:solidFill>
                <a:latin typeface="Times" charset="0"/>
              </a:endParaRPr>
            </a:p>
          </p:txBody>
        </p:sp>
        <p:sp>
          <p:nvSpPr>
            <p:cNvPr id="2055" name="Text Box 329"/>
            <p:cNvSpPr txBox="1">
              <a:spLocks noChangeArrowheads="1"/>
            </p:cNvSpPr>
            <p:nvPr/>
          </p:nvSpPr>
          <p:spPr bwMode="auto">
            <a:xfrm>
              <a:off x="1219200" y="3657600"/>
              <a:ext cx="7955280" cy="822326"/>
            </a:xfrm>
            <a:prstGeom prst="rect">
              <a:avLst/>
            </a:prstGeom>
            <a:solidFill>
              <a:schemeClr val="bg1">
                <a:alpha val="65097"/>
              </a:schemeClr>
            </a:solidFill>
            <a:ln w="19050">
              <a:solidFill>
                <a:srgbClr val="003300"/>
              </a:solidFill>
              <a:miter lim="800000"/>
              <a:headEnd/>
              <a:tailEnd/>
            </a:ln>
          </p:spPr>
          <p:txBody>
            <a:bodyPr lIns="76478" tIns="38237" rIns="76478" bIns="38237"/>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Abstract</a:t>
              </a:r>
            </a:p>
          </p:txBody>
        </p:sp>
        <p:sp>
          <p:nvSpPr>
            <p:cNvPr id="2076" name="Text Box 643"/>
            <p:cNvSpPr txBox="1">
              <a:spLocks noChangeArrowheads="1"/>
            </p:cNvSpPr>
            <p:nvPr/>
          </p:nvSpPr>
          <p:spPr bwMode="auto">
            <a:xfrm>
              <a:off x="1219200" y="5644764"/>
              <a:ext cx="7995221" cy="6872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1" tIns="45701" rIns="91411" bIns="45701">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algn="just"/>
              <a:r>
                <a:rPr lang="en-US" sz="2300" dirty="0">
                  <a:latin typeface="Times New Roman" pitchFamily="18" charset="0"/>
                  <a:cs typeface="Times New Roman" pitchFamily="18" charset="0"/>
                </a:rPr>
                <a:t>	Polychlorinated biphenyls (PCBs) are  a human and environmental toxin </a:t>
              </a:r>
              <a:r>
                <a:rPr lang="en-US" sz="2300" dirty="0" smtClean="0">
                  <a:latin typeface="Times New Roman" pitchFamily="18" charset="0"/>
                  <a:cs typeface="Times New Roman" pitchFamily="18" charset="0"/>
                </a:rPr>
                <a:t>introduced </a:t>
              </a:r>
              <a:r>
                <a:rPr lang="en-US" sz="2300" dirty="0">
                  <a:latin typeface="Times New Roman" pitchFamily="18" charset="0"/>
                  <a:cs typeface="Times New Roman" pitchFamily="18" charset="0"/>
                </a:rPr>
                <a:t>to the environment from the 1920’s to the 1970’s </a:t>
              </a:r>
              <a:r>
                <a:rPr lang="en-US" sz="2300" dirty="0" smtClean="0">
                  <a:latin typeface="Times New Roman" pitchFamily="18" charset="0"/>
                  <a:cs typeface="Times New Roman" pitchFamily="18" charset="0"/>
                </a:rPr>
                <a:t>from </a:t>
              </a:r>
              <a:r>
                <a:rPr lang="en-US" sz="2300" dirty="0">
                  <a:latin typeface="Times New Roman" pitchFamily="18" charset="0"/>
                  <a:cs typeface="Times New Roman" pitchFamily="18" charset="0"/>
                </a:rPr>
                <a:t>manufacturing items such as transformers and capacitors.  PCBs remain in the environment today due to their low water solubility and resistance to chemical reaction. Due to their properties PCBs </a:t>
              </a:r>
              <a:r>
                <a:rPr lang="en-US" sz="2300" dirty="0" err="1">
                  <a:latin typeface="Times New Roman" pitchFamily="18" charset="0"/>
                  <a:cs typeface="Times New Roman" pitchFamily="18" charset="0"/>
                </a:rPr>
                <a:t>bioaccumulate</a:t>
              </a:r>
              <a:r>
                <a:rPr lang="en-US" sz="2300" dirty="0">
                  <a:latin typeface="Times New Roman" pitchFamily="18" charset="0"/>
                  <a:cs typeface="Times New Roman" pitchFamily="18" charset="0"/>
                </a:rPr>
                <a:t> in the environment and pose health risks to animals and humans, as they are deemed a probable carcinogen by the EPA.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-water partitioning coefficients are a means of measuring how PCBs will travel in the </a:t>
              </a:r>
              <a:r>
                <a:rPr lang="en-US" sz="2300" dirty="0" smtClean="0">
                  <a:latin typeface="Times New Roman" pitchFamily="18" charset="0"/>
                  <a:cs typeface="Times New Roman" pitchFamily="18" charset="0"/>
                </a:rPr>
                <a:t>environment, either partitioning to water or into organic carbon.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-water partitioning coefficients will be determined for individual congeners of PCB and for solutions of groups of PCB congeners to see if mixtures of PCBs behaved differently from groups of PCBS. </a:t>
              </a:r>
              <a:r>
                <a:rPr lang="en-US" sz="2300" dirty="0" smtClean="0">
                  <a:latin typeface="Times New Roman" pitchFamily="18" charset="0"/>
                  <a:cs typeface="Times New Roman" pitchFamily="18" charset="0"/>
                </a:rPr>
                <a:t>Partitioning </a:t>
              </a:r>
              <a:r>
                <a:rPr lang="en-US" sz="2300" dirty="0">
                  <a:latin typeface="Times New Roman" pitchFamily="18" charset="0"/>
                  <a:cs typeface="Times New Roman" pitchFamily="18" charset="0"/>
                </a:rPr>
                <a:t>coefficients </a:t>
              </a:r>
              <a:r>
                <a:rPr lang="en-US" sz="2300" dirty="0" smtClean="0">
                  <a:latin typeface="Times New Roman" pitchFamily="18" charset="0"/>
                  <a:cs typeface="Times New Roman" pitchFamily="18" charset="0"/>
                </a:rPr>
                <a:t>were experimentally determined for </a:t>
              </a:r>
              <a:r>
                <a:rPr lang="en-US" sz="2300" dirty="0">
                  <a:latin typeface="Times New Roman" pitchFamily="18" charset="0"/>
                  <a:cs typeface="Times New Roman" pitchFamily="18" charset="0"/>
                </a:rPr>
                <a:t>individual PCBs and groups of PCBs. </a:t>
              </a:r>
            </a:p>
          </p:txBody>
        </p:sp>
      </p:grpSp>
      <p:sp>
        <p:nvSpPr>
          <p:cNvPr id="2078" name="Text Box 672"/>
          <p:cNvSpPr txBox="1">
            <a:spLocks noChangeArrowheads="1"/>
          </p:cNvSpPr>
          <p:nvPr/>
        </p:nvSpPr>
        <p:spPr bwMode="auto">
          <a:xfrm>
            <a:off x="1049285" y="22555200"/>
            <a:ext cx="25943616" cy="6127941"/>
          </a:xfrm>
          <a:prstGeom prst="rect">
            <a:avLst/>
          </a:prstGeom>
          <a:solidFill>
            <a:schemeClr val="bg1">
              <a:alpha val="93000"/>
            </a:schemeClr>
          </a:solidFill>
          <a:ln w="19050">
            <a:solidFill>
              <a:srgbClr val="003300"/>
            </a:solidFill>
            <a:miter lim="800000"/>
            <a:headEnd/>
            <a:tailEnd/>
          </a:ln>
          <a:effectLst/>
          <a:extLst/>
        </p:spPr>
        <p:txBody>
          <a:bodyPr lIns="179282" tIns="179282" rIns="179282" bIns="477758"/>
          <a:lstStyle>
            <a:lvl1pPr marL="595313" indent="-595313" defTabSz="741363" eaLnBrk="0" hangingPunct="0">
              <a:tabLst>
                <a:tab pos="600075" algn="l"/>
              </a:tabLst>
              <a:defRPr sz="7700">
                <a:solidFill>
                  <a:schemeClr val="tx1"/>
                </a:solidFill>
                <a:latin typeface="Arial" charset="0"/>
              </a:defRPr>
            </a:lvl1pPr>
            <a:lvl2pPr marL="742950" indent="-285750" defTabSz="741363" eaLnBrk="0" hangingPunct="0">
              <a:tabLst>
                <a:tab pos="600075" algn="l"/>
              </a:tabLst>
              <a:defRPr sz="7700">
                <a:solidFill>
                  <a:schemeClr val="tx1"/>
                </a:solidFill>
                <a:latin typeface="Arial" charset="0"/>
              </a:defRPr>
            </a:lvl2pPr>
            <a:lvl3pPr marL="1143000" indent="-228600" defTabSz="741363" eaLnBrk="0" hangingPunct="0">
              <a:tabLst>
                <a:tab pos="600075" algn="l"/>
              </a:tabLst>
              <a:defRPr sz="7700">
                <a:solidFill>
                  <a:schemeClr val="tx1"/>
                </a:solidFill>
                <a:latin typeface="Arial" charset="0"/>
              </a:defRPr>
            </a:lvl3pPr>
            <a:lvl4pPr marL="1600200" indent="-228600" defTabSz="741363" eaLnBrk="0" hangingPunct="0">
              <a:tabLst>
                <a:tab pos="600075" algn="l"/>
              </a:tabLst>
              <a:defRPr sz="7700">
                <a:solidFill>
                  <a:schemeClr val="tx1"/>
                </a:solidFill>
                <a:latin typeface="Arial" charset="0"/>
              </a:defRPr>
            </a:lvl4pPr>
            <a:lvl5pPr marL="2057400" indent="-228600" defTabSz="741363" eaLnBrk="0" hangingPunct="0">
              <a:tabLst>
                <a:tab pos="600075" algn="l"/>
              </a:tabLst>
              <a:defRPr sz="7700">
                <a:solidFill>
                  <a:schemeClr val="tx1"/>
                </a:solidFill>
                <a:latin typeface="Arial" charset="0"/>
              </a:defRPr>
            </a:lvl5pPr>
            <a:lvl6pPr marL="2514600" indent="-228600" defTabSz="741363" eaLnBrk="0" fontAlgn="base" hangingPunct="0">
              <a:spcBef>
                <a:spcPct val="0"/>
              </a:spcBef>
              <a:spcAft>
                <a:spcPct val="0"/>
              </a:spcAft>
              <a:tabLst>
                <a:tab pos="600075" algn="l"/>
              </a:tabLst>
              <a:defRPr sz="7700">
                <a:solidFill>
                  <a:schemeClr val="tx1"/>
                </a:solidFill>
                <a:latin typeface="Arial" charset="0"/>
              </a:defRPr>
            </a:lvl6pPr>
            <a:lvl7pPr marL="2971800" indent="-228600" defTabSz="741363" eaLnBrk="0" fontAlgn="base" hangingPunct="0">
              <a:spcBef>
                <a:spcPct val="0"/>
              </a:spcBef>
              <a:spcAft>
                <a:spcPct val="0"/>
              </a:spcAft>
              <a:tabLst>
                <a:tab pos="600075" algn="l"/>
              </a:tabLst>
              <a:defRPr sz="7700">
                <a:solidFill>
                  <a:schemeClr val="tx1"/>
                </a:solidFill>
                <a:latin typeface="Arial" charset="0"/>
              </a:defRPr>
            </a:lvl7pPr>
            <a:lvl8pPr marL="3429000" indent="-228600" defTabSz="741363" eaLnBrk="0" fontAlgn="base" hangingPunct="0">
              <a:spcBef>
                <a:spcPct val="0"/>
              </a:spcBef>
              <a:spcAft>
                <a:spcPct val="0"/>
              </a:spcAft>
              <a:tabLst>
                <a:tab pos="600075" algn="l"/>
              </a:tabLst>
              <a:defRPr sz="7700">
                <a:solidFill>
                  <a:schemeClr val="tx1"/>
                </a:solidFill>
                <a:latin typeface="Arial" charset="0"/>
              </a:defRPr>
            </a:lvl8pPr>
            <a:lvl9pPr marL="3886200" indent="-228600" defTabSz="741363" eaLnBrk="0" fontAlgn="base" hangingPunct="0">
              <a:spcBef>
                <a:spcPct val="0"/>
              </a:spcBef>
              <a:spcAft>
                <a:spcPct val="0"/>
              </a:spcAft>
              <a:tabLst>
                <a:tab pos="600075" algn="l"/>
              </a:tabLst>
              <a:defRPr sz="7700">
                <a:solidFill>
                  <a:schemeClr val="tx1"/>
                </a:solidFill>
                <a:latin typeface="Arial" charset="0"/>
              </a:defRPr>
            </a:lvl9pPr>
          </a:lstStyle>
          <a:p>
            <a:pPr algn="just" eaLnBrk="1" hangingPunct="1">
              <a:buClr>
                <a:srgbClr val="339933"/>
              </a:buClr>
              <a:buSzPct val="200000"/>
              <a:buFont typeface="Wingdings" charset="2"/>
              <a:buNone/>
            </a:pPr>
            <a:endParaRPr lang="en-US" sz="1100" dirty="0">
              <a:solidFill>
                <a:srgbClr val="000000"/>
              </a:solidFill>
              <a:latin typeface="Times" charset="0"/>
            </a:endParaRPr>
          </a:p>
        </p:txBody>
      </p:sp>
      <p:sp>
        <p:nvSpPr>
          <p:cNvPr id="2079" name="Text Box 673"/>
          <p:cNvSpPr txBox="1">
            <a:spLocks noChangeArrowheads="1"/>
          </p:cNvSpPr>
          <p:nvPr/>
        </p:nvSpPr>
        <p:spPr bwMode="auto">
          <a:xfrm>
            <a:off x="9131916" y="21832269"/>
            <a:ext cx="8826498" cy="731520"/>
          </a:xfrm>
          <a:prstGeom prst="rect">
            <a:avLst/>
          </a:prstGeom>
          <a:solidFill>
            <a:schemeClr val="bg1">
              <a:alpha val="65097"/>
            </a:schemeClr>
          </a:solidFill>
          <a:ln w="19050">
            <a:solidFill>
              <a:srgbClr val="003300"/>
            </a:solidFill>
            <a:miter lim="800000"/>
            <a:headEnd/>
            <a:tailEnd/>
          </a:ln>
        </p:spPr>
        <p:txBody>
          <a:bodyPr lIns="61909" tIns="30953" rIns="61909" bIns="30953"/>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smtClean="0">
                <a:latin typeface="Times" charset="0"/>
              </a:rPr>
              <a:t>Experimental Methods: GCMS</a:t>
            </a:r>
            <a:endParaRPr lang="en-US" sz="3900" b="1" dirty="0">
              <a:latin typeface="Times" charset="0"/>
            </a:endParaRPr>
          </a:p>
        </p:txBody>
      </p:sp>
      <p:sp>
        <p:nvSpPr>
          <p:cNvPr id="3" name="Rectangle 45"/>
          <p:cNvSpPr>
            <a:spLocks noChangeArrowheads="1"/>
          </p:cNvSpPr>
          <p:nvPr/>
        </p:nvSpPr>
        <p:spPr bwMode="auto">
          <a:xfrm>
            <a:off x="63506" y="-649868"/>
            <a:ext cx="149504" cy="1028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3997" tIns="36995" rIns="73997" bIns="36995" numCol="1" anchor="ctr" anchorCtr="0" compatLnSpc="1">
            <a:prstTxWarp prst="textNoShape">
              <a:avLst/>
            </a:prstTxWarp>
            <a:spAutoFit/>
          </a:bodyPr>
          <a:lstStyle/>
          <a:p>
            <a:endParaRPr lang="en-US" dirty="0"/>
          </a:p>
        </p:txBody>
      </p:sp>
      <p:pic>
        <p:nvPicPr>
          <p:cNvPr id="63" name="Picture 62"/>
          <p:cNvPicPr>
            <a:picLocks noChangeAspect="1"/>
          </p:cNvPicPr>
          <p:nvPr/>
        </p:nvPicPr>
        <p:blipFill>
          <a:blip r:embed="rId2"/>
          <a:stretch>
            <a:fillRect/>
          </a:stretch>
        </p:blipFill>
        <p:spPr>
          <a:xfrm>
            <a:off x="698506" y="474134"/>
            <a:ext cx="2260836" cy="2275840"/>
          </a:xfrm>
          <a:prstGeom prst="rect">
            <a:avLst/>
          </a:prstGeom>
        </p:spPr>
      </p:pic>
      <p:sp>
        <p:nvSpPr>
          <p:cNvPr id="2065" name="Text Box 576"/>
          <p:cNvSpPr txBox="1">
            <a:spLocks noChangeArrowheads="1"/>
          </p:cNvSpPr>
          <p:nvPr/>
        </p:nvSpPr>
        <p:spPr bwMode="auto">
          <a:xfrm>
            <a:off x="3014314" y="13156992"/>
            <a:ext cx="11112500" cy="713178"/>
          </a:xfrm>
          <a:prstGeom prst="rect">
            <a:avLst/>
          </a:prstGeom>
          <a:solidFill>
            <a:schemeClr val="bg1">
              <a:alpha val="65097"/>
            </a:schemeClr>
          </a:solidFill>
          <a:ln w="19050">
            <a:solidFill>
              <a:srgbClr val="003300"/>
            </a:solidFill>
            <a:miter lim="800000"/>
            <a:headEnd/>
            <a:tailEnd/>
          </a:ln>
        </p:spPr>
        <p:txBody>
          <a:bodyPr lIns="61909" tIns="30953" rIns="61909" bIns="30953"/>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Experimental Methods: Slow-Stirring Method</a:t>
            </a:r>
          </a:p>
        </p:txBody>
      </p:sp>
      <p:sp>
        <p:nvSpPr>
          <p:cNvPr id="2056" name="Text Box 331"/>
          <p:cNvSpPr txBox="1">
            <a:spLocks noChangeArrowheads="1"/>
          </p:cNvSpPr>
          <p:nvPr/>
        </p:nvSpPr>
        <p:spPr bwMode="auto">
          <a:xfrm>
            <a:off x="28636772" y="10810969"/>
            <a:ext cx="6629400" cy="730957"/>
          </a:xfrm>
          <a:prstGeom prst="rect">
            <a:avLst/>
          </a:prstGeom>
          <a:solidFill>
            <a:schemeClr val="bg1">
              <a:alpha val="65097"/>
            </a:schemeClr>
          </a:solidFill>
          <a:ln w="19050">
            <a:solidFill>
              <a:srgbClr val="003300"/>
            </a:solidFill>
            <a:miter lim="800000"/>
            <a:headEnd/>
            <a:tailEnd/>
          </a:ln>
        </p:spPr>
        <p:txBody>
          <a:bodyPr lIns="76478" tIns="38237" rIns="76478" bIns="38237"/>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Future Work</a:t>
            </a:r>
          </a:p>
        </p:txBody>
      </p:sp>
      <p:sp>
        <p:nvSpPr>
          <p:cNvPr id="59" name="Text Box 328"/>
          <p:cNvSpPr txBox="1">
            <a:spLocks noChangeArrowheads="1"/>
          </p:cNvSpPr>
          <p:nvPr/>
        </p:nvSpPr>
        <p:spPr bwMode="auto">
          <a:xfrm>
            <a:off x="27736216" y="11541925"/>
            <a:ext cx="8382000" cy="5374475"/>
          </a:xfrm>
          <a:prstGeom prst="rect">
            <a:avLst/>
          </a:prstGeom>
          <a:solidFill>
            <a:schemeClr val="bg1">
              <a:alpha val="93000"/>
            </a:schemeClr>
          </a:solidFill>
          <a:ln w="19050">
            <a:solidFill>
              <a:srgbClr val="003300"/>
            </a:solidFill>
            <a:miter lim="800000"/>
            <a:headEnd/>
            <a:tailEnd/>
          </a:ln>
          <a:effectLst/>
          <a:extLst/>
        </p:spPr>
        <p:txBody>
          <a:bodyPr lIns="590587" tIns="590587" rIns="590587" bIns="590587"/>
          <a:lstStyle>
            <a:lvl1pPr defTabSz="741363" eaLnBrk="0" hangingPunct="0">
              <a:tabLst>
                <a:tab pos="415925" algn="l"/>
                <a:tab pos="5214938" algn="l"/>
              </a:tabLst>
              <a:defRPr sz="7700">
                <a:solidFill>
                  <a:schemeClr val="tx1"/>
                </a:solidFill>
                <a:latin typeface="Arial" charset="0"/>
              </a:defRPr>
            </a:lvl1pPr>
            <a:lvl2pPr marL="742950" indent="-285750" defTabSz="741363" eaLnBrk="0" hangingPunct="0">
              <a:tabLst>
                <a:tab pos="415925" algn="l"/>
                <a:tab pos="5214938" algn="l"/>
              </a:tabLst>
              <a:defRPr sz="7700">
                <a:solidFill>
                  <a:schemeClr val="tx1"/>
                </a:solidFill>
                <a:latin typeface="Arial" charset="0"/>
              </a:defRPr>
            </a:lvl2pPr>
            <a:lvl3pPr marL="1143000" indent="-228600" defTabSz="741363" eaLnBrk="0" hangingPunct="0">
              <a:tabLst>
                <a:tab pos="415925" algn="l"/>
                <a:tab pos="5214938" algn="l"/>
              </a:tabLst>
              <a:defRPr sz="7700">
                <a:solidFill>
                  <a:schemeClr val="tx1"/>
                </a:solidFill>
                <a:latin typeface="Arial" charset="0"/>
              </a:defRPr>
            </a:lvl3pPr>
            <a:lvl4pPr marL="1600200" indent="-228600" defTabSz="741363" eaLnBrk="0" hangingPunct="0">
              <a:tabLst>
                <a:tab pos="415925" algn="l"/>
                <a:tab pos="5214938" algn="l"/>
              </a:tabLst>
              <a:defRPr sz="7700">
                <a:solidFill>
                  <a:schemeClr val="tx1"/>
                </a:solidFill>
                <a:latin typeface="Arial" charset="0"/>
              </a:defRPr>
            </a:lvl4pPr>
            <a:lvl5pPr marL="2057400" indent="-228600" defTabSz="741363" eaLnBrk="0" hangingPunct="0">
              <a:tabLst>
                <a:tab pos="415925" algn="l"/>
                <a:tab pos="5214938" algn="l"/>
              </a:tabLst>
              <a:defRPr sz="7700">
                <a:solidFill>
                  <a:schemeClr val="tx1"/>
                </a:solidFill>
                <a:latin typeface="Arial" charset="0"/>
              </a:defRPr>
            </a:lvl5pPr>
            <a:lvl6pPr marL="25146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6pPr>
            <a:lvl7pPr marL="29718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7pPr>
            <a:lvl8pPr marL="34290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8pPr>
            <a:lvl9pPr marL="38862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9pPr>
          </a:lstStyle>
          <a:p>
            <a:pPr eaLnBrk="1" hangingPunct="1"/>
            <a:endParaRPr lang="en-US" sz="2300" dirty="0">
              <a:solidFill>
                <a:srgbClr val="000000"/>
              </a:solidFill>
              <a:latin typeface="Times" charset="0"/>
            </a:endParaRPr>
          </a:p>
        </p:txBody>
      </p:sp>
      <mc:AlternateContent xmlns:mc="http://schemas.openxmlformats.org/markup-compatibility/2006">
        <mc:Choice xmlns:a14="http://schemas.microsoft.com/office/drawing/2010/main" Requires="a14">
          <p:sp>
            <p:nvSpPr>
              <p:cNvPr id="57" name="Text Box 643"/>
              <p:cNvSpPr txBox="1">
                <a:spLocks noChangeArrowheads="1"/>
              </p:cNvSpPr>
              <p:nvPr/>
            </p:nvSpPr>
            <p:spPr bwMode="auto">
              <a:xfrm>
                <a:off x="27862407" y="12195789"/>
                <a:ext cx="8129618" cy="433961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wrap="square" lIns="91411" tIns="45701" rIns="91411" bIns="45701">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marL="370103" indent="-370103" eaLnBrk="1" hangingPunct="1">
                  <a:buFont typeface="Arial" pitchFamily="34" charset="0"/>
                  <a:buChar char="•"/>
                </a:pPr>
                <a:r>
                  <a:rPr lang="en-US" sz="2300" dirty="0">
                    <a:solidFill>
                      <a:srgbClr val="000000"/>
                    </a:solidFill>
                    <a:latin typeface="Times" charset="0"/>
                  </a:rPr>
                  <a:t>Analyze </a:t>
                </a:r>
                <a:r>
                  <a:rPr lang="en-US" sz="2300" dirty="0" err="1">
                    <a:solidFill>
                      <a:srgbClr val="000000"/>
                    </a:solidFill>
                    <a:latin typeface="Times" charset="0"/>
                  </a:rPr>
                  <a:t>octanol</a:t>
                </a:r>
                <a:r>
                  <a:rPr lang="en-US" sz="2300" dirty="0">
                    <a:solidFill>
                      <a:srgbClr val="000000"/>
                    </a:solidFill>
                    <a:latin typeface="Times" charset="0"/>
                  </a:rPr>
                  <a:t> phase PCB concentrations using </a:t>
                </a:r>
                <a:r>
                  <a:rPr lang="en-US" sz="2300" dirty="0" smtClean="0">
                    <a:solidFill>
                      <a:srgbClr val="000000"/>
                    </a:solidFill>
                    <a:latin typeface="Times" charset="0"/>
                  </a:rPr>
                  <a:t>GCMS.</a:t>
                </a:r>
                <a:endParaRPr lang="en-US" sz="2300" dirty="0">
                  <a:solidFill>
                    <a:srgbClr val="000000"/>
                  </a:solidFill>
                  <a:latin typeface="Times" charset="0"/>
                </a:endParaRPr>
              </a:p>
              <a:p>
                <a:pPr marL="370103" indent="-370103" eaLnBrk="1" hangingPunct="1">
                  <a:buFont typeface="Arial" pitchFamily="34" charset="0"/>
                  <a:buChar char="•"/>
                </a:pPr>
                <a:r>
                  <a:rPr lang="en-US" sz="2300" dirty="0">
                    <a:solidFill>
                      <a:srgbClr val="000000"/>
                    </a:solidFill>
                    <a:latin typeface="Times" charset="0"/>
                    <a:cs typeface="Times New Roman" pitchFamily="18" charset="0"/>
                  </a:rPr>
                  <a:t>Calculate </a:t>
                </a:r>
                <a:r>
                  <a:rPr lang="en-US" sz="2300" dirty="0" err="1">
                    <a:solidFill>
                      <a:srgbClr val="000000"/>
                    </a:solidFill>
                    <a:latin typeface="Times" charset="0"/>
                    <a:cs typeface="Times New Roman" pitchFamily="18" charset="0"/>
                  </a:rPr>
                  <a:t>octanol</a:t>
                </a:r>
                <a:r>
                  <a:rPr lang="en-US" sz="2300" dirty="0">
                    <a:solidFill>
                      <a:srgbClr val="000000"/>
                    </a:solidFill>
                    <a:latin typeface="Times" charset="0"/>
                    <a:cs typeface="Times New Roman" pitchFamily="18" charset="0"/>
                  </a:rPr>
                  <a:t>-water partitioning coefficients for individual PCB congeners and solutions of groups of PCB </a:t>
                </a:r>
                <a:r>
                  <a:rPr lang="en-US" sz="2300" dirty="0" smtClean="0">
                    <a:solidFill>
                      <a:srgbClr val="000000"/>
                    </a:solidFill>
                    <a:latin typeface="Times" charset="0"/>
                    <a:cs typeface="Times New Roman" pitchFamily="18" charset="0"/>
                  </a:rPr>
                  <a:t>congeners.</a:t>
                </a:r>
                <a:endParaRPr lang="en-US" sz="2300" dirty="0">
                  <a:solidFill>
                    <a:srgbClr val="000000"/>
                  </a:solidFill>
                  <a:latin typeface="Times" charset="0"/>
                  <a:cs typeface="Times New Roman" pitchFamily="18" charset="0"/>
                </a:endParaRPr>
              </a:p>
              <a:p>
                <a:pPr marL="370103" indent="-370103" eaLnBrk="1" hangingPunct="1">
                  <a:buFont typeface="Arial" pitchFamily="34" charset="0"/>
                  <a:buChar char="•"/>
                </a:pPr>
                <a:r>
                  <a:rPr lang="en-US" sz="2300" dirty="0">
                    <a:solidFill>
                      <a:srgbClr val="000000"/>
                    </a:solidFill>
                    <a:latin typeface="Times" charset="0"/>
                    <a:cs typeface="Times New Roman" pitchFamily="18" charset="0"/>
                  </a:rPr>
                  <a:t>Compare individual to group PCB </a:t>
                </a:r>
                <a:r>
                  <a:rPr lang="en-US" sz="2300" dirty="0" err="1">
                    <a:solidFill>
                      <a:srgbClr val="000000"/>
                    </a:solidFill>
                    <a:latin typeface="Times" charset="0"/>
                    <a:cs typeface="Times New Roman" pitchFamily="18" charset="0"/>
                  </a:rPr>
                  <a:t>octanol</a:t>
                </a:r>
                <a:r>
                  <a:rPr lang="en-US" sz="2300" dirty="0">
                    <a:solidFill>
                      <a:srgbClr val="000000"/>
                    </a:solidFill>
                    <a:latin typeface="Times" charset="0"/>
                    <a:cs typeface="Times New Roman" pitchFamily="18" charset="0"/>
                  </a:rPr>
                  <a:t>-water </a:t>
                </a:r>
                <a:r>
                  <a:rPr lang="en-US" sz="2300" dirty="0" smtClean="0">
                    <a:solidFill>
                      <a:srgbClr val="000000"/>
                    </a:solidFill>
                    <a:latin typeface="Times" charset="0"/>
                    <a:cs typeface="Times New Roman" pitchFamily="18" charset="0"/>
                  </a:rPr>
                  <a:t>partitioning coefficients.</a:t>
                </a:r>
              </a:p>
              <a:p>
                <a:pPr marL="370103" indent="-370103" eaLnBrk="1" hangingPunct="1">
                  <a:buFont typeface="Arial" pitchFamily="34" charset="0"/>
                  <a:buChar char="•"/>
                </a:pPr>
                <a:r>
                  <a:rPr lang="en-US" sz="2300" dirty="0" smtClean="0">
                    <a:solidFill>
                      <a:srgbClr val="000000"/>
                    </a:solidFill>
                    <a:latin typeface="Times" charset="0"/>
                    <a:cs typeface="Times New Roman" pitchFamily="18" charset="0"/>
                  </a:rPr>
                  <a:t>Expected Results:</a:t>
                </a:r>
              </a:p>
              <a:p>
                <a:pPr marL="1113053" lvl="1" indent="-370103" eaLnBrk="1" hangingPunct="1">
                  <a:buFont typeface="Arial" pitchFamily="34" charset="0"/>
                  <a:buChar char="•"/>
                </a:pPr>
                <a:r>
                  <a:rPr lang="en-US" sz="2300" dirty="0" smtClean="0">
                    <a:solidFill>
                      <a:srgbClr val="000000"/>
                    </a:solidFill>
                    <a:latin typeface="Times" charset="0"/>
                    <a:cs typeface="Times New Roman" pitchFamily="18" charset="0"/>
                  </a:rPr>
                  <a:t>Solution of groups PCBs will partition as they partition individually, resulting in similar </a:t>
                </a:r>
                <a14:m>
                  <m:oMath xmlns:m="http://schemas.openxmlformats.org/officeDocument/2006/math">
                    <m:sSub>
                      <m:sSubPr>
                        <m:ctrlPr>
                          <a:rPr lang="en-US" sz="2300" i="1">
                            <a:latin typeface="Cambria Math"/>
                          </a:rPr>
                        </m:ctrlPr>
                      </m:sSubPr>
                      <m:e>
                        <m:r>
                          <m:rPr>
                            <m:sty m:val="p"/>
                          </m:rPr>
                          <a:rPr lang="en-US" sz="2300">
                            <a:latin typeface="Cambria Math"/>
                          </a:rPr>
                          <m:t>K</m:t>
                        </m:r>
                      </m:e>
                      <m:sub>
                        <m:r>
                          <m:rPr>
                            <m:sty m:val="p"/>
                          </m:rPr>
                          <a:rPr lang="en-US" sz="2300">
                            <a:latin typeface="Cambria Math"/>
                          </a:rPr>
                          <m:t>ow</m:t>
                        </m:r>
                      </m:sub>
                    </m:sSub>
                  </m:oMath>
                </a14:m>
                <a:r>
                  <a:rPr lang="en-US" sz="2300" dirty="0" smtClean="0">
                    <a:solidFill>
                      <a:srgbClr val="000000"/>
                    </a:solidFill>
                    <a:latin typeface="Times" charset="0"/>
                    <a:cs typeface="Times New Roman" pitchFamily="18" charset="0"/>
                  </a:rPr>
                  <a:t>.</a:t>
                </a:r>
              </a:p>
              <a:p>
                <a:pPr marL="1113053" lvl="1" indent="-370103" eaLnBrk="1" hangingPunct="1">
                  <a:buFont typeface="Arial" pitchFamily="34" charset="0"/>
                  <a:buChar char="•"/>
                </a:pPr>
                <a14:m>
                  <m:oMath xmlns:m="http://schemas.openxmlformats.org/officeDocument/2006/math">
                    <m:sSub>
                      <m:sSubPr>
                        <m:ctrlPr>
                          <a:rPr lang="en-US" sz="2300" i="1">
                            <a:latin typeface="Cambria Math"/>
                          </a:rPr>
                        </m:ctrlPr>
                      </m:sSubPr>
                      <m:e>
                        <m:r>
                          <m:rPr>
                            <m:sty m:val="p"/>
                          </m:rPr>
                          <a:rPr lang="en-US" sz="2300">
                            <a:latin typeface="Cambria Math"/>
                          </a:rPr>
                          <m:t>K</m:t>
                        </m:r>
                      </m:e>
                      <m:sub>
                        <m:r>
                          <m:rPr>
                            <m:sty m:val="p"/>
                          </m:rPr>
                          <a:rPr lang="en-US" sz="2300">
                            <a:latin typeface="Cambria Math"/>
                          </a:rPr>
                          <m:t>ow</m:t>
                        </m:r>
                      </m:sub>
                    </m:sSub>
                  </m:oMath>
                </a14:m>
                <a:r>
                  <a:rPr lang="en-US" sz="2300" dirty="0" smtClean="0">
                    <a:solidFill>
                      <a:srgbClr val="000000"/>
                    </a:solidFill>
                    <a:latin typeface="Times" charset="0"/>
                    <a:cs typeface="Times New Roman" pitchFamily="18" charset="0"/>
                  </a:rPr>
                  <a:t> may be decreased because of overall increase in PCBs present, therefore less individual PCB will be able to partition to the </a:t>
                </a:r>
                <a:r>
                  <a:rPr lang="en-US" sz="2300" dirty="0" err="1" smtClean="0">
                    <a:solidFill>
                      <a:srgbClr val="000000"/>
                    </a:solidFill>
                    <a:latin typeface="Times" charset="0"/>
                    <a:cs typeface="Times New Roman" pitchFamily="18" charset="0"/>
                  </a:rPr>
                  <a:t>octanol</a:t>
                </a:r>
                <a:r>
                  <a:rPr lang="en-US" sz="2300" dirty="0" smtClean="0">
                    <a:solidFill>
                      <a:srgbClr val="000000"/>
                    </a:solidFill>
                    <a:latin typeface="Times" charset="0"/>
                    <a:cs typeface="Times New Roman" pitchFamily="18" charset="0"/>
                  </a:rPr>
                  <a:t> phase.</a:t>
                </a:r>
              </a:p>
              <a:p>
                <a:pPr marL="1113053" lvl="1" indent="-370103" eaLnBrk="1" hangingPunct="1">
                  <a:buFont typeface="Arial" pitchFamily="34" charset="0"/>
                  <a:buChar char="•"/>
                </a:pPr>
                <a:endParaRPr lang="en-US" sz="2300" dirty="0">
                  <a:latin typeface="Times New Roman" pitchFamily="18" charset="0"/>
                  <a:cs typeface="Times New Roman" pitchFamily="18" charset="0"/>
                </a:endParaRPr>
              </a:p>
            </p:txBody>
          </p:sp>
        </mc:Choice>
        <mc:Fallback>
          <p:sp>
            <p:nvSpPr>
              <p:cNvPr id="57" name="Text Box 643"/>
              <p:cNvSpPr txBox="1">
                <a:spLocks noRot="1" noChangeAspect="1" noMove="1" noResize="1" noEditPoints="1" noAdjustHandles="1" noChangeArrowheads="1" noChangeShapeType="1" noTextEdit="1"/>
              </p:cNvSpPr>
              <p:nvPr/>
            </p:nvSpPr>
            <p:spPr bwMode="auto">
              <a:xfrm>
                <a:off x="27862407" y="12195789"/>
                <a:ext cx="8129618" cy="4339611"/>
              </a:xfrm>
              <a:prstGeom prst="rect">
                <a:avLst/>
              </a:prstGeom>
              <a:blipFill rotWithShape="1">
                <a:blip r:embed="rId3"/>
                <a:stretch>
                  <a:fillRect l="-900" t="-1124"/>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2058" name="Text Box 531"/>
          <p:cNvSpPr txBox="1">
            <a:spLocks noChangeArrowheads="1"/>
          </p:cNvSpPr>
          <p:nvPr/>
        </p:nvSpPr>
        <p:spPr bwMode="auto">
          <a:xfrm>
            <a:off x="9334502" y="4200279"/>
            <a:ext cx="17658399" cy="8432357"/>
          </a:xfrm>
          <a:prstGeom prst="rect">
            <a:avLst/>
          </a:prstGeom>
          <a:solidFill>
            <a:schemeClr val="bg1">
              <a:alpha val="93000"/>
            </a:schemeClr>
          </a:solidFill>
          <a:ln w="19050">
            <a:solidFill>
              <a:srgbClr val="003300"/>
            </a:solidFill>
            <a:miter lim="800000"/>
            <a:headEnd/>
            <a:tailEnd/>
          </a:ln>
          <a:effectLst/>
          <a:extLst/>
        </p:spPr>
        <p:txBody>
          <a:bodyPr lIns="478080" tIns="478080" rIns="478080" bIns="478080"/>
          <a:lstStyle>
            <a:lvl1pPr defTabSz="741363" eaLnBrk="0" hangingPunct="0">
              <a:tabLst>
                <a:tab pos="415925" algn="l"/>
                <a:tab pos="5214938" algn="l"/>
              </a:tabLst>
              <a:defRPr sz="7700">
                <a:solidFill>
                  <a:schemeClr val="tx1"/>
                </a:solidFill>
                <a:latin typeface="Arial" charset="0"/>
              </a:defRPr>
            </a:lvl1pPr>
            <a:lvl2pPr marL="742950" indent="-285750" defTabSz="741363" eaLnBrk="0" hangingPunct="0">
              <a:tabLst>
                <a:tab pos="415925" algn="l"/>
                <a:tab pos="5214938" algn="l"/>
              </a:tabLst>
              <a:defRPr sz="7700">
                <a:solidFill>
                  <a:schemeClr val="tx1"/>
                </a:solidFill>
                <a:latin typeface="Arial" charset="0"/>
              </a:defRPr>
            </a:lvl2pPr>
            <a:lvl3pPr marL="1143000" indent="-228600" defTabSz="741363" eaLnBrk="0" hangingPunct="0">
              <a:tabLst>
                <a:tab pos="415925" algn="l"/>
                <a:tab pos="5214938" algn="l"/>
              </a:tabLst>
              <a:defRPr sz="7700">
                <a:solidFill>
                  <a:schemeClr val="tx1"/>
                </a:solidFill>
                <a:latin typeface="Arial" charset="0"/>
              </a:defRPr>
            </a:lvl3pPr>
            <a:lvl4pPr marL="1600200" indent="-228600" defTabSz="741363" eaLnBrk="0" hangingPunct="0">
              <a:tabLst>
                <a:tab pos="415925" algn="l"/>
                <a:tab pos="5214938" algn="l"/>
              </a:tabLst>
              <a:defRPr sz="7700">
                <a:solidFill>
                  <a:schemeClr val="tx1"/>
                </a:solidFill>
                <a:latin typeface="Arial" charset="0"/>
              </a:defRPr>
            </a:lvl4pPr>
            <a:lvl5pPr marL="2057400" indent="-228600" defTabSz="741363" eaLnBrk="0" hangingPunct="0">
              <a:tabLst>
                <a:tab pos="415925" algn="l"/>
                <a:tab pos="5214938" algn="l"/>
              </a:tabLst>
              <a:defRPr sz="7700">
                <a:solidFill>
                  <a:schemeClr val="tx1"/>
                </a:solidFill>
                <a:latin typeface="Arial" charset="0"/>
              </a:defRPr>
            </a:lvl5pPr>
            <a:lvl6pPr marL="25146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6pPr>
            <a:lvl7pPr marL="29718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7pPr>
            <a:lvl8pPr marL="34290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8pPr>
            <a:lvl9pPr marL="38862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9pPr>
          </a:lstStyle>
          <a:p>
            <a:pPr eaLnBrk="1" hangingPunct="1"/>
            <a:endParaRPr lang="en-US" sz="1900" dirty="0">
              <a:solidFill>
                <a:srgbClr val="000000"/>
              </a:solidFill>
              <a:latin typeface="Times" charset="0"/>
            </a:endParaRPr>
          </a:p>
        </p:txBody>
      </p:sp>
      <p:sp>
        <p:nvSpPr>
          <p:cNvPr id="2059" name="Text Box 532"/>
          <p:cNvSpPr txBox="1">
            <a:spLocks noChangeArrowheads="1"/>
          </p:cNvSpPr>
          <p:nvPr/>
        </p:nvSpPr>
        <p:spPr bwMode="auto">
          <a:xfrm>
            <a:off x="15842634" y="3478107"/>
            <a:ext cx="5295176" cy="725587"/>
          </a:xfrm>
          <a:prstGeom prst="rect">
            <a:avLst/>
          </a:prstGeom>
          <a:solidFill>
            <a:schemeClr val="bg1">
              <a:alpha val="65097"/>
            </a:schemeClr>
          </a:solidFill>
          <a:ln w="19050">
            <a:solidFill>
              <a:srgbClr val="003300"/>
            </a:solidFill>
            <a:miter lim="800000"/>
            <a:headEnd/>
            <a:tailEnd/>
          </a:ln>
        </p:spPr>
        <p:txBody>
          <a:bodyPr lIns="61909" tIns="30953" rIns="61909" bIns="30953"/>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Background</a:t>
            </a:r>
          </a:p>
        </p:txBody>
      </p:sp>
      <p:sp>
        <p:nvSpPr>
          <p:cNvPr id="6" name="TextBox 5"/>
          <p:cNvSpPr txBox="1"/>
          <p:nvPr/>
        </p:nvSpPr>
        <p:spPr>
          <a:xfrm>
            <a:off x="10052810" y="4634774"/>
            <a:ext cx="7183866" cy="1136542"/>
          </a:xfrm>
          <a:prstGeom prst="rect">
            <a:avLst/>
          </a:prstGeom>
          <a:noFill/>
        </p:spPr>
        <p:txBody>
          <a:bodyPr wrap="square" lIns="73997" tIns="36995" rIns="73997" bIns="36995" rtlCol="0">
            <a:spAutoFit/>
          </a:bodyPr>
          <a:lstStyle/>
          <a:p>
            <a:r>
              <a:rPr lang="en-US" sz="2300" u="sng" dirty="0">
                <a:latin typeface="Times New Roman" pitchFamily="18" charset="0"/>
                <a:cs typeface="Times New Roman" pitchFamily="18" charset="0"/>
              </a:rPr>
              <a:t>Polychlorinated Biphenyls (PCBs)</a:t>
            </a:r>
          </a:p>
          <a:p>
            <a:pPr marL="369987" indent="-369987" algn="just">
              <a:buFont typeface="Arial" pitchFamily="34" charset="0"/>
              <a:buChar char="•"/>
            </a:pPr>
            <a:r>
              <a:rPr lang="en-US" sz="2300" dirty="0">
                <a:latin typeface="Times New Roman" pitchFamily="18" charset="0"/>
                <a:cs typeface="Times New Roman" pitchFamily="18" charset="0"/>
              </a:rPr>
              <a:t>Group of synthetic chemicals containing 209 congeners</a:t>
            </a:r>
          </a:p>
          <a:p>
            <a:endParaRPr lang="en-US" sz="2300" dirty="0">
              <a:latin typeface="Times New Roman" pitchFamily="18" charset="0"/>
              <a:cs typeface="Times New Roman" pitchFamily="18" charset="0"/>
            </a:endParaRPr>
          </a:p>
        </p:txBody>
      </p:sp>
      <p:sp>
        <p:nvSpPr>
          <p:cNvPr id="68" name="TextBox 67"/>
          <p:cNvSpPr txBox="1"/>
          <p:nvPr/>
        </p:nvSpPr>
        <p:spPr>
          <a:xfrm>
            <a:off x="11656455" y="8229600"/>
            <a:ext cx="3976574" cy="284201"/>
          </a:xfrm>
          <a:prstGeom prst="rect">
            <a:avLst/>
          </a:prstGeom>
          <a:noFill/>
        </p:spPr>
        <p:txBody>
          <a:bodyPr wrap="square" lIns="52848" tIns="26426" rIns="52848" bIns="26426" rtlCol="0">
            <a:spAutoFit/>
          </a:bodyPr>
          <a:lstStyle/>
          <a:p>
            <a:pPr algn="just"/>
            <a:r>
              <a:rPr lang="en-US" sz="1500" b="1" dirty="0">
                <a:latin typeface="Times New Roman" pitchFamily="18" charset="0"/>
                <a:cs typeface="Times New Roman" pitchFamily="18" charset="0"/>
              </a:rPr>
              <a:t>Figure 1</a:t>
            </a:r>
            <a:r>
              <a:rPr lang="en-US" sz="1500" dirty="0">
                <a:latin typeface="Times New Roman" pitchFamily="18" charset="0"/>
                <a:cs typeface="Times New Roman" pitchFamily="18" charset="0"/>
              </a:rPr>
              <a:t>: Standard PCB Chemical Structure</a:t>
            </a:r>
          </a:p>
        </p:txBody>
      </p:sp>
      <p:pic>
        <p:nvPicPr>
          <p:cNvPr id="66" name="Picture 65"/>
          <p:cNvPicPr/>
          <p:nvPr/>
        </p:nvPicPr>
        <p:blipFill>
          <a:blip r:embed="rId4"/>
          <a:stretch>
            <a:fillRect/>
          </a:stretch>
        </p:blipFill>
        <p:spPr>
          <a:xfrm>
            <a:off x="11283151" y="5674494"/>
            <a:ext cx="4723183" cy="2609743"/>
          </a:xfrm>
          <a:prstGeom prst="rect">
            <a:avLst/>
          </a:prstGeom>
        </p:spPr>
      </p:pic>
      <p:sp>
        <p:nvSpPr>
          <p:cNvPr id="70" name="Text Box 331"/>
          <p:cNvSpPr txBox="1">
            <a:spLocks noChangeArrowheads="1"/>
          </p:cNvSpPr>
          <p:nvPr/>
        </p:nvSpPr>
        <p:spPr bwMode="auto">
          <a:xfrm>
            <a:off x="28673503" y="3478107"/>
            <a:ext cx="6629400" cy="730957"/>
          </a:xfrm>
          <a:prstGeom prst="rect">
            <a:avLst/>
          </a:prstGeom>
          <a:solidFill>
            <a:schemeClr val="bg1">
              <a:alpha val="65097"/>
            </a:schemeClr>
          </a:solidFill>
          <a:ln w="19050">
            <a:solidFill>
              <a:srgbClr val="003300"/>
            </a:solidFill>
            <a:miter lim="800000"/>
            <a:headEnd/>
            <a:tailEnd/>
          </a:ln>
        </p:spPr>
        <p:txBody>
          <a:bodyPr lIns="61909" tIns="30953" rIns="61909" bIns="30953"/>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Theory</a:t>
            </a:r>
          </a:p>
        </p:txBody>
      </p:sp>
      <p:sp>
        <p:nvSpPr>
          <p:cNvPr id="76" name="Text Box 328"/>
          <p:cNvSpPr txBox="1">
            <a:spLocks noChangeArrowheads="1"/>
          </p:cNvSpPr>
          <p:nvPr/>
        </p:nvSpPr>
        <p:spPr bwMode="auto">
          <a:xfrm>
            <a:off x="27772948" y="4209065"/>
            <a:ext cx="8382000" cy="5777009"/>
          </a:xfrm>
          <a:prstGeom prst="rect">
            <a:avLst/>
          </a:prstGeom>
          <a:solidFill>
            <a:schemeClr val="bg1">
              <a:alpha val="93000"/>
            </a:schemeClr>
          </a:solidFill>
          <a:ln w="19050">
            <a:solidFill>
              <a:srgbClr val="003300"/>
            </a:solidFill>
            <a:miter lim="800000"/>
            <a:headEnd/>
            <a:tailEnd/>
          </a:ln>
          <a:effectLst/>
          <a:extLst/>
        </p:spPr>
        <p:txBody>
          <a:bodyPr lIns="478080" tIns="478080" rIns="478080" bIns="478080"/>
          <a:lstStyle>
            <a:lvl1pPr defTabSz="741363" eaLnBrk="0" hangingPunct="0">
              <a:tabLst>
                <a:tab pos="415925" algn="l"/>
                <a:tab pos="5214938" algn="l"/>
              </a:tabLst>
              <a:defRPr sz="7700">
                <a:solidFill>
                  <a:schemeClr val="tx1"/>
                </a:solidFill>
                <a:latin typeface="Arial" charset="0"/>
              </a:defRPr>
            </a:lvl1pPr>
            <a:lvl2pPr marL="742950" indent="-285750" defTabSz="741363" eaLnBrk="0" hangingPunct="0">
              <a:tabLst>
                <a:tab pos="415925" algn="l"/>
                <a:tab pos="5214938" algn="l"/>
              </a:tabLst>
              <a:defRPr sz="7700">
                <a:solidFill>
                  <a:schemeClr val="tx1"/>
                </a:solidFill>
                <a:latin typeface="Arial" charset="0"/>
              </a:defRPr>
            </a:lvl2pPr>
            <a:lvl3pPr marL="1143000" indent="-228600" defTabSz="741363" eaLnBrk="0" hangingPunct="0">
              <a:tabLst>
                <a:tab pos="415925" algn="l"/>
                <a:tab pos="5214938" algn="l"/>
              </a:tabLst>
              <a:defRPr sz="7700">
                <a:solidFill>
                  <a:schemeClr val="tx1"/>
                </a:solidFill>
                <a:latin typeface="Arial" charset="0"/>
              </a:defRPr>
            </a:lvl3pPr>
            <a:lvl4pPr marL="1600200" indent="-228600" defTabSz="741363" eaLnBrk="0" hangingPunct="0">
              <a:tabLst>
                <a:tab pos="415925" algn="l"/>
                <a:tab pos="5214938" algn="l"/>
              </a:tabLst>
              <a:defRPr sz="7700">
                <a:solidFill>
                  <a:schemeClr val="tx1"/>
                </a:solidFill>
                <a:latin typeface="Arial" charset="0"/>
              </a:defRPr>
            </a:lvl4pPr>
            <a:lvl5pPr marL="2057400" indent="-228600" defTabSz="741363" eaLnBrk="0" hangingPunct="0">
              <a:tabLst>
                <a:tab pos="415925" algn="l"/>
                <a:tab pos="5214938" algn="l"/>
              </a:tabLst>
              <a:defRPr sz="7700">
                <a:solidFill>
                  <a:schemeClr val="tx1"/>
                </a:solidFill>
                <a:latin typeface="Arial" charset="0"/>
              </a:defRPr>
            </a:lvl5pPr>
            <a:lvl6pPr marL="25146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6pPr>
            <a:lvl7pPr marL="29718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7pPr>
            <a:lvl8pPr marL="34290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8pPr>
            <a:lvl9pPr marL="38862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9pPr>
          </a:lstStyle>
          <a:p>
            <a:pPr eaLnBrk="1" hangingPunct="1"/>
            <a:endParaRPr lang="en-US" sz="2300" dirty="0">
              <a:solidFill>
                <a:srgbClr val="000000"/>
              </a:solidFill>
              <a:latin typeface="Times" charset="0"/>
            </a:endParaRPr>
          </a:p>
        </p:txBody>
      </p:sp>
      <p:sp>
        <p:nvSpPr>
          <p:cNvPr id="77" name="Text Box 643"/>
          <p:cNvSpPr txBox="1">
            <a:spLocks noChangeArrowheads="1"/>
          </p:cNvSpPr>
          <p:nvPr/>
        </p:nvSpPr>
        <p:spPr bwMode="auto">
          <a:xfrm>
            <a:off x="27935871" y="4303479"/>
            <a:ext cx="8129618" cy="428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3997" tIns="36995" rIns="73997" bIns="36995">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marL="370103" indent="-370103" eaLnBrk="1" hangingPunct="1">
              <a:buFont typeface="Arial" pitchFamily="34" charset="0"/>
              <a:buChar char="•"/>
            </a:pPr>
            <a:endParaRPr lang="en-US" sz="2300" dirty="0">
              <a:latin typeface="Times New Roman" pitchFamily="18" charset="0"/>
              <a:cs typeface="Times New Roman" pitchFamily="18" charset="0"/>
            </a:endParaRPr>
          </a:p>
        </p:txBody>
      </p:sp>
      <mc:AlternateContent xmlns:mc="http://schemas.openxmlformats.org/markup-compatibility/2006">
        <mc:Choice xmlns:a14="http://schemas.microsoft.com/office/drawing/2010/main" Requires="a14">
          <p:sp>
            <p:nvSpPr>
              <p:cNvPr id="17" name="Rectangle 16"/>
              <p:cNvSpPr/>
              <p:nvPr/>
            </p:nvSpPr>
            <p:spPr>
              <a:xfrm>
                <a:off x="28185699" y="4662332"/>
                <a:ext cx="7713595" cy="4634068"/>
              </a:xfrm>
              <a:prstGeom prst="rect">
                <a:avLst/>
              </a:prstGeom>
            </p:spPr>
            <p:txBody>
              <a:bodyPr wrap="square" lIns="74021" tIns="37010" rIns="74021" bIns="37010">
                <a:spAutoFit/>
              </a:bodyPr>
              <a:lstStyle/>
              <a:p>
                <a:r>
                  <a:rPr lang="en-US" sz="2300" dirty="0">
                    <a:latin typeface="Times New Roman" pitchFamily="18" charset="0"/>
                    <a:cs typeface="Times New Roman" pitchFamily="18" charset="0"/>
                  </a:rPr>
                  <a:t>The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-water partitioning coefficient is determined by using the concentrations of PCB in the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 and water:</a:t>
                </a:r>
              </a:p>
              <a:p>
                <a:endParaRPr lang="en-US" sz="2300" dirty="0">
                  <a:latin typeface="Times New Roman" pitchFamily="18" charset="0"/>
                  <a:cs typeface="Times New Roman" pitchFamily="18" charset="0"/>
                </a:endParaRPr>
              </a:p>
              <a:p>
                <a:pPr/>
                <a14:m>
                  <m:oMathPara xmlns:m="http://schemas.openxmlformats.org/officeDocument/2006/math">
                    <m:oMathParaPr>
                      <m:jc m:val="centerGroup"/>
                    </m:oMathParaPr>
                    <m:oMath xmlns:m="http://schemas.openxmlformats.org/officeDocument/2006/math">
                      <m:sSub>
                        <m:sSubPr>
                          <m:ctrlPr>
                            <a:rPr lang="en-US" sz="2300" i="1">
                              <a:latin typeface="Cambria Math"/>
                            </a:rPr>
                          </m:ctrlPr>
                        </m:sSubPr>
                        <m:e>
                          <m:r>
                            <m:rPr>
                              <m:sty m:val="p"/>
                            </m:rPr>
                            <a:rPr lang="en-US" sz="2300">
                              <a:latin typeface="Cambria Math"/>
                            </a:rPr>
                            <m:t>K</m:t>
                          </m:r>
                        </m:e>
                        <m:sub>
                          <m:r>
                            <m:rPr>
                              <m:sty m:val="p"/>
                            </m:rPr>
                            <a:rPr lang="en-US" sz="2300">
                              <a:latin typeface="Cambria Math"/>
                            </a:rPr>
                            <m:t>ow</m:t>
                          </m:r>
                        </m:sub>
                      </m:sSub>
                      <m:r>
                        <a:rPr lang="en-US" sz="2300">
                          <a:latin typeface="Cambria Math"/>
                        </a:rPr>
                        <m:t>=</m:t>
                      </m:r>
                      <m:f>
                        <m:fPr>
                          <m:ctrlPr>
                            <a:rPr lang="en-US" sz="2300" i="1">
                              <a:latin typeface="Cambria Math"/>
                            </a:rPr>
                          </m:ctrlPr>
                        </m:fPr>
                        <m:num>
                          <m:sSub>
                            <m:sSubPr>
                              <m:ctrlPr>
                                <a:rPr lang="en-US" sz="2300" i="1">
                                  <a:latin typeface="Cambria Math"/>
                                </a:rPr>
                              </m:ctrlPr>
                            </m:sSubPr>
                            <m:e>
                              <m:r>
                                <m:rPr>
                                  <m:sty m:val="p"/>
                                </m:rPr>
                                <a:rPr lang="en-US" sz="2300">
                                  <a:latin typeface="Cambria Math"/>
                                </a:rPr>
                                <m:t>c</m:t>
                              </m:r>
                            </m:e>
                            <m:sub>
                              <m:r>
                                <m:rPr>
                                  <m:sty m:val="p"/>
                                </m:rPr>
                                <a:rPr lang="en-US" sz="2300">
                                  <a:latin typeface="Cambria Math"/>
                                </a:rPr>
                                <m:t>ow</m:t>
                              </m:r>
                            </m:sub>
                          </m:sSub>
                        </m:num>
                        <m:den>
                          <m:sSub>
                            <m:sSubPr>
                              <m:ctrlPr>
                                <a:rPr lang="en-US" sz="2300" i="1">
                                  <a:latin typeface="Cambria Math"/>
                                </a:rPr>
                              </m:ctrlPr>
                            </m:sSubPr>
                            <m:e>
                              <m:r>
                                <m:rPr>
                                  <m:sty m:val="p"/>
                                </m:rPr>
                                <a:rPr lang="en-US" sz="2300">
                                  <a:latin typeface="Cambria Math"/>
                                </a:rPr>
                                <m:t>c</m:t>
                              </m:r>
                            </m:e>
                            <m:sub>
                              <m:r>
                                <m:rPr>
                                  <m:sty m:val="p"/>
                                </m:rPr>
                                <a:rPr lang="en-US" sz="2300">
                                  <a:latin typeface="Cambria Math"/>
                                </a:rPr>
                                <m:t>wo</m:t>
                              </m:r>
                            </m:sub>
                          </m:sSub>
                        </m:den>
                      </m:f>
                    </m:oMath>
                  </m:oMathPara>
                </a14:m>
                <a:endParaRPr lang="en-US" sz="2300" dirty="0">
                  <a:latin typeface="Times New Roman" pitchFamily="18" charset="0"/>
                  <a:cs typeface="Times New Roman" pitchFamily="18" charset="0"/>
                </a:endParaRPr>
              </a:p>
              <a:p>
                <a:endParaRPr lang="en-US" sz="2300" dirty="0">
                  <a:latin typeface="Times New Roman" pitchFamily="18" charset="0"/>
                  <a:cs typeface="Times New Roman" pitchFamily="18" charset="0"/>
                </a:endParaRPr>
              </a:p>
              <a:p>
                <a:pPr marL="370103" indent="-370103">
                  <a:buFont typeface="Arial" pitchFamily="34" charset="0"/>
                  <a:buChar char="•"/>
                </a:pPr>
                <a:r>
                  <a:rPr lang="en-US" sz="2300" dirty="0">
                    <a:latin typeface="Times New Roman" pitchFamily="18" charset="0"/>
                    <a:cs typeface="Times New Roman" pitchFamily="18" charset="0"/>
                  </a:rPr>
                  <a:t>Where </a:t>
                </a:r>
                <a:r>
                  <a:rPr lang="en-US" sz="2300" dirty="0" err="1">
                    <a:latin typeface="Times New Roman" pitchFamily="18" charset="0"/>
                    <a:cs typeface="Times New Roman" pitchFamily="18" charset="0"/>
                  </a:rPr>
                  <a:t>K</a:t>
                </a:r>
                <a:r>
                  <a:rPr lang="en-US" sz="2300" baseline="-25000" dirty="0" err="1">
                    <a:latin typeface="Times New Roman" pitchFamily="18" charset="0"/>
                    <a:cs typeface="Times New Roman" pitchFamily="18" charset="0"/>
                  </a:rPr>
                  <a:t>ow</a:t>
                </a:r>
                <a:r>
                  <a:rPr lang="en-US" sz="2300" dirty="0">
                    <a:latin typeface="Times New Roman" pitchFamily="18" charset="0"/>
                    <a:cs typeface="Times New Roman" pitchFamily="18" charset="0"/>
                  </a:rPr>
                  <a:t> is the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-water partition </a:t>
                </a:r>
                <a:r>
                  <a:rPr lang="en-US" sz="2300" dirty="0" smtClean="0">
                    <a:latin typeface="Times New Roman" pitchFamily="18" charset="0"/>
                    <a:cs typeface="Times New Roman" pitchFamily="18" charset="0"/>
                  </a:rPr>
                  <a:t>coefficient, </a:t>
                </a:r>
                <a:r>
                  <a:rPr lang="en-US" sz="2300" dirty="0">
                    <a:latin typeface="Times New Roman" pitchFamily="18" charset="0"/>
                    <a:cs typeface="Times New Roman" pitchFamily="18" charset="0"/>
                  </a:rPr>
                  <a:t>c</a:t>
                </a:r>
                <a:r>
                  <a:rPr lang="en-US" sz="2300" baseline="-25000" dirty="0">
                    <a:latin typeface="Times New Roman" pitchFamily="18" charset="0"/>
                    <a:cs typeface="Times New Roman" pitchFamily="18" charset="0"/>
                  </a:rPr>
                  <a:t>ow</a:t>
                </a:r>
                <a:r>
                  <a:rPr lang="en-US" sz="2300" dirty="0">
                    <a:latin typeface="Times New Roman" pitchFamily="18" charset="0"/>
                    <a:cs typeface="Times New Roman" pitchFamily="18" charset="0"/>
                  </a:rPr>
                  <a:t> is the concentration of solute in the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 phase, and </a:t>
                </a:r>
                <a:r>
                  <a:rPr lang="en-US" sz="2300" dirty="0" err="1">
                    <a:latin typeface="Times New Roman" pitchFamily="18" charset="0"/>
                    <a:cs typeface="Times New Roman" pitchFamily="18" charset="0"/>
                  </a:rPr>
                  <a:t>c</a:t>
                </a:r>
                <a:r>
                  <a:rPr lang="en-US" sz="2300" baseline="-25000" dirty="0" err="1">
                    <a:latin typeface="Times New Roman" pitchFamily="18" charset="0"/>
                    <a:cs typeface="Times New Roman" pitchFamily="18" charset="0"/>
                  </a:rPr>
                  <a:t>wo</a:t>
                </a:r>
                <a:r>
                  <a:rPr lang="en-US" sz="2300" dirty="0">
                    <a:latin typeface="Times New Roman" pitchFamily="18" charset="0"/>
                    <a:cs typeface="Times New Roman" pitchFamily="18" charset="0"/>
                  </a:rPr>
                  <a:t> is the concentration of solute in the water phase. </a:t>
                </a:r>
              </a:p>
              <a:p>
                <a:pPr marL="370103" indent="-370103">
                  <a:buFont typeface="Arial" pitchFamily="34" charset="0"/>
                  <a:buChar char="•"/>
                </a:pPr>
                <a:r>
                  <a:rPr lang="en-US" sz="2300" dirty="0">
                    <a:latin typeface="Times New Roman" pitchFamily="18" charset="0"/>
                    <a:cs typeface="Times New Roman" pitchFamily="18" charset="0"/>
                  </a:rPr>
                  <a:t>The c</a:t>
                </a:r>
                <a:r>
                  <a:rPr lang="en-US" sz="2300" baseline="-25000" dirty="0">
                    <a:latin typeface="Times New Roman" pitchFamily="18" charset="0"/>
                    <a:cs typeface="Times New Roman" pitchFamily="18" charset="0"/>
                  </a:rPr>
                  <a:t>ow  </a:t>
                </a:r>
                <a:r>
                  <a:rPr lang="en-US" sz="2300" dirty="0">
                    <a:latin typeface="Times New Roman" pitchFamily="18" charset="0"/>
                    <a:cs typeface="Times New Roman" pitchFamily="18" charset="0"/>
                  </a:rPr>
                  <a:t>is determined by GCMS chromatograph. </a:t>
                </a:r>
              </a:p>
              <a:p>
                <a:pPr marL="370103" indent="-370103">
                  <a:buFont typeface="Arial" pitchFamily="34" charset="0"/>
                  <a:buChar char="•"/>
                </a:pPr>
                <a:r>
                  <a:rPr lang="en-US" sz="2300" dirty="0">
                    <a:latin typeface="Times New Roman" pitchFamily="18" charset="0"/>
                    <a:cs typeface="Times New Roman" pitchFamily="18" charset="0"/>
                  </a:rPr>
                  <a:t>The </a:t>
                </a:r>
                <a:r>
                  <a:rPr lang="en-US" sz="2300" dirty="0" err="1">
                    <a:latin typeface="Times New Roman" pitchFamily="18" charset="0"/>
                    <a:cs typeface="Times New Roman" pitchFamily="18" charset="0"/>
                  </a:rPr>
                  <a:t>c</a:t>
                </a:r>
                <a:r>
                  <a:rPr lang="en-US" sz="2300" baseline="-25000" dirty="0" err="1">
                    <a:latin typeface="Times New Roman" pitchFamily="18" charset="0"/>
                    <a:cs typeface="Times New Roman" pitchFamily="18" charset="0"/>
                  </a:rPr>
                  <a:t>wo</a:t>
                </a:r>
                <a:r>
                  <a:rPr lang="en-US" sz="2300" dirty="0">
                    <a:latin typeface="Times New Roman" pitchFamily="18" charset="0"/>
                    <a:cs typeface="Times New Roman" pitchFamily="18" charset="0"/>
                  </a:rPr>
                  <a:t> is determined by mass balance using known initial concentration of PCB and concentration of PCB in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 from GCMS.</a:t>
                </a:r>
              </a:p>
            </p:txBody>
          </p:sp>
        </mc:Choice>
        <mc:Fallback>
          <p:sp>
            <p:nvSpPr>
              <p:cNvPr id="17" name="Rectangle 16"/>
              <p:cNvSpPr>
                <a:spLocks noRot="1" noChangeAspect="1" noMove="1" noResize="1" noEditPoints="1" noAdjustHandles="1" noChangeArrowheads="1" noChangeShapeType="1" noTextEdit="1"/>
              </p:cNvSpPr>
              <p:nvPr/>
            </p:nvSpPr>
            <p:spPr>
              <a:xfrm>
                <a:off x="28185699" y="4662332"/>
                <a:ext cx="7713595" cy="4634068"/>
              </a:xfrm>
              <a:prstGeom prst="rect">
                <a:avLst/>
              </a:prstGeom>
              <a:blipFill rotWithShape="1">
                <a:blip r:embed="rId5"/>
                <a:stretch>
                  <a:fillRect l="-1423" t="-1316" b="-1974"/>
                </a:stretch>
              </a:blipFill>
            </p:spPr>
            <p:txBody>
              <a:bodyPr/>
              <a:lstStyle/>
              <a:p>
                <a:r>
                  <a:rPr lang="en-US">
                    <a:noFill/>
                  </a:rPr>
                  <a:t> </a:t>
                </a:r>
              </a:p>
            </p:txBody>
          </p:sp>
        </mc:Fallback>
      </mc:AlternateContent>
      <p:sp>
        <p:nvSpPr>
          <p:cNvPr id="80" name="TextBox 79"/>
          <p:cNvSpPr txBox="1"/>
          <p:nvPr/>
        </p:nvSpPr>
        <p:spPr>
          <a:xfrm>
            <a:off x="7493002" y="14782085"/>
            <a:ext cx="9906159" cy="5029915"/>
          </a:xfrm>
          <a:prstGeom prst="rect">
            <a:avLst/>
          </a:prstGeom>
          <a:noFill/>
        </p:spPr>
        <p:txBody>
          <a:bodyPr wrap="square" lIns="73997" tIns="36995" rIns="73997" bIns="36995" rtlCol="0">
            <a:spAutoFit/>
          </a:bodyPr>
          <a:lstStyle/>
          <a:p>
            <a:pPr algn="just"/>
            <a:r>
              <a:rPr lang="en-US" sz="2300" dirty="0">
                <a:latin typeface="Times New Roman" pitchFamily="18" charset="0"/>
                <a:cs typeface="Times New Roman" pitchFamily="18" charset="0"/>
              </a:rPr>
              <a:t>Slow-Stirring Procedure:</a:t>
            </a:r>
          </a:p>
          <a:p>
            <a:pPr marL="370103" indent="-370103" algn="just">
              <a:buFont typeface="Arial" pitchFamily="34" charset="0"/>
              <a:buChar char="•"/>
            </a:pPr>
            <a:r>
              <a:rPr lang="en-US" sz="2300" dirty="0">
                <a:latin typeface="Times New Roman" pitchFamily="18" charset="0"/>
                <a:cs typeface="Times New Roman" pitchFamily="18" charset="0"/>
              </a:rPr>
              <a:t>Insert magnetic stir bar into 250mL Erlenmeyer flask</a:t>
            </a:r>
          </a:p>
          <a:p>
            <a:pPr marL="370103" indent="-370103" algn="just">
              <a:buFont typeface="Arial" pitchFamily="34" charset="0"/>
              <a:buChar char="•"/>
            </a:pPr>
            <a:r>
              <a:rPr lang="en-US" sz="2300" dirty="0">
                <a:latin typeface="Times New Roman" pitchFamily="18" charset="0"/>
                <a:cs typeface="Times New Roman" pitchFamily="18" charset="0"/>
              </a:rPr>
              <a:t>Pour 120mL of deionized water into 250mL flask</a:t>
            </a:r>
          </a:p>
          <a:p>
            <a:pPr marL="370103" indent="-370103" algn="just">
              <a:buFont typeface="Arial" pitchFamily="34" charset="0"/>
              <a:buChar char="•"/>
            </a:pPr>
            <a:r>
              <a:rPr lang="en-US" sz="2300" dirty="0" smtClean="0">
                <a:latin typeface="Times New Roman" pitchFamily="18" charset="0"/>
                <a:cs typeface="Times New Roman" pitchFamily="18" charset="0"/>
              </a:rPr>
              <a:t>Slowly pipette </a:t>
            </a:r>
            <a:r>
              <a:rPr lang="en-US" sz="2300" dirty="0">
                <a:latin typeface="Times New Roman" pitchFamily="18" charset="0"/>
                <a:cs typeface="Times New Roman" pitchFamily="18" charset="0"/>
              </a:rPr>
              <a:t>10mL </a:t>
            </a:r>
            <a:r>
              <a:rPr lang="en-US" sz="2300" dirty="0" smtClean="0">
                <a:latin typeface="Times New Roman" pitchFamily="18" charset="0"/>
                <a:cs typeface="Times New Roman" pitchFamily="18" charset="0"/>
              </a:rPr>
              <a:t>of 1-octanol </a:t>
            </a:r>
            <a:r>
              <a:rPr lang="en-US" sz="2300" dirty="0">
                <a:latin typeface="Times New Roman" pitchFamily="18" charset="0"/>
                <a:cs typeface="Times New Roman" pitchFamily="18" charset="0"/>
              </a:rPr>
              <a:t>along side of </a:t>
            </a:r>
            <a:r>
              <a:rPr lang="en-US" sz="2300" dirty="0" smtClean="0">
                <a:latin typeface="Times New Roman" pitchFamily="18" charset="0"/>
                <a:cs typeface="Times New Roman" pitchFamily="18" charset="0"/>
              </a:rPr>
              <a:t>flask</a:t>
            </a:r>
          </a:p>
          <a:p>
            <a:pPr marL="370103" indent="-370103" algn="just">
              <a:buFont typeface="Arial" pitchFamily="34" charset="0"/>
              <a:buChar char="•"/>
            </a:pPr>
            <a:r>
              <a:rPr lang="en-US" sz="2300" dirty="0" smtClean="0">
                <a:latin typeface="Times New Roman" pitchFamily="18" charset="0"/>
                <a:cs typeface="Times New Roman" pitchFamily="18" charset="0"/>
              </a:rPr>
              <a:t>Stir </a:t>
            </a:r>
            <a:r>
              <a:rPr lang="en-US" sz="2300" dirty="0">
                <a:latin typeface="Times New Roman" pitchFamily="18" charset="0"/>
                <a:cs typeface="Times New Roman" pitchFamily="18" charset="0"/>
              </a:rPr>
              <a:t>solution at 70rpm for 1 hour ensuring no emulsion </a:t>
            </a:r>
            <a:r>
              <a:rPr lang="en-US" sz="2300" dirty="0" smtClean="0">
                <a:latin typeface="Times New Roman" pitchFamily="18" charset="0"/>
                <a:cs typeface="Times New Roman" pitchFamily="18" charset="0"/>
              </a:rPr>
              <a:t>created</a:t>
            </a:r>
            <a:endParaRPr lang="en-US" sz="2300" dirty="0">
              <a:latin typeface="Times New Roman" pitchFamily="18" charset="0"/>
              <a:cs typeface="Times New Roman" pitchFamily="18" charset="0"/>
            </a:endParaRPr>
          </a:p>
          <a:p>
            <a:pPr marL="370103" indent="-370103" algn="just">
              <a:buFont typeface="Arial" pitchFamily="34" charset="0"/>
              <a:buChar char="•"/>
            </a:pPr>
            <a:r>
              <a:rPr lang="en-US" sz="2300" dirty="0" smtClean="0">
                <a:latin typeface="Times New Roman" pitchFamily="18" charset="0"/>
                <a:cs typeface="Times New Roman" pitchFamily="18" charset="0"/>
              </a:rPr>
              <a:t>Slowly pipette </a:t>
            </a:r>
            <a:r>
              <a:rPr lang="en-US" sz="2300" dirty="0">
                <a:latin typeface="Times New Roman" pitchFamily="18" charset="0"/>
                <a:cs typeface="Times New Roman" pitchFamily="18" charset="0"/>
              </a:rPr>
              <a:t>29mL of </a:t>
            </a:r>
            <a:r>
              <a:rPr lang="en-US" sz="2300" dirty="0" smtClean="0">
                <a:latin typeface="Times New Roman" pitchFamily="18" charset="0"/>
                <a:cs typeface="Times New Roman" pitchFamily="18" charset="0"/>
              </a:rPr>
              <a:t>1-octanol along on </a:t>
            </a:r>
            <a:r>
              <a:rPr lang="en-US" sz="2300" dirty="0">
                <a:latin typeface="Times New Roman" pitchFamily="18" charset="0"/>
                <a:cs typeface="Times New Roman" pitchFamily="18" charset="0"/>
              </a:rPr>
              <a:t>side of </a:t>
            </a:r>
            <a:r>
              <a:rPr lang="en-US" sz="2300" dirty="0" smtClean="0">
                <a:latin typeface="Times New Roman" pitchFamily="18" charset="0"/>
                <a:cs typeface="Times New Roman" pitchFamily="18" charset="0"/>
              </a:rPr>
              <a:t>flask</a:t>
            </a:r>
            <a:endParaRPr lang="en-US" sz="2300" dirty="0">
              <a:latin typeface="Times New Roman" pitchFamily="18" charset="0"/>
              <a:cs typeface="Times New Roman" pitchFamily="18" charset="0"/>
            </a:endParaRPr>
          </a:p>
          <a:p>
            <a:pPr marL="370103" indent="-370103" algn="just">
              <a:buFont typeface="Arial" pitchFamily="34" charset="0"/>
              <a:buChar char="•"/>
            </a:pPr>
            <a:r>
              <a:rPr lang="en-US" sz="2300" dirty="0">
                <a:latin typeface="Times New Roman" pitchFamily="18" charset="0"/>
                <a:cs typeface="Times New Roman" pitchFamily="18" charset="0"/>
              </a:rPr>
              <a:t>Stir solution at 70rpm for 1 to 3 hours</a:t>
            </a:r>
          </a:p>
          <a:p>
            <a:pPr marL="370103" indent="-370103" algn="just">
              <a:buFont typeface="Arial" pitchFamily="34" charset="0"/>
              <a:buChar char="•"/>
            </a:pPr>
            <a:r>
              <a:rPr lang="en-US" sz="2300" dirty="0">
                <a:latin typeface="Times New Roman" pitchFamily="18" charset="0"/>
                <a:cs typeface="Times New Roman" pitchFamily="18" charset="0"/>
              </a:rPr>
              <a:t>For individual congeners:</a:t>
            </a:r>
          </a:p>
          <a:p>
            <a:pPr marL="740090" lvl="1" indent="-370103" algn="just">
              <a:buFont typeface="Arial" pitchFamily="34" charset="0"/>
              <a:buChar char="•"/>
            </a:pPr>
            <a:r>
              <a:rPr lang="en-US" sz="2300" dirty="0" smtClean="0">
                <a:latin typeface="Times New Roman" pitchFamily="18" charset="0"/>
                <a:cs typeface="Times New Roman" pitchFamily="18" charset="0"/>
              </a:rPr>
              <a:t>Slowly pipette </a:t>
            </a:r>
            <a:r>
              <a:rPr lang="en-US" sz="2300" dirty="0">
                <a:latin typeface="Times New Roman" pitchFamily="18" charset="0"/>
                <a:cs typeface="Times New Roman" pitchFamily="18" charset="0"/>
              </a:rPr>
              <a:t>1mL of diluted PCB </a:t>
            </a:r>
            <a:r>
              <a:rPr lang="en-US" sz="2300" dirty="0" smtClean="0">
                <a:latin typeface="Times New Roman" pitchFamily="18" charset="0"/>
                <a:cs typeface="Times New Roman" pitchFamily="18" charset="0"/>
              </a:rPr>
              <a:t>solution along </a:t>
            </a:r>
            <a:r>
              <a:rPr lang="en-US" sz="2300" dirty="0">
                <a:latin typeface="Times New Roman" pitchFamily="18" charset="0"/>
                <a:cs typeface="Times New Roman" pitchFamily="18" charset="0"/>
              </a:rPr>
              <a:t>side of </a:t>
            </a:r>
            <a:r>
              <a:rPr lang="en-US" sz="2300" dirty="0" smtClean="0">
                <a:latin typeface="Times New Roman" pitchFamily="18" charset="0"/>
                <a:cs typeface="Times New Roman" pitchFamily="18" charset="0"/>
              </a:rPr>
              <a:t>flask</a:t>
            </a:r>
            <a:r>
              <a:rPr lang="en-US" sz="2300" dirty="0">
                <a:latin typeface="Times New Roman" pitchFamily="18" charset="0"/>
                <a:cs typeface="Times New Roman" pitchFamily="18" charset="0"/>
              </a:rPr>
              <a:t>.</a:t>
            </a:r>
          </a:p>
          <a:p>
            <a:pPr marL="370103" indent="-370103" algn="just">
              <a:buFont typeface="Arial" pitchFamily="34" charset="0"/>
              <a:buChar char="•"/>
            </a:pPr>
            <a:r>
              <a:rPr lang="en-US" sz="2300" dirty="0">
                <a:latin typeface="Times New Roman" pitchFamily="18" charset="0"/>
                <a:cs typeface="Times New Roman" pitchFamily="18" charset="0"/>
              </a:rPr>
              <a:t>For group congeners:</a:t>
            </a:r>
          </a:p>
          <a:p>
            <a:pPr marL="740090" lvl="1" indent="-370103" algn="just">
              <a:buFont typeface="Arial" pitchFamily="34" charset="0"/>
              <a:buChar char="•"/>
            </a:pPr>
            <a:r>
              <a:rPr lang="en-US" sz="2300" dirty="0" smtClean="0">
                <a:latin typeface="Times New Roman" pitchFamily="18" charset="0"/>
                <a:cs typeface="Times New Roman" pitchFamily="18" charset="0"/>
              </a:rPr>
              <a:t>Slowly pipette </a:t>
            </a:r>
            <a:r>
              <a:rPr lang="en-US" sz="2300" dirty="0">
                <a:latin typeface="Times New Roman" pitchFamily="18" charset="0"/>
                <a:cs typeface="Times New Roman" pitchFamily="18" charset="0"/>
              </a:rPr>
              <a:t>1mL of each diluted PCB </a:t>
            </a:r>
            <a:r>
              <a:rPr lang="en-US" sz="2300" dirty="0" smtClean="0">
                <a:latin typeface="Times New Roman" pitchFamily="18" charset="0"/>
                <a:cs typeface="Times New Roman" pitchFamily="18" charset="0"/>
              </a:rPr>
              <a:t>solution along side </a:t>
            </a:r>
            <a:r>
              <a:rPr lang="en-US" sz="2300" dirty="0">
                <a:latin typeface="Times New Roman" pitchFamily="18" charset="0"/>
                <a:cs typeface="Times New Roman" pitchFamily="18" charset="0"/>
              </a:rPr>
              <a:t>of </a:t>
            </a:r>
            <a:r>
              <a:rPr lang="en-US" sz="2300" dirty="0" smtClean="0">
                <a:latin typeface="Times New Roman" pitchFamily="18" charset="0"/>
                <a:cs typeface="Times New Roman" pitchFamily="18" charset="0"/>
              </a:rPr>
              <a:t>flask</a:t>
            </a:r>
            <a:r>
              <a:rPr lang="en-US" sz="2300" dirty="0">
                <a:latin typeface="Times New Roman" pitchFamily="18" charset="0"/>
                <a:cs typeface="Times New Roman" pitchFamily="18" charset="0"/>
              </a:rPr>
              <a:t>.</a:t>
            </a:r>
          </a:p>
          <a:p>
            <a:pPr marL="370103" indent="-370103" algn="just">
              <a:buFont typeface="Arial" pitchFamily="34" charset="0"/>
              <a:buChar char="•"/>
            </a:pPr>
            <a:r>
              <a:rPr lang="en-US" sz="2300" dirty="0">
                <a:latin typeface="Times New Roman" pitchFamily="18" charset="0"/>
                <a:cs typeface="Times New Roman" pitchFamily="18" charset="0"/>
              </a:rPr>
              <a:t>Stir solution at 70rpm for 1, 6, or 14 days.</a:t>
            </a:r>
          </a:p>
          <a:p>
            <a:pPr marL="370103" indent="-370103" algn="just">
              <a:buFont typeface="Arial" pitchFamily="34" charset="0"/>
              <a:buChar char="•"/>
            </a:pPr>
            <a:r>
              <a:rPr lang="en-US" sz="2300" dirty="0">
                <a:latin typeface="Times New Roman" pitchFamily="18" charset="0"/>
                <a:cs typeface="Times New Roman" pitchFamily="18" charset="0"/>
              </a:rPr>
              <a:t>Extract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 phase from solution using glass pipette for </a:t>
            </a:r>
            <a:r>
              <a:rPr lang="en-US" sz="2300" dirty="0" smtClean="0">
                <a:latin typeface="Times New Roman" pitchFamily="18" charset="0"/>
                <a:cs typeface="Times New Roman" pitchFamily="18" charset="0"/>
              </a:rPr>
              <a:t>quantification using </a:t>
            </a:r>
            <a:r>
              <a:rPr lang="en-US" sz="2300" dirty="0">
                <a:latin typeface="Times New Roman" pitchFamily="18" charset="0"/>
                <a:cs typeface="Times New Roman" pitchFamily="18" charset="0"/>
              </a:rPr>
              <a:t>GCMS.</a:t>
            </a:r>
            <a:endParaRPr lang="en-US" sz="2300" dirty="0"/>
          </a:p>
        </p:txBody>
      </p:sp>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l="6" r="63658" b="35304"/>
          <a:stretch/>
        </p:blipFill>
        <p:spPr>
          <a:xfrm>
            <a:off x="2166920" y="13953067"/>
            <a:ext cx="3291693" cy="3511139"/>
          </a:xfrm>
          <a:prstGeom prst="rect">
            <a:avLst/>
          </a:prstGeom>
        </p:spPr>
      </p:pic>
      <p:sp>
        <p:nvSpPr>
          <p:cNvPr id="82" name="TextBox 81"/>
          <p:cNvSpPr txBox="1"/>
          <p:nvPr/>
        </p:nvSpPr>
        <p:spPr>
          <a:xfrm>
            <a:off x="2286000" y="17415227"/>
            <a:ext cx="3053532" cy="536377"/>
          </a:xfrm>
          <a:prstGeom prst="rect">
            <a:avLst/>
          </a:prstGeom>
          <a:noFill/>
        </p:spPr>
        <p:txBody>
          <a:bodyPr wrap="square" lIns="73997" tIns="36995" rIns="73997" bIns="36995" rtlCol="0">
            <a:spAutoFit/>
          </a:bodyPr>
          <a:lstStyle/>
          <a:p>
            <a:pPr algn="ctr"/>
            <a:r>
              <a:rPr lang="en-US" sz="1500" b="1" dirty="0">
                <a:latin typeface="Times New Roman" pitchFamily="18" charset="0"/>
                <a:cs typeface="Times New Roman" pitchFamily="18" charset="0"/>
              </a:rPr>
              <a:t>Figure 2</a:t>
            </a:r>
            <a:r>
              <a:rPr lang="en-US" sz="1500" dirty="0">
                <a:latin typeface="Times New Roman" pitchFamily="18" charset="0"/>
                <a:cs typeface="Times New Roman" pitchFamily="18" charset="0"/>
              </a:rPr>
              <a:t>: Equipment Diagram of Slow-Stirring Method</a:t>
            </a:r>
          </a:p>
        </p:txBody>
      </p:sp>
      <p:sp>
        <p:nvSpPr>
          <p:cNvPr id="42" name="TextBox 41"/>
          <p:cNvSpPr txBox="1"/>
          <p:nvPr/>
        </p:nvSpPr>
        <p:spPr>
          <a:xfrm>
            <a:off x="10052809" y="9008534"/>
            <a:ext cx="7183867" cy="2552314"/>
          </a:xfrm>
          <a:prstGeom prst="rect">
            <a:avLst/>
          </a:prstGeom>
          <a:noFill/>
        </p:spPr>
        <p:txBody>
          <a:bodyPr wrap="square" lIns="73997" tIns="36995" rIns="73997" bIns="36995" rtlCol="0">
            <a:spAutoFit/>
          </a:bodyPr>
          <a:lstStyle/>
          <a:p>
            <a:r>
              <a:rPr lang="en-US" sz="2300" u="sng" dirty="0">
                <a:latin typeface="Times New Roman" pitchFamily="18" charset="0"/>
                <a:cs typeface="Times New Roman" pitchFamily="18" charset="0"/>
              </a:rPr>
              <a:t>Polychlorinated Biphenyls (PCBs)</a:t>
            </a:r>
          </a:p>
          <a:p>
            <a:pPr marL="369987" indent="-369987" algn="just">
              <a:buFont typeface="Arial" pitchFamily="34" charset="0"/>
              <a:buChar char="•"/>
            </a:pPr>
            <a:r>
              <a:rPr lang="en-US" sz="2300" dirty="0">
                <a:latin typeface="Times New Roman" pitchFamily="18" charset="0"/>
                <a:cs typeface="Times New Roman" pitchFamily="18" charset="0"/>
              </a:rPr>
              <a:t>Chemical Properties:</a:t>
            </a:r>
          </a:p>
          <a:p>
            <a:pPr marL="739974" lvl="1" indent="-369987" algn="just">
              <a:buFont typeface="Arial" pitchFamily="34" charset="0"/>
              <a:buChar char="•"/>
            </a:pPr>
            <a:r>
              <a:rPr lang="en-US" sz="2300" dirty="0">
                <a:latin typeface="Times New Roman" pitchFamily="18" charset="0"/>
                <a:cs typeface="Times New Roman" pitchFamily="18" charset="0"/>
              </a:rPr>
              <a:t>Hydrophobic</a:t>
            </a:r>
          </a:p>
          <a:p>
            <a:pPr marL="739974" lvl="1" indent="-369987" algn="just">
              <a:buFont typeface="Arial" pitchFamily="34" charset="0"/>
              <a:buChar char="•"/>
            </a:pPr>
            <a:r>
              <a:rPr lang="en-US" sz="2300" dirty="0">
                <a:latin typeface="Times New Roman" pitchFamily="18" charset="0"/>
                <a:cs typeface="Times New Roman" pitchFamily="18" charset="0"/>
              </a:rPr>
              <a:t>Highly resistive to chemical reaction</a:t>
            </a:r>
          </a:p>
          <a:p>
            <a:pPr marL="369987" indent="-369987" algn="just">
              <a:buFont typeface="Arial" pitchFamily="34" charset="0"/>
              <a:buChar char="•"/>
            </a:pPr>
            <a:r>
              <a:rPr lang="en-US" sz="2300" dirty="0">
                <a:latin typeface="Times New Roman" pitchFamily="18" charset="0"/>
                <a:cs typeface="Times New Roman" pitchFamily="18" charset="0"/>
              </a:rPr>
              <a:t>Sources: </a:t>
            </a:r>
          </a:p>
          <a:p>
            <a:pPr marL="739974" lvl="1" indent="-369987" algn="just">
              <a:buFont typeface="Arial" pitchFamily="34" charset="0"/>
              <a:buChar char="•"/>
            </a:pPr>
            <a:r>
              <a:rPr lang="en-US" sz="2300" dirty="0">
                <a:latin typeface="Times New Roman" pitchFamily="18" charset="0"/>
                <a:cs typeface="Times New Roman" pitchFamily="18" charset="0"/>
              </a:rPr>
              <a:t>Manufacturing: Transformers, hydraulic fluids, carbonless </a:t>
            </a:r>
            <a:r>
              <a:rPr lang="en-US" sz="2300" dirty="0" smtClean="0">
                <a:latin typeface="Times New Roman" pitchFamily="18" charset="0"/>
                <a:cs typeface="Times New Roman" pitchFamily="18" charset="0"/>
              </a:rPr>
              <a:t>copy paper</a:t>
            </a:r>
            <a:r>
              <a:rPr lang="en-US" sz="2300" dirty="0">
                <a:latin typeface="Times New Roman" pitchFamily="18" charset="0"/>
                <a:cs typeface="Times New Roman" pitchFamily="18" charset="0"/>
              </a:rPr>
              <a:t>, and many more</a:t>
            </a:r>
          </a:p>
        </p:txBody>
      </p:sp>
      <p:sp>
        <p:nvSpPr>
          <p:cNvPr id="43" name="TextBox 42"/>
          <p:cNvSpPr txBox="1"/>
          <p:nvPr/>
        </p:nvSpPr>
        <p:spPr>
          <a:xfrm>
            <a:off x="17907001" y="4634773"/>
            <a:ext cx="8463323" cy="2552314"/>
          </a:xfrm>
          <a:prstGeom prst="rect">
            <a:avLst/>
          </a:prstGeom>
          <a:noFill/>
        </p:spPr>
        <p:txBody>
          <a:bodyPr wrap="square" lIns="73997" tIns="36995" rIns="73997" bIns="36995" rtlCol="0">
            <a:spAutoFit/>
          </a:bodyPr>
          <a:lstStyle/>
          <a:p>
            <a:r>
              <a:rPr lang="en-US" sz="2300" u="sng" dirty="0">
                <a:latin typeface="Times New Roman" pitchFamily="18" charset="0"/>
                <a:cs typeface="Times New Roman" pitchFamily="18" charset="0"/>
              </a:rPr>
              <a:t>Human and Environmental Threats</a:t>
            </a:r>
          </a:p>
          <a:p>
            <a:pPr marL="231243" indent="-231243" algn="just">
              <a:buFont typeface="Arial" pitchFamily="34" charset="0"/>
              <a:buChar char="•"/>
            </a:pPr>
            <a:r>
              <a:rPr lang="en-US" sz="2300" dirty="0">
                <a:latin typeface="Times New Roman" pitchFamily="18" charset="0"/>
                <a:cs typeface="Times New Roman" pitchFamily="18" charset="0"/>
              </a:rPr>
              <a:t>PCBs deemed probable carcinogen by EPA in 1976</a:t>
            </a:r>
          </a:p>
          <a:p>
            <a:pPr marL="231243" indent="-231243" algn="just">
              <a:buFont typeface="Arial" pitchFamily="34" charset="0"/>
              <a:buChar char="•"/>
            </a:pPr>
            <a:r>
              <a:rPr lang="en-US" sz="2300" dirty="0">
                <a:latin typeface="Times New Roman" pitchFamily="18" charset="0"/>
                <a:cs typeface="Times New Roman" pitchFamily="18" charset="0"/>
              </a:rPr>
              <a:t>Restrictive Ban on manufacturing and processing of PCBs put </a:t>
            </a:r>
            <a:r>
              <a:rPr lang="en-US" sz="2300" dirty="0" smtClean="0">
                <a:latin typeface="Times New Roman" pitchFamily="18" charset="0"/>
                <a:cs typeface="Times New Roman" pitchFamily="18" charset="0"/>
              </a:rPr>
              <a:t>in </a:t>
            </a:r>
            <a:r>
              <a:rPr lang="en-US" sz="2300" dirty="0">
                <a:latin typeface="Times New Roman" pitchFamily="18" charset="0"/>
                <a:cs typeface="Times New Roman" pitchFamily="18" charset="0"/>
              </a:rPr>
              <a:t>place by EPA in 1979</a:t>
            </a:r>
          </a:p>
          <a:p>
            <a:pPr marL="231243" indent="-231243" algn="just">
              <a:buFont typeface="Arial" pitchFamily="34" charset="0"/>
              <a:buChar char="•"/>
            </a:pPr>
            <a:r>
              <a:rPr lang="en-US" sz="2300" dirty="0">
                <a:latin typeface="Times New Roman" pitchFamily="18" charset="0"/>
                <a:cs typeface="Times New Roman" pitchFamily="18" charset="0"/>
              </a:rPr>
              <a:t>PCBs detected in air, soils, and water</a:t>
            </a:r>
          </a:p>
          <a:p>
            <a:pPr marL="231243" indent="-231243" algn="just">
              <a:buFont typeface="Arial" pitchFamily="34" charset="0"/>
              <a:buChar char="•"/>
            </a:pPr>
            <a:r>
              <a:rPr lang="en-US" sz="2300" dirty="0">
                <a:latin typeface="Times New Roman" pitchFamily="18" charset="0"/>
                <a:cs typeface="Times New Roman" pitchFamily="18" charset="0"/>
              </a:rPr>
              <a:t>Environmental </a:t>
            </a:r>
            <a:r>
              <a:rPr lang="en-US" sz="2300" dirty="0" err="1">
                <a:latin typeface="Times New Roman" pitchFamily="18" charset="0"/>
                <a:cs typeface="Times New Roman" pitchFamily="18" charset="0"/>
              </a:rPr>
              <a:t>bioaccumulator</a:t>
            </a:r>
            <a:r>
              <a:rPr lang="en-US" sz="2300" dirty="0">
                <a:latin typeface="Times New Roman" pitchFamily="18" charset="0"/>
                <a:cs typeface="Times New Roman" pitchFamily="18" charset="0"/>
              </a:rPr>
              <a:t> due to low water solubility and chemical stability</a:t>
            </a:r>
          </a:p>
        </p:txBody>
      </p:sp>
      <p:sp>
        <p:nvSpPr>
          <p:cNvPr id="44" name="TextBox 43"/>
          <p:cNvSpPr txBox="1"/>
          <p:nvPr/>
        </p:nvSpPr>
        <p:spPr>
          <a:xfrm>
            <a:off x="17907000" y="7750629"/>
            <a:ext cx="8463323" cy="3968086"/>
          </a:xfrm>
          <a:prstGeom prst="rect">
            <a:avLst/>
          </a:prstGeom>
          <a:noFill/>
        </p:spPr>
        <p:txBody>
          <a:bodyPr wrap="square" lIns="73997" tIns="36995" rIns="73997" bIns="36995" rtlCol="0">
            <a:spAutoFit/>
          </a:bodyPr>
          <a:lstStyle/>
          <a:p>
            <a:pPr algn="just"/>
            <a:r>
              <a:rPr lang="en-US" sz="2300" u="sng" dirty="0">
                <a:latin typeface="Times New Roman" pitchFamily="18" charset="0"/>
                <a:cs typeface="Times New Roman" pitchFamily="18" charset="0"/>
              </a:rPr>
              <a:t>Purpose of Research</a:t>
            </a:r>
            <a:endParaRPr lang="en-US" sz="2300" dirty="0">
              <a:latin typeface="Times New Roman" pitchFamily="18" charset="0"/>
              <a:cs typeface="Times New Roman" pitchFamily="18" charset="0"/>
            </a:endParaRPr>
          </a:p>
          <a:p>
            <a:pPr marL="370103" indent="-370103" algn="just">
              <a:buFont typeface="Arial" pitchFamily="34" charset="0"/>
              <a:buChar char="•"/>
            </a:pP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-water partitioning coefficient is quantitative means of measuring how PCB’s </a:t>
            </a:r>
            <a:r>
              <a:rPr lang="en-US" sz="2300" dirty="0" smtClean="0">
                <a:latin typeface="Times New Roman" pitchFamily="18" charset="0"/>
                <a:cs typeface="Times New Roman" pitchFamily="18" charset="0"/>
              </a:rPr>
              <a:t>will partition into water or organic carbon in the environment</a:t>
            </a:r>
            <a:r>
              <a:rPr lang="en-US" sz="2300" dirty="0">
                <a:latin typeface="Times New Roman" pitchFamily="18" charset="0"/>
                <a:cs typeface="Times New Roman" pitchFamily="18" charset="0"/>
              </a:rPr>
              <a:t>.</a:t>
            </a:r>
          </a:p>
          <a:p>
            <a:pPr marL="370103" indent="-370103" algn="just">
              <a:buFont typeface="Arial" pitchFamily="34" charset="0"/>
              <a:buChar char="•"/>
            </a:pPr>
            <a:r>
              <a:rPr lang="en-US" sz="2300" dirty="0">
                <a:latin typeface="Times New Roman" pitchFamily="18" charset="0"/>
                <a:cs typeface="Times New Roman" pitchFamily="18" charset="0"/>
              </a:rPr>
              <a:t>Compare individual congener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-water partitioning coefficients to partitioning coefficients of congeners in solution of a group of congeners.</a:t>
            </a:r>
          </a:p>
          <a:p>
            <a:pPr marL="370103" indent="-370103" algn="just">
              <a:buFont typeface="Arial" pitchFamily="34" charset="0"/>
              <a:buChar char="•"/>
            </a:pPr>
            <a:r>
              <a:rPr lang="en-US" sz="2300" dirty="0">
                <a:latin typeface="Times New Roman" pitchFamily="18" charset="0"/>
                <a:cs typeface="Times New Roman" pitchFamily="18" charset="0"/>
              </a:rPr>
              <a:t>PCBs are </a:t>
            </a:r>
            <a:r>
              <a:rPr lang="en-US" sz="2300" dirty="0" smtClean="0">
                <a:latin typeface="Times New Roman" pitchFamily="18" charset="0"/>
                <a:cs typeface="Times New Roman" pitchFamily="18" charset="0"/>
              </a:rPr>
              <a:t>introduced </a:t>
            </a:r>
            <a:r>
              <a:rPr lang="en-US" sz="2300" dirty="0">
                <a:latin typeface="Times New Roman" pitchFamily="18" charset="0"/>
                <a:cs typeface="Times New Roman" pitchFamily="18" charset="0"/>
              </a:rPr>
              <a:t>to the environment in commercially made groups, such as </a:t>
            </a:r>
            <a:r>
              <a:rPr lang="en-US" sz="2300" dirty="0" err="1">
                <a:latin typeface="Times New Roman" pitchFamily="18" charset="0"/>
                <a:cs typeface="Times New Roman" pitchFamily="18" charset="0"/>
              </a:rPr>
              <a:t>Aroclors</a:t>
            </a:r>
            <a:r>
              <a:rPr lang="en-US" sz="2300" dirty="0">
                <a:latin typeface="Times New Roman" pitchFamily="18" charset="0"/>
                <a:cs typeface="Times New Roman" pitchFamily="18" charset="0"/>
              </a:rPr>
              <a:t>, therefore it is necessary to understand if they behave differently as a group in solution compared to individually</a:t>
            </a:r>
            <a:r>
              <a:rPr lang="en-US" sz="2300" dirty="0" smtClean="0">
                <a:latin typeface="Times New Roman" pitchFamily="18" charset="0"/>
                <a:cs typeface="Times New Roman" pitchFamily="18" charset="0"/>
              </a:rPr>
              <a:t>.</a:t>
            </a:r>
            <a:endParaRPr lang="en-US" sz="2300" dirty="0">
              <a:latin typeface="Times New Roman" pitchFamily="18" charset="0"/>
              <a:cs typeface="Times New Roman" pitchFamily="18" charset="0"/>
            </a:endParaRPr>
          </a:p>
        </p:txBody>
      </p:sp>
      <p:sp>
        <p:nvSpPr>
          <p:cNvPr id="4" name="Rectangle 3"/>
          <p:cNvSpPr/>
          <p:nvPr/>
        </p:nvSpPr>
        <p:spPr>
          <a:xfrm>
            <a:off x="28185698" y="18947516"/>
            <a:ext cx="7650021" cy="9246484"/>
          </a:xfrm>
          <a:prstGeom prst="rect">
            <a:avLst/>
          </a:prstGeom>
        </p:spPr>
        <p:txBody>
          <a:bodyPr wrap="square" lIns="74021" tIns="37010" rIns="74021" bIns="37010">
            <a:spAutoFit/>
          </a:bodyPr>
          <a:lstStyle/>
          <a:p>
            <a:r>
              <a:rPr lang="en-US" sz="1800" dirty="0">
                <a:latin typeface="Times New Roman" pitchFamily="18" charset="0"/>
                <a:cs typeface="Times New Roman" pitchFamily="18" charset="0"/>
              </a:rPr>
              <a:t>Environmental Protection Agency. "Polychlorinated Biphenyls (PCBs) (</a:t>
            </a:r>
            <a:r>
              <a:rPr lang="en-US" sz="1800" dirty="0" err="1">
                <a:latin typeface="Times New Roman" pitchFamily="18" charset="0"/>
                <a:cs typeface="Times New Roman" pitchFamily="18" charset="0"/>
              </a:rPr>
              <a:t>Arochlors</a:t>
            </a:r>
            <a:r>
              <a:rPr lang="en-US" sz="1800" dirty="0">
                <a:latin typeface="Times New Roman" pitchFamily="18" charset="0"/>
                <a:cs typeface="Times New Roman" pitchFamily="18" charset="0"/>
              </a:rPr>
              <a:t>)."</a:t>
            </a:r>
            <a:r>
              <a:rPr lang="en-US" sz="1800" i="1" dirty="0">
                <a:latin typeface="Times New Roman" pitchFamily="18" charset="0"/>
                <a:cs typeface="Times New Roman" pitchFamily="18" charset="0"/>
              </a:rPr>
              <a:t>Technology Transfer Network Air Toxics Website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n.d.</a:t>
            </a:r>
            <a:r>
              <a:rPr lang="en-US" sz="1800" dirty="0">
                <a:latin typeface="Times New Roman" pitchFamily="18" charset="0"/>
                <a:cs typeface="Times New Roman" pitchFamily="18" charset="0"/>
              </a:rPr>
              <a:t>):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a:t>
            </a:r>
            <a:r>
              <a:rPr lang="en-US" sz="1800" i="1" dirty="0">
                <a:latin typeface="Times New Roman" pitchFamily="18" charset="0"/>
                <a:cs typeface="Times New Roman" pitchFamily="18" charset="0"/>
              </a:rPr>
              <a:t>Technology Transfer Network Air Toxics Website</a:t>
            </a:r>
            <a:r>
              <a:rPr lang="en-US" sz="1800" dirty="0">
                <a:latin typeface="Times New Roman" pitchFamily="18" charset="0"/>
                <a:cs typeface="Times New Roman" pitchFamily="18" charset="0"/>
              </a:rPr>
              <a:t>. Web. 29 Nov. 12.</a:t>
            </a:r>
          </a:p>
          <a:p>
            <a:r>
              <a:rPr lang="en-US" sz="1800" dirty="0" err="1">
                <a:latin typeface="Times New Roman" pitchFamily="18" charset="0"/>
                <a:cs typeface="Times New Roman" pitchFamily="18" charset="0"/>
              </a:rPr>
              <a:t>Shiu</a:t>
            </a:r>
            <a:r>
              <a:rPr lang="en-US" sz="1800" dirty="0">
                <a:latin typeface="Times New Roman" pitchFamily="18" charset="0"/>
                <a:cs typeface="Times New Roman" pitchFamily="18" charset="0"/>
              </a:rPr>
              <a:t>, Wan Ying, and Donald Mackay. "A Critical Review of Aqueous </a:t>
            </a:r>
            <a:r>
              <a:rPr lang="en-US" sz="1800" dirty="0" err="1">
                <a:latin typeface="Times New Roman" pitchFamily="18" charset="0"/>
                <a:cs typeface="Times New Roman" pitchFamily="18" charset="0"/>
              </a:rPr>
              <a:t>Solubilities</a:t>
            </a:r>
            <a:r>
              <a:rPr lang="en-US" sz="1800" dirty="0">
                <a:latin typeface="Times New Roman" pitchFamily="18" charset="0"/>
                <a:cs typeface="Times New Roman" pitchFamily="18" charset="0"/>
              </a:rPr>
              <a:t>, Vapor Pressures, Henry's Law Constants, and </a:t>
            </a:r>
            <a:r>
              <a:rPr lang="en-US" sz="1800" dirty="0" err="1">
                <a:latin typeface="Times New Roman" pitchFamily="18" charset="0"/>
                <a:cs typeface="Times New Roman" pitchFamily="18" charset="0"/>
              </a:rPr>
              <a:t>Octanol</a:t>
            </a:r>
            <a:r>
              <a:rPr lang="en-US" sz="1800" dirty="0">
                <a:latin typeface="Times New Roman" pitchFamily="18" charset="0"/>
                <a:cs typeface="Times New Roman" pitchFamily="18" charset="0"/>
              </a:rPr>
              <a:t>-Water Partition </a:t>
            </a:r>
            <a:r>
              <a:rPr lang="en-US" sz="1800" dirty="0" err="1">
                <a:latin typeface="Times New Roman" pitchFamily="18" charset="0"/>
                <a:cs typeface="Times New Roman" pitchFamily="18" charset="0"/>
              </a:rPr>
              <a:t>Cofficients</a:t>
            </a:r>
            <a:r>
              <a:rPr lang="en-US" sz="1800" dirty="0">
                <a:latin typeface="Times New Roman" pitchFamily="18" charset="0"/>
                <a:cs typeface="Times New Roman" pitchFamily="18" charset="0"/>
              </a:rPr>
              <a:t> of the Polychlorinated Biphenyls." </a:t>
            </a:r>
            <a:r>
              <a:rPr lang="en-US" sz="1800" i="1" dirty="0">
                <a:latin typeface="Times New Roman" pitchFamily="18" charset="0"/>
                <a:cs typeface="Times New Roman" pitchFamily="18" charset="0"/>
              </a:rPr>
              <a:t>J. Phys. Chem. Ref. Data</a:t>
            </a:r>
            <a:r>
              <a:rPr lang="en-US" sz="1800" dirty="0">
                <a:latin typeface="Times New Roman" pitchFamily="18" charset="0"/>
                <a:cs typeface="Times New Roman" pitchFamily="18" charset="0"/>
              </a:rPr>
              <a:t> 15.2 (1986):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Print.</a:t>
            </a:r>
          </a:p>
          <a:p>
            <a:r>
              <a:rPr lang="en-US" sz="1800" dirty="0">
                <a:latin typeface="Times New Roman" pitchFamily="18" charset="0"/>
                <a:cs typeface="Times New Roman" pitchFamily="18" charset="0"/>
              </a:rPr>
              <a:t>Ellington, J. Jackson, and Terry Floyd. "Measuring </a:t>
            </a:r>
            <a:r>
              <a:rPr lang="en-US" sz="1800" dirty="0" err="1">
                <a:latin typeface="Times New Roman" pitchFamily="18" charset="0"/>
                <a:cs typeface="Times New Roman" pitchFamily="18" charset="0"/>
              </a:rPr>
              <a:t>Octanol</a:t>
            </a:r>
            <a:r>
              <a:rPr lang="en-US" sz="1800" dirty="0">
                <a:latin typeface="Times New Roman" pitchFamily="18" charset="0"/>
                <a:cs typeface="Times New Roman" pitchFamily="18" charset="0"/>
              </a:rPr>
              <a:t>/Water Partition Coefficients by the "Slow-Stirring" Method." </a:t>
            </a:r>
            <a:r>
              <a:rPr lang="en-US" sz="1800" i="1" dirty="0">
                <a:latin typeface="Times New Roman" pitchFamily="18" charset="0"/>
                <a:cs typeface="Times New Roman" pitchFamily="18" charset="0"/>
              </a:rPr>
              <a:t>National Exposure Research Laboratory</a:t>
            </a:r>
            <a:r>
              <a:rPr lang="en-US" sz="1800" dirty="0">
                <a:latin typeface="Times New Roman" pitchFamily="18" charset="0"/>
                <a:cs typeface="Times New Roman" pitchFamily="18" charset="0"/>
              </a:rPr>
              <a:t> (1995):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a:t>
            </a:r>
          </a:p>
          <a:p>
            <a:r>
              <a:rPr lang="en-US" sz="1800" dirty="0">
                <a:latin typeface="Times New Roman" pitchFamily="18" charset="0"/>
                <a:cs typeface="Times New Roman" pitchFamily="18" charset="0"/>
              </a:rPr>
              <a:t>Van </a:t>
            </a:r>
            <a:r>
              <a:rPr lang="en-US" sz="1800" dirty="0" err="1">
                <a:latin typeface="Times New Roman" pitchFamily="18" charset="0"/>
                <a:cs typeface="Times New Roman" pitchFamily="18" charset="0"/>
              </a:rPr>
              <a:t>Noort</a:t>
            </a:r>
            <a:r>
              <a:rPr lang="en-US" sz="1800" dirty="0">
                <a:latin typeface="Times New Roman" pitchFamily="18" charset="0"/>
                <a:cs typeface="Times New Roman" pitchFamily="18" charset="0"/>
              </a:rPr>
              <a:t>, Paul C.M. "</a:t>
            </a:r>
            <a:r>
              <a:rPr lang="en-US" sz="1800" dirty="0" err="1">
                <a:latin typeface="Times New Roman" pitchFamily="18" charset="0"/>
                <a:cs typeface="Times New Roman" pitchFamily="18" charset="0"/>
              </a:rPr>
              <a:t>Estimationg</a:t>
            </a:r>
            <a:r>
              <a:rPr lang="en-US" sz="1800" dirty="0">
                <a:latin typeface="Times New Roman" pitchFamily="18" charset="0"/>
                <a:cs typeface="Times New Roman" pitchFamily="18" charset="0"/>
              </a:rPr>
              <a:t> of Amorphous Organic Carbon/water Partition Coefficients, </a:t>
            </a:r>
            <a:r>
              <a:rPr lang="en-US" sz="1800" dirty="0" err="1">
                <a:latin typeface="Times New Roman" pitchFamily="18" charset="0"/>
                <a:cs typeface="Times New Roman" pitchFamily="18" charset="0"/>
              </a:rPr>
              <a:t>Subcooled</a:t>
            </a:r>
            <a:r>
              <a:rPr lang="en-US" sz="1800" dirty="0">
                <a:latin typeface="Times New Roman" pitchFamily="18" charset="0"/>
                <a:cs typeface="Times New Roman" pitchFamily="18" charset="0"/>
              </a:rPr>
              <a:t> Liquid Aqueous </a:t>
            </a:r>
            <a:r>
              <a:rPr lang="en-US" sz="1800" dirty="0" err="1">
                <a:latin typeface="Times New Roman" pitchFamily="18" charset="0"/>
                <a:cs typeface="Times New Roman" pitchFamily="18" charset="0"/>
              </a:rPr>
              <a:t>Solubilities</a:t>
            </a:r>
            <a:r>
              <a:rPr lang="en-US" sz="1800" dirty="0">
                <a:latin typeface="Times New Roman" pitchFamily="18" charset="0"/>
                <a:cs typeface="Times New Roman" pitchFamily="18" charset="0"/>
              </a:rPr>
              <a:t>, and N-</a:t>
            </a:r>
            <a:r>
              <a:rPr lang="en-US" sz="1800" dirty="0" err="1">
                <a:latin typeface="Times New Roman" pitchFamily="18" charset="0"/>
                <a:cs typeface="Times New Roman" pitchFamily="18" charset="0"/>
              </a:rPr>
              <a:t>octanol</a:t>
            </a:r>
            <a:r>
              <a:rPr lang="en-US" sz="1800" dirty="0">
                <a:latin typeface="Times New Roman" pitchFamily="18" charset="0"/>
                <a:cs typeface="Times New Roman" pitchFamily="18" charset="0"/>
              </a:rPr>
              <a:t>/water Partition Coefficients of Nonpolar Chlorinated Aromatic Compounds from Chlorine Fragment Constants." </a:t>
            </a:r>
            <a:r>
              <a:rPr lang="en-US" sz="1800" i="1" dirty="0">
                <a:latin typeface="Times New Roman" pitchFamily="18" charset="0"/>
                <a:cs typeface="Times New Roman" pitchFamily="18" charset="0"/>
              </a:rPr>
              <a:t>Chemosphere</a:t>
            </a:r>
            <a:r>
              <a:rPr lang="en-US" sz="1800" dirty="0">
                <a:latin typeface="Times New Roman" pitchFamily="18" charset="0"/>
                <a:cs typeface="Times New Roman" pitchFamily="18" charset="0"/>
              </a:rPr>
              <a:t> (2008):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Print.</a:t>
            </a:r>
          </a:p>
          <a:p>
            <a:r>
              <a:rPr lang="en-US" sz="1800" dirty="0">
                <a:latin typeface="Times New Roman" pitchFamily="18" charset="0"/>
                <a:cs typeface="Times New Roman" pitchFamily="18" charset="0"/>
              </a:rPr>
              <a:t>Bench, Dan W. "PCBs, Mining, and Water Pollution." </a:t>
            </a:r>
            <a:r>
              <a:rPr lang="en-US" sz="1800" i="1" dirty="0">
                <a:latin typeface="Times New Roman" pitchFamily="18" charset="0"/>
                <a:cs typeface="Times New Roman" pitchFamily="18" charset="0"/>
              </a:rPr>
              <a:t>Mine Design, Operations &amp; Closure Conference</a:t>
            </a:r>
            <a:r>
              <a:rPr lang="en-US" sz="1800" dirty="0">
                <a:latin typeface="Times New Roman" pitchFamily="18" charset="0"/>
                <a:cs typeface="Times New Roman" pitchFamily="18" charset="0"/>
              </a:rPr>
              <a:t> (2003):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Print.</a:t>
            </a:r>
          </a:p>
          <a:p>
            <a:r>
              <a:rPr lang="en-US" sz="1800" dirty="0" err="1">
                <a:latin typeface="Times New Roman" pitchFamily="18" charset="0"/>
                <a:cs typeface="Times New Roman" pitchFamily="18" charset="0"/>
              </a:rPr>
              <a:t>Burkhard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Lawerence</a:t>
            </a:r>
            <a:r>
              <a:rPr lang="en-US" sz="1800" dirty="0">
                <a:latin typeface="Times New Roman" pitchFamily="18" charset="0"/>
                <a:cs typeface="Times New Roman" pitchFamily="18" charset="0"/>
              </a:rPr>
              <a:t>, David Armstrong, and Anders </a:t>
            </a:r>
            <a:r>
              <a:rPr lang="en-US" sz="1800" dirty="0" err="1">
                <a:latin typeface="Times New Roman" pitchFamily="18" charset="0"/>
                <a:cs typeface="Times New Roman" pitchFamily="18" charset="0"/>
              </a:rPr>
              <a:t>Andren</a:t>
            </a:r>
            <a:r>
              <a:rPr lang="en-US" sz="1800" dirty="0">
                <a:latin typeface="Times New Roman" pitchFamily="18" charset="0"/>
                <a:cs typeface="Times New Roman" pitchFamily="18" charset="0"/>
              </a:rPr>
              <a:t>. "Henry's Law Constants for the Polychlorinated Biphenyls." </a:t>
            </a:r>
            <a:r>
              <a:rPr lang="en-US" sz="1800" i="1" dirty="0">
                <a:latin typeface="Times New Roman" pitchFamily="18" charset="0"/>
                <a:cs typeface="Times New Roman" pitchFamily="18" charset="0"/>
              </a:rPr>
              <a:t>Environmental Science Technology</a:t>
            </a:r>
            <a:r>
              <a:rPr lang="en-US" sz="1800" dirty="0">
                <a:latin typeface="Times New Roman" pitchFamily="18" charset="0"/>
                <a:cs typeface="Times New Roman" pitchFamily="18" charset="0"/>
              </a:rPr>
              <a:t> 19 (1985):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Print.</a:t>
            </a:r>
          </a:p>
          <a:p>
            <a:r>
              <a:rPr lang="en-US" sz="1800" dirty="0">
                <a:latin typeface="Times New Roman" pitchFamily="18" charset="0"/>
                <a:cs typeface="Times New Roman" pitchFamily="18" charset="0"/>
              </a:rPr>
              <a:t>Hawker, Darryl, and Dee Connell. "</a:t>
            </a:r>
            <a:r>
              <a:rPr lang="en-US" sz="1800" dirty="0" err="1">
                <a:latin typeface="Times New Roman" pitchFamily="18" charset="0"/>
                <a:cs typeface="Times New Roman" pitchFamily="18" charset="0"/>
              </a:rPr>
              <a:t>Octanol</a:t>
            </a:r>
            <a:r>
              <a:rPr lang="en-US" sz="1800" dirty="0">
                <a:latin typeface="Times New Roman" pitchFamily="18" charset="0"/>
                <a:cs typeface="Times New Roman" pitchFamily="18" charset="0"/>
              </a:rPr>
              <a:t>-Water Partition Coefficients of Polychlorinated Biphenyl Congeners." </a:t>
            </a:r>
            <a:r>
              <a:rPr lang="en-US" sz="1800" i="1" dirty="0">
                <a:latin typeface="Times New Roman" pitchFamily="18" charset="0"/>
                <a:cs typeface="Times New Roman" pitchFamily="18" charset="0"/>
              </a:rPr>
              <a:t>Environmental Science Technology</a:t>
            </a:r>
            <a:r>
              <a:rPr lang="en-US" sz="1800" dirty="0">
                <a:latin typeface="Times New Roman" pitchFamily="18" charset="0"/>
                <a:cs typeface="Times New Roman" pitchFamily="18" charset="0"/>
              </a:rPr>
              <a:t> 22 (1988): n. </a:t>
            </a:r>
            <a:r>
              <a:rPr lang="en-US" sz="1800" dirty="0" err="1">
                <a:latin typeface="Times New Roman" pitchFamily="18" charset="0"/>
                <a:cs typeface="Times New Roman" pitchFamily="18" charset="0"/>
              </a:rPr>
              <a:t>pag</a:t>
            </a:r>
            <a:r>
              <a:rPr lang="en-US" sz="1800" dirty="0">
                <a:latin typeface="Times New Roman" pitchFamily="18" charset="0"/>
                <a:cs typeface="Times New Roman" pitchFamily="18" charset="0"/>
              </a:rPr>
              <a:t>. Print.</a:t>
            </a:r>
          </a:p>
          <a:p>
            <a:r>
              <a:rPr lang="en-US" sz="1800" dirty="0">
                <a:latin typeface="Times New Roman" pitchFamily="18" charset="0"/>
                <a:cs typeface="Times New Roman" pitchFamily="18" charset="0"/>
              </a:rPr>
              <a:t>Sather, Paula J., John W. Newman, and Michael G. </a:t>
            </a:r>
            <a:r>
              <a:rPr lang="en-US" sz="1800" dirty="0" err="1">
                <a:latin typeface="Times New Roman" pitchFamily="18" charset="0"/>
                <a:cs typeface="Times New Roman" pitchFamily="18" charset="0"/>
              </a:rPr>
              <a:t>Ikonomou</a:t>
            </a:r>
            <a:r>
              <a:rPr lang="en-US" sz="1800" dirty="0">
                <a:latin typeface="Times New Roman" pitchFamily="18" charset="0"/>
                <a:cs typeface="Times New Roman" pitchFamily="18" charset="0"/>
              </a:rPr>
              <a:t>. "Congener-Based </a:t>
            </a:r>
            <a:r>
              <a:rPr lang="en-US" sz="1800" dirty="0" err="1">
                <a:latin typeface="Times New Roman" pitchFamily="18" charset="0"/>
                <a:cs typeface="Times New Roman" pitchFamily="18" charset="0"/>
              </a:rPr>
              <a:t>Aroclor</a:t>
            </a:r>
            <a:r>
              <a:rPr lang="en-US" sz="1800" dirty="0">
                <a:latin typeface="Times New Roman" pitchFamily="18" charset="0"/>
                <a:cs typeface="Times New Roman" pitchFamily="18" charset="0"/>
              </a:rPr>
              <a:t> Quantification and Speciation Techniques: A Comparison of the Strengths, Weaknesses, and Proper Use of Two Alternative Approaches." </a:t>
            </a:r>
            <a:r>
              <a:rPr lang="en-US" sz="1800" i="1" dirty="0">
                <a:latin typeface="Times New Roman" pitchFamily="18" charset="0"/>
                <a:cs typeface="Times New Roman" pitchFamily="18" charset="0"/>
              </a:rPr>
              <a:t>Environmental Science &amp; Technology</a:t>
            </a:r>
            <a:r>
              <a:rPr lang="en-US" sz="1800" dirty="0">
                <a:latin typeface="Times New Roman" pitchFamily="18" charset="0"/>
                <a:cs typeface="Times New Roman" pitchFamily="18" charset="0"/>
              </a:rPr>
              <a:t> 37.24 (2003): 5678-686. Web.</a:t>
            </a:r>
          </a:p>
          <a:p>
            <a:r>
              <a:rPr lang="en-US" sz="1800" dirty="0">
                <a:latin typeface="Times New Roman" pitchFamily="18" charset="0"/>
                <a:cs typeface="Times New Roman" pitchFamily="18" charset="0"/>
              </a:rPr>
              <a:t>Erickson, Mitchell D. </a:t>
            </a:r>
            <a:r>
              <a:rPr lang="en-US" sz="1800" i="1" dirty="0">
                <a:latin typeface="Times New Roman" pitchFamily="18" charset="0"/>
                <a:cs typeface="Times New Roman" pitchFamily="18" charset="0"/>
              </a:rPr>
              <a:t>Analytical Chemistry of PCBs</a:t>
            </a:r>
            <a:r>
              <a:rPr lang="en-US" sz="1800" dirty="0">
                <a:latin typeface="Times New Roman" pitchFamily="18" charset="0"/>
                <a:cs typeface="Times New Roman" pitchFamily="18" charset="0"/>
              </a:rPr>
              <a:t>. Boston: Butterworth, 1986. Print.</a:t>
            </a:r>
          </a:p>
          <a:p>
            <a:r>
              <a:rPr lang="en-US" sz="1800" dirty="0">
                <a:latin typeface="Times New Roman" pitchFamily="18" charset="0"/>
                <a:cs typeface="Times New Roman" pitchFamily="18" charset="0"/>
              </a:rPr>
              <a:t>"Bioaccumulation." </a:t>
            </a:r>
            <a:r>
              <a:rPr lang="en-US" sz="1800" i="1" dirty="0">
                <a:latin typeface="Times New Roman" pitchFamily="18" charset="0"/>
                <a:cs typeface="Times New Roman" pitchFamily="18" charset="0"/>
              </a:rPr>
              <a:t>Toxic Substances Hydrology Program</a:t>
            </a:r>
            <a:r>
              <a:rPr lang="en-US" sz="1800" dirty="0">
                <a:latin typeface="Times New Roman" pitchFamily="18" charset="0"/>
                <a:cs typeface="Times New Roman" pitchFamily="18" charset="0"/>
              </a:rPr>
              <a:t>. USGS, </a:t>
            </a:r>
            <a:r>
              <a:rPr lang="en-US" sz="1800" dirty="0" err="1">
                <a:latin typeface="Times New Roman" pitchFamily="18" charset="0"/>
                <a:cs typeface="Times New Roman" pitchFamily="18" charset="0"/>
              </a:rPr>
              <a:t>n.d.</a:t>
            </a:r>
            <a:r>
              <a:rPr lang="en-US" sz="1800" dirty="0">
                <a:latin typeface="Times New Roman" pitchFamily="18" charset="0"/>
                <a:cs typeface="Times New Roman" pitchFamily="18" charset="0"/>
              </a:rPr>
              <a:t> Web.</a:t>
            </a:r>
          </a:p>
          <a:p>
            <a:r>
              <a:rPr lang="en-US" sz="1900" dirty="0">
                <a:latin typeface="Times New Roman" pitchFamily="18" charset="0"/>
                <a:cs typeface="Times New Roman" pitchFamily="18" charset="0"/>
              </a:rPr>
              <a:t>"Organic Pollutants." </a:t>
            </a:r>
            <a:r>
              <a:rPr lang="en-US" sz="1900" i="1" dirty="0">
                <a:latin typeface="Times New Roman" pitchFamily="18" charset="0"/>
                <a:cs typeface="Times New Roman" pitchFamily="18" charset="0"/>
              </a:rPr>
              <a:t>WorldOceanReview.com</a:t>
            </a:r>
            <a:r>
              <a:rPr lang="en-US" sz="1900" dirty="0">
                <a:latin typeface="Times New Roman" pitchFamily="18" charset="0"/>
                <a:cs typeface="Times New Roman" pitchFamily="18" charset="0"/>
              </a:rPr>
              <a:t>. World Ocean Review, </a:t>
            </a:r>
            <a:r>
              <a:rPr lang="en-US" sz="1900" dirty="0" err="1">
                <a:latin typeface="Times New Roman" pitchFamily="18" charset="0"/>
                <a:cs typeface="Times New Roman" pitchFamily="18" charset="0"/>
              </a:rPr>
              <a:t>n.d.</a:t>
            </a:r>
            <a:r>
              <a:rPr lang="en-US" sz="1900" dirty="0">
                <a:latin typeface="Times New Roman" pitchFamily="18" charset="0"/>
                <a:cs typeface="Times New Roman" pitchFamily="18" charset="0"/>
              </a:rPr>
              <a:t> Web. 21 Apr. 2013</a:t>
            </a:r>
            <a:r>
              <a:rPr lang="en-US" sz="1900" dirty="0"/>
              <a:t>.</a:t>
            </a:r>
            <a:endParaRPr lang="en-US" sz="1800" dirty="0">
              <a:latin typeface="Times New Roman" pitchFamily="18" charset="0"/>
              <a:cs typeface="Times New Roman" pitchFamily="18" charset="0"/>
            </a:endParaRPr>
          </a:p>
        </p:txBody>
      </p:sp>
      <p:sp>
        <p:nvSpPr>
          <p:cNvPr id="46" name="Text Box 643"/>
          <p:cNvSpPr txBox="1">
            <a:spLocks noChangeArrowheads="1"/>
          </p:cNvSpPr>
          <p:nvPr/>
        </p:nvSpPr>
        <p:spPr bwMode="auto">
          <a:xfrm>
            <a:off x="1393804" y="22913399"/>
            <a:ext cx="8435996" cy="5737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3997" tIns="36995" rIns="73997" bIns="36995">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eaLnBrk="1" hangingPunct="1"/>
            <a:r>
              <a:rPr lang="en-US" sz="2300" u="sng" dirty="0" smtClean="0">
                <a:latin typeface="Times New Roman" pitchFamily="18" charset="0"/>
                <a:cs typeface="Times New Roman" pitchFamily="18" charset="0"/>
              </a:rPr>
              <a:t>Shimadzu GCMS with EI detection</a:t>
            </a:r>
          </a:p>
          <a:p>
            <a:pPr marL="342900" indent="-342900" eaLnBrk="1" hangingPunct="1">
              <a:buFont typeface="Arial" pitchFamily="34" charset="0"/>
              <a:buChar char="•"/>
            </a:pPr>
            <a:r>
              <a:rPr lang="en-US" sz="2300" dirty="0" smtClean="0">
                <a:latin typeface="Times New Roman" pitchFamily="18" charset="0"/>
                <a:cs typeface="Times New Roman" pitchFamily="18" charset="0"/>
              </a:rPr>
              <a:t>Compounds travel through the GC at different rates based on molecular weight, size and shape.</a:t>
            </a:r>
          </a:p>
          <a:p>
            <a:pPr marL="342900" indent="-342900" eaLnBrk="1" hangingPunct="1">
              <a:buFont typeface="Arial" pitchFamily="34" charset="0"/>
              <a:buChar char="•"/>
            </a:pPr>
            <a:r>
              <a:rPr lang="en-US" sz="2300" dirty="0" smtClean="0">
                <a:latin typeface="Times New Roman" pitchFamily="18" charset="0"/>
                <a:cs typeface="Times New Roman" pitchFamily="18" charset="0"/>
              </a:rPr>
              <a:t>Compounds then travel to the MS ionizer where they are detected</a:t>
            </a:r>
            <a:endParaRPr lang="en-US" sz="2300" dirty="0">
              <a:latin typeface="Times New Roman" pitchFamily="18" charset="0"/>
              <a:cs typeface="Times New Roman" pitchFamily="18" charset="0"/>
            </a:endParaRPr>
          </a:p>
          <a:p>
            <a:pPr eaLnBrk="1" hangingPunct="1"/>
            <a:endParaRPr lang="en-US" sz="2300" u="sng" dirty="0">
              <a:latin typeface="Times New Roman" pitchFamily="18" charset="0"/>
              <a:cs typeface="Times New Roman" pitchFamily="18" charset="0"/>
            </a:endParaRPr>
          </a:p>
          <a:p>
            <a:pPr eaLnBrk="1" hangingPunct="1"/>
            <a:r>
              <a:rPr lang="en-US" sz="2300" u="sng" dirty="0">
                <a:latin typeface="Times New Roman" pitchFamily="18" charset="0"/>
                <a:cs typeface="Times New Roman" pitchFamily="18" charset="0"/>
              </a:rPr>
              <a:t>GCMS Operating </a:t>
            </a:r>
            <a:r>
              <a:rPr lang="en-US" sz="2300" u="sng" dirty="0" smtClean="0">
                <a:latin typeface="Times New Roman" pitchFamily="18" charset="0"/>
                <a:cs typeface="Times New Roman" pitchFamily="18" charset="0"/>
              </a:rPr>
              <a:t>Conditions</a:t>
            </a:r>
            <a:endParaRPr lang="en-US" sz="2300" u="sng" dirty="0">
              <a:latin typeface="Times New Roman" pitchFamily="18" charset="0"/>
              <a:cs typeface="Times New Roman" pitchFamily="18" charset="0"/>
            </a:endParaRPr>
          </a:p>
          <a:p>
            <a:pPr marL="370103" indent="-370103" eaLnBrk="1" hangingPunct="1">
              <a:buFont typeface="Arial" pitchFamily="34" charset="0"/>
              <a:buChar char="•"/>
            </a:pPr>
            <a:r>
              <a:rPr lang="en-US" sz="2300" dirty="0">
                <a:latin typeface="Times New Roman" pitchFamily="18" charset="0"/>
                <a:cs typeface="Times New Roman" pitchFamily="18" charset="0"/>
              </a:rPr>
              <a:t>Carrier Gas: He</a:t>
            </a:r>
          </a:p>
          <a:p>
            <a:pPr marL="370103" indent="-370103" eaLnBrk="1" hangingPunct="1">
              <a:buFont typeface="Arial" pitchFamily="34" charset="0"/>
              <a:buChar char="•"/>
            </a:pPr>
            <a:r>
              <a:rPr lang="en-US" sz="2300" dirty="0">
                <a:latin typeface="Times New Roman" pitchFamily="18" charset="0"/>
                <a:cs typeface="Times New Roman" pitchFamily="18" charset="0"/>
              </a:rPr>
              <a:t>Column Oven Temp: 80°C</a:t>
            </a:r>
          </a:p>
          <a:p>
            <a:pPr marL="370103" indent="-370103" eaLnBrk="1" hangingPunct="1">
              <a:buFont typeface="Arial" pitchFamily="34" charset="0"/>
              <a:buChar char="•"/>
            </a:pPr>
            <a:r>
              <a:rPr lang="en-US" sz="2300" dirty="0">
                <a:latin typeface="Times New Roman" pitchFamily="18" charset="0"/>
                <a:cs typeface="Times New Roman" pitchFamily="18" charset="0"/>
              </a:rPr>
              <a:t>Injection Temp: 225°C</a:t>
            </a:r>
          </a:p>
          <a:p>
            <a:pPr marL="370103" indent="-370103" eaLnBrk="1" hangingPunct="1">
              <a:buFont typeface="Arial" pitchFamily="34" charset="0"/>
              <a:buChar char="•"/>
            </a:pPr>
            <a:r>
              <a:rPr lang="en-US" sz="2300" dirty="0">
                <a:latin typeface="Times New Roman" pitchFamily="18" charset="0"/>
                <a:cs typeface="Times New Roman" pitchFamily="18" charset="0"/>
              </a:rPr>
              <a:t>Injection Mode: Split</a:t>
            </a:r>
          </a:p>
          <a:p>
            <a:pPr marL="370103" indent="-370103" eaLnBrk="1" hangingPunct="1">
              <a:buFont typeface="Arial" pitchFamily="34" charset="0"/>
              <a:buChar char="•"/>
            </a:pPr>
            <a:r>
              <a:rPr lang="en-US" sz="2300" dirty="0">
                <a:latin typeface="Times New Roman" pitchFamily="18" charset="0"/>
                <a:cs typeface="Times New Roman" pitchFamily="18" charset="0"/>
              </a:rPr>
              <a:t>Pressure: 29.8kPa</a:t>
            </a:r>
          </a:p>
          <a:p>
            <a:pPr marL="370103" indent="-370103" eaLnBrk="1" hangingPunct="1">
              <a:buFont typeface="Arial" pitchFamily="34" charset="0"/>
              <a:buChar char="•"/>
            </a:pPr>
            <a:r>
              <a:rPr lang="en-US" sz="2300" dirty="0">
                <a:latin typeface="Times New Roman" pitchFamily="18" charset="0"/>
                <a:cs typeface="Times New Roman" pitchFamily="18" charset="0"/>
              </a:rPr>
              <a:t>Temperature Program: 80°C hold 1 min, 10°C/min to 210°C, 0.8°C/min to 250°C, </a:t>
            </a:r>
            <a:r>
              <a:rPr lang="en-US" sz="2300" dirty="0" smtClean="0">
                <a:latin typeface="Times New Roman" pitchFamily="18" charset="0"/>
                <a:cs typeface="Times New Roman" pitchFamily="18" charset="0"/>
              </a:rPr>
              <a:t>10°C/min to </a:t>
            </a:r>
            <a:r>
              <a:rPr lang="en-US" sz="2300" dirty="0">
                <a:latin typeface="Times New Roman" pitchFamily="18" charset="0"/>
                <a:cs typeface="Times New Roman" pitchFamily="18" charset="0"/>
              </a:rPr>
              <a:t>290°C. </a:t>
            </a:r>
          </a:p>
          <a:p>
            <a:pPr marL="370103" indent="-370103" eaLnBrk="1" hangingPunct="1">
              <a:buFont typeface="Arial" pitchFamily="34" charset="0"/>
              <a:buChar char="•"/>
            </a:pPr>
            <a:r>
              <a:rPr lang="en-US" sz="2300" dirty="0">
                <a:latin typeface="Times New Roman" pitchFamily="18" charset="0"/>
                <a:cs typeface="Times New Roman" pitchFamily="18" charset="0"/>
              </a:rPr>
              <a:t>Column: </a:t>
            </a:r>
            <a:r>
              <a:rPr lang="en-US" sz="2300" dirty="0" err="1">
                <a:latin typeface="Times New Roman" pitchFamily="18" charset="0"/>
                <a:cs typeface="Times New Roman" pitchFamily="18" charset="0"/>
              </a:rPr>
              <a:t>Restek</a:t>
            </a:r>
            <a:r>
              <a:rPr lang="en-US" sz="2300" dirty="0">
                <a:latin typeface="Times New Roman" pitchFamily="18" charset="0"/>
                <a:cs typeface="Times New Roman" pitchFamily="18" charset="0"/>
              </a:rPr>
              <a:t> Rxi-5</a:t>
            </a:r>
          </a:p>
          <a:p>
            <a:pPr marL="370103" indent="-370103" eaLnBrk="1" hangingPunct="1">
              <a:buFont typeface="Arial" pitchFamily="34" charset="0"/>
              <a:buChar char="•"/>
            </a:pPr>
            <a:endParaRPr lang="en-US" sz="2300" dirty="0">
              <a:latin typeface="Times New Roman" pitchFamily="18" charset="0"/>
              <a:cs typeface="Times New Roman" pitchFamily="18" charset="0"/>
            </a:endParaRPr>
          </a:p>
          <a:p>
            <a:pPr eaLnBrk="1" hangingPunct="1"/>
            <a:endParaRPr lang="en-US" sz="2300" b="1" u="sng" dirty="0">
              <a:latin typeface="Times New Roman" pitchFamily="18" charset="0"/>
              <a:cs typeface="Times New Roman" pitchFamily="18" charset="0"/>
            </a:endParaRPr>
          </a:p>
        </p:txBody>
      </p:sp>
      <p:sp>
        <p:nvSpPr>
          <p:cNvPr id="48" name="Text Box 331"/>
          <p:cNvSpPr txBox="1">
            <a:spLocks noChangeArrowheads="1"/>
          </p:cNvSpPr>
          <p:nvPr/>
        </p:nvSpPr>
        <p:spPr bwMode="auto">
          <a:xfrm>
            <a:off x="19487200" y="13206514"/>
            <a:ext cx="6629400" cy="730957"/>
          </a:xfrm>
          <a:prstGeom prst="rect">
            <a:avLst/>
          </a:prstGeom>
          <a:solidFill>
            <a:schemeClr val="bg1">
              <a:alpha val="65097"/>
            </a:schemeClr>
          </a:solidFill>
          <a:ln w="19050">
            <a:solidFill>
              <a:srgbClr val="003300"/>
            </a:solidFill>
            <a:miter lim="800000"/>
            <a:headEnd/>
            <a:tailEnd/>
          </a:ln>
        </p:spPr>
        <p:txBody>
          <a:bodyPr lIns="61909" tIns="30953" rIns="61909" bIns="30953"/>
          <a:lstStyle>
            <a:lvl1pPr defTabSz="760413" eaLnBrk="0" hangingPunct="0">
              <a:defRPr sz="7700">
                <a:solidFill>
                  <a:schemeClr val="tx1"/>
                </a:solidFill>
                <a:latin typeface="Arial" charset="0"/>
              </a:defRPr>
            </a:lvl1pPr>
            <a:lvl2pPr marL="742950" indent="-285750" defTabSz="760413" eaLnBrk="0" hangingPunct="0">
              <a:defRPr sz="7700">
                <a:solidFill>
                  <a:schemeClr val="tx1"/>
                </a:solidFill>
                <a:latin typeface="Arial" charset="0"/>
              </a:defRPr>
            </a:lvl2pPr>
            <a:lvl3pPr marL="1143000" indent="-228600" defTabSz="760413" eaLnBrk="0" hangingPunct="0">
              <a:defRPr sz="7700">
                <a:solidFill>
                  <a:schemeClr val="tx1"/>
                </a:solidFill>
                <a:latin typeface="Arial" charset="0"/>
              </a:defRPr>
            </a:lvl3pPr>
            <a:lvl4pPr marL="1600200" indent="-228600" defTabSz="760413" eaLnBrk="0" hangingPunct="0">
              <a:defRPr sz="7700">
                <a:solidFill>
                  <a:schemeClr val="tx1"/>
                </a:solidFill>
                <a:latin typeface="Arial" charset="0"/>
              </a:defRPr>
            </a:lvl4pPr>
            <a:lvl5pPr marL="2057400" indent="-228600" defTabSz="760413" eaLnBrk="0" hangingPunct="0">
              <a:defRPr sz="7700">
                <a:solidFill>
                  <a:schemeClr val="tx1"/>
                </a:solidFill>
                <a:latin typeface="Arial" charset="0"/>
              </a:defRPr>
            </a:lvl5pPr>
            <a:lvl6pPr marL="2514600" indent="-228600" defTabSz="760413" eaLnBrk="0" fontAlgn="base" hangingPunct="0">
              <a:spcBef>
                <a:spcPct val="0"/>
              </a:spcBef>
              <a:spcAft>
                <a:spcPct val="0"/>
              </a:spcAft>
              <a:defRPr sz="7700">
                <a:solidFill>
                  <a:schemeClr val="tx1"/>
                </a:solidFill>
                <a:latin typeface="Arial" charset="0"/>
              </a:defRPr>
            </a:lvl6pPr>
            <a:lvl7pPr marL="2971800" indent="-228600" defTabSz="760413" eaLnBrk="0" fontAlgn="base" hangingPunct="0">
              <a:spcBef>
                <a:spcPct val="0"/>
              </a:spcBef>
              <a:spcAft>
                <a:spcPct val="0"/>
              </a:spcAft>
              <a:defRPr sz="7700">
                <a:solidFill>
                  <a:schemeClr val="tx1"/>
                </a:solidFill>
                <a:latin typeface="Arial" charset="0"/>
              </a:defRPr>
            </a:lvl7pPr>
            <a:lvl8pPr marL="3429000" indent="-228600" defTabSz="760413" eaLnBrk="0" fontAlgn="base" hangingPunct="0">
              <a:spcBef>
                <a:spcPct val="0"/>
              </a:spcBef>
              <a:spcAft>
                <a:spcPct val="0"/>
              </a:spcAft>
              <a:defRPr sz="7700">
                <a:solidFill>
                  <a:schemeClr val="tx1"/>
                </a:solidFill>
                <a:latin typeface="Arial" charset="0"/>
              </a:defRPr>
            </a:lvl8pPr>
            <a:lvl9pPr marL="3886200" indent="-228600" defTabSz="760413" eaLnBrk="0" fontAlgn="base" hangingPunct="0">
              <a:spcBef>
                <a:spcPct val="0"/>
              </a:spcBef>
              <a:spcAft>
                <a:spcPct val="0"/>
              </a:spcAft>
              <a:defRPr sz="7700">
                <a:solidFill>
                  <a:schemeClr val="tx1"/>
                </a:solidFill>
                <a:latin typeface="Arial" charset="0"/>
              </a:defRPr>
            </a:lvl9pPr>
          </a:lstStyle>
          <a:p>
            <a:pPr algn="ctr"/>
            <a:r>
              <a:rPr lang="en-US" sz="3900" b="1" dirty="0">
                <a:latin typeface="Times" charset="0"/>
              </a:rPr>
              <a:t>Bioaccumulation</a:t>
            </a:r>
          </a:p>
        </p:txBody>
      </p:sp>
      <p:sp>
        <p:nvSpPr>
          <p:cNvPr id="49" name="Text Box 328"/>
          <p:cNvSpPr txBox="1">
            <a:spLocks noChangeArrowheads="1"/>
          </p:cNvSpPr>
          <p:nvPr/>
        </p:nvSpPr>
        <p:spPr bwMode="auto">
          <a:xfrm>
            <a:off x="18610900" y="13898833"/>
            <a:ext cx="8382000" cy="7378024"/>
          </a:xfrm>
          <a:prstGeom prst="rect">
            <a:avLst/>
          </a:prstGeom>
          <a:solidFill>
            <a:schemeClr val="bg1">
              <a:alpha val="93000"/>
            </a:schemeClr>
          </a:solidFill>
          <a:ln w="19050">
            <a:solidFill>
              <a:srgbClr val="003300"/>
            </a:solidFill>
            <a:miter lim="800000"/>
            <a:headEnd/>
            <a:tailEnd/>
          </a:ln>
          <a:effectLst/>
          <a:extLst/>
        </p:spPr>
        <p:txBody>
          <a:bodyPr lIns="478080" tIns="478080" rIns="478080" bIns="478080"/>
          <a:lstStyle>
            <a:lvl1pPr defTabSz="741363" eaLnBrk="0" hangingPunct="0">
              <a:tabLst>
                <a:tab pos="415925" algn="l"/>
                <a:tab pos="5214938" algn="l"/>
              </a:tabLst>
              <a:defRPr sz="7700">
                <a:solidFill>
                  <a:schemeClr val="tx1"/>
                </a:solidFill>
                <a:latin typeface="Arial" charset="0"/>
              </a:defRPr>
            </a:lvl1pPr>
            <a:lvl2pPr marL="742950" indent="-285750" defTabSz="741363" eaLnBrk="0" hangingPunct="0">
              <a:tabLst>
                <a:tab pos="415925" algn="l"/>
                <a:tab pos="5214938" algn="l"/>
              </a:tabLst>
              <a:defRPr sz="7700">
                <a:solidFill>
                  <a:schemeClr val="tx1"/>
                </a:solidFill>
                <a:latin typeface="Arial" charset="0"/>
              </a:defRPr>
            </a:lvl2pPr>
            <a:lvl3pPr marL="1143000" indent="-228600" defTabSz="741363" eaLnBrk="0" hangingPunct="0">
              <a:tabLst>
                <a:tab pos="415925" algn="l"/>
                <a:tab pos="5214938" algn="l"/>
              </a:tabLst>
              <a:defRPr sz="7700">
                <a:solidFill>
                  <a:schemeClr val="tx1"/>
                </a:solidFill>
                <a:latin typeface="Arial" charset="0"/>
              </a:defRPr>
            </a:lvl3pPr>
            <a:lvl4pPr marL="1600200" indent="-228600" defTabSz="741363" eaLnBrk="0" hangingPunct="0">
              <a:tabLst>
                <a:tab pos="415925" algn="l"/>
                <a:tab pos="5214938" algn="l"/>
              </a:tabLst>
              <a:defRPr sz="7700">
                <a:solidFill>
                  <a:schemeClr val="tx1"/>
                </a:solidFill>
                <a:latin typeface="Arial" charset="0"/>
              </a:defRPr>
            </a:lvl4pPr>
            <a:lvl5pPr marL="2057400" indent="-228600" defTabSz="741363" eaLnBrk="0" hangingPunct="0">
              <a:tabLst>
                <a:tab pos="415925" algn="l"/>
                <a:tab pos="5214938" algn="l"/>
              </a:tabLst>
              <a:defRPr sz="7700">
                <a:solidFill>
                  <a:schemeClr val="tx1"/>
                </a:solidFill>
                <a:latin typeface="Arial" charset="0"/>
              </a:defRPr>
            </a:lvl5pPr>
            <a:lvl6pPr marL="25146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6pPr>
            <a:lvl7pPr marL="29718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7pPr>
            <a:lvl8pPr marL="34290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8pPr>
            <a:lvl9pPr marL="3886200" indent="-228600" defTabSz="741363" eaLnBrk="0" fontAlgn="base" hangingPunct="0">
              <a:spcBef>
                <a:spcPct val="0"/>
              </a:spcBef>
              <a:spcAft>
                <a:spcPct val="0"/>
              </a:spcAft>
              <a:tabLst>
                <a:tab pos="415925" algn="l"/>
                <a:tab pos="5214938" algn="l"/>
              </a:tabLst>
              <a:defRPr sz="7700">
                <a:solidFill>
                  <a:schemeClr val="tx1"/>
                </a:solidFill>
                <a:latin typeface="Arial" charset="0"/>
              </a:defRPr>
            </a:lvl9pPr>
          </a:lstStyle>
          <a:p>
            <a:pPr eaLnBrk="1" hangingPunct="1"/>
            <a:endParaRPr lang="en-US" sz="2300" dirty="0">
              <a:solidFill>
                <a:srgbClr val="000000"/>
              </a:solidFill>
              <a:latin typeface="Times" charset="0"/>
            </a:endParaRPr>
          </a:p>
        </p:txBody>
      </p:sp>
      <p:sp>
        <p:nvSpPr>
          <p:cNvPr id="50" name="Text Box 643"/>
          <p:cNvSpPr txBox="1">
            <a:spLocks noChangeArrowheads="1"/>
          </p:cNvSpPr>
          <p:nvPr/>
        </p:nvSpPr>
        <p:spPr bwMode="auto">
          <a:xfrm>
            <a:off x="19914594" y="12220984"/>
            <a:ext cx="8129618" cy="428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3997" tIns="36995" rIns="73997" bIns="36995">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marL="370103" indent="-370103" eaLnBrk="1" hangingPunct="1">
              <a:buFont typeface="Arial" pitchFamily="34" charset="0"/>
              <a:buChar char="•"/>
            </a:pPr>
            <a:endParaRPr lang="en-US" sz="23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31588" y="14833600"/>
            <a:ext cx="7540625" cy="5325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TextBox 51"/>
          <p:cNvSpPr txBox="1"/>
          <p:nvPr/>
        </p:nvSpPr>
        <p:spPr>
          <a:xfrm>
            <a:off x="19360339" y="20475633"/>
            <a:ext cx="6883122" cy="284201"/>
          </a:xfrm>
          <a:prstGeom prst="rect">
            <a:avLst/>
          </a:prstGeom>
          <a:noFill/>
        </p:spPr>
        <p:txBody>
          <a:bodyPr wrap="square" lIns="52848" tIns="26426" rIns="52848" bIns="26426" rtlCol="0">
            <a:spAutoFit/>
          </a:bodyPr>
          <a:lstStyle/>
          <a:p>
            <a:pPr algn="just"/>
            <a:r>
              <a:rPr lang="en-US" sz="1500" b="1" dirty="0">
                <a:latin typeface="Times New Roman" pitchFamily="18" charset="0"/>
                <a:cs typeface="Times New Roman" pitchFamily="18" charset="0"/>
              </a:rPr>
              <a:t>Figure 3</a:t>
            </a:r>
            <a:r>
              <a:rPr lang="en-US" sz="1500" dirty="0">
                <a:latin typeface="Times New Roman" pitchFamily="18" charset="0"/>
                <a:cs typeface="Times New Roman" pitchFamily="18" charset="0"/>
              </a:rPr>
              <a:t>: Bioaccumulation diagram of PCBs in the </a:t>
            </a:r>
            <a:r>
              <a:rPr lang="en-US" sz="1500" dirty="0" smtClean="0">
                <a:latin typeface="Times New Roman" pitchFamily="18" charset="0"/>
                <a:cs typeface="Times New Roman" pitchFamily="18" charset="0"/>
              </a:rPr>
              <a:t>environment (World Ocean Review</a:t>
            </a:r>
            <a:r>
              <a:rPr lang="en-US" sz="1500" dirty="0">
                <a:latin typeface="Times New Roman" pitchFamily="18" charset="0"/>
                <a:cs typeface="Times New Roman" pitchFamily="18" charset="0"/>
              </a:rPr>
              <a:t>)</a:t>
            </a:r>
          </a:p>
        </p:txBody>
      </p:sp>
      <p:sp>
        <p:nvSpPr>
          <p:cNvPr id="53" name="Text Box 643"/>
          <p:cNvSpPr txBox="1">
            <a:spLocks noChangeArrowheads="1"/>
          </p:cNvSpPr>
          <p:nvPr/>
        </p:nvSpPr>
        <p:spPr bwMode="auto">
          <a:xfrm>
            <a:off x="20497800" y="23408196"/>
            <a:ext cx="6054413" cy="184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3997" tIns="36995" rIns="73997" bIns="36995">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marL="370103" indent="-370103" eaLnBrk="1" hangingPunct="1">
              <a:buFont typeface="Arial" pitchFamily="34" charset="0"/>
              <a:buChar char="•"/>
            </a:pPr>
            <a:r>
              <a:rPr lang="en-US" sz="2300" dirty="0" smtClean="0">
                <a:latin typeface="Times New Roman" pitchFamily="18" charset="0"/>
                <a:cs typeface="Times New Roman" pitchFamily="18" charset="0"/>
              </a:rPr>
              <a:t>Calibration curve for determining PCB concentrations will be created from 3 concentrations calculated from chromatograph by integrating area under the curve of peak corresponding to PCB.</a:t>
            </a:r>
          </a:p>
        </p:txBody>
      </p:sp>
      <p:sp>
        <p:nvSpPr>
          <p:cNvPr id="54" name="TextBox 53"/>
          <p:cNvSpPr txBox="1"/>
          <p:nvPr/>
        </p:nvSpPr>
        <p:spPr>
          <a:xfrm>
            <a:off x="12080646" y="25603201"/>
            <a:ext cx="5556709" cy="284201"/>
          </a:xfrm>
          <a:prstGeom prst="rect">
            <a:avLst/>
          </a:prstGeom>
          <a:noFill/>
        </p:spPr>
        <p:txBody>
          <a:bodyPr wrap="square" lIns="52848" tIns="26426" rIns="52848" bIns="26426" rtlCol="0">
            <a:spAutoFit/>
          </a:bodyPr>
          <a:lstStyle/>
          <a:p>
            <a:pPr algn="just"/>
            <a:r>
              <a:rPr lang="en-US" sz="1500" b="1" dirty="0">
                <a:latin typeface="Times New Roman" pitchFamily="18" charset="0"/>
                <a:cs typeface="Times New Roman" pitchFamily="18" charset="0"/>
              </a:rPr>
              <a:t>Figure 4</a:t>
            </a:r>
            <a:r>
              <a:rPr lang="en-US" sz="1500" dirty="0">
                <a:latin typeface="Times New Roman" pitchFamily="18" charset="0"/>
                <a:cs typeface="Times New Roman" pitchFamily="18" charset="0"/>
              </a:rPr>
              <a:t>: Chromatograph of 10</a:t>
            </a:r>
            <a:r>
              <a:rPr lang="en-US" sz="1500" baseline="30000" dirty="0">
                <a:latin typeface="Times New Roman" pitchFamily="18" charset="0"/>
                <a:cs typeface="Times New Roman" pitchFamily="18" charset="0"/>
              </a:rPr>
              <a:t>-6 </a:t>
            </a:r>
            <a:r>
              <a:rPr lang="en-US" sz="1500" dirty="0">
                <a:latin typeface="Times New Roman" pitchFamily="18" charset="0"/>
                <a:cs typeface="Times New Roman" pitchFamily="18" charset="0"/>
              </a:rPr>
              <a:t>M PCB 18 in </a:t>
            </a:r>
            <a:r>
              <a:rPr lang="en-US" sz="1500" dirty="0" err="1">
                <a:latin typeface="Times New Roman" pitchFamily="18" charset="0"/>
                <a:cs typeface="Times New Roman" pitchFamily="18" charset="0"/>
              </a:rPr>
              <a:t>octanol</a:t>
            </a:r>
            <a:endParaRPr lang="en-US" sz="1500" dirty="0">
              <a:latin typeface="Times New Roman" pitchFamily="18" charset="0"/>
              <a:cs typeface="Times New Roman" pitchFamily="18" charset="0"/>
            </a:endParaRPr>
          </a:p>
        </p:txBody>
      </p:sp>
      <p:pic>
        <p:nvPicPr>
          <p:cNvPr id="51" name="Picture 50"/>
          <p:cNvPicPr>
            <a:picLocks noChangeAspect="1"/>
          </p:cNvPicPr>
          <p:nvPr/>
        </p:nvPicPr>
        <p:blipFill>
          <a:blip r:embed="rId2"/>
          <a:stretch>
            <a:fillRect/>
          </a:stretch>
        </p:blipFill>
        <p:spPr>
          <a:xfrm>
            <a:off x="33574883" y="452439"/>
            <a:ext cx="2260836" cy="2275840"/>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29800" y="23251886"/>
            <a:ext cx="10058400" cy="2356538"/>
          </a:xfrm>
          <a:prstGeom prst="rect">
            <a:avLst/>
          </a:prstGeom>
        </p:spPr>
      </p:pic>
      <p:sp>
        <p:nvSpPr>
          <p:cNvPr id="47" name="Text Box 643"/>
          <p:cNvSpPr txBox="1">
            <a:spLocks noChangeArrowheads="1"/>
          </p:cNvSpPr>
          <p:nvPr/>
        </p:nvSpPr>
        <p:spPr bwMode="auto">
          <a:xfrm>
            <a:off x="9906001" y="26425275"/>
            <a:ext cx="15925800" cy="1490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3997" tIns="36995" rIns="73997" bIns="36995">
            <a:spAutoFit/>
          </a:bodyPr>
          <a:lstStyle>
            <a:lvl1pPr eaLnBrk="0" hangingPunct="0">
              <a:defRPr sz="7700">
                <a:solidFill>
                  <a:schemeClr val="tx1"/>
                </a:solidFill>
                <a:latin typeface="Arial" charset="0"/>
              </a:defRPr>
            </a:lvl1pPr>
            <a:lvl2pPr marL="742950" indent="-285750" eaLnBrk="0" hangingPunct="0">
              <a:defRPr sz="7700">
                <a:solidFill>
                  <a:schemeClr val="tx1"/>
                </a:solidFill>
                <a:latin typeface="Arial" charset="0"/>
              </a:defRPr>
            </a:lvl2pPr>
            <a:lvl3pPr marL="1143000" indent="-228600" eaLnBrk="0" hangingPunct="0">
              <a:defRPr sz="7700">
                <a:solidFill>
                  <a:schemeClr val="tx1"/>
                </a:solidFill>
                <a:latin typeface="Arial" charset="0"/>
              </a:defRPr>
            </a:lvl3pPr>
            <a:lvl4pPr marL="1600200" indent="-228600" eaLnBrk="0" hangingPunct="0">
              <a:defRPr sz="7700">
                <a:solidFill>
                  <a:schemeClr val="tx1"/>
                </a:solidFill>
                <a:latin typeface="Arial" charset="0"/>
              </a:defRPr>
            </a:lvl4pPr>
            <a:lvl5pPr marL="2057400" indent="-228600" eaLnBrk="0" hangingPunct="0">
              <a:defRPr sz="7700">
                <a:solidFill>
                  <a:schemeClr val="tx1"/>
                </a:solidFill>
                <a:latin typeface="Arial" charset="0"/>
              </a:defRPr>
            </a:lvl5pPr>
            <a:lvl6pPr marL="2514600" indent="-228600" eaLnBrk="0" fontAlgn="base" hangingPunct="0">
              <a:spcBef>
                <a:spcPct val="0"/>
              </a:spcBef>
              <a:spcAft>
                <a:spcPct val="0"/>
              </a:spcAft>
              <a:defRPr sz="7700">
                <a:solidFill>
                  <a:schemeClr val="tx1"/>
                </a:solidFill>
                <a:latin typeface="Arial" charset="0"/>
              </a:defRPr>
            </a:lvl6pPr>
            <a:lvl7pPr marL="2971800" indent="-228600" eaLnBrk="0" fontAlgn="base" hangingPunct="0">
              <a:spcBef>
                <a:spcPct val="0"/>
              </a:spcBef>
              <a:spcAft>
                <a:spcPct val="0"/>
              </a:spcAft>
              <a:defRPr sz="7700">
                <a:solidFill>
                  <a:schemeClr val="tx1"/>
                </a:solidFill>
                <a:latin typeface="Arial" charset="0"/>
              </a:defRPr>
            </a:lvl7pPr>
            <a:lvl8pPr marL="3429000" indent="-228600" eaLnBrk="0" fontAlgn="base" hangingPunct="0">
              <a:spcBef>
                <a:spcPct val="0"/>
              </a:spcBef>
              <a:spcAft>
                <a:spcPct val="0"/>
              </a:spcAft>
              <a:defRPr sz="7700">
                <a:solidFill>
                  <a:schemeClr val="tx1"/>
                </a:solidFill>
                <a:latin typeface="Arial" charset="0"/>
              </a:defRPr>
            </a:lvl8pPr>
            <a:lvl9pPr marL="3886200" indent="-228600" eaLnBrk="0" fontAlgn="base" hangingPunct="0">
              <a:spcBef>
                <a:spcPct val="0"/>
              </a:spcBef>
              <a:spcAft>
                <a:spcPct val="0"/>
              </a:spcAft>
              <a:defRPr sz="7700">
                <a:solidFill>
                  <a:schemeClr val="tx1"/>
                </a:solidFill>
                <a:latin typeface="Arial" charset="0"/>
              </a:defRPr>
            </a:lvl9pPr>
          </a:lstStyle>
          <a:p>
            <a:pPr marL="370103" indent="-370103" eaLnBrk="1" hangingPunct="1">
              <a:buFont typeface="Arial" pitchFamily="34" charset="0"/>
              <a:buChar char="•"/>
            </a:pPr>
            <a:r>
              <a:rPr lang="en-US" sz="2300" dirty="0" smtClean="0">
                <a:latin typeface="Times New Roman" pitchFamily="18" charset="0"/>
                <a:cs typeface="Times New Roman" pitchFamily="18" charset="0"/>
              </a:rPr>
              <a:t>The </a:t>
            </a:r>
            <a:r>
              <a:rPr lang="en-US" sz="2300" dirty="0">
                <a:latin typeface="Times New Roman" pitchFamily="18" charset="0"/>
                <a:cs typeface="Times New Roman" pitchFamily="18" charset="0"/>
              </a:rPr>
              <a:t>peak shown in Figure </a:t>
            </a:r>
            <a:r>
              <a:rPr lang="en-US" sz="2300" dirty="0" smtClean="0">
                <a:latin typeface="Times New Roman" pitchFamily="18" charset="0"/>
                <a:cs typeface="Times New Roman" pitchFamily="18" charset="0"/>
              </a:rPr>
              <a:t>4 represents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 and PCB 18. </a:t>
            </a:r>
          </a:p>
          <a:p>
            <a:pPr marL="370103" indent="-370103" eaLnBrk="1" hangingPunct="1">
              <a:buFont typeface="Arial" pitchFamily="34" charset="0"/>
              <a:buChar char="•"/>
            </a:pPr>
            <a:r>
              <a:rPr lang="en-US" sz="2300" dirty="0">
                <a:latin typeface="Times New Roman" pitchFamily="18" charset="0"/>
                <a:cs typeface="Times New Roman" pitchFamily="18" charset="0"/>
              </a:rPr>
              <a:t>The first peak is </a:t>
            </a:r>
            <a:r>
              <a:rPr lang="en-US" sz="2300" dirty="0" err="1">
                <a:latin typeface="Times New Roman" pitchFamily="18" charset="0"/>
                <a:cs typeface="Times New Roman" pitchFamily="18" charset="0"/>
              </a:rPr>
              <a:t>octanol</a:t>
            </a:r>
            <a:r>
              <a:rPr lang="en-US" sz="2300" dirty="0">
                <a:latin typeface="Times New Roman" pitchFamily="18" charset="0"/>
                <a:cs typeface="Times New Roman" pitchFamily="18" charset="0"/>
              </a:rPr>
              <a:t>, and the second peak is PCB 18, and the area of the peak is proportional to the concentration off each. </a:t>
            </a:r>
          </a:p>
          <a:p>
            <a:pPr marL="370103" indent="-370103" eaLnBrk="1" hangingPunct="1">
              <a:buFont typeface="Arial" pitchFamily="34" charset="0"/>
              <a:buChar char="•"/>
            </a:pPr>
            <a:r>
              <a:rPr lang="en-US" sz="2300" dirty="0">
                <a:latin typeface="Times New Roman" pitchFamily="18" charset="0"/>
                <a:cs typeface="Times New Roman" pitchFamily="18" charset="0"/>
              </a:rPr>
              <a:t>The roundness of the peaks suggests overloading of column, meaning the concentration of PCB in solution needs to be reduced.</a:t>
            </a:r>
          </a:p>
          <a:p>
            <a:pPr marL="971521" lvl="1" indent="-370103" eaLnBrk="1" hangingPunct="1">
              <a:buFont typeface="Arial" pitchFamily="34" charset="0"/>
              <a:buChar char="•"/>
            </a:pPr>
            <a:r>
              <a:rPr lang="en-US" sz="2300" dirty="0">
                <a:latin typeface="Times New Roman" pitchFamily="18" charset="0"/>
                <a:cs typeface="Times New Roman" pitchFamily="18" charset="0"/>
              </a:rPr>
              <a:t>Future calibration samples run on the GCMS will be below 10</a:t>
            </a:r>
            <a:r>
              <a:rPr lang="en-US" sz="2300" baseline="30000" dirty="0">
                <a:latin typeface="Times New Roman" pitchFamily="18" charset="0"/>
                <a:cs typeface="Times New Roman" pitchFamily="18" charset="0"/>
              </a:rPr>
              <a:t>6 </a:t>
            </a:r>
            <a:r>
              <a:rPr lang="en-US" sz="2300" dirty="0">
                <a:latin typeface="Times New Roman" pitchFamily="18" charset="0"/>
                <a:cs typeface="Times New Roman" pitchFamily="18" charset="0"/>
              </a:rPr>
              <a:t>M in PCB </a:t>
            </a:r>
            <a:endParaRPr lang="en-US" sz="2300" b="1" u="sng"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3881438" rtl="0" eaLnBrk="1" fontAlgn="base" latinLnBrk="0" hangingPunct="1">
          <a:lnSpc>
            <a:spcPct val="100000"/>
          </a:lnSpc>
          <a:spcBef>
            <a:spcPct val="0"/>
          </a:spcBef>
          <a:spcAft>
            <a:spcPct val="0"/>
          </a:spcAft>
          <a:buClrTx/>
          <a:buSzTx/>
          <a:buFontTx/>
          <a:buNone/>
          <a:tabLst/>
          <a:defRPr kumimoji="0" lang="en-US" sz="77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3881438" rtl="0" eaLnBrk="1" fontAlgn="base" latinLnBrk="0" hangingPunct="1">
          <a:lnSpc>
            <a:spcPct val="100000"/>
          </a:lnSpc>
          <a:spcBef>
            <a:spcPct val="0"/>
          </a:spcBef>
          <a:spcAft>
            <a:spcPct val="0"/>
          </a:spcAft>
          <a:buClrTx/>
          <a:buSzTx/>
          <a:buFontTx/>
          <a:buNone/>
          <a:tabLst/>
          <a:defRPr kumimoji="0" lang="en-US" sz="77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5988</TotalTime>
  <Words>783</Words>
  <Application>Microsoft Office PowerPoint</Application>
  <PresentationFormat>Custom</PresentationFormat>
  <Paragraphs>93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Kelly Pennell</dc:creator>
  <cp:lastModifiedBy> </cp:lastModifiedBy>
  <cp:revision>775</cp:revision>
  <cp:lastPrinted>2007-03-19T22:04:18Z</cp:lastPrinted>
  <dcterms:created xsi:type="dcterms:W3CDTF">2005-10-25T14:41:15Z</dcterms:created>
  <dcterms:modified xsi:type="dcterms:W3CDTF">2013-04-22T17:33:57Z</dcterms:modified>
</cp:coreProperties>
</file>