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charts/chart8.xml" ContentType="application/vnd.openxmlformats-officedocument.drawingml.chart+xml"/>
  <Override PartName="/ppt/charts/chart9.xml" ContentType="application/vnd.openxmlformats-officedocument.drawingml.chart+xml"/>
  <Override PartName="/ppt/charts/chart11.xml" ContentType="application/vnd.openxmlformats-officedocument.drawingml.chart+xml"/>
  <Override PartName="/ppt/slideLayouts/slideLayout10.xml" ContentType="application/vnd.openxmlformats-officedocument.presentationml.slideLayout+xml"/>
  <Override PartName="/ppt/charts/chart6.xml" ContentType="application/vnd.openxmlformats-officedocument.drawingml.chart+xml"/>
  <Override PartName="/ppt/charts/chart7.xml" ContentType="application/vnd.openxmlformats-officedocument.drawingml.chart+xml"/>
  <Override PartName="/ppt/charts/chart10.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38404800" cy="32918400"/>
  <p:notesSz cx="6881813" cy="9296400"/>
  <p:defaultTextStyle>
    <a:defPPr>
      <a:defRPr lang="en-US"/>
    </a:defPPr>
    <a:lvl1pPr marL="0" algn="l" defTabSz="4075572" rtl="0" eaLnBrk="1" latinLnBrk="0" hangingPunct="1">
      <a:defRPr sz="8000" kern="1200">
        <a:solidFill>
          <a:schemeClr val="tx1"/>
        </a:solidFill>
        <a:latin typeface="+mn-lt"/>
        <a:ea typeface="+mn-ea"/>
        <a:cs typeface="+mn-cs"/>
      </a:defRPr>
    </a:lvl1pPr>
    <a:lvl2pPr marL="2037786" algn="l" defTabSz="4075572" rtl="0" eaLnBrk="1" latinLnBrk="0" hangingPunct="1">
      <a:defRPr sz="8000" kern="1200">
        <a:solidFill>
          <a:schemeClr val="tx1"/>
        </a:solidFill>
        <a:latin typeface="+mn-lt"/>
        <a:ea typeface="+mn-ea"/>
        <a:cs typeface="+mn-cs"/>
      </a:defRPr>
    </a:lvl2pPr>
    <a:lvl3pPr marL="4075572" algn="l" defTabSz="4075572" rtl="0" eaLnBrk="1" latinLnBrk="0" hangingPunct="1">
      <a:defRPr sz="8000" kern="1200">
        <a:solidFill>
          <a:schemeClr val="tx1"/>
        </a:solidFill>
        <a:latin typeface="+mn-lt"/>
        <a:ea typeface="+mn-ea"/>
        <a:cs typeface="+mn-cs"/>
      </a:defRPr>
    </a:lvl3pPr>
    <a:lvl4pPr marL="6113358" algn="l" defTabSz="4075572" rtl="0" eaLnBrk="1" latinLnBrk="0" hangingPunct="1">
      <a:defRPr sz="8000" kern="1200">
        <a:solidFill>
          <a:schemeClr val="tx1"/>
        </a:solidFill>
        <a:latin typeface="+mn-lt"/>
        <a:ea typeface="+mn-ea"/>
        <a:cs typeface="+mn-cs"/>
      </a:defRPr>
    </a:lvl4pPr>
    <a:lvl5pPr marL="8151144" algn="l" defTabSz="4075572" rtl="0" eaLnBrk="1" latinLnBrk="0" hangingPunct="1">
      <a:defRPr sz="8000" kern="1200">
        <a:solidFill>
          <a:schemeClr val="tx1"/>
        </a:solidFill>
        <a:latin typeface="+mn-lt"/>
        <a:ea typeface="+mn-ea"/>
        <a:cs typeface="+mn-cs"/>
      </a:defRPr>
    </a:lvl5pPr>
    <a:lvl6pPr marL="10188931" algn="l" defTabSz="4075572" rtl="0" eaLnBrk="1" latinLnBrk="0" hangingPunct="1">
      <a:defRPr sz="8000" kern="1200">
        <a:solidFill>
          <a:schemeClr val="tx1"/>
        </a:solidFill>
        <a:latin typeface="+mn-lt"/>
        <a:ea typeface="+mn-ea"/>
        <a:cs typeface="+mn-cs"/>
      </a:defRPr>
    </a:lvl6pPr>
    <a:lvl7pPr marL="12226717" algn="l" defTabSz="4075572" rtl="0" eaLnBrk="1" latinLnBrk="0" hangingPunct="1">
      <a:defRPr sz="8000" kern="1200">
        <a:solidFill>
          <a:schemeClr val="tx1"/>
        </a:solidFill>
        <a:latin typeface="+mn-lt"/>
        <a:ea typeface="+mn-ea"/>
        <a:cs typeface="+mn-cs"/>
      </a:defRPr>
    </a:lvl7pPr>
    <a:lvl8pPr marL="14264503" algn="l" defTabSz="4075572" rtl="0" eaLnBrk="1" latinLnBrk="0" hangingPunct="1">
      <a:defRPr sz="8000" kern="1200">
        <a:solidFill>
          <a:schemeClr val="tx1"/>
        </a:solidFill>
        <a:latin typeface="+mn-lt"/>
        <a:ea typeface="+mn-ea"/>
        <a:cs typeface="+mn-cs"/>
      </a:defRPr>
    </a:lvl8pPr>
    <a:lvl9pPr marL="16302289" algn="l" defTabSz="4075572" rtl="0" eaLnBrk="1" latinLnBrk="0" hangingPunct="1">
      <a:defRPr sz="80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6004C"/>
    <a:srgbClr val="000099"/>
    <a:srgbClr val="66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66" d="100"/>
          <a:sy n="66" d="100"/>
        </p:scale>
        <p:origin x="5076" y="7182"/>
      </p:cViewPr>
      <p:guideLst>
        <p:guide orient="horz" pos="10368"/>
        <p:guide pos="12096"/>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file:///F:\4-17-13\4-17-13_MCP%20scans.xls"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F:\4-17-13\4-17-13_MCP%20scans.xls"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Users\Annie\Dropbox\Thesis\4-20-13\4-20-13_peajk%20resolution.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C:\Users\Annie\Dropbox\Thesis\4-20-13\4-20-13_peajk%20resolution.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C:\Users\Annie\Dropbox\Thesis\4-20-13\4-20-13_peajk%20resolution.xlsx"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C:\Users\Annie\Dropbox\Thesis\4-20-13\4-20-13_peajk%20resolution.xlsx"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file:///C:\Users\Annie\Dropbox\Thesis\4-17-13\4-17-13_MCP%20scans.xls" TargetMode="External"/></Relationships>
</file>

<file path=ppt/charts/_rels/chart8.xml.rels><?xml version="1.0" encoding="UTF-8" standalone="yes"?>
<Relationships xmlns="http://schemas.openxmlformats.org/package/2006/relationships"><Relationship Id="rId1" Type="http://schemas.openxmlformats.org/officeDocument/2006/relationships/oleObject" Target="file:///F:\4-17-13\4-17-13_MCP%20scans.xls" TargetMode="External"/></Relationships>
</file>

<file path=ppt/charts/_rels/chart9.xml.rels><?xml version="1.0" encoding="UTF-8" standalone="yes"?>
<Relationships xmlns="http://schemas.openxmlformats.org/package/2006/relationships"><Relationship Id="rId1" Type="http://schemas.openxmlformats.org/officeDocument/2006/relationships/oleObject" Target="file:///F:\4-17-13\4-17-13_MCP%20scans.xls" TargetMode="External"/></Relationships>
</file>

<file path=ppt/charts/_rels/chart10.xml.rels><?xml version="1.0" encoding="UTF-8" standalone="yes"?>
<Relationships xmlns="http://schemas.openxmlformats.org/package/2006/relationships"><Relationship Id="rId1" Type="http://schemas.openxmlformats.org/officeDocument/2006/relationships/oleObject" Target="file:///C:\Users\Annie\Dropbox\Thesis\4-20-13\HeH%20peak%20ratios.xlsx" TargetMode="External"/></Relationships>
</file>

<file path=ppt/charts/_rels/chart11.xml.rels><?xml version="1.0" encoding="UTF-8" standalone="yes"?>
<Relationships xmlns="http://schemas.openxmlformats.org/package/2006/relationships"><Relationship Id="rId1" Type="http://schemas.openxmlformats.org/officeDocument/2006/relationships/oleObject" Target="file:///C:\Users\Annie\Dropbox\Thesis\4-20-13\HeH%20peak%20ratios.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chart>
    <c:autoTitleDeleted val="1"/>
    <c:plotArea>
      <c:layout/>
      <c:barChart>
        <c:barDir val="col"/>
        <c:grouping val="stacked"/>
        <c:ser>
          <c:idx val="0"/>
          <c:order val="0"/>
          <c:tx>
            <c:v>From TOF</c:v>
          </c:tx>
          <c:val>
            <c:numRef>
              <c:f>'-2538V'!$FY$18:$FY$25</c:f>
              <c:numCache>
                <c:formatCode>General</c:formatCode>
                <c:ptCount val="8"/>
                <c:pt idx="0">
                  <c:v>250</c:v>
                </c:pt>
                <c:pt idx="1">
                  <c:v>0</c:v>
                </c:pt>
                <c:pt idx="2">
                  <c:v>0</c:v>
                </c:pt>
                <c:pt idx="3">
                  <c:v>0</c:v>
                </c:pt>
                <c:pt idx="4">
                  <c:v>0</c:v>
                </c:pt>
                <c:pt idx="5">
                  <c:v>5750</c:v>
                </c:pt>
                <c:pt idx="6">
                  <c:v>250</c:v>
                </c:pt>
                <c:pt idx="7">
                  <c:v>0</c:v>
                </c:pt>
              </c:numCache>
            </c:numRef>
          </c:val>
        </c:ser>
        <c:ser>
          <c:idx val="1"/>
          <c:order val="1"/>
          <c:tx>
            <c:v>From Avg Rates</c:v>
          </c:tx>
          <c:val>
            <c:numRef>
              <c:f>'-2538V'!$FZ$18:$FZ$25</c:f>
              <c:numCache>
                <c:formatCode>General</c:formatCode>
                <c:ptCount val="8"/>
                <c:pt idx="0">
                  <c:v>131.30000000000001</c:v>
                </c:pt>
                <c:pt idx="1">
                  <c:v>0</c:v>
                </c:pt>
                <c:pt idx="2">
                  <c:v>0</c:v>
                </c:pt>
                <c:pt idx="3">
                  <c:v>1.2</c:v>
                </c:pt>
                <c:pt idx="4">
                  <c:v>4606.8</c:v>
                </c:pt>
                <c:pt idx="5">
                  <c:v>11227.9</c:v>
                </c:pt>
                <c:pt idx="6">
                  <c:v>6265.8</c:v>
                </c:pt>
                <c:pt idx="7">
                  <c:v>1267.0999999999999</c:v>
                </c:pt>
              </c:numCache>
            </c:numRef>
          </c:val>
        </c:ser>
        <c:gapWidth val="75"/>
        <c:overlap val="100"/>
        <c:axId val="69120384"/>
        <c:axId val="69121920"/>
      </c:barChart>
      <c:catAx>
        <c:axId val="69120384"/>
        <c:scaling>
          <c:orientation val="minMax"/>
        </c:scaling>
        <c:axPos val="b"/>
        <c:majorTickMark val="none"/>
        <c:tickLblPos val="nextTo"/>
        <c:crossAx val="69121920"/>
        <c:crosses val="autoZero"/>
        <c:auto val="1"/>
        <c:lblAlgn val="ctr"/>
        <c:lblOffset val="100"/>
      </c:catAx>
      <c:valAx>
        <c:axId val="69121920"/>
        <c:scaling>
          <c:orientation val="minMax"/>
        </c:scaling>
        <c:axPos val="l"/>
        <c:majorGridlines/>
        <c:numFmt formatCode="General" sourceLinked="1"/>
        <c:majorTickMark val="none"/>
        <c:tickLblPos val="nextTo"/>
        <c:spPr>
          <a:ln w="9525">
            <a:noFill/>
          </a:ln>
        </c:spPr>
        <c:crossAx val="69120384"/>
        <c:crosses val="autoZero"/>
        <c:crossBetween val="between"/>
      </c:valAx>
    </c:plotArea>
    <c:legend>
      <c:legendPos val="b"/>
      <c:layout/>
    </c:legend>
    <c:plotVisOnly val="1"/>
  </c:chart>
  <c:txPr>
    <a:bodyPr/>
    <a:lstStyle/>
    <a:p>
      <a:pPr>
        <a:defRPr sz="2400">
          <a:latin typeface="Times New Roman" pitchFamily="18" charset="0"/>
          <a:cs typeface="Times New Roman" pitchFamily="18" charset="0"/>
        </a:defRPr>
      </a:pPr>
      <a:endParaRPr lang="en-US"/>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US"/>
  <c:chart>
    <c:autoTitleDeleted val="1"/>
    <c:plotArea>
      <c:layout/>
      <c:barChart>
        <c:barDir val="col"/>
        <c:grouping val="stacked"/>
        <c:ser>
          <c:idx val="0"/>
          <c:order val="0"/>
          <c:tx>
            <c:v>From TOF</c:v>
          </c:tx>
          <c:val>
            <c:numRef>
              <c:f>'-2538V'!$GA$18:$GA$25</c:f>
              <c:numCache>
                <c:formatCode>General</c:formatCode>
                <c:ptCount val="8"/>
                <c:pt idx="0">
                  <c:v>0</c:v>
                </c:pt>
                <c:pt idx="1">
                  <c:v>0</c:v>
                </c:pt>
                <c:pt idx="2">
                  <c:v>0</c:v>
                </c:pt>
                <c:pt idx="3">
                  <c:v>0</c:v>
                </c:pt>
                <c:pt idx="4">
                  <c:v>0</c:v>
                </c:pt>
                <c:pt idx="5">
                  <c:v>3000</c:v>
                </c:pt>
                <c:pt idx="6">
                  <c:v>750</c:v>
                </c:pt>
                <c:pt idx="7">
                  <c:v>0</c:v>
                </c:pt>
              </c:numCache>
            </c:numRef>
          </c:val>
        </c:ser>
        <c:ser>
          <c:idx val="1"/>
          <c:order val="1"/>
          <c:tx>
            <c:v>From Avg Rates</c:v>
          </c:tx>
          <c:val>
            <c:numRef>
              <c:f>'-2538V'!$GB$18:$GB$25</c:f>
              <c:numCache>
                <c:formatCode>General</c:formatCode>
                <c:ptCount val="8"/>
                <c:pt idx="0">
                  <c:v>18.7</c:v>
                </c:pt>
                <c:pt idx="1">
                  <c:v>0</c:v>
                </c:pt>
                <c:pt idx="2">
                  <c:v>0</c:v>
                </c:pt>
                <c:pt idx="3">
                  <c:v>0</c:v>
                </c:pt>
                <c:pt idx="4">
                  <c:v>380.1</c:v>
                </c:pt>
                <c:pt idx="5">
                  <c:v>4935.2</c:v>
                </c:pt>
                <c:pt idx="6">
                  <c:v>1146.3</c:v>
                </c:pt>
                <c:pt idx="7">
                  <c:v>269.39999999999969</c:v>
                </c:pt>
              </c:numCache>
            </c:numRef>
          </c:val>
        </c:ser>
        <c:gapWidth val="75"/>
        <c:overlap val="100"/>
        <c:axId val="91113344"/>
        <c:axId val="91114880"/>
      </c:barChart>
      <c:catAx>
        <c:axId val="91113344"/>
        <c:scaling>
          <c:orientation val="minMax"/>
        </c:scaling>
        <c:axPos val="b"/>
        <c:majorTickMark val="none"/>
        <c:tickLblPos val="nextTo"/>
        <c:crossAx val="91114880"/>
        <c:crosses val="autoZero"/>
        <c:auto val="1"/>
        <c:lblAlgn val="ctr"/>
        <c:lblOffset val="100"/>
      </c:catAx>
      <c:valAx>
        <c:axId val="91114880"/>
        <c:scaling>
          <c:orientation val="minMax"/>
        </c:scaling>
        <c:axPos val="l"/>
        <c:majorGridlines/>
        <c:numFmt formatCode="General" sourceLinked="1"/>
        <c:majorTickMark val="none"/>
        <c:tickLblPos val="nextTo"/>
        <c:spPr>
          <a:ln w="9525">
            <a:noFill/>
          </a:ln>
        </c:spPr>
        <c:crossAx val="91113344"/>
        <c:crosses val="autoZero"/>
        <c:crossBetween val="between"/>
      </c:valAx>
    </c:plotArea>
    <c:legend>
      <c:legendPos val="b"/>
      <c:layout/>
    </c:legend>
    <c:plotVisOnly val="1"/>
  </c:chart>
  <c:txPr>
    <a:bodyPr/>
    <a:lstStyle/>
    <a:p>
      <a:pPr>
        <a:defRPr sz="2400">
          <a:latin typeface="Times New Roman" pitchFamily="18" charset="0"/>
          <a:cs typeface="Times New Roman" pitchFamily="18" charset="0"/>
        </a:defRPr>
      </a:pPr>
      <a:endParaRPr lang="en-US"/>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lang val="en-US"/>
  <c:chart>
    <c:autoTitleDeleted val="1"/>
    <c:plotArea>
      <c:layout/>
      <c:scatterChart>
        <c:scatterStyle val="lineMarker"/>
        <c:ser>
          <c:idx val="0"/>
          <c:order val="0"/>
          <c:tx>
            <c:v>Helium vs PAC</c:v>
          </c:tx>
          <c:spPr>
            <a:ln w="28575">
              <a:noFill/>
            </a:ln>
          </c:spPr>
          <c:marker>
            <c:symbol val="diamond"/>
            <c:size val="12"/>
            <c:spPr>
              <a:solidFill>
                <a:prstClr val="black"/>
              </a:solidFill>
              <a:ln>
                <a:solidFill>
                  <a:prstClr val="black"/>
                </a:solidFill>
              </a:ln>
            </c:spPr>
          </c:marker>
          <c:xVal>
            <c:numRef>
              <c:f>Helium!$C$2:$C$15</c:f>
              <c:numCache>
                <c:formatCode>General</c:formatCode>
                <c:ptCount val="14"/>
                <c:pt idx="0">
                  <c:v>6911.08</c:v>
                </c:pt>
                <c:pt idx="1">
                  <c:v>8538.15</c:v>
                </c:pt>
                <c:pt idx="2">
                  <c:v>9731.34</c:v>
                </c:pt>
                <c:pt idx="3">
                  <c:v>10273.69</c:v>
                </c:pt>
                <c:pt idx="4">
                  <c:v>10273.69</c:v>
                </c:pt>
                <c:pt idx="5">
                  <c:v>11466.88</c:v>
                </c:pt>
                <c:pt idx="6">
                  <c:v>12009.240000000007</c:v>
                </c:pt>
                <c:pt idx="7">
                  <c:v>13202.42</c:v>
                </c:pt>
                <c:pt idx="8">
                  <c:v>13636.31</c:v>
                </c:pt>
                <c:pt idx="9">
                  <c:v>14829.49</c:v>
                </c:pt>
                <c:pt idx="10">
                  <c:v>16131.15</c:v>
                </c:pt>
                <c:pt idx="11">
                  <c:v>17432.8</c:v>
                </c:pt>
                <c:pt idx="12">
                  <c:v>18734.460000000014</c:v>
                </c:pt>
                <c:pt idx="13">
                  <c:v>19927.64</c:v>
                </c:pt>
              </c:numCache>
            </c:numRef>
          </c:xVal>
          <c:yVal>
            <c:numRef>
              <c:f>Helium!$K$2:$K$15</c:f>
              <c:numCache>
                <c:formatCode>General</c:formatCode>
                <c:ptCount val="14"/>
                <c:pt idx="0">
                  <c:v>0.26190476190476247</c:v>
                </c:pt>
                <c:pt idx="1">
                  <c:v>0.21621621621621634</c:v>
                </c:pt>
                <c:pt idx="2">
                  <c:v>0.20588235294117646</c:v>
                </c:pt>
                <c:pt idx="3">
                  <c:v>0.21212121212121221</c:v>
                </c:pt>
                <c:pt idx="4">
                  <c:v>0.28125</c:v>
                </c:pt>
                <c:pt idx="5">
                  <c:v>0.35714285714285754</c:v>
                </c:pt>
                <c:pt idx="6">
                  <c:v>0.27586206896551752</c:v>
                </c:pt>
                <c:pt idx="7">
                  <c:v>0.29629629629629628</c:v>
                </c:pt>
                <c:pt idx="8">
                  <c:v>0.29629629629629628</c:v>
                </c:pt>
                <c:pt idx="9">
                  <c:v>0.29166666666666696</c:v>
                </c:pt>
                <c:pt idx="10">
                  <c:v>0.33333333333333331</c:v>
                </c:pt>
                <c:pt idx="11">
                  <c:v>0.35555555555555557</c:v>
                </c:pt>
                <c:pt idx="12">
                  <c:v>0.31818181818181845</c:v>
                </c:pt>
                <c:pt idx="13">
                  <c:v>0.34782608695652201</c:v>
                </c:pt>
              </c:numCache>
            </c:numRef>
          </c:yVal>
        </c:ser>
        <c:axId val="66031616"/>
        <c:axId val="66033920"/>
      </c:scatterChart>
      <c:valAx>
        <c:axId val="66031616"/>
        <c:scaling>
          <c:orientation val="minMax"/>
        </c:scaling>
        <c:axPos val="b"/>
        <c:title>
          <c:tx>
            <c:rich>
              <a:bodyPr/>
              <a:lstStyle/>
              <a:p>
                <a:pPr>
                  <a:defRPr/>
                </a:pPr>
                <a:r>
                  <a:rPr lang="en-US"/>
                  <a:t>PAC V</a:t>
                </a:r>
              </a:p>
            </c:rich>
          </c:tx>
          <c:layout/>
        </c:title>
        <c:numFmt formatCode="General" sourceLinked="1"/>
        <c:majorTickMark val="none"/>
        <c:tickLblPos val="nextTo"/>
        <c:crossAx val="66033920"/>
        <c:crosses val="autoZero"/>
        <c:crossBetween val="midCat"/>
      </c:valAx>
      <c:valAx>
        <c:axId val="66033920"/>
        <c:scaling>
          <c:orientation val="minMax"/>
        </c:scaling>
        <c:axPos val="l"/>
        <c:majorGridlines/>
        <c:title>
          <c:tx>
            <c:rich>
              <a:bodyPr/>
              <a:lstStyle/>
              <a:p>
                <a:pPr>
                  <a:defRPr/>
                </a:pPr>
                <a:r>
                  <a:rPr lang="en-US" dirty="0" smtClean="0"/>
                  <a:t>TOF Resolution</a:t>
                </a:r>
                <a:endParaRPr lang="en-US" dirty="0"/>
              </a:p>
            </c:rich>
          </c:tx>
          <c:layout/>
        </c:title>
        <c:numFmt formatCode="General" sourceLinked="1"/>
        <c:majorTickMark val="none"/>
        <c:tickLblPos val="nextTo"/>
        <c:crossAx val="66031616"/>
        <c:crosses val="autoZero"/>
        <c:crossBetween val="midCat"/>
      </c:valAx>
    </c:plotArea>
    <c:plotVisOnly val="1"/>
  </c:chart>
  <c:txPr>
    <a:bodyPr/>
    <a:lstStyle/>
    <a:p>
      <a:pPr>
        <a:defRPr sz="2000">
          <a:latin typeface="Times New Roman" pitchFamily="18" charset="0"/>
          <a:cs typeface="Times New Roman" pitchFamily="18" charset="0"/>
        </a:defRPr>
      </a:pPr>
      <a:endParaRPr lang="en-US"/>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date1904 val="1"/>
  <c:lang val="en-US"/>
  <c:chart>
    <c:autoTitleDeleted val="1"/>
    <c:plotArea>
      <c:layout/>
      <c:scatterChart>
        <c:scatterStyle val="lineMarker"/>
        <c:ser>
          <c:idx val="0"/>
          <c:order val="0"/>
          <c:spPr>
            <a:ln>
              <a:noFill/>
            </a:ln>
          </c:spPr>
          <c:marker>
            <c:symbol val="diamond"/>
            <c:size val="12"/>
            <c:spPr>
              <a:solidFill>
                <a:srgbClr val="002060"/>
              </a:solidFill>
              <a:ln>
                <a:solidFill>
                  <a:srgbClr val="002060"/>
                </a:solidFill>
              </a:ln>
            </c:spPr>
          </c:marker>
          <c:xVal>
            <c:numRef>
              <c:f>HeH!$B$20:$B$28</c:f>
              <c:numCache>
                <c:formatCode>General</c:formatCode>
                <c:ptCount val="9"/>
                <c:pt idx="0">
                  <c:v>2036.54</c:v>
                </c:pt>
                <c:pt idx="1">
                  <c:v>2070.71</c:v>
                </c:pt>
                <c:pt idx="2">
                  <c:v>1916.93</c:v>
                </c:pt>
                <c:pt idx="3">
                  <c:v>1848.58</c:v>
                </c:pt>
                <c:pt idx="4">
                  <c:v>1711.8899999999999</c:v>
                </c:pt>
                <c:pt idx="5">
                  <c:v>1677.72</c:v>
                </c:pt>
                <c:pt idx="6">
                  <c:v>2190.3100000000018</c:v>
                </c:pt>
                <c:pt idx="7">
                  <c:v>2104.88</c:v>
                </c:pt>
                <c:pt idx="8">
                  <c:v>1985.28</c:v>
                </c:pt>
              </c:numCache>
            </c:numRef>
          </c:xVal>
          <c:yVal>
            <c:numRef>
              <c:f>HeH!$E$20:$E$28</c:f>
              <c:numCache>
                <c:formatCode>General</c:formatCode>
                <c:ptCount val="9"/>
                <c:pt idx="0">
                  <c:v>7.8102756567878864E-2</c:v>
                </c:pt>
                <c:pt idx="1">
                  <c:v>7.935003385240362E-2</c:v>
                </c:pt>
                <c:pt idx="2">
                  <c:v>0.34159410582719357</c:v>
                </c:pt>
                <c:pt idx="3">
                  <c:v>1.2142214221422138</c:v>
                </c:pt>
                <c:pt idx="4">
                  <c:v>2.1391752577319609</c:v>
                </c:pt>
                <c:pt idx="5">
                  <c:v>2.2893081761006289</c:v>
                </c:pt>
                <c:pt idx="6">
                  <c:v>6.5721565296922982E-2</c:v>
                </c:pt>
                <c:pt idx="7">
                  <c:v>5.535147770913345E-2</c:v>
                </c:pt>
                <c:pt idx="8">
                  <c:v>0.13198518061129996</c:v>
                </c:pt>
              </c:numCache>
            </c:numRef>
          </c:yVal>
        </c:ser>
        <c:axId val="61674624"/>
        <c:axId val="61676928"/>
      </c:scatterChart>
      <c:valAx>
        <c:axId val="61674624"/>
        <c:scaling>
          <c:orientation val="minMax"/>
          <c:min val="1500"/>
        </c:scaling>
        <c:axPos val="b"/>
        <c:title>
          <c:tx>
            <c:rich>
              <a:bodyPr/>
              <a:lstStyle/>
              <a:p>
                <a:pPr>
                  <a:defRPr/>
                </a:pPr>
                <a:r>
                  <a:rPr lang="en-US" dirty="0" smtClean="0"/>
                  <a:t>Top</a:t>
                </a:r>
                <a:r>
                  <a:rPr lang="en-US" baseline="0" dirty="0" smtClean="0"/>
                  <a:t> Deck </a:t>
                </a:r>
                <a:r>
                  <a:rPr lang="en-US" dirty="0" smtClean="0"/>
                  <a:t>MCP </a:t>
                </a:r>
                <a:r>
                  <a:rPr lang="en-US" dirty="0"/>
                  <a:t>V</a:t>
                </a:r>
              </a:p>
            </c:rich>
          </c:tx>
          <c:layout/>
        </c:title>
        <c:numFmt formatCode="General" sourceLinked="1"/>
        <c:majorTickMark val="none"/>
        <c:tickLblPos val="nextTo"/>
        <c:crossAx val="61676928"/>
        <c:crosses val="autoZero"/>
        <c:crossBetween val="midCat"/>
      </c:valAx>
      <c:valAx>
        <c:axId val="61676928"/>
        <c:scaling>
          <c:orientation val="minMax"/>
        </c:scaling>
        <c:axPos val="l"/>
        <c:majorGridlines/>
        <c:title>
          <c:tx>
            <c:rich>
              <a:bodyPr/>
              <a:lstStyle/>
              <a:p>
                <a:pPr>
                  <a:defRPr/>
                </a:pPr>
                <a:r>
                  <a:rPr lang="en-US"/>
                  <a:t>He/H</a:t>
                </a:r>
              </a:p>
            </c:rich>
          </c:tx>
          <c:layout/>
        </c:title>
        <c:numFmt formatCode="General" sourceLinked="1"/>
        <c:majorTickMark val="none"/>
        <c:tickLblPos val="nextTo"/>
        <c:crossAx val="61674624"/>
        <c:crosses val="autoZero"/>
        <c:crossBetween val="midCat"/>
      </c:valAx>
    </c:plotArea>
    <c:plotVisOnly val="1"/>
  </c:chart>
  <c:txPr>
    <a:bodyPr/>
    <a:lstStyle/>
    <a:p>
      <a:pPr>
        <a:defRPr sz="2000">
          <a:latin typeface="Times New Roman" pitchFamily="18" charset="0"/>
          <a:cs typeface="Times New Roman" pitchFamily="18" charset="0"/>
        </a:defRPr>
      </a:pPr>
      <a:endParaRPr lang="en-US"/>
    </a:p>
  </c:txPr>
  <c:externalData r:id="rId1"/>
</c:chartSpace>
</file>

<file path=ppt/charts/chart5.xml><?xml version="1.0" encoding="utf-8"?>
<c:chartSpace xmlns:c="http://schemas.openxmlformats.org/drawingml/2006/chart" xmlns:a="http://schemas.openxmlformats.org/drawingml/2006/main" xmlns:r="http://schemas.openxmlformats.org/officeDocument/2006/relationships">
  <c:date1904 val="1"/>
  <c:lang val="en-US"/>
  <c:chart>
    <c:autoTitleDeleted val="1"/>
    <c:plotArea>
      <c:layout/>
      <c:scatterChart>
        <c:scatterStyle val="lineMarker"/>
        <c:ser>
          <c:idx val="0"/>
          <c:order val="0"/>
          <c:spPr>
            <a:ln>
              <a:noFill/>
            </a:ln>
          </c:spPr>
          <c:marker>
            <c:symbol val="diamond"/>
            <c:size val="12"/>
            <c:spPr>
              <a:solidFill>
                <a:srgbClr val="002060"/>
              </a:solidFill>
              <a:ln>
                <a:solidFill>
                  <a:srgbClr val="002060"/>
                </a:solidFill>
              </a:ln>
            </c:spPr>
          </c:marker>
          <c:errBars>
            <c:errDir val="y"/>
            <c:errBarType val="both"/>
            <c:errValType val="cust"/>
            <c:plus>
              <c:numRef>
                <c:f>HeH!$H$7:$H$15</c:f>
                <c:numCache>
                  <c:formatCode>General</c:formatCode>
                  <c:ptCount val="9"/>
                  <c:pt idx="0">
                    <c:v>1.5820869645961359E-3</c:v>
                  </c:pt>
                  <c:pt idx="1">
                    <c:v>1.5953360309386901E-3</c:v>
                  </c:pt>
                  <c:pt idx="2">
                    <c:v>1.96244262747016E-3</c:v>
                  </c:pt>
                  <c:pt idx="3">
                    <c:v>1.9679759733304855E-3</c:v>
                  </c:pt>
                  <c:pt idx="4">
                    <c:v>1.8742348989616107E-3</c:v>
                  </c:pt>
                  <c:pt idx="5">
                    <c:v>2.1557072593452811E-3</c:v>
                  </c:pt>
                  <c:pt idx="6">
                    <c:v>1.1627971888660692E-3</c:v>
                  </c:pt>
                  <c:pt idx="7">
                    <c:v>1.3338201661059507E-3</c:v>
                  </c:pt>
                  <c:pt idx="8">
                    <c:v>1.9415209307454889E-3</c:v>
                  </c:pt>
                </c:numCache>
              </c:numRef>
            </c:plus>
            <c:minus>
              <c:numRef>
                <c:f>HeH!$H$7:$H$16</c:f>
                <c:numCache>
                  <c:formatCode>General</c:formatCode>
                  <c:ptCount val="10"/>
                  <c:pt idx="0">
                    <c:v>1.5820869645961359E-3</c:v>
                  </c:pt>
                  <c:pt idx="1">
                    <c:v>1.5953360309386901E-3</c:v>
                  </c:pt>
                  <c:pt idx="2">
                    <c:v>1.96244262747016E-3</c:v>
                  </c:pt>
                  <c:pt idx="3">
                    <c:v>1.9679759733304855E-3</c:v>
                  </c:pt>
                  <c:pt idx="4">
                    <c:v>1.8742348989616107E-3</c:v>
                  </c:pt>
                  <c:pt idx="5">
                    <c:v>2.1557072593452811E-3</c:v>
                  </c:pt>
                  <c:pt idx="6">
                    <c:v>1.1627971888660692E-3</c:v>
                  </c:pt>
                  <c:pt idx="7">
                    <c:v>1.3338201661059507E-3</c:v>
                  </c:pt>
                  <c:pt idx="8">
                    <c:v>1.9415209307454889E-3</c:v>
                  </c:pt>
                  <c:pt idx="9">
                    <c:v>2.5166209833690067E-3</c:v>
                  </c:pt>
                </c:numCache>
              </c:numRef>
            </c:minus>
          </c:errBars>
          <c:errBars>
            <c:errDir val="x"/>
            <c:errBarType val="both"/>
            <c:errValType val="fixedVal"/>
            <c:val val="1"/>
          </c:errBars>
          <c:xVal>
            <c:numRef>
              <c:f>HeH!$B$3:$B$16</c:f>
              <c:numCache>
                <c:formatCode>General</c:formatCode>
                <c:ptCount val="14"/>
                <c:pt idx="0">
                  <c:v>6911.08</c:v>
                </c:pt>
                <c:pt idx="1">
                  <c:v>8538.15</c:v>
                </c:pt>
                <c:pt idx="2">
                  <c:v>9731.34</c:v>
                </c:pt>
                <c:pt idx="3">
                  <c:v>10273.69</c:v>
                </c:pt>
                <c:pt idx="4">
                  <c:v>10273.69</c:v>
                </c:pt>
                <c:pt idx="5">
                  <c:v>11466.88</c:v>
                </c:pt>
                <c:pt idx="6">
                  <c:v>12009.240000000007</c:v>
                </c:pt>
                <c:pt idx="7">
                  <c:v>13202.42</c:v>
                </c:pt>
                <c:pt idx="8">
                  <c:v>13636.31</c:v>
                </c:pt>
                <c:pt idx="9">
                  <c:v>14829.49</c:v>
                </c:pt>
                <c:pt idx="10">
                  <c:v>16131.15</c:v>
                </c:pt>
                <c:pt idx="11">
                  <c:v>17432.8</c:v>
                </c:pt>
                <c:pt idx="12">
                  <c:v>18734.460000000014</c:v>
                </c:pt>
                <c:pt idx="13">
                  <c:v>19927.64</c:v>
                </c:pt>
              </c:numCache>
            </c:numRef>
          </c:xVal>
          <c:yVal>
            <c:numRef>
              <c:f>HeH!$E$7:$E$16</c:f>
              <c:numCache>
                <c:formatCode>General</c:formatCode>
                <c:ptCount val="10"/>
                <c:pt idx="0">
                  <c:v>6.7949779249448131E-2</c:v>
                </c:pt>
                <c:pt idx="1">
                  <c:v>6.7327784664423643E-2</c:v>
                </c:pt>
                <c:pt idx="2">
                  <c:v>7.1539814117056011E-2</c:v>
                </c:pt>
                <c:pt idx="3">
                  <c:v>7.2750731973599395E-2</c:v>
                </c:pt>
                <c:pt idx="4">
                  <c:v>7.4186723089129922E-2</c:v>
                </c:pt>
                <c:pt idx="5">
                  <c:v>6.283487579152458E-2</c:v>
                </c:pt>
                <c:pt idx="6">
                  <c:v>3.9134193376778835E-2</c:v>
                </c:pt>
                <c:pt idx="7">
                  <c:v>3.9144506648005596E-2</c:v>
                </c:pt>
                <c:pt idx="8">
                  <c:v>6.1216200533828515E-2</c:v>
                </c:pt>
                <c:pt idx="9">
                  <c:v>6.9348364505935664E-2</c:v>
                </c:pt>
              </c:numCache>
            </c:numRef>
          </c:yVal>
        </c:ser>
        <c:axId val="61702144"/>
        <c:axId val="66049536"/>
      </c:scatterChart>
      <c:valAx>
        <c:axId val="61702144"/>
        <c:scaling>
          <c:orientation val="minMax"/>
        </c:scaling>
        <c:axPos val="b"/>
        <c:title>
          <c:tx>
            <c:rich>
              <a:bodyPr/>
              <a:lstStyle/>
              <a:p>
                <a:pPr>
                  <a:defRPr/>
                </a:pPr>
                <a:r>
                  <a:rPr lang="en-US"/>
                  <a:t>PAC V</a:t>
                </a:r>
              </a:p>
            </c:rich>
          </c:tx>
          <c:layout/>
        </c:title>
        <c:numFmt formatCode="General" sourceLinked="1"/>
        <c:majorTickMark val="none"/>
        <c:tickLblPos val="nextTo"/>
        <c:crossAx val="66049536"/>
        <c:crosses val="autoZero"/>
        <c:crossBetween val="midCat"/>
      </c:valAx>
      <c:valAx>
        <c:axId val="66049536"/>
        <c:scaling>
          <c:orientation val="minMax"/>
        </c:scaling>
        <c:axPos val="l"/>
        <c:majorGridlines/>
        <c:title>
          <c:tx>
            <c:rich>
              <a:bodyPr/>
              <a:lstStyle/>
              <a:p>
                <a:pPr>
                  <a:defRPr/>
                </a:pPr>
                <a:r>
                  <a:rPr lang="en-US"/>
                  <a:t>He/H</a:t>
                </a:r>
              </a:p>
            </c:rich>
          </c:tx>
          <c:layout/>
        </c:title>
        <c:numFmt formatCode="General" sourceLinked="1"/>
        <c:majorTickMark val="none"/>
        <c:tickLblPos val="nextTo"/>
        <c:crossAx val="61702144"/>
        <c:crosses val="autoZero"/>
        <c:crossBetween val="midCat"/>
      </c:valAx>
    </c:plotArea>
    <c:plotVisOnly val="1"/>
  </c:chart>
  <c:txPr>
    <a:bodyPr/>
    <a:lstStyle/>
    <a:p>
      <a:pPr>
        <a:defRPr sz="2000">
          <a:latin typeface="Times New Roman" pitchFamily="18" charset="0"/>
          <a:cs typeface="Times New Roman" pitchFamily="18" charset="0"/>
        </a:defRPr>
      </a:pPr>
      <a:endParaRPr lang="en-US"/>
    </a:p>
  </c:txPr>
  <c:externalData r:id="rId1"/>
</c:chartSpace>
</file>

<file path=ppt/charts/chart6.xml><?xml version="1.0" encoding="utf-8"?>
<c:chartSpace xmlns:c="http://schemas.openxmlformats.org/drawingml/2006/chart" xmlns:a="http://schemas.openxmlformats.org/drawingml/2006/main" xmlns:r="http://schemas.openxmlformats.org/officeDocument/2006/relationships">
  <c:date1904 val="1"/>
  <c:lang val="en-US"/>
  <c:chart>
    <c:autoTitleDeleted val="1"/>
    <c:plotArea>
      <c:layout/>
      <c:scatterChart>
        <c:scatterStyle val="lineMarker"/>
        <c:ser>
          <c:idx val="0"/>
          <c:order val="0"/>
          <c:spPr>
            <a:ln w="28575">
              <a:noFill/>
            </a:ln>
          </c:spPr>
          <c:marker>
            <c:symbol val="diamond"/>
            <c:size val="12"/>
            <c:spPr>
              <a:solidFill>
                <a:schemeClr val="tx1"/>
              </a:solidFill>
              <a:ln>
                <a:solidFill>
                  <a:schemeClr val="tx1"/>
                </a:solidFill>
              </a:ln>
            </c:spPr>
          </c:marker>
          <c:errBars>
            <c:errDir val="y"/>
            <c:errBarType val="both"/>
            <c:errValType val="cust"/>
            <c:plus>
              <c:numRef>
                <c:f>Helium!$N$18:$N$26</c:f>
                <c:numCache>
                  <c:formatCode>General</c:formatCode>
                  <c:ptCount val="9"/>
                  <c:pt idx="0">
                    <c:v>5.4829280498653293E-2</c:v>
                  </c:pt>
                  <c:pt idx="1">
                    <c:v>5.4829280498653293E-2</c:v>
                  </c:pt>
                  <c:pt idx="2">
                    <c:v>4.6033253920173656E-2</c:v>
                  </c:pt>
                  <c:pt idx="3">
                    <c:v>8.0780195592731752E-2</c:v>
                  </c:pt>
                  <c:pt idx="4">
                    <c:v>0.12106196760337246</c:v>
                  </c:pt>
                  <c:pt idx="5">
                    <c:v>4.5844956102062066E-2</c:v>
                  </c:pt>
                  <c:pt idx="6">
                    <c:v>5.5365342774659564E-2</c:v>
                  </c:pt>
                  <c:pt idx="7">
                    <c:v>5.0194883494736192E-2</c:v>
                  </c:pt>
                  <c:pt idx="8">
                    <c:v>5.1807980311999374E-2</c:v>
                  </c:pt>
                </c:numCache>
              </c:numRef>
            </c:plus>
            <c:minus>
              <c:numRef>
                <c:f>Helium!$N$18:$N$26</c:f>
                <c:numCache>
                  <c:formatCode>General</c:formatCode>
                  <c:ptCount val="9"/>
                  <c:pt idx="0">
                    <c:v>5.4829280498653293E-2</c:v>
                  </c:pt>
                  <c:pt idx="1">
                    <c:v>5.4829280498653293E-2</c:v>
                  </c:pt>
                  <c:pt idx="2">
                    <c:v>4.6033253920173656E-2</c:v>
                  </c:pt>
                  <c:pt idx="3">
                    <c:v>8.0780195592731752E-2</c:v>
                  </c:pt>
                  <c:pt idx="4">
                    <c:v>0.12106196760337246</c:v>
                  </c:pt>
                  <c:pt idx="5">
                    <c:v>4.5844956102062066E-2</c:v>
                  </c:pt>
                  <c:pt idx="6">
                    <c:v>5.5365342774659564E-2</c:v>
                  </c:pt>
                  <c:pt idx="7">
                    <c:v>5.0194883494736192E-2</c:v>
                  </c:pt>
                  <c:pt idx="8">
                    <c:v>5.1807980311999374E-2</c:v>
                  </c:pt>
                </c:numCache>
              </c:numRef>
            </c:minus>
          </c:errBars>
          <c:errBars>
            <c:errDir val="x"/>
            <c:errBarType val="both"/>
            <c:errValType val="fixedVal"/>
            <c:val val="1"/>
          </c:errBars>
          <c:xVal>
            <c:numRef>
              <c:f>Helium!$C$18:$C$26</c:f>
              <c:numCache>
                <c:formatCode>General</c:formatCode>
                <c:ptCount val="9"/>
                <c:pt idx="0">
                  <c:v>2036.54</c:v>
                </c:pt>
                <c:pt idx="1">
                  <c:v>2070.71</c:v>
                </c:pt>
                <c:pt idx="2">
                  <c:v>1916.93</c:v>
                </c:pt>
                <c:pt idx="3">
                  <c:v>1848.58</c:v>
                </c:pt>
                <c:pt idx="4">
                  <c:v>1711.8899999999999</c:v>
                </c:pt>
                <c:pt idx="5">
                  <c:v>1677.72</c:v>
                </c:pt>
                <c:pt idx="6">
                  <c:v>2190.3100000000018</c:v>
                </c:pt>
                <c:pt idx="7">
                  <c:v>2104.88</c:v>
                </c:pt>
                <c:pt idx="8">
                  <c:v>1985.28</c:v>
                </c:pt>
              </c:numCache>
            </c:numRef>
          </c:xVal>
          <c:yVal>
            <c:numRef>
              <c:f>Helium!$K$18:$K$26</c:f>
              <c:numCache>
                <c:formatCode>General</c:formatCode>
                <c:ptCount val="9"/>
                <c:pt idx="0">
                  <c:v>0.45</c:v>
                </c:pt>
                <c:pt idx="1">
                  <c:v>0.45</c:v>
                </c:pt>
                <c:pt idx="2">
                  <c:v>0.34782608695652201</c:v>
                </c:pt>
                <c:pt idx="3">
                  <c:v>0.28000000000000008</c:v>
                </c:pt>
                <c:pt idx="4">
                  <c:v>0.4</c:v>
                </c:pt>
                <c:pt idx="5">
                  <c:v>0.28000000000000008</c:v>
                </c:pt>
                <c:pt idx="6">
                  <c:v>0.29166666666666696</c:v>
                </c:pt>
                <c:pt idx="7">
                  <c:v>0.33333333333333331</c:v>
                </c:pt>
                <c:pt idx="8">
                  <c:v>0.42857142857142855</c:v>
                </c:pt>
              </c:numCache>
            </c:numRef>
          </c:yVal>
        </c:ser>
        <c:axId val="66065920"/>
        <c:axId val="66067840"/>
      </c:scatterChart>
      <c:valAx>
        <c:axId val="66065920"/>
        <c:scaling>
          <c:orientation val="minMax"/>
          <c:min val="1500"/>
        </c:scaling>
        <c:axPos val="b"/>
        <c:title>
          <c:tx>
            <c:rich>
              <a:bodyPr/>
              <a:lstStyle/>
              <a:p>
                <a:pPr>
                  <a:defRPr/>
                </a:pPr>
                <a:r>
                  <a:rPr lang="en-US" dirty="0" smtClean="0"/>
                  <a:t>Top Deck</a:t>
                </a:r>
                <a:r>
                  <a:rPr lang="en-US" baseline="0" dirty="0" smtClean="0"/>
                  <a:t> </a:t>
                </a:r>
                <a:r>
                  <a:rPr lang="en-US" dirty="0" smtClean="0"/>
                  <a:t>MCP </a:t>
                </a:r>
                <a:r>
                  <a:rPr lang="en-US" dirty="0"/>
                  <a:t>V</a:t>
                </a:r>
              </a:p>
            </c:rich>
          </c:tx>
          <c:layout/>
        </c:title>
        <c:numFmt formatCode="General" sourceLinked="1"/>
        <c:majorTickMark val="none"/>
        <c:tickLblPos val="nextTo"/>
        <c:crossAx val="66067840"/>
        <c:crosses val="autoZero"/>
        <c:crossBetween val="midCat"/>
      </c:valAx>
      <c:valAx>
        <c:axId val="66067840"/>
        <c:scaling>
          <c:orientation val="minMax"/>
        </c:scaling>
        <c:axPos val="l"/>
        <c:majorGridlines/>
        <c:title>
          <c:tx>
            <c:rich>
              <a:bodyPr/>
              <a:lstStyle/>
              <a:p>
                <a:pPr>
                  <a:defRPr/>
                </a:pPr>
                <a:r>
                  <a:rPr lang="en-US"/>
                  <a:t>TOF Resolution</a:t>
                </a:r>
              </a:p>
            </c:rich>
          </c:tx>
          <c:layout/>
        </c:title>
        <c:numFmt formatCode="General" sourceLinked="1"/>
        <c:majorTickMark val="none"/>
        <c:tickLblPos val="nextTo"/>
        <c:crossAx val="66065920"/>
        <c:crosses val="autoZero"/>
        <c:crossBetween val="midCat"/>
      </c:valAx>
    </c:plotArea>
    <c:plotVisOnly val="1"/>
  </c:chart>
  <c:txPr>
    <a:bodyPr/>
    <a:lstStyle/>
    <a:p>
      <a:pPr>
        <a:defRPr sz="2000">
          <a:latin typeface="Times New Roman" pitchFamily="18" charset="0"/>
          <a:cs typeface="Times New Roman" pitchFamily="18" charset="0"/>
        </a:defRPr>
      </a:pPr>
      <a:endParaRPr lang="en-US"/>
    </a:p>
  </c:txPr>
  <c:externalData r:id="rId1"/>
</c:chartSpace>
</file>

<file path=ppt/charts/chart7.xml><?xml version="1.0" encoding="utf-8"?>
<c:chartSpace xmlns:c="http://schemas.openxmlformats.org/drawingml/2006/chart" xmlns:a="http://schemas.openxmlformats.org/drawingml/2006/main" xmlns:r="http://schemas.openxmlformats.org/officeDocument/2006/relationships">
  <c:date1904 val="1"/>
  <c:lang val="en-US"/>
  <c:chart>
    <c:autoTitleDeleted val="1"/>
    <c:plotArea>
      <c:layout/>
      <c:scatterChart>
        <c:scatterStyle val="lineMarker"/>
        <c:ser>
          <c:idx val="0"/>
          <c:order val="0"/>
          <c:spPr>
            <a:ln>
              <a:noFill/>
            </a:ln>
          </c:spPr>
          <c:marker>
            <c:symbol val="diamond"/>
            <c:size val="12"/>
            <c:spPr>
              <a:solidFill>
                <a:srgbClr val="26004C"/>
              </a:solidFill>
              <a:ln>
                <a:solidFill>
                  <a:srgbClr val="26004C"/>
                </a:solidFill>
              </a:ln>
            </c:spPr>
          </c:marker>
          <c:xVal>
            <c:numRef>
              <c:f>Sheet1!$A$47:$A$54</c:f>
              <c:numCache>
                <c:formatCode>General</c:formatCode>
                <c:ptCount val="8"/>
                <c:pt idx="0">
                  <c:v>2173.14</c:v>
                </c:pt>
                <c:pt idx="1">
                  <c:v>2156.14</c:v>
                </c:pt>
                <c:pt idx="2">
                  <c:v>2104.88</c:v>
                </c:pt>
                <c:pt idx="3">
                  <c:v>2070.71</c:v>
                </c:pt>
                <c:pt idx="4">
                  <c:v>2036.54</c:v>
                </c:pt>
                <c:pt idx="5">
                  <c:v>2019.45</c:v>
                </c:pt>
                <c:pt idx="6">
                  <c:v>1985.28</c:v>
                </c:pt>
                <c:pt idx="7">
                  <c:v>1951.1</c:v>
                </c:pt>
              </c:numCache>
            </c:numRef>
          </c:xVal>
          <c:yVal>
            <c:numRef>
              <c:f>Sheet1!$D$47:$D$54</c:f>
              <c:numCache>
                <c:formatCode>General</c:formatCode>
                <c:ptCount val="8"/>
                <c:pt idx="0">
                  <c:v>0.75000000000000044</c:v>
                </c:pt>
                <c:pt idx="1">
                  <c:v>0.52727272727272678</c:v>
                </c:pt>
                <c:pt idx="2">
                  <c:v>0.60784313725490235</c:v>
                </c:pt>
                <c:pt idx="3">
                  <c:v>0.62264150943396279</c:v>
                </c:pt>
                <c:pt idx="4">
                  <c:v>0.43478260869565255</c:v>
                </c:pt>
                <c:pt idx="5">
                  <c:v>0.48780487804878087</c:v>
                </c:pt>
                <c:pt idx="6">
                  <c:v>0.55813953488372092</c:v>
                </c:pt>
                <c:pt idx="7">
                  <c:v>0.40476190476190477</c:v>
                </c:pt>
              </c:numCache>
            </c:numRef>
          </c:yVal>
        </c:ser>
        <c:axId val="66103552"/>
        <c:axId val="66106112"/>
      </c:scatterChart>
      <c:valAx>
        <c:axId val="66103552"/>
        <c:scaling>
          <c:orientation val="minMax"/>
        </c:scaling>
        <c:axPos val="b"/>
        <c:title>
          <c:tx>
            <c:rich>
              <a:bodyPr/>
              <a:lstStyle/>
              <a:p>
                <a:pPr>
                  <a:defRPr/>
                </a:pPr>
                <a:r>
                  <a:rPr lang="en-US" dirty="0" smtClean="0"/>
                  <a:t>Top Deck MCP </a:t>
                </a:r>
                <a:r>
                  <a:rPr lang="en-US" dirty="0"/>
                  <a:t>V</a:t>
                </a:r>
              </a:p>
            </c:rich>
          </c:tx>
          <c:layout/>
        </c:title>
        <c:numFmt formatCode="General" sourceLinked="1"/>
        <c:majorTickMark val="none"/>
        <c:tickLblPos val="nextTo"/>
        <c:crossAx val="66106112"/>
        <c:crosses val="autoZero"/>
        <c:crossBetween val="midCat"/>
      </c:valAx>
      <c:valAx>
        <c:axId val="66106112"/>
        <c:scaling>
          <c:orientation val="minMax"/>
        </c:scaling>
        <c:axPos val="l"/>
        <c:majorGridlines/>
        <c:title>
          <c:tx>
            <c:rich>
              <a:bodyPr/>
              <a:lstStyle/>
              <a:p>
                <a:pPr>
                  <a:defRPr/>
                </a:pPr>
                <a:r>
                  <a:rPr lang="en-US"/>
                  <a:t>Efficiency for Detection: SFR/SF</a:t>
                </a:r>
              </a:p>
            </c:rich>
          </c:tx>
          <c:layout/>
        </c:title>
        <c:numFmt formatCode="General" sourceLinked="1"/>
        <c:majorTickMark val="none"/>
        <c:tickLblPos val="nextTo"/>
        <c:crossAx val="66103552"/>
        <c:crosses val="autoZero"/>
        <c:crossBetween val="midCat"/>
      </c:valAx>
    </c:plotArea>
    <c:plotVisOnly val="1"/>
  </c:chart>
  <c:txPr>
    <a:bodyPr/>
    <a:lstStyle/>
    <a:p>
      <a:pPr>
        <a:defRPr sz="2000">
          <a:latin typeface="Times New Roman" pitchFamily="18" charset="0"/>
          <a:cs typeface="Times New Roman" pitchFamily="18" charset="0"/>
        </a:defRPr>
      </a:pPr>
      <a:endParaRPr lang="en-US"/>
    </a:p>
  </c:txPr>
  <c:externalData r:id="rId1"/>
</c:chartSpace>
</file>

<file path=ppt/charts/chart8.xml><?xml version="1.0" encoding="utf-8"?>
<c:chartSpace xmlns:c="http://schemas.openxmlformats.org/drawingml/2006/chart" xmlns:a="http://schemas.openxmlformats.org/drawingml/2006/main" xmlns:r="http://schemas.openxmlformats.org/officeDocument/2006/relationships">
  <c:date1904 val="1"/>
  <c:lang val="en-US"/>
  <c:chart>
    <c:autoTitleDeleted val="1"/>
    <c:plotArea>
      <c:layout/>
      <c:scatterChart>
        <c:scatterStyle val="lineMarker"/>
        <c:ser>
          <c:idx val="0"/>
          <c:order val="0"/>
          <c:tx>
            <c:v>-2538V Gain</c:v>
          </c:tx>
          <c:spPr>
            <a:ln w="28575">
              <a:noFill/>
            </a:ln>
          </c:spPr>
          <c:marker>
            <c:symbol val="diamond"/>
            <c:size val="5"/>
            <c:spPr>
              <a:solidFill>
                <a:srgbClr val="63AAFE"/>
              </a:solidFill>
              <a:ln>
                <a:solidFill>
                  <a:srgbClr val="63AAFE"/>
                </a:solidFill>
                <a:prstDash val="solid"/>
              </a:ln>
            </c:spPr>
          </c:marker>
          <c:xVal>
            <c:numRef>
              <c:f>Sheet1!$B$4:$B$32</c:f>
              <c:numCache>
                <c:formatCode>General</c:formatCode>
                <c:ptCount val="29"/>
                <c:pt idx="0">
                  <c:v>2190.3100000000022</c:v>
                </c:pt>
                <c:pt idx="1">
                  <c:v>2156.14</c:v>
                </c:pt>
                <c:pt idx="2">
                  <c:v>2104.88</c:v>
                </c:pt>
                <c:pt idx="3">
                  <c:v>2070.71</c:v>
                </c:pt>
                <c:pt idx="4">
                  <c:v>2036.54</c:v>
                </c:pt>
                <c:pt idx="5">
                  <c:v>2019.45</c:v>
                </c:pt>
                <c:pt idx="6">
                  <c:v>1985.28</c:v>
                </c:pt>
                <c:pt idx="7">
                  <c:v>1951.1</c:v>
                </c:pt>
                <c:pt idx="8">
                  <c:v>1916.93</c:v>
                </c:pt>
                <c:pt idx="9">
                  <c:v>1882.76</c:v>
                </c:pt>
                <c:pt idx="10">
                  <c:v>1848.58</c:v>
                </c:pt>
                <c:pt idx="11">
                  <c:v>1814.41</c:v>
                </c:pt>
                <c:pt idx="12">
                  <c:v>1780.24</c:v>
                </c:pt>
                <c:pt idx="13">
                  <c:v>1746.06</c:v>
                </c:pt>
                <c:pt idx="14">
                  <c:v>1711.8899999999999</c:v>
                </c:pt>
                <c:pt idx="15">
                  <c:v>1677.72</c:v>
                </c:pt>
                <c:pt idx="16">
                  <c:v>1643.54</c:v>
                </c:pt>
                <c:pt idx="17">
                  <c:v>1609.37</c:v>
                </c:pt>
                <c:pt idx="18">
                  <c:v>1575.2</c:v>
                </c:pt>
                <c:pt idx="19">
                  <c:v>1541.02</c:v>
                </c:pt>
                <c:pt idx="20">
                  <c:v>1506.85</c:v>
                </c:pt>
                <c:pt idx="21">
                  <c:v>1472.6799999999998</c:v>
                </c:pt>
                <c:pt idx="22">
                  <c:v>1438.5</c:v>
                </c:pt>
                <c:pt idx="23">
                  <c:v>1404.33</c:v>
                </c:pt>
                <c:pt idx="24">
                  <c:v>1387.24</c:v>
                </c:pt>
                <c:pt idx="25">
                  <c:v>1353.07</c:v>
                </c:pt>
                <c:pt idx="26">
                  <c:v>1267.6399999999999</c:v>
                </c:pt>
                <c:pt idx="27">
                  <c:v>113.86</c:v>
                </c:pt>
                <c:pt idx="28">
                  <c:v>840.47</c:v>
                </c:pt>
              </c:numCache>
            </c:numRef>
          </c:xVal>
          <c:yVal>
            <c:numRef>
              <c:f>Sheet1!$F$4:$F$32</c:f>
              <c:numCache>
                <c:formatCode>General</c:formatCode>
                <c:ptCount val="29"/>
                <c:pt idx="0">
                  <c:v>0.87897700908900789</c:v>
                </c:pt>
                <c:pt idx="1">
                  <c:v>0.86933179806412164</c:v>
                </c:pt>
                <c:pt idx="2">
                  <c:v>0.81955676100067698</c:v>
                </c:pt>
                <c:pt idx="3">
                  <c:v>0.75759782576053325</c:v>
                </c:pt>
                <c:pt idx="4">
                  <c:v>0.65632490013315703</c:v>
                </c:pt>
                <c:pt idx="5">
                  <c:v>0.53586136028247155</c:v>
                </c:pt>
                <c:pt idx="6">
                  <c:v>0.40550067251055188</c:v>
                </c:pt>
                <c:pt idx="7">
                  <c:v>0.2894977382989195</c:v>
                </c:pt>
                <c:pt idx="8">
                  <c:v>0.20888619303965425</c:v>
                </c:pt>
                <c:pt idx="9">
                  <c:v>0.14884832865656736</c:v>
                </c:pt>
                <c:pt idx="10">
                  <c:v>0.11285280417531313</c:v>
                </c:pt>
                <c:pt idx="11">
                  <c:v>8.4931824550892751E-2</c:v>
                </c:pt>
                <c:pt idx="12">
                  <c:v>6.8738820359142472E-2</c:v>
                </c:pt>
                <c:pt idx="13">
                  <c:v>6.1927896436294698E-2</c:v>
                </c:pt>
                <c:pt idx="14">
                  <c:v>5.4587453396012314E-2</c:v>
                </c:pt>
                <c:pt idx="15">
                  <c:v>6.3583638583638594E-2</c:v>
                </c:pt>
                <c:pt idx="16">
                  <c:v>7.8335738814512584E-2</c:v>
                </c:pt>
                <c:pt idx="17">
                  <c:v>0.13277459197176886</c:v>
                </c:pt>
                <c:pt idx="18">
                  <c:v>0.23290291726446691</c:v>
                </c:pt>
                <c:pt idx="20">
                  <c:v>0.56535070908393958</c:v>
                </c:pt>
                <c:pt idx="24">
                  <c:v>0.78390957446808673</c:v>
                </c:pt>
                <c:pt idx="27">
                  <c:v>0.91403379867744317</c:v>
                </c:pt>
              </c:numCache>
            </c:numRef>
          </c:yVal>
        </c:ser>
        <c:ser>
          <c:idx val="1"/>
          <c:order val="1"/>
          <c:tx>
            <c:v>-2913V Gain</c:v>
          </c:tx>
          <c:spPr>
            <a:ln w="28575">
              <a:noFill/>
            </a:ln>
          </c:spPr>
          <c:marker>
            <c:symbol val="square"/>
            <c:size val="5"/>
            <c:spPr>
              <a:solidFill>
                <a:srgbClr val="DD2D32"/>
              </a:solidFill>
              <a:ln>
                <a:solidFill>
                  <a:srgbClr val="DD2D32"/>
                </a:solidFill>
                <a:prstDash val="solid"/>
              </a:ln>
            </c:spPr>
          </c:marker>
          <c:xVal>
            <c:numRef>
              <c:f>Sheet1!$B$4:$B$32</c:f>
              <c:numCache>
                <c:formatCode>General</c:formatCode>
                <c:ptCount val="29"/>
                <c:pt idx="0">
                  <c:v>2190.3100000000022</c:v>
                </c:pt>
                <c:pt idx="1">
                  <c:v>2156.14</c:v>
                </c:pt>
                <c:pt idx="2">
                  <c:v>2104.88</c:v>
                </c:pt>
                <c:pt idx="3">
                  <c:v>2070.71</c:v>
                </c:pt>
                <c:pt idx="4">
                  <c:v>2036.54</c:v>
                </c:pt>
                <c:pt idx="5">
                  <c:v>2019.45</c:v>
                </c:pt>
                <c:pt idx="6">
                  <c:v>1985.28</c:v>
                </c:pt>
                <c:pt idx="7">
                  <c:v>1951.1</c:v>
                </c:pt>
                <c:pt idx="8">
                  <c:v>1916.93</c:v>
                </c:pt>
                <c:pt idx="9">
                  <c:v>1882.76</c:v>
                </c:pt>
                <c:pt idx="10">
                  <c:v>1848.58</c:v>
                </c:pt>
                <c:pt idx="11">
                  <c:v>1814.41</c:v>
                </c:pt>
                <c:pt idx="12">
                  <c:v>1780.24</c:v>
                </c:pt>
                <c:pt idx="13">
                  <c:v>1746.06</c:v>
                </c:pt>
                <c:pt idx="14">
                  <c:v>1711.8899999999999</c:v>
                </c:pt>
                <c:pt idx="15">
                  <c:v>1677.72</c:v>
                </c:pt>
                <c:pt idx="16">
                  <c:v>1643.54</c:v>
                </c:pt>
                <c:pt idx="17">
                  <c:v>1609.37</c:v>
                </c:pt>
                <c:pt idx="18">
                  <c:v>1575.2</c:v>
                </c:pt>
                <c:pt idx="19">
                  <c:v>1541.02</c:v>
                </c:pt>
                <c:pt idx="20">
                  <c:v>1506.85</c:v>
                </c:pt>
                <c:pt idx="21">
                  <c:v>1472.6799999999998</c:v>
                </c:pt>
                <c:pt idx="22">
                  <c:v>1438.5</c:v>
                </c:pt>
                <c:pt idx="23">
                  <c:v>1404.33</c:v>
                </c:pt>
                <c:pt idx="24">
                  <c:v>1387.24</c:v>
                </c:pt>
                <c:pt idx="25">
                  <c:v>1353.07</c:v>
                </c:pt>
                <c:pt idx="26">
                  <c:v>1267.6399999999999</c:v>
                </c:pt>
                <c:pt idx="27">
                  <c:v>113.86</c:v>
                </c:pt>
                <c:pt idx="28">
                  <c:v>840.47</c:v>
                </c:pt>
              </c:numCache>
            </c:numRef>
          </c:xVal>
          <c:yVal>
            <c:numRef>
              <c:f>Sheet1!$J$4:$J$32</c:f>
              <c:numCache>
                <c:formatCode>General</c:formatCode>
                <c:ptCount val="29"/>
                <c:pt idx="0">
                  <c:v>0.93548775270082352</c:v>
                </c:pt>
                <c:pt idx="1">
                  <c:v>0.80843517018912869</c:v>
                </c:pt>
                <c:pt idx="2">
                  <c:v>0.86366881752000391</c:v>
                </c:pt>
                <c:pt idx="3">
                  <c:v>0.80710255694772448</c:v>
                </c:pt>
                <c:pt idx="4">
                  <c:v>0.73056264267490267</c:v>
                </c:pt>
                <c:pt idx="5">
                  <c:v>0.62339015463747693</c:v>
                </c:pt>
                <c:pt idx="6">
                  <c:v>0.50604540636877537</c:v>
                </c:pt>
                <c:pt idx="7">
                  <c:v>0.38216468351029104</c:v>
                </c:pt>
                <c:pt idx="8">
                  <c:v>0.27715400485607217</c:v>
                </c:pt>
                <c:pt idx="9">
                  <c:v>0.20782182357189033</c:v>
                </c:pt>
                <c:pt idx="10">
                  <c:v>0.15486027295515736</c:v>
                </c:pt>
                <c:pt idx="11">
                  <c:v>0.11734167640789386</c:v>
                </c:pt>
                <c:pt idx="12">
                  <c:v>9.5575499921272636E-2</c:v>
                </c:pt>
                <c:pt idx="13">
                  <c:v>8.026675786593708E-2</c:v>
                </c:pt>
                <c:pt idx="14">
                  <c:v>6.9615046381662896E-2</c:v>
                </c:pt>
                <c:pt idx="15">
                  <c:v>7.5118014612265693E-2</c:v>
                </c:pt>
                <c:pt idx="16">
                  <c:v>8.7064892907863373E-2</c:v>
                </c:pt>
                <c:pt idx="17">
                  <c:v>0.13725232909067051</c:v>
                </c:pt>
                <c:pt idx="18">
                  <c:v>0.22315945745326943</c:v>
                </c:pt>
                <c:pt idx="24">
                  <c:v>0.71162248762015845</c:v>
                </c:pt>
                <c:pt idx="27">
                  <c:v>0.63893624275485861</c:v>
                </c:pt>
              </c:numCache>
            </c:numRef>
          </c:yVal>
        </c:ser>
        <c:ser>
          <c:idx val="2"/>
          <c:order val="2"/>
          <c:tx>
            <c:v>-2988V Gain</c:v>
          </c:tx>
          <c:spPr>
            <a:ln w="28575">
              <a:noFill/>
            </a:ln>
          </c:spPr>
          <c:marker>
            <c:symbol val="triangle"/>
            <c:size val="5"/>
            <c:spPr>
              <a:solidFill>
                <a:srgbClr val="4600A5"/>
              </a:solidFill>
              <a:ln>
                <a:solidFill>
                  <a:srgbClr val="4600A5"/>
                </a:solidFill>
                <a:prstDash val="solid"/>
              </a:ln>
            </c:spPr>
          </c:marker>
          <c:xVal>
            <c:numRef>
              <c:f>Sheet1!$B$4:$B$32</c:f>
              <c:numCache>
                <c:formatCode>General</c:formatCode>
                <c:ptCount val="29"/>
                <c:pt idx="0">
                  <c:v>2190.3100000000022</c:v>
                </c:pt>
                <c:pt idx="1">
                  <c:v>2156.14</c:v>
                </c:pt>
                <c:pt idx="2">
                  <c:v>2104.88</c:v>
                </c:pt>
                <c:pt idx="3">
                  <c:v>2070.71</c:v>
                </c:pt>
                <c:pt idx="4">
                  <c:v>2036.54</c:v>
                </c:pt>
                <c:pt idx="5">
                  <c:v>2019.45</c:v>
                </c:pt>
                <c:pt idx="6">
                  <c:v>1985.28</c:v>
                </c:pt>
                <c:pt idx="7">
                  <c:v>1951.1</c:v>
                </c:pt>
                <c:pt idx="8">
                  <c:v>1916.93</c:v>
                </c:pt>
                <c:pt idx="9">
                  <c:v>1882.76</c:v>
                </c:pt>
                <c:pt idx="10">
                  <c:v>1848.58</c:v>
                </c:pt>
                <c:pt idx="11">
                  <c:v>1814.41</c:v>
                </c:pt>
                <c:pt idx="12">
                  <c:v>1780.24</c:v>
                </c:pt>
                <c:pt idx="13">
                  <c:v>1746.06</c:v>
                </c:pt>
                <c:pt idx="14">
                  <c:v>1711.8899999999999</c:v>
                </c:pt>
                <c:pt idx="15">
                  <c:v>1677.72</c:v>
                </c:pt>
                <c:pt idx="16">
                  <c:v>1643.54</c:v>
                </c:pt>
                <c:pt idx="17">
                  <c:v>1609.37</c:v>
                </c:pt>
                <c:pt idx="18">
                  <c:v>1575.2</c:v>
                </c:pt>
                <c:pt idx="19">
                  <c:v>1541.02</c:v>
                </c:pt>
                <c:pt idx="20">
                  <c:v>1506.85</c:v>
                </c:pt>
                <c:pt idx="21">
                  <c:v>1472.6799999999998</c:v>
                </c:pt>
                <c:pt idx="22">
                  <c:v>1438.5</c:v>
                </c:pt>
                <c:pt idx="23">
                  <c:v>1404.33</c:v>
                </c:pt>
                <c:pt idx="24">
                  <c:v>1387.24</c:v>
                </c:pt>
                <c:pt idx="25">
                  <c:v>1353.07</c:v>
                </c:pt>
                <c:pt idx="26">
                  <c:v>1267.6399999999999</c:v>
                </c:pt>
                <c:pt idx="27">
                  <c:v>113.86</c:v>
                </c:pt>
                <c:pt idx="28">
                  <c:v>840.47</c:v>
                </c:pt>
              </c:numCache>
            </c:numRef>
          </c:xVal>
          <c:yVal>
            <c:numRef>
              <c:f>Sheet1!$N$4:$N$32</c:f>
              <c:numCache>
                <c:formatCode>General</c:formatCode>
                <c:ptCount val="29"/>
                <c:pt idx="0">
                  <c:v>0.957359349593497</c:v>
                </c:pt>
                <c:pt idx="1">
                  <c:v>0.78546348314606607</c:v>
                </c:pt>
                <c:pt idx="2">
                  <c:v>0.89831797441173744</c:v>
                </c:pt>
                <c:pt idx="3">
                  <c:v>0.84751519145350063</c:v>
                </c:pt>
                <c:pt idx="4">
                  <c:v>0.78495463819073663</c:v>
                </c:pt>
                <c:pt idx="5">
                  <c:v>0.68889178703009479</c:v>
                </c:pt>
                <c:pt idx="6">
                  <c:v>0.58714477220312811</c:v>
                </c:pt>
                <c:pt idx="7">
                  <c:v>0.45957485822058647</c:v>
                </c:pt>
                <c:pt idx="8">
                  <c:v>0.35247993541015282</c:v>
                </c:pt>
                <c:pt idx="9">
                  <c:v>0.26856509030534298</c:v>
                </c:pt>
                <c:pt idx="10">
                  <c:v>0.22090921936237176</c:v>
                </c:pt>
                <c:pt idx="11">
                  <c:v>0.17724513067061176</c:v>
                </c:pt>
                <c:pt idx="12">
                  <c:v>0.14802093962849591</c:v>
                </c:pt>
                <c:pt idx="13">
                  <c:v>0.12718593349404966</c:v>
                </c:pt>
                <c:pt idx="14">
                  <c:v>0.11373496748949882</c:v>
                </c:pt>
                <c:pt idx="15">
                  <c:v>0.16540274442196762</c:v>
                </c:pt>
                <c:pt idx="16">
                  <c:v>0.17013532431171255</c:v>
                </c:pt>
                <c:pt idx="17">
                  <c:v>0.20623711340206227</c:v>
                </c:pt>
                <c:pt idx="18">
                  <c:v>0.21613251710478917</c:v>
                </c:pt>
                <c:pt idx="19">
                  <c:v>0.23569429701823796</c:v>
                </c:pt>
                <c:pt idx="20">
                  <c:v>0.31896551724137989</c:v>
                </c:pt>
                <c:pt idx="23">
                  <c:v>0.52986850344395742</c:v>
                </c:pt>
                <c:pt idx="24">
                  <c:v>0.55768051979894551</c:v>
                </c:pt>
                <c:pt idx="27">
                  <c:v>0.57158712541620282</c:v>
                </c:pt>
                <c:pt idx="28">
                  <c:v>0.5781082816178047</c:v>
                </c:pt>
              </c:numCache>
            </c:numRef>
          </c:yVal>
        </c:ser>
        <c:ser>
          <c:idx val="3"/>
          <c:order val="3"/>
          <c:tx>
            <c:v>-3064V Gain</c:v>
          </c:tx>
          <c:spPr>
            <a:ln w="28575">
              <a:noFill/>
            </a:ln>
          </c:spPr>
          <c:marker>
            <c:symbol val="circle"/>
            <c:size val="5"/>
            <c:spPr>
              <a:solidFill>
                <a:srgbClr val="4EE257"/>
              </a:solidFill>
              <a:ln>
                <a:solidFill>
                  <a:srgbClr val="4EE257"/>
                </a:solidFill>
                <a:prstDash val="solid"/>
              </a:ln>
            </c:spPr>
          </c:marker>
          <c:xVal>
            <c:numRef>
              <c:f>Sheet1!$B$4:$B$32</c:f>
              <c:numCache>
                <c:formatCode>General</c:formatCode>
                <c:ptCount val="29"/>
                <c:pt idx="0">
                  <c:v>2190.3100000000022</c:v>
                </c:pt>
                <c:pt idx="1">
                  <c:v>2156.14</c:v>
                </c:pt>
                <c:pt idx="2">
                  <c:v>2104.88</c:v>
                </c:pt>
                <c:pt idx="3">
                  <c:v>2070.71</c:v>
                </c:pt>
                <c:pt idx="4">
                  <c:v>2036.54</c:v>
                </c:pt>
                <c:pt idx="5">
                  <c:v>2019.45</c:v>
                </c:pt>
                <c:pt idx="6">
                  <c:v>1985.28</c:v>
                </c:pt>
                <c:pt idx="7">
                  <c:v>1951.1</c:v>
                </c:pt>
                <c:pt idx="8">
                  <c:v>1916.93</c:v>
                </c:pt>
                <c:pt idx="9">
                  <c:v>1882.76</c:v>
                </c:pt>
                <c:pt idx="10">
                  <c:v>1848.58</c:v>
                </c:pt>
                <c:pt idx="11">
                  <c:v>1814.41</c:v>
                </c:pt>
                <c:pt idx="12">
                  <c:v>1780.24</c:v>
                </c:pt>
                <c:pt idx="13">
                  <c:v>1746.06</c:v>
                </c:pt>
                <c:pt idx="14">
                  <c:v>1711.8899999999999</c:v>
                </c:pt>
                <c:pt idx="15">
                  <c:v>1677.72</c:v>
                </c:pt>
                <c:pt idx="16">
                  <c:v>1643.54</c:v>
                </c:pt>
                <c:pt idx="17">
                  <c:v>1609.37</c:v>
                </c:pt>
                <c:pt idx="18">
                  <c:v>1575.2</c:v>
                </c:pt>
                <c:pt idx="19">
                  <c:v>1541.02</c:v>
                </c:pt>
                <c:pt idx="20">
                  <c:v>1506.85</c:v>
                </c:pt>
                <c:pt idx="21">
                  <c:v>1472.6799999999998</c:v>
                </c:pt>
                <c:pt idx="22">
                  <c:v>1438.5</c:v>
                </c:pt>
                <c:pt idx="23">
                  <c:v>1404.33</c:v>
                </c:pt>
                <c:pt idx="24">
                  <c:v>1387.24</c:v>
                </c:pt>
                <c:pt idx="25">
                  <c:v>1353.07</c:v>
                </c:pt>
                <c:pt idx="26">
                  <c:v>1267.6399999999999</c:v>
                </c:pt>
                <c:pt idx="27">
                  <c:v>113.86</c:v>
                </c:pt>
                <c:pt idx="28">
                  <c:v>840.47</c:v>
                </c:pt>
              </c:numCache>
            </c:numRef>
          </c:xVal>
          <c:yVal>
            <c:numRef>
              <c:f>Sheet1!$R$4:$R$32</c:f>
              <c:numCache>
                <c:formatCode>General</c:formatCode>
                <c:ptCount val="29"/>
                <c:pt idx="0">
                  <c:v>0.96728310681014817</c:v>
                </c:pt>
                <c:pt idx="1">
                  <c:v>0.7169871794871796</c:v>
                </c:pt>
                <c:pt idx="2">
                  <c:v>0.91655720957384712</c:v>
                </c:pt>
                <c:pt idx="3">
                  <c:v>0.87370507217835691</c:v>
                </c:pt>
                <c:pt idx="4">
                  <c:v>0.81482861400894302</c:v>
                </c:pt>
                <c:pt idx="5">
                  <c:v>0.73902427996563735</c:v>
                </c:pt>
                <c:pt idx="6">
                  <c:v>0.64427074776630566</c:v>
                </c:pt>
                <c:pt idx="7">
                  <c:v>0.53175041413583779</c:v>
                </c:pt>
                <c:pt idx="8">
                  <c:v>0.42327440595958388</c:v>
                </c:pt>
                <c:pt idx="9">
                  <c:v>0.33150683084969546</c:v>
                </c:pt>
                <c:pt idx="10">
                  <c:v>0.26202461042672304</c:v>
                </c:pt>
                <c:pt idx="11">
                  <c:v>0.22845782120835417</c:v>
                </c:pt>
                <c:pt idx="12">
                  <c:v>0.1880805369127517</c:v>
                </c:pt>
                <c:pt idx="13">
                  <c:v>0.18651038453629537</c:v>
                </c:pt>
                <c:pt idx="14">
                  <c:v>0.20144058631443038</c:v>
                </c:pt>
                <c:pt idx="15">
                  <c:v>0.38590299392322619</c:v>
                </c:pt>
                <c:pt idx="16">
                  <c:v>0.51940194714881782</c:v>
                </c:pt>
                <c:pt idx="17">
                  <c:v>0.39193425262713377</c:v>
                </c:pt>
                <c:pt idx="18">
                  <c:v>0.54629461859032546</c:v>
                </c:pt>
                <c:pt idx="19">
                  <c:v>0.38779853393237224</c:v>
                </c:pt>
                <c:pt idx="20">
                  <c:v>0.4526389537599253</c:v>
                </c:pt>
                <c:pt idx="21">
                  <c:v>0.5565373000782905</c:v>
                </c:pt>
                <c:pt idx="22">
                  <c:v>0.6770310932798419</c:v>
                </c:pt>
                <c:pt idx="24">
                  <c:v>0.82555641488356102</c:v>
                </c:pt>
                <c:pt idx="25">
                  <c:v>0.73865755127408483</c:v>
                </c:pt>
                <c:pt idx="26">
                  <c:v>0.7483518981586742</c:v>
                </c:pt>
                <c:pt idx="27">
                  <c:v>0.89980544747081836</c:v>
                </c:pt>
                <c:pt idx="28">
                  <c:v>0.94700897938535467</c:v>
                </c:pt>
              </c:numCache>
            </c:numRef>
          </c:yVal>
        </c:ser>
        <c:axId val="80213888"/>
        <c:axId val="80228736"/>
      </c:scatterChart>
      <c:valAx>
        <c:axId val="80213888"/>
        <c:scaling>
          <c:orientation val="minMax"/>
        </c:scaling>
        <c:axPos val="b"/>
        <c:title>
          <c:tx>
            <c:rich>
              <a:bodyPr/>
              <a:lstStyle/>
              <a:p>
                <a:pPr>
                  <a:defRPr/>
                </a:pPr>
                <a:r>
                  <a:rPr lang="en-US" dirty="0" smtClean="0"/>
                  <a:t>Top Deck MCP </a:t>
                </a:r>
                <a:r>
                  <a:rPr lang="en-US" dirty="0"/>
                  <a:t>V</a:t>
                </a:r>
              </a:p>
            </c:rich>
          </c:tx>
          <c:layout/>
          <c:spPr>
            <a:noFill/>
            <a:ln w="25400">
              <a:noFill/>
            </a:ln>
          </c:spPr>
        </c:title>
        <c:numFmt formatCode="General" sourceLinked="1"/>
        <c:majorTickMark val="in"/>
        <c:tickLblPos val="nextTo"/>
        <c:spPr>
          <a:ln w="3175">
            <a:solidFill>
              <a:srgbClr val="000000"/>
            </a:solidFill>
            <a:prstDash val="solid"/>
          </a:ln>
        </c:spPr>
        <c:txPr>
          <a:bodyPr rot="0" vert="horz"/>
          <a:lstStyle/>
          <a:p>
            <a:pPr>
              <a:defRPr/>
            </a:pPr>
            <a:endParaRPr lang="en-US"/>
          </a:p>
        </c:txPr>
        <c:crossAx val="80228736"/>
        <c:crosses val="autoZero"/>
        <c:crossBetween val="midCat"/>
      </c:valAx>
      <c:valAx>
        <c:axId val="80228736"/>
        <c:scaling>
          <c:orientation val="minMax"/>
        </c:scaling>
        <c:axPos val="l"/>
        <c:majorGridlines>
          <c:spPr>
            <a:ln w="3175">
              <a:solidFill>
                <a:srgbClr val="000000"/>
              </a:solidFill>
              <a:prstDash val="solid"/>
            </a:ln>
          </c:spPr>
        </c:majorGridlines>
        <c:title>
          <c:tx>
            <c:rich>
              <a:bodyPr/>
              <a:lstStyle/>
              <a:p>
                <a:pPr>
                  <a:defRPr/>
                </a:pPr>
                <a:r>
                  <a:rPr lang="en-US"/>
                  <a:t>PF8/PF6</a:t>
                </a:r>
              </a:p>
            </c:rich>
          </c:tx>
          <c:layout/>
          <c:spPr>
            <a:noFill/>
            <a:ln w="25400">
              <a:noFill/>
            </a:ln>
          </c:spPr>
        </c:title>
        <c:numFmt formatCode="General" sourceLinked="1"/>
        <c:majorTickMark val="none"/>
        <c:tickLblPos val="nextTo"/>
        <c:spPr>
          <a:ln w="3175">
            <a:solidFill>
              <a:srgbClr val="000000"/>
            </a:solidFill>
            <a:prstDash val="solid"/>
          </a:ln>
        </c:spPr>
        <c:txPr>
          <a:bodyPr rot="0" vert="horz"/>
          <a:lstStyle/>
          <a:p>
            <a:pPr>
              <a:defRPr/>
            </a:pPr>
            <a:endParaRPr lang="en-US"/>
          </a:p>
        </c:txPr>
        <c:crossAx val="80213888"/>
        <c:crosses val="autoZero"/>
        <c:crossBetween val="midCat"/>
      </c:valAx>
      <c:spPr>
        <a:noFill/>
        <a:ln w="12700">
          <a:solidFill>
            <a:srgbClr val="808080"/>
          </a:solidFill>
          <a:prstDash val="solid"/>
        </a:ln>
      </c:spPr>
    </c:plotArea>
    <c:plotVisOnly val="1"/>
    <c:dispBlanksAs val="gap"/>
  </c:chart>
  <c:spPr>
    <a:solidFill>
      <a:srgbClr val="FFFFFF"/>
    </a:solidFill>
    <a:ln w="3175">
      <a:noFill/>
      <a:prstDash val="solid"/>
    </a:ln>
  </c:spPr>
  <c:txPr>
    <a:bodyPr/>
    <a:lstStyle/>
    <a:p>
      <a:pPr>
        <a:defRPr sz="2400" b="0" i="0" u="none" strike="noStrike" baseline="0">
          <a:solidFill>
            <a:srgbClr val="000000"/>
          </a:solidFill>
          <a:latin typeface="Times New Roman" pitchFamily="18" charset="0"/>
          <a:ea typeface="Verdana"/>
          <a:cs typeface="Times New Roman" pitchFamily="18" charset="0"/>
        </a:defRPr>
      </a:pPr>
      <a:endParaRPr lang="en-US"/>
    </a:p>
  </c:txPr>
  <c:externalData r:id="rId1"/>
</c:chartSpace>
</file>

<file path=ppt/charts/chart9.xml><?xml version="1.0" encoding="utf-8"?>
<c:chartSpace xmlns:c="http://schemas.openxmlformats.org/drawingml/2006/chart" xmlns:a="http://schemas.openxmlformats.org/drawingml/2006/main" xmlns:r="http://schemas.openxmlformats.org/officeDocument/2006/relationships">
  <c:date1904 val="1"/>
  <c:lang val="en-US"/>
  <c:chart>
    <c:autoTitleDeleted val="1"/>
    <c:plotArea>
      <c:layout/>
      <c:scatterChart>
        <c:scatterStyle val="lineMarker"/>
        <c:ser>
          <c:idx val="0"/>
          <c:order val="0"/>
          <c:tx>
            <c:v>-2538V Gain</c:v>
          </c:tx>
          <c:spPr>
            <a:ln w="28575">
              <a:noFill/>
            </a:ln>
            <a:effectLst/>
          </c:spPr>
          <c:marker>
            <c:symbol val="diamond"/>
            <c:size val="5"/>
            <c:spPr>
              <a:solidFill>
                <a:srgbClr val="63AAFE"/>
              </a:solidFill>
              <a:ln>
                <a:solidFill>
                  <a:srgbClr val="63AAFE"/>
                </a:solidFill>
                <a:prstDash val="solid"/>
              </a:ln>
              <a:effectLst/>
            </c:spPr>
          </c:marker>
          <c:xVal>
            <c:numRef>
              <c:f>Sheet1!$B$4:$B$32</c:f>
              <c:numCache>
                <c:formatCode>General</c:formatCode>
                <c:ptCount val="29"/>
                <c:pt idx="0">
                  <c:v>2190.3100000000022</c:v>
                </c:pt>
                <c:pt idx="1">
                  <c:v>2156.14</c:v>
                </c:pt>
                <c:pt idx="2">
                  <c:v>2104.88</c:v>
                </c:pt>
                <c:pt idx="3">
                  <c:v>2070.71</c:v>
                </c:pt>
                <c:pt idx="4">
                  <c:v>2036.54</c:v>
                </c:pt>
                <c:pt idx="5">
                  <c:v>2019.45</c:v>
                </c:pt>
                <c:pt idx="6">
                  <c:v>1985.28</c:v>
                </c:pt>
                <c:pt idx="7">
                  <c:v>1951.1</c:v>
                </c:pt>
                <c:pt idx="8">
                  <c:v>1916.93</c:v>
                </c:pt>
                <c:pt idx="9">
                  <c:v>1882.76</c:v>
                </c:pt>
                <c:pt idx="10">
                  <c:v>1848.58</c:v>
                </c:pt>
                <c:pt idx="11">
                  <c:v>1814.41</c:v>
                </c:pt>
                <c:pt idx="12">
                  <c:v>1780.24</c:v>
                </c:pt>
                <c:pt idx="13">
                  <c:v>1746.06</c:v>
                </c:pt>
                <c:pt idx="14">
                  <c:v>1711.8899999999999</c:v>
                </c:pt>
                <c:pt idx="15">
                  <c:v>1677.72</c:v>
                </c:pt>
                <c:pt idx="16">
                  <c:v>1643.54</c:v>
                </c:pt>
                <c:pt idx="17">
                  <c:v>1609.37</c:v>
                </c:pt>
                <c:pt idx="18">
                  <c:v>1575.2</c:v>
                </c:pt>
                <c:pt idx="19">
                  <c:v>1541.02</c:v>
                </c:pt>
                <c:pt idx="20">
                  <c:v>1506.85</c:v>
                </c:pt>
                <c:pt idx="21">
                  <c:v>1472.6799999999998</c:v>
                </c:pt>
                <c:pt idx="22">
                  <c:v>1438.5</c:v>
                </c:pt>
                <c:pt idx="23">
                  <c:v>1404.33</c:v>
                </c:pt>
                <c:pt idx="24">
                  <c:v>1387.24</c:v>
                </c:pt>
                <c:pt idx="25">
                  <c:v>1353.07</c:v>
                </c:pt>
                <c:pt idx="26">
                  <c:v>1267.6399999999999</c:v>
                </c:pt>
                <c:pt idx="27">
                  <c:v>113.86</c:v>
                </c:pt>
                <c:pt idx="28">
                  <c:v>840.47</c:v>
                </c:pt>
              </c:numCache>
            </c:numRef>
          </c:xVal>
          <c:yVal>
            <c:numRef>
              <c:f>Sheet1!$U$4:$U$32</c:f>
              <c:numCache>
                <c:formatCode>General</c:formatCode>
                <c:ptCount val="29"/>
                <c:pt idx="0">
                  <c:v>0.42417582417582467</c:v>
                </c:pt>
                <c:pt idx="1">
                  <c:v>0</c:v>
                </c:pt>
                <c:pt idx="2">
                  <c:v>7.1428571428571425E-2</c:v>
                </c:pt>
                <c:pt idx="3">
                  <c:v>0.11126005361930295</c:v>
                </c:pt>
                <c:pt idx="4">
                  <c:v>0.29621542940320233</c:v>
                </c:pt>
                <c:pt idx="5">
                  <c:v>0.12893243940175375</c:v>
                </c:pt>
                <c:pt idx="6">
                  <c:v>8.3277814790140028E-2</c:v>
                </c:pt>
                <c:pt idx="7">
                  <c:v>0</c:v>
                </c:pt>
                <c:pt idx="8">
                  <c:v>0</c:v>
                </c:pt>
                <c:pt idx="9">
                  <c:v>0</c:v>
                </c:pt>
                <c:pt idx="10">
                  <c:v>0</c:v>
                </c:pt>
                <c:pt idx="11">
                  <c:v>0</c:v>
                </c:pt>
                <c:pt idx="12">
                  <c:v>0</c:v>
                </c:pt>
                <c:pt idx="13">
                  <c:v>7.6923076923076927E-2</c:v>
                </c:pt>
                <c:pt idx="14">
                  <c:v>0</c:v>
                </c:pt>
                <c:pt idx="15">
                  <c:v>0</c:v>
                </c:pt>
                <c:pt idx="16">
                  <c:v>2.271901126862964E-2</c:v>
                </c:pt>
                <c:pt idx="17">
                  <c:v>0</c:v>
                </c:pt>
                <c:pt idx="18">
                  <c:v>0</c:v>
                </c:pt>
                <c:pt idx="20">
                  <c:v>0.56424581005586716</c:v>
                </c:pt>
                <c:pt idx="24">
                  <c:v>0.90598290598290387</c:v>
                </c:pt>
                <c:pt idx="27">
                  <c:v>0.35632183908046078</c:v>
                </c:pt>
              </c:numCache>
            </c:numRef>
          </c:yVal>
        </c:ser>
        <c:ser>
          <c:idx val="1"/>
          <c:order val="1"/>
          <c:tx>
            <c:v>-2913V Gain</c:v>
          </c:tx>
          <c:spPr>
            <a:ln w="28575">
              <a:noFill/>
            </a:ln>
            <a:effectLst/>
          </c:spPr>
          <c:marker>
            <c:symbol val="square"/>
            <c:size val="5"/>
            <c:spPr>
              <a:solidFill>
                <a:srgbClr val="DD2D32"/>
              </a:solidFill>
              <a:ln>
                <a:solidFill>
                  <a:srgbClr val="DD2D32"/>
                </a:solidFill>
                <a:prstDash val="solid"/>
              </a:ln>
              <a:effectLst/>
            </c:spPr>
          </c:marker>
          <c:xVal>
            <c:numRef>
              <c:f>Sheet1!$B$4:$B$32</c:f>
              <c:numCache>
                <c:formatCode>General</c:formatCode>
                <c:ptCount val="29"/>
                <c:pt idx="0">
                  <c:v>2190.3100000000022</c:v>
                </c:pt>
                <c:pt idx="1">
                  <c:v>2156.14</c:v>
                </c:pt>
                <c:pt idx="2">
                  <c:v>2104.88</c:v>
                </c:pt>
                <c:pt idx="3">
                  <c:v>2070.71</c:v>
                </c:pt>
                <c:pt idx="4">
                  <c:v>2036.54</c:v>
                </c:pt>
                <c:pt idx="5">
                  <c:v>2019.45</c:v>
                </c:pt>
                <c:pt idx="6">
                  <c:v>1985.28</c:v>
                </c:pt>
                <c:pt idx="7">
                  <c:v>1951.1</c:v>
                </c:pt>
                <c:pt idx="8">
                  <c:v>1916.93</c:v>
                </c:pt>
                <c:pt idx="9">
                  <c:v>1882.76</c:v>
                </c:pt>
                <c:pt idx="10">
                  <c:v>1848.58</c:v>
                </c:pt>
                <c:pt idx="11">
                  <c:v>1814.41</c:v>
                </c:pt>
                <c:pt idx="12">
                  <c:v>1780.24</c:v>
                </c:pt>
                <c:pt idx="13">
                  <c:v>1746.06</c:v>
                </c:pt>
                <c:pt idx="14">
                  <c:v>1711.8899999999999</c:v>
                </c:pt>
                <c:pt idx="15">
                  <c:v>1677.72</c:v>
                </c:pt>
                <c:pt idx="16">
                  <c:v>1643.54</c:v>
                </c:pt>
                <c:pt idx="17">
                  <c:v>1609.37</c:v>
                </c:pt>
                <c:pt idx="18">
                  <c:v>1575.2</c:v>
                </c:pt>
                <c:pt idx="19">
                  <c:v>1541.02</c:v>
                </c:pt>
                <c:pt idx="20">
                  <c:v>1506.85</c:v>
                </c:pt>
                <c:pt idx="21">
                  <c:v>1472.6799999999998</c:v>
                </c:pt>
                <c:pt idx="22">
                  <c:v>1438.5</c:v>
                </c:pt>
                <c:pt idx="23">
                  <c:v>1404.33</c:v>
                </c:pt>
                <c:pt idx="24">
                  <c:v>1387.24</c:v>
                </c:pt>
                <c:pt idx="25">
                  <c:v>1353.07</c:v>
                </c:pt>
                <c:pt idx="26">
                  <c:v>1267.6399999999999</c:v>
                </c:pt>
                <c:pt idx="27">
                  <c:v>113.86</c:v>
                </c:pt>
                <c:pt idx="28">
                  <c:v>840.47</c:v>
                </c:pt>
              </c:numCache>
            </c:numRef>
          </c:xVal>
          <c:yVal>
            <c:numRef>
              <c:f>Sheet1!$X$4:$X$32</c:f>
              <c:numCache>
                <c:formatCode>General</c:formatCode>
                <c:ptCount val="29"/>
                <c:pt idx="0">
                  <c:v>0.88022813688212931</c:v>
                </c:pt>
                <c:pt idx="1">
                  <c:v>0.53780487804878196</c:v>
                </c:pt>
                <c:pt idx="2">
                  <c:v>8.7053571428571411E-2</c:v>
                </c:pt>
                <c:pt idx="3">
                  <c:v>0.19510869565217392</c:v>
                </c:pt>
                <c:pt idx="4">
                  <c:v>0.24694464414090631</c:v>
                </c:pt>
                <c:pt idx="5">
                  <c:v>0.20799567801188545</c:v>
                </c:pt>
                <c:pt idx="6">
                  <c:v>0</c:v>
                </c:pt>
                <c:pt idx="7">
                  <c:v>0</c:v>
                </c:pt>
                <c:pt idx="8">
                  <c:v>0</c:v>
                </c:pt>
                <c:pt idx="9">
                  <c:v>0</c:v>
                </c:pt>
                <c:pt idx="10">
                  <c:v>0</c:v>
                </c:pt>
                <c:pt idx="11">
                  <c:v>0</c:v>
                </c:pt>
                <c:pt idx="12">
                  <c:v>0</c:v>
                </c:pt>
                <c:pt idx="13">
                  <c:v>0</c:v>
                </c:pt>
                <c:pt idx="14">
                  <c:v>0</c:v>
                </c:pt>
                <c:pt idx="15">
                  <c:v>0</c:v>
                </c:pt>
                <c:pt idx="16">
                  <c:v>0</c:v>
                </c:pt>
                <c:pt idx="17">
                  <c:v>6.2468765617191432E-2</c:v>
                </c:pt>
                <c:pt idx="18">
                  <c:v>0.1</c:v>
                </c:pt>
                <c:pt idx="24">
                  <c:v>0.52825552825552824</c:v>
                </c:pt>
                <c:pt idx="27">
                  <c:v>0.88288288288288286</c:v>
                </c:pt>
              </c:numCache>
            </c:numRef>
          </c:yVal>
        </c:ser>
        <c:ser>
          <c:idx val="2"/>
          <c:order val="2"/>
          <c:tx>
            <c:v>-2988V Gain</c:v>
          </c:tx>
          <c:spPr>
            <a:ln w="28575">
              <a:noFill/>
            </a:ln>
          </c:spPr>
          <c:marker>
            <c:symbol val="triangle"/>
            <c:size val="5"/>
            <c:spPr>
              <a:solidFill>
                <a:srgbClr val="4600A5"/>
              </a:solidFill>
              <a:ln>
                <a:solidFill>
                  <a:srgbClr val="4600A5"/>
                </a:solidFill>
                <a:prstDash val="solid"/>
              </a:ln>
            </c:spPr>
          </c:marker>
          <c:xVal>
            <c:numRef>
              <c:f>Sheet1!$B$4:$B$32</c:f>
              <c:numCache>
                <c:formatCode>General</c:formatCode>
                <c:ptCount val="29"/>
                <c:pt idx="0">
                  <c:v>2190.3100000000022</c:v>
                </c:pt>
                <c:pt idx="1">
                  <c:v>2156.14</c:v>
                </c:pt>
                <c:pt idx="2">
                  <c:v>2104.88</c:v>
                </c:pt>
                <c:pt idx="3">
                  <c:v>2070.71</c:v>
                </c:pt>
                <c:pt idx="4">
                  <c:v>2036.54</c:v>
                </c:pt>
                <c:pt idx="5">
                  <c:v>2019.45</c:v>
                </c:pt>
                <c:pt idx="6">
                  <c:v>1985.28</c:v>
                </c:pt>
                <c:pt idx="7">
                  <c:v>1951.1</c:v>
                </c:pt>
                <c:pt idx="8">
                  <c:v>1916.93</c:v>
                </c:pt>
                <c:pt idx="9">
                  <c:v>1882.76</c:v>
                </c:pt>
                <c:pt idx="10">
                  <c:v>1848.58</c:v>
                </c:pt>
                <c:pt idx="11">
                  <c:v>1814.41</c:v>
                </c:pt>
                <c:pt idx="12">
                  <c:v>1780.24</c:v>
                </c:pt>
                <c:pt idx="13">
                  <c:v>1746.06</c:v>
                </c:pt>
                <c:pt idx="14">
                  <c:v>1711.8899999999999</c:v>
                </c:pt>
                <c:pt idx="15">
                  <c:v>1677.72</c:v>
                </c:pt>
                <c:pt idx="16">
                  <c:v>1643.54</c:v>
                </c:pt>
                <c:pt idx="17">
                  <c:v>1609.37</c:v>
                </c:pt>
                <c:pt idx="18">
                  <c:v>1575.2</c:v>
                </c:pt>
                <c:pt idx="19">
                  <c:v>1541.02</c:v>
                </c:pt>
                <c:pt idx="20">
                  <c:v>1506.85</c:v>
                </c:pt>
                <c:pt idx="21">
                  <c:v>1472.6799999999998</c:v>
                </c:pt>
                <c:pt idx="22">
                  <c:v>1438.5</c:v>
                </c:pt>
                <c:pt idx="23">
                  <c:v>1404.33</c:v>
                </c:pt>
                <c:pt idx="24">
                  <c:v>1387.24</c:v>
                </c:pt>
                <c:pt idx="25">
                  <c:v>1353.07</c:v>
                </c:pt>
                <c:pt idx="26">
                  <c:v>1267.6399999999999</c:v>
                </c:pt>
                <c:pt idx="27">
                  <c:v>113.86</c:v>
                </c:pt>
                <c:pt idx="28">
                  <c:v>840.47</c:v>
                </c:pt>
              </c:numCache>
            </c:numRef>
          </c:xVal>
          <c:yVal>
            <c:numRef>
              <c:f>Sheet1!$AA$4:$AA$32</c:f>
              <c:numCache>
                <c:formatCode>General</c:formatCode>
                <c:ptCount val="29"/>
                <c:pt idx="0">
                  <c:v>1.0410677618069821</c:v>
                </c:pt>
                <c:pt idx="1">
                  <c:v>2.1323076923076942</c:v>
                </c:pt>
                <c:pt idx="2">
                  <c:v>0.44923857868020306</c:v>
                </c:pt>
                <c:pt idx="3">
                  <c:v>0.59189580318379342</c:v>
                </c:pt>
                <c:pt idx="4">
                  <c:v>0.47376425855513254</c:v>
                </c:pt>
                <c:pt idx="5">
                  <c:v>0</c:v>
                </c:pt>
                <c:pt idx="6">
                  <c:v>0</c:v>
                </c:pt>
                <c:pt idx="7">
                  <c:v>0</c:v>
                </c:pt>
                <c:pt idx="8">
                  <c:v>9.0876045074518366E-2</c:v>
                </c:pt>
                <c:pt idx="9">
                  <c:v>5.5543212619417907E-2</c:v>
                </c:pt>
                <c:pt idx="10">
                  <c:v>7.6899415564441714E-2</c:v>
                </c:pt>
                <c:pt idx="11">
                  <c:v>0</c:v>
                </c:pt>
                <c:pt idx="12">
                  <c:v>0</c:v>
                </c:pt>
                <c:pt idx="13">
                  <c:v>0</c:v>
                </c:pt>
                <c:pt idx="14">
                  <c:v>0</c:v>
                </c:pt>
                <c:pt idx="15">
                  <c:v>5.2587294909550011E-2</c:v>
                </c:pt>
                <c:pt idx="16">
                  <c:v>9.0909090909091064E-2</c:v>
                </c:pt>
                <c:pt idx="17">
                  <c:v>0</c:v>
                </c:pt>
                <c:pt idx="18">
                  <c:v>0.14285714285714324</c:v>
                </c:pt>
                <c:pt idx="19">
                  <c:v>0.37462537462537482</c:v>
                </c:pt>
                <c:pt idx="20">
                  <c:v>0</c:v>
                </c:pt>
                <c:pt idx="23">
                  <c:v>1.2007999999999976</c:v>
                </c:pt>
                <c:pt idx="24">
                  <c:v>0.42857142857142855</c:v>
                </c:pt>
                <c:pt idx="27">
                  <c:v>0.62468765617191513</c:v>
                </c:pt>
                <c:pt idx="28">
                  <c:v>1.3346666666666667</c:v>
                </c:pt>
              </c:numCache>
            </c:numRef>
          </c:yVal>
        </c:ser>
        <c:ser>
          <c:idx val="3"/>
          <c:order val="3"/>
          <c:tx>
            <c:v>-3064V Gain</c:v>
          </c:tx>
          <c:spPr>
            <a:ln w="28575">
              <a:noFill/>
            </a:ln>
          </c:spPr>
          <c:marker>
            <c:symbol val="circle"/>
            <c:size val="5"/>
            <c:spPr>
              <a:solidFill>
                <a:srgbClr val="4EE257"/>
              </a:solidFill>
              <a:ln>
                <a:solidFill>
                  <a:srgbClr val="4EE257"/>
                </a:solidFill>
                <a:prstDash val="solid"/>
              </a:ln>
            </c:spPr>
          </c:marker>
          <c:xVal>
            <c:numRef>
              <c:f>Sheet1!$B$4:$B$32</c:f>
              <c:numCache>
                <c:formatCode>General</c:formatCode>
                <c:ptCount val="29"/>
                <c:pt idx="0">
                  <c:v>2190.3100000000022</c:v>
                </c:pt>
                <c:pt idx="1">
                  <c:v>2156.14</c:v>
                </c:pt>
                <c:pt idx="2">
                  <c:v>2104.88</c:v>
                </c:pt>
                <c:pt idx="3">
                  <c:v>2070.71</c:v>
                </c:pt>
                <c:pt idx="4">
                  <c:v>2036.54</c:v>
                </c:pt>
                <c:pt idx="5">
                  <c:v>2019.45</c:v>
                </c:pt>
                <c:pt idx="6">
                  <c:v>1985.28</c:v>
                </c:pt>
                <c:pt idx="7">
                  <c:v>1951.1</c:v>
                </c:pt>
                <c:pt idx="8">
                  <c:v>1916.93</c:v>
                </c:pt>
                <c:pt idx="9">
                  <c:v>1882.76</c:v>
                </c:pt>
                <c:pt idx="10">
                  <c:v>1848.58</c:v>
                </c:pt>
                <c:pt idx="11">
                  <c:v>1814.41</c:v>
                </c:pt>
                <c:pt idx="12">
                  <c:v>1780.24</c:v>
                </c:pt>
                <c:pt idx="13">
                  <c:v>1746.06</c:v>
                </c:pt>
                <c:pt idx="14">
                  <c:v>1711.8899999999999</c:v>
                </c:pt>
                <c:pt idx="15">
                  <c:v>1677.72</c:v>
                </c:pt>
                <c:pt idx="16">
                  <c:v>1643.54</c:v>
                </c:pt>
                <c:pt idx="17">
                  <c:v>1609.37</c:v>
                </c:pt>
                <c:pt idx="18">
                  <c:v>1575.2</c:v>
                </c:pt>
                <c:pt idx="19">
                  <c:v>1541.02</c:v>
                </c:pt>
                <c:pt idx="20">
                  <c:v>1506.85</c:v>
                </c:pt>
                <c:pt idx="21">
                  <c:v>1472.6799999999998</c:v>
                </c:pt>
                <c:pt idx="22">
                  <c:v>1438.5</c:v>
                </c:pt>
                <c:pt idx="23">
                  <c:v>1404.33</c:v>
                </c:pt>
                <c:pt idx="24">
                  <c:v>1387.24</c:v>
                </c:pt>
                <c:pt idx="25">
                  <c:v>1353.07</c:v>
                </c:pt>
                <c:pt idx="26">
                  <c:v>1267.6399999999999</c:v>
                </c:pt>
                <c:pt idx="27">
                  <c:v>113.86</c:v>
                </c:pt>
                <c:pt idx="28">
                  <c:v>840.47</c:v>
                </c:pt>
              </c:numCache>
            </c:numRef>
          </c:xVal>
          <c:yVal>
            <c:numRef>
              <c:f>Sheet1!$AD$4:$AD$32</c:f>
              <c:numCache>
                <c:formatCode>General</c:formatCode>
                <c:ptCount val="29"/>
                <c:pt idx="1">
                  <c:v>1.9536231884057971</c:v>
                </c:pt>
                <c:pt idx="2">
                  <c:v>1.02300109529025</c:v>
                </c:pt>
                <c:pt idx="3">
                  <c:v>0.1304347826086957</c:v>
                </c:pt>
                <c:pt idx="4">
                  <c:v>0.26805385556915545</c:v>
                </c:pt>
                <c:pt idx="5">
                  <c:v>0.11606313834726092</c:v>
                </c:pt>
                <c:pt idx="6">
                  <c:v>7.1428571428571425E-2</c:v>
                </c:pt>
                <c:pt idx="7">
                  <c:v>0</c:v>
                </c:pt>
                <c:pt idx="8">
                  <c:v>0.16666666666666666</c:v>
                </c:pt>
                <c:pt idx="9">
                  <c:v>7.6923076923076927E-2</c:v>
                </c:pt>
                <c:pt idx="10">
                  <c:v>0</c:v>
                </c:pt>
                <c:pt idx="11">
                  <c:v>7.6899415564441714E-2</c:v>
                </c:pt>
                <c:pt idx="12">
                  <c:v>7.1428571428571425E-2</c:v>
                </c:pt>
                <c:pt idx="13">
                  <c:v>0</c:v>
                </c:pt>
                <c:pt idx="14">
                  <c:v>0</c:v>
                </c:pt>
                <c:pt idx="15">
                  <c:v>8.3333333333333343E-2</c:v>
                </c:pt>
                <c:pt idx="16">
                  <c:v>0.83466666666666667</c:v>
                </c:pt>
                <c:pt idx="17">
                  <c:v>9.0843023255813948E-2</c:v>
                </c:pt>
                <c:pt idx="18">
                  <c:v>0.18175209014903701</c:v>
                </c:pt>
                <c:pt idx="19">
                  <c:v>0.14285714285714324</c:v>
                </c:pt>
                <c:pt idx="20">
                  <c:v>0.12493753123438282</c:v>
                </c:pt>
                <c:pt idx="21">
                  <c:v>0.29988004798080886</c:v>
                </c:pt>
                <c:pt idx="22">
                  <c:v>0.2498750624687657</c:v>
                </c:pt>
                <c:pt idx="24">
                  <c:v>0.75000000000000111</c:v>
                </c:pt>
                <c:pt idx="25">
                  <c:v>0.45454545454545453</c:v>
                </c:pt>
                <c:pt idx="26">
                  <c:v>0.45438022537259265</c:v>
                </c:pt>
                <c:pt idx="27">
                  <c:v>0.3755000000000005</c:v>
                </c:pt>
                <c:pt idx="28">
                  <c:v>4</c:v>
                </c:pt>
              </c:numCache>
            </c:numRef>
          </c:yVal>
        </c:ser>
        <c:axId val="80254464"/>
        <c:axId val="80273408"/>
      </c:scatterChart>
      <c:valAx>
        <c:axId val="80254464"/>
        <c:scaling>
          <c:orientation val="minMax"/>
        </c:scaling>
        <c:axPos val="b"/>
        <c:title>
          <c:tx>
            <c:rich>
              <a:bodyPr/>
              <a:lstStyle/>
              <a:p>
                <a:pPr>
                  <a:defRPr/>
                </a:pPr>
                <a:r>
                  <a:rPr lang="en-US" dirty="0" smtClean="0"/>
                  <a:t>Top Deck MCP </a:t>
                </a:r>
                <a:r>
                  <a:rPr lang="en-US" dirty="0"/>
                  <a:t>V</a:t>
                </a:r>
              </a:p>
            </c:rich>
          </c:tx>
          <c:layout/>
          <c:spPr>
            <a:noFill/>
            <a:ln w="25400">
              <a:noFill/>
            </a:ln>
          </c:spPr>
        </c:title>
        <c:numFmt formatCode="General" sourceLinked="1"/>
        <c:majorTickMark val="in"/>
        <c:tickLblPos val="nextTo"/>
        <c:spPr>
          <a:ln w="3175">
            <a:solidFill>
              <a:srgbClr val="000000"/>
            </a:solidFill>
            <a:prstDash val="solid"/>
          </a:ln>
        </c:spPr>
        <c:txPr>
          <a:bodyPr rot="0" vert="horz"/>
          <a:lstStyle/>
          <a:p>
            <a:pPr>
              <a:defRPr/>
            </a:pPr>
            <a:endParaRPr lang="en-US"/>
          </a:p>
        </c:txPr>
        <c:crossAx val="80273408"/>
        <c:crosses val="autoZero"/>
        <c:crossBetween val="midCat"/>
      </c:valAx>
      <c:valAx>
        <c:axId val="80273408"/>
        <c:scaling>
          <c:orientation val="minMax"/>
        </c:scaling>
        <c:axPos val="l"/>
        <c:majorGridlines>
          <c:spPr>
            <a:ln w="3175">
              <a:solidFill>
                <a:srgbClr val="000000"/>
              </a:solidFill>
              <a:prstDash val="solid"/>
            </a:ln>
          </c:spPr>
        </c:majorGridlines>
        <c:title>
          <c:tx>
            <c:rich>
              <a:bodyPr/>
              <a:lstStyle/>
              <a:p>
                <a:pPr>
                  <a:defRPr/>
                </a:pPr>
                <a:r>
                  <a:rPr lang="en-US"/>
                  <a:t>PF8/PF6</a:t>
                </a:r>
              </a:p>
            </c:rich>
          </c:tx>
          <c:layout/>
          <c:spPr>
            <a:noFill/>
            <a:ln w="25400">
              <a:noFill/>
            </a:ln>
          </c:spPr>
        </c:title>
        <c:numFmt formatCode="General" sourceLinked="1"/>
        <c:majorTickMark val="none"/>
        <c:tickLblPos val="nextTo"/>
        <c:spPr>
          <a:ln w="3175">
            <a:solidFill>
              <a:srgbClr val="000000"/>
            </a:solidFill>
            <a:prstDash val="solid"/>
          </a:ln>
        </c:spPr>
        <c:txPr>
          <a:bodyPr rot="0" vert="horz"/>
          <a:lstStyle/>
          <a:p>
            <a:pPr>
              <a:defRPr/>
            </a:pPr>
            <a:endParaRPr lang="en-US"/>
          </a:p>
        </c:txPr>
        <c:crossAx val="80254464"/>
        <c:crosses val="autoZero"/>
        <c:crossBetween val="midCat"/>
      </c:valAx>
      <c:spPr>
        <a:noFill/>
        <a:ln w="12700">
          <a:solidFill>
            <a:srgbClr val="808080"/>
          </a:solidFill>
          <a:prstDash val="solid"/>
        </a:ln>
      </c:spPr>
    </c:plotArea>
    <c:plotVisOnly val="1"/>
    <c:dispBlanksAs val="gap"/>
  </c:chart>
  <c:spPr>
    <a:solidFill>
      <a:srgbClr val="FFFFFF"/>
    </a:solidFill>
    <a:ln w="3175">
      <a:noFill/>
      <a:prstDash val="solid"/>
    </a:ln>
  </c:spPr>
  <c:txPr>
    <a:bodyPr/>
    <a:lstStyle/>
    <a:p>
      <a:pPr>
        <a:defRPr sz="2400" b="0" i="0" u="none" strike="noStrike" baseline="0">
          <a:solidFill>
            <a:srgbClr val="000000"/>
          </a:solidFill>
          <a:latin typeface="Times New Roman" pitchFamily="18" charset="0"/>
          <a:ea typeface="Verdana"/>
          <a:cs typeface="Times New Roman" pitchFamily="18" charset="0"/>
        </a:defRPr>
      </a:pPr>
      <a:endParaRPr lang="en-US"/>
    </a:p>
  </c:txPr>
  <c:externalData r:id="rId1"/>
</c:chartSpace>
</file>

<file path=ppt/charts/chart10.xml><?xml version="1.0" encoding="utf-8"?>
<c:chartSpace xmlns:c="http://schemas.openxmlformats.org/drawingml/2006/chart" xmlns:a="http://schemas.openxmlformats.org/drawingml/2006/main" xmlns:r="http://schemas.openxmlformats.org/officeDocument/2006/relationships">
  <c:date1904 val="1"/>
  <c:lang val="en-US"/>
  <c:chart>
    <c:autoTitleDeleted val="1"/>
    <c:plotArea>
      <c:layout/>
      <c:lineChart>
        <c:grouping val="standard"/>
        <c:ser>
          <c:idx val="0"/>
          <c:order val="0"/>
          <c:spPr>
            <a:ln w="19050">
              <a:solidFill>
                <a:schemeClr val="tx1"/>
              </a:solidFill>
            </a:ln>
          </c:spPr>
          <c:marker>
            <c:symbol val="none"/>
          </c:marker>
          <c:val>
            <c:numRef>
              <c:f>Sheet2!$AG$5:$AG$105</c:f>
              <c:numCache>
                <c:formatCode>General</c:formatCode>
                <c:ptCount val="101"/>
                <c:pt idx="0">
                  <c:v>0</c:v>
                </c:pt>
                <c:pt idx="1">
                  <c:v>0</c:v>
                </c:pt>
                <c:pt idx="2">
                  <c:v>0</c:v>
                </c:pt>
                <c:pt idx="3">
                  <c:v>0</c:v>
                </c:pt>
                <c:pt idx="4">
                  <c:v>365</c:v>
                </c:pt>
                <c:pt idx="5">
                  <c:v>433</c:v>
                </c:pt>
                <c:pt idx="6">
                  <c:v>553</c:v>
                </c:pt>
                <c:pt idx="7">
                  <c:v>571</c:v>
                </c:pt>
                <c:pt idx="8">
                  <c:v>497</c:v>
                </c:pt>
                <c:pt idx="9">
                  <c:v>286</c:v>
                </c:pt>
                <c:pt idx="10">
                  <c:v>131</c:v>
                </c:pt>
                <c:pt idx="11">
                  <c:v>72</c:v>
                </c:pt>
                <c:pt idx="12">
                  <c:v>51</c:v>
                </c:pt>
                <c:pt idx="13">
                  <c:v>27</c:v>
                </c:pt>
                <c:pt idx="14">
                  <c:v>38</c:v>
                </c:pt>
                <c:pt idx="15">
                  <c:v>35</c:v>
                </c:pt>
                <c:pt idx="16">
                  <c:v>27</c:v>
                </c:pt>
                <c:pt idx="17">
                  <c:v>34</c:v>
                </c:pt>
                <c:pt idx="18">
                  <c:v>48</c:v>
                </c:pt>
                <c:pt idx="19">
                  <c:v>49</c:v>
                </c:pt>
                <c:pt idx="20">
                  <c:v>80</c:v>
                </c:pt>
                <c:pt idx="21">
                  <c:v>81</c:v>
                </c:pt>
                <c:pt idx="22">
                  <c:v>110</c:v>
                </c:pt>
                <c:pt idx="23">
                  <c:v>126</c:v>
                </c:pt>
                <c:pt idx="24">
                  <c:v>111</c:v>
                </c:pt>
                <c:pt idx="25">
                  <c:v>109</c:v>
                </c:pt>
                <c:pt idx="26">
                  <c:v>78</c:v>
                </c:pt>
                <c:pt idx="27">
                  <c:v>36</c:v>
                </c:pt>
                <c:pt idx="28">
                  <c:v>23</c:v>
                </c:pt>
                <c:pt idx="29">
                  <c:v>16</c:v>
                </c:pt>
                <c:pt idx="30">
                  <c:v>10</c:v>
                </c:pt>
                <c:pt idx="31">
                  <c:v>12</c:v>
                </c:pt>
                <c:pt idx="32">
                  <c:v>11</c:v>
                </c:pt>
                <c:pt idx="33">
                  <c:v>6</c:v>
                </c:pt>
                <c:pt idx="34">
                  <c:v>11</c:v>
                </c:pt>
                <c:pt idx="35">
                  <c:v>7</c:v>
                </c:pt>
                <c:pt idx="36">
                  <c:v>6</c:v>
                </c:pt>
                <c:pt idx="37">
                  <c:v>12</c:v>
                </c:pt>
                <c:pt idx="38">
                  <c:v>9</c:v>
                </c:pt>
                <c:pt idx="39">
                  <c:v>8</c:v>
                </c:pt>
                <c:pt idx="40">
                  <c:v>8</c:v>
                </c:pt>
                <c:pt idx="41">
                  <c:v>5</c:v>
                </c:pt>
                <c:pt idx="42">
                  <c:v>5</c:v>
                </c:pt>
                <c:pt idx="43">
                  <c:v>8</c:v>
                </c:pt>
                <c:pt idx="44">
                  <c:v>9</c:v>
                </c:pt>
                <c:pt idx="45">
                  <c:v>6</c:v>
                </c:pt>
                <c:pt idx="46">
                  <c:v>2</c:v>
                </c:pt>
                <c:pt idx="47">
                  <c:v>6</c:v>
                </c:pt>
                <c:pt idx="48">
                  <c:v>7</c:v>
                </c:pt>
                <c:pt idx="49">
                  <c:v>7</c:v>
                </c:pt>
                <c:pt idx="50">
                  <c:v>4</c:v>
                </c:pt>
                <c:pt idx="51">
                  <c:v>9</c:v>
                </c:pt>
                <c:pt idx="52">
                  <c:v>6</c:v>
                </c:pt>
                <c:pt idx="53">
                  <c:v>7</c:v>
                </c:pt>
                <c:pt idx="54">
                  <c:v>10</c:v>
                </c:pt>
                <c:pt idx="55">
                  <c:v>5</c:v>
                </c:pt>
                <c:pt idx="56">
                  <c:v>9</c:v>
                </c:pt>
                <c:pt idx="57">
                  <c:v>10</c:v>
                </c:pt>
                <c:pt idx="58">
                  <c:v>9</c:v>
                </c:pt>
                <c:pt idx="59">
                  <c:v>7</c:v>
                </c:pt>
                <c:pt idx="60">
                  <c:v>10</c:v>
                </c:pt>
                <c:pt idx="61">
                  <c:v>7</c:v>
                </c:pt>
                <c:pt idx="62">
                  <c:v>6</c:v>
                </c:pt>
                <c:pt idx="63">
                  <c:v>5</c:v>
                </c:pt>
                <c:pt idx="64">
                  <c:v>6</c:v>
                </c:pt>
                <c:pt idx="65">
                  <c:v>3</c:v>
                </c:pt>
                <c:pt idx="66">
                  <c:v>5</c:v>
                </c:pt>
                <c:pt idx="67">
                  <c:v>0</c:v>
                </c:pt>
                <c:pt idx="68">
                  <c:v>2</c:v>
                </c:pt>
                <c:pt idx="69">
                  <c:v>8</c:v>
                </c:pt>
                <c:pt idx="70">
                  <c:v>7</c:v>
                </c:pt>
                <c:pt idx="71">
                  <c:v>6</c:v>
                </c:pt>
                <c:pt idx="72">
                  <c:v>8</c:v>
                </c:pt>
                <c:pt idx="73">
                  <c:v>2</c:v>
                </c:pt>
                <c:pt idx="74">
                  <c:v>3</c:v>
                </c:pt>
                <c:pt idx="75">
                  <c:v>3</c:v>
                </c:pt>
                <c:pt idx="76">
                  <c:v>2</c:v>
                </c:pt>
                <c:pt idx="77">
                  <c:v>1</c:v>
                </c:pt>
                <c:pt idx="78">
                  <c:v>7</c:v>
                </c:pt>
                <c:pt idx="79">
                  <c:v>2</c:v>
                </c:pt>
                <c:pt idx="80">
                  <c:v>5</c:v>
                </c:pt>
                <c:pt idx="81">
                  <c:v>4</c:v>
                </c:pt>
                <c:pt idx="82">
                  <c:v>5</c:v>
                </c:pt>
                <c:pt idx="83">
                  <c:v>4</c:v>
                </c:pt>
                <c:pt idx="84">
                  <c:v>2</c:v>
                </c:pt>
                <c:pt idx="85">
                  <c:v>2</c:v>
                </c:pt>
                <c:pt idx="86">
                  <c:v>5</c:v>
                </c:pt>
                <c:pt idx="87">
                  <c:v>3</c:v>
                </c:pt>
                <c:pt idx="88">
                  <c:v>1</c:v>
                </c:pt>
                <c:pt idx="89">
                  <c:v>1</c:v>
                </c:pt>
                <c:pt idx="90">
                  <c:v>2</c:v>
                </c:pt>
                <c:pt idx="91">
                  <c:v>2</c:v>
                </c:pt>
                <c:pt idx="92">
                  <c:v>2</c:v>
                </c:pt>
                <c:pt idx="93">
                  <c:v>1</c:v>
                </c:pt>
                <c:pt idx="94">
                  <c:v>1</c:v>
                </c:pt>
                <c:pt idx="95">
                  <c:v>4</c:v>
                </c:pt>
                <c:pt idx="96">
                  <c:v>0</c:v>
                </c:pt>
                <c:pt idx="97">
                  <c:v>2</c:v>
                </c:pt>
                <c:pt idx="98">
                  <c:v>2</c:v>
                </c:pt>
                <c:pt idx="99">
                  <c:v>5</c:v>
                </c:pt>
                <c:pt idx="100">
                  <c:v>2</c:v>
                </c:pt>
              </c:numCache>
            </c:numRef>
          </c:val>
        </c:ser>
        <c:marker val="1"/>
        <c:axId val="80343424"/>
        <c:axId val="80344960"/>
      </c:lineChart>
      <c:catAx>
        <c:axId val="80343424"/>
        <c:scaling>
          <c:orientation val="minMax"/>
        </c:scaling>
        <c:axPos val="b"/>
        <c:majorTickMark val="none"/>
        <c:tickLblPos val="nextTo"/>
        <c:crossAx val="80344960"/>
        <c:crosses val="autoZero"/>
        <c:auto val="1"/>
        <c:lblAlgn val="ctr"/>
        <c:lblOffset val="100"/>
        <c:tickMarkSkip val="5"/>
      </c:catAx>
      <c:valAx>
        <c:axId val="80344960"/>
        <c:scaling>
          <c:orientation val="minMax"/>
          <c:max val="600"/>
        </c:scaling>
        <c:axPos val="l"/>
        <c:majorGridlines/>
        <c:title>
          <c:tx>
            <c:rich>
              <a:bodyPr/>
              <a:lstStyle/>
              <a:p>
                <a:pPr>
                  <a:defRPr/>
                </a:pPr>
                <a:r>
                  <a:rPr lang="en-US"/>
                  <a:t>Counts</a:t>
                </a:r>
              </a:p>
            </c:rich>
          </c:tx>
          <c:layout/>
        </c:title>
        <c:numFmt formatCode="General" sourceLinked="1"/>
        <c:majorTickMark val="none"/>
        <c:tickLblPos val="nextTo"/>
        <c:crossAx val="80343424"/>
        <c:crosses val="autoZero"/>
        <c:crossBetween val="between"/>
      </c:valAx>
    </c:plotArea>
    <c:plotVisOnly val="1"/>
  </c:chart>
  <c:txPr>
    <a:bodyPr/>
    <a:lstStyle/>
    <a:p>
      <a:pPr>
        <a:defRPr sz="1200">
          <a:latin typeface="Times New Roman" pitchFamily="18" charset="0"/>
          <a:cs typeface="Times New Roman" pitchFamily="18" charset="0"/>
        </a:defRPr>
      </a:pPr>
      <a:endParaRPr lang="en-US"/>
    </a:p>
  </c:txPr>
  <c:externalData r:id="rId1"/>
</c:chartSpace>
</file>

<file path=ppt/charts/chart11.xml><?xml version="1.0" encoding="utf-8"?>
<c:chartSpace xmlns:c="http://schemas.openxmlformats.org/drawingml/2006/chart" xmlns:a="http://schemas.openxmlformats.org/drawingml/2006/main" xmlns:r="http://schemas.openxmlformats.org/officeDocument/2006/relationships">
  <c:date1904 val="1"/>
  <c:lang val="en-US"/>
  <c:chart>
    <c:autoTitleDeleted val="1"/>
    <c:plotArea>
      <c:layout/>
      <c:lineChart>
        <c:grouping val="standard"/>
        <c:ser>
          <c:idx val="0"/>
          <c:order val="0"/>
          <c:spPr>
            <a:ln w="19050">
              <a:solidFill>
                <a:schemeClr val="tx1"/>
              </a:solidFill>
            </a:ln>
          </c:spPr>
          <c:marker>
            <c:symbol val="none"/>
          </c:marker>
          <c:val>
            <c:numRef>
              <c:f>Sheet2!$AG$5:$AG$105</c:f>
              <c:numCache>
                <c:formatCode>General</c:formatCode>
                <c:ptCount val="101"/>
                <c:pt idx="0">
                  <c:v>0</c:v>
                </c:pt>
                <c:pt idx="1">
                  <c:v>0</c:v>
                </c:pt>
                <c:pt idx="2">
                  <c:v>0</c:v>
                </c:pt>
                <c:pt idx="3">
                  <c:v>0</c:v>
                </c:pt>
                <c:pt idx="4">
                  <c:v>365</c:v>
                </c:pt>
                <c:pt idx="5">
                  <c:v>433</c:v>
                </c:pt>
                <c:pt idx="6">
                  <c:v>553</c:v>
                </c:pt>
                <c:pt idx="7">
                  <c:v>571</c:v>
                </c:pt>
                <c:pt idx="8">
                  <c:v>497</c:v>
                </c:pt>
                <c:pt idx="9">
                  <c:v>286</c:v>
                </c:pt>
                <c:pt idx="10">
                  <c:v>131</c:v>
                </c:pt>
                <c:pt idx="11">
                  <c:v>72</c:v>
                </c:pt>
                <c:pt idx="12">
                  <c:v>51</c:v>
                </c:pt>
                <c:pt idx="13">
                  <c:v>27</c:v>
                </c:pt>
                <c:pt idx="14">
                  <c:v>38</c:v>
                </c:pt>
                <c:pt idx="15">
                  <c:v>35</c:v>
                </c:pt>
                <c:pt idx="16">
                  <c:v>27</c:v>
                </c:pt>
                <c:pt idx="17">
                  <c:v>34</c:v>
                </c:pt>
                <c:pt idx="18">
                  <c:v>48</c:v>
                </c:pt>
                <c:pt idx="19">
                  <c:v>49</c:v>
                </c:pt>
                <c:pt idx="20">
                  <c:v>80</c:v>
                </c:pt>
                <c:pt idx="21">
                  <c:v>81</c:v>
                </c:pt>
                <c:pt idx="22">
                  <c:v>110</c:v>
                </c:pt>
                <c:pt idx="23">
                  <c:v>126</c:v>
                </c:pt>
                <c:pt idx="24">
                  <c:v>111</c:v>
                </c:pt>
                <c:pt idx="25">
                  <c:v>109</c:v>
                </c:pt>
                <c:pt idx="26">
                  <c:v>78</c:v>
                </c:pt>
                <c:pt idx="27">
                  <c:v>36</c:v>
                </c:pt>
                <c:pt idx="28">
                  <c:v>23</c:v>
                </c:pt>
                <c:pt idx="29">
                  <c:v>16</c:v>
                </c:pt>
                <c:pt idx="30">
                  <c:v>10</c:v>
                </c:pt>
                <c:pt idx="31">
                  <c:v>12</c:v>
                </c:pt>
                <c:pt idx="32">
                  <c:v>11</c:v>
                </c:pt>
                <c:pt idx="33">
                  <c:v>6</c:v>
                </c:pt>
                <c:pt idx="34">
                  <c:v>11</c:v>
                </c:pt>
                <c:pt idx="35">
                  <c:v>7</c:v>
                </c:pt>
                <c:pt idx="36">
                  <c:v>6</c:v>
                </c:pt>
                <c:pt idx="37">
                  <c:v>12</c:v>
                </c:pt>
                <c:pt idx="38">
                  <c:v>9</c:v>
                </c:pt>
                <c:pt idx="39">
                  <c:v>8</c:v>
                </c:pt>
                <c:pt idx="40">
                  <c:v>8</c:v>
                </c:pt>
                <c:pt idx="41">
                  <c:v>5</c:v>
                </c:pt>
                <c:pt idx="42">
                  <c:v>5</c:v>
                </c:pt>
                <c:pt idx="43">
                  <c:v>8</c:v>
                </c:pt>
                <c:pt idx="44">
                  <c:v>9</c:v>
                </c:pt>
                <c:pt idx="45">
                  <c:v>6</c:v>
                </c:pt>
                <c:pt idx="46">
                  <c:v>2</c:v>
                </c:pt>
                <c:pt idx="47">
                  <c:v>6</c:v>
                </c:pt>
                <c:pt idx="48">
                  <c:v>7</c:v>
                </c:pt>
                <c:pt idx="49">
                  <c:v>7</c:v>
                </c:pt>
                <c:pt idx="50">
                  <c:v>4</c:v>
                </c:pt>
                <c:pt idx="51">
                  <c:v>9</c:v>
                </c:pt>
                <c:pt idx="52">
                  <c:v>6</c:v>
                </c:pt>
                <c:pt idx="53">
                  <c:v>7</c:v>
                </c:pt>
                <c:pt idx="54">
                  <c:v>10</c:v>
                </c:pt>
                <c:pt idx="55">
                  <c:v>5</c:v>
                </c:pt>
                <c:pt idx="56">
                  <c:v>9</c:v>
                </c:pt>
                <c:pt idx="57">
                  <c:v>10</c:v>
                </c:pt>
                <c:pt idx="58">
                  <c:v>9</c:v>
                </c:pt>
                <c:pt idx="59">
                  <c:v>7</c:v>
                </c:pt>
                <c:pt idx="60">
                  <c:v>10</c:v>
                </c:pt>
                <c:pt idx="61">
                  <c:v>7</c:v>
                </c:pt>
                <c:pt idx="62">
                  <c:v>6</c:v>
                </c:pt>
                <c:pt idx="63">
                  <c:v>5</c:v>
                </c:pt>
                <c:pt idx="64">
                  <c:v>6</c:v>
                </c:pt>
                <c:pt idx="65">
                  <c:v>3</c:v>
                </c:pt>
                <c:pt idx="66">
                  <c:v>5</c:v>
                </c:pt>
                <c:pt idx="67">
                  <c:v>0</c:v>
                </c:pt>
                <c:pt idx="68">
                  <c:v>2</c:v>
                </c:pt>
                <c:pt idx="69">
                  <c:v>8</c:v>
                </c:pt>
                <c:pt idx="70">
                  <c:v>7</c:v>
                </c:pt>
                <c:pt idx="71">
                  <c:v>6</c:v>
                </c:pt>
                <c:pt idx="72">
                  <c:v>8</c:v>
                </c:pt>
                <c:pt idx="73">
                  <c:v>2</c:v>
                </c:pt>
                <c:pt idx="74">
                  <c:v>3</c:v>
                </c:pt>
                <c:pt idx="75">
                  <c:v>3</c:v>
                </c:pt>
                <c:pt idx="76">
                  <c:v>2</c:v>
                </c:pt>
                <c:pt idx="77">
                  <c:v>1</c:v>
                </c:pt>
                <c:pt idx="78">
                  <c:v>7</c:v>
                </c:pt>
                <c:pt idx="79">
                  <c:v>2</c:v>
                </c:pt>
                <c:pt idx="80">
                  <c:v>5</c:v>
                </c:pt>
                <c:pt idx="81">
                  <c:v>4</c:v>
                </c:pt>
                <c:pt idx="82">
                  <c:v>5</c:v>
                </c:pt>
                <c:pt idx="83">
                  <c:v>4</c:v>
                </c:pt>
                <c:pt idx="84">
                  <c:v>2</c:v>
                </c:pt>
                <c:pt idx="85">
                  <c:v>2</c:v>
                </c:pt>
                <c:pt idx="86">
                  <c:v>5</c:v>
                </c:pt>
                <c:pt idx="87">
                  <c:v>3</c:v>
                </c:pt>
                <c:pt idx="88">
                  <c:v>1</c:v>
                </c:pt>
                <c:pt idx="89">
                  <c:v>1</c:v>
                </c:pt>
                <c:pt idx="90">
                  <c:v>2</c:v>
                </c:pt>
                <c:pt idx="91">
                  <c:v>2</c:v>
                </c:pt>
                <c:pt idx="92">
                  <c:v>2</c:v>
                </c:pt>
                <c:pt idx="93">
                  <c:v>1</c:v>
                </c:pt>
                <c:pt idx="94">
                  <c:v>1</c:v>
                </c:pt>
                <c:pt idx="95">
                  <c:v>4</c:v>
                </c:pt>
                <c:pt idx="96">
                  <c:v>0</c:v>
                </c:pt>
                <c:pt idx="97">
                  <c:v>2</c:v>
                </c:pt>
                <c:pt idx="98">
                  <c:v>2</c:v>
                </c:pt>
                <c:pt idx="99">
                  <c:v>5</c:v>
                </c:pt>
                <c:pt idx="100">
                  <c:v>2</c:v>
                </c:pt>
              </c:numCache>
            </c:numRef>
          </c:val>
        </c:ser>
        <c:marker val="1"/>
        <c:axId val="80376960"/>
        <c:axId val="80378496"/>
      </c:lineChart>
      <c:catAx>
        <c:axId val="80376960"/>
        <c:scaling>
          <c:orientation val="minMax"/>
        </c:scaling>
        <c:axPos val="b"/>
        <c:majorTickMark val="none"/>
        <c:tickLblPos val="nextTo"/>
        <c:crossAx val="80378496"/>
        <c:crosses val="autoZero"/>
        <c:auto val="1"/>
        <c:lblAlgn val="ctr"/>
        <c:lblOffset val="100"/>
        <c:tickMarkSkip val="5"/>
      </c:catAx>
      <c:valAx>
        <c:axId val="80378496"/>
        <c:scaling>
          <c:logBase val="10"/>
          <c:orientation val="minMax"/>
          <c:max val="600"/>
        </c:scaling>
        <c:axPos val="l"/>
        <c:majorGridlines/>
        <c:title>
          <c:tx>
            <c:rich>
              <a:bodyPr/>
              <a:lstStyle/>
              <a:p>
                <a:pPr>
                  <a:defRPr/>
                </a:pPr>
                <a:r>
                  <a:rPr lang="en-US"/>
                  <a:t>Counts</a:t>
                </a:r>
              </a:p>
            </c:rich>
          </c:tx>
          <c:layout/>
        </c:title>
        <c:numFmt formatCode="General" sourceLinked="1"/>
        <c:majorTickMark val="none"/>
        <c:tickLblPos val="nextTo"/>
        <c:crossAx val="80376960"/>
        <c:crosses val="autoZero"/>
        <c:crossBetween val="between"/>
      </c:valAx>
    </c:plotArea>
    <c:plotVisOnly val="1"/>
  </c:chart>
  <c:txPr>
    <a:bodyPr/>
    <a:lstStyle/>
    <a:p>
      <a:pPr>
        <a:defRPr sz="1200">
          <a:latin typeface="Times New Roman" pitchFamily="18" charset="0"/>
          <a:cs typeface="Times New Roman" pitchFamily="18" charset="0"/>
        </a:defRPr>
      </a:pPr>
      <a:endParaRPr lang="en-US"/>
    </a:p>
  </c:txPr>
  <c:externalData r:id="rId1"/>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360" y="10226042"/>
            <a:ext cx="3264408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5760720" y="18653760"/>
            <a:ext cx="26883360" cy="8412480"/>
          </a:xfrm>
        </p:spPr>
        <p:txBody>
          <a:bodyPr/>
          <a:lstStyle>
            <a:lvl1pPr marL="0" indent="0" algn="ctr">
              <a:buNone/>
              <a:defRPr>
                <a:solidFill>
                  <a:schemeClr val="tx1">
                    <a:tint val="75000"/>
                  </a:schemeClr>
                </a:solidFill>
              </a:defRPr>
            </a:lvl1pPr>
            <a:lvl2pPr marL="2037786" indent="0" algn="ctr">
              <a:buNone/>
              <a:defRPr>
                <a:solidFill>
                  <a:schemeClr val="tx1">
                    <a:tint val="75000"/>
                  </a:schemeClr>
                </a:solidFill>
              </a:defRPr>
            </a:lvl2pPr>
            <a:lvl3pPr marL="4075572" indent="0" algn="ctr">
              <a:buNone/>
              <a:defRPr>
                <a:solidFill>
                  <a:schemeClr val="tx1">
                    <a:tint val="75000"/>
                  </a:schemeClr>
                </a:solidFill>
              </a:defRPr>
            </a:lvl3pPr>
            <a:lvl4pPr marL="6113358" indent="0" algn="ctr">
              <a:buNone/>
              <a:defRPr>
                <a:solidFill>
                  <a:schemeClr val="tx1">
                    <a:tint val="75000"/>
                  </a:schemeClr>
                </a:solidFill>
              </a:defRPr>
            </a:lvl4pPr>
            <a:lvl5pPr marL="8151144" indent="0" algn="ctr">
              <a:buNone/>
              <a:defRPr>
                <a:solidFill>
                  <a:schemeClr val="tx1">
                    <a:tint val="75000"/>
                  </a:schemeClr>
                </a:solidFill>
              </a:defRPr>
            </a:lvl5pPr>
            <a:lvl6pPr marL="10188931" indent="0" algn="ctr">
              <a:buNone/>
              <a:defRPr>
                <a:solidFill>
                  <a:schemeClr val="tx1">
                    <a:tint val="75000"/>
                  </a:schemeClr>
                </a:solidFill>
              </a:defRPr>
            </a:lvl6pPr>
            <a:lvl7pPr marL="12226717" indent="0" algn="ctr">
              <a:buNone/>
              <a:defRPr>
                <a:solidFill>
                  <a:schemeClr val="tx1">
                    <a:tint val="75000"/>
                  </a:schemeClr>
                </a:solidFill>
              </a:defRPr>
            </a:lvl7pPr>
            <a:lvl8pPr marL="14264503" indent="0" algn="ctr">
              <a:buNone/>
              <a:defRPr>
                <a:solidFill>
                  <a:schemeClr val="tx1">
                    <a:tint val="75000"/>
                  </a:schemeClr>
                </a:solidFill>
              </a:defRPr>
            </a:lvl8pPr>
            <a:lvl9pPr marL="16302289"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8AC19BB-0671-4D2C-BC08-03451DF7DE8D}" type="datetimeFigureOut">
              <a:rPr lang="en-US" smtClean="0"/>
              <a:pPr/>
              <a:t>4/23/2013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E11A3C-201F-4C21-A5EB-FFB27F1BF78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8AC19BB-0671-4D2C-BC08-03451DF7DE8D}" type="datetimeFigureOut">
              <a:rPr lang="en-US" smtClean="0"/>
              <a:pPr/>
              <a:t>4/23/2013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E11A3C-201F-4C21-A5EB-FFB27F1BF78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33715" y="21153122"/>
            <a:ext cx="32644080" cy="6537960"/>
          </a:xfrm>
        </p:spPr>
        <p:txBody>
          <a:bodyPr anchor="t"/>
          <a:lstStyle>
            <a:lvl1pPr algn="l">
              <a:defRPr sz="17800" b="1" cap="all"/>
            </a:lvl1pPr>
          </a:lstStyle>
          <a:p>
            <a:r>
              <a:rPr lang="en-US" smtClean="0"/>
              <a:t>Click to edit Master title style</a:t>
            </a:r>
            <a:endParaRPr lang="en-US"/>
          </a:p>
        </p:txBody>
      </p:sp>
      <p:sp>
        <p:nvSpPr>
          <p:cNvPr id="3" name="Text Placeholder 2"/>
          <p:cNvSpPr>
            <a:spLocks noGrp="1"/>
          </p:cNvSpPr>
          <p:nvPr>
            <p:ph type="body" idx="1"/>
          </p:nvPr>
        </p:nvSpPr>
        <p:spPr>
          <a:xfrm>
            <a:off x="3033715" y="13952225"/>
            <a:ext cx="32644080" cy="7200898"/>
          </a:xfrm>
        </p:spPr>
        <p:txBody>
          <a:bodyPr anchor="b"/>
          <a:lstStyle>
            <a:lvl1pPr marL="0" indent="0">
              <a:buNone/>
              <a:defRPr sz="8900">
                <a:solidFill>
                  <a:schemeClr val="tx1">
                    <a:tint val="75000"/>
                  </a:schemeClr>
                </a:solidFill>
              </a:defRPr>
            </a:lvl1pPr>
            <a:lvl2pPr marL="2037786" indent="0">
              <a:buNone/>
              <a:defRPr sz="8000">
                <a:solidFill>
                  <a:schemeClr val="tx1">
                    <a:tint val="75000"/>
                  </a:schemeClr>
                </a:solidFill>
              </a:defRPr>
            </a:lvl2pPr>
            <a:lvl3pPr marL="4075572" indent="0">
              <a:buNone/>
              <a:defRPr sz="7100">
                <a:solidFill>
                  <a:schemeClr val="tx1">
                    <a:tint val="75000"/>
                  </a:schemeClr>
                </a:solidFill>
              </a:defRPr>
            </a:lvl3pPr>
            <a:lvl4pPr marL="6113358" indent="0">
              <a:buNone/>
              <a:defRPr sz="6200">
                <a:solidFill>
                  <a:schemeClr val="tx1">
                    <a:tint val="75000"/>
                  </a:schemeClr>
                </a:solidFill>
              </a:defRPr>
            </a:lvl4pPr>
            <a:lvl5pPr marL="8151144" indent="0">
              <a:buNone/>
              <a:defRPr sz="6200">
                <a:solidFill>
                  <a:schemeClr val="tx1">
                    <a:tint val="75000"/>
                  </a:schemeClr>
                </a:solidFill>
              </a:defRPr>
            </a:lvl5pPr>
            <a:lvl6pPr marL="10188931" indent="0">
              <a:buNone/>
              <a:defRPr sz="6200">
                <a:solidFill>
                  <a:schemeClr val="tx1">
                    <a:tint val="75000"/>
                  </a:schemeClr>
                </a:solidFill>
              </a:defRPr>
            </a:lvl6pPr>
            <a:lvl7pPr marL="12226717" indent="0">
              <a:buNone/>
              <a:defRPr sz="6200">
                <a:solidFill>
                  <a:schemeClr val="tx1">
                    <a:tint val="75000"/>
                  </a:schemeClr>
                </a:solidFill>
              </a:defRPr>
            </a:lvl7pPr>
            <a:lvl8pPr marL="14264503" indent="0">
              <a:buNone/>
              <a:defRPr sz="6200">
                <a:solidFill>
                  <a:schemeClr val="tx1">
                    <a:tint val="75000"/>
                  </a:schemeClr>
                </a:solidFill>
              </a:defRPr>
            </a:lvl8pPr>
            <a:lvl9pPr marL="16302289" indent="0">
              <a:buNone/>
              <a:defRPr sz="6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8AC19BB-0671-4D2C-BC08-03451DF7DE8D}" type="datetimeFigureOut">
              <a:rPr lang="en-US" smtClean="0"/>
              <a:pPr/>
              <a:t>4/23/2013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E11A3C-201F-4C21-A5EB-FFB27F1BF78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067677" y="36865560"/>
            <a:ext cx="72262365" cy="104279702"/>
          </a:xfrm>
        </p:spPr>
        <p:txBody>
          <a:bodyPr/>
          <a:lstStyle>
            <a:lvl1pPr>
              <a:defRPr sz="12500"/>
            </a:lvl1pPr>
            <a:lvl2pPr>
              <a:defRPr sz="10700"/>
            </a:lvl2pPr>
            <a:lvl3pPr>
              <a:defRPr sz="8900"/>
            </a:lvl3pPr>
            <a:lvl4pPr>
              <a:defRPr sz="8000"/>
            </a:lvl4pPr>
            <a:lvl5pPr>
              <a:defRPr sz="8000"/>
            </a:lvl5pPr>
            <a:lvl6pPr>
              <a:defRPr sz="8000"/>
            </a:lvl6pPr>
            <a:lvl7pPr>
              <a:defRPr sz="8000"/>
            </a:lvl7pPr>
            <a:lvl8pPr>
              <a:defRPr sz="8000"/>
            </a:lvl8pPr>
            <a:lvl9pPr>
              <a:defRPr sz="8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80970122" y="36865560"/>
            <a:ext cx="72262365" cy="104279702"/>
          </a:xfrm>
        </p:spPr>
        <p:txBody>
          <a:bodyPr/>
          <a:lstStyle>
            <a:lvl1pPr>
              <a:defRPr sz="12500"/>
            </a:lvl1pPr>
            <a:lvl2pPr>
              <a:defRPr sz="10700"/>
            </a:lvl2pPr>
            <a:lvl3pPr>
              <a:defRPr sz="8900"/>
            </a:lvl3pPr>
            <a:lvl4pPr>
              <a:defRPr sz="8000"/>
            </a:lvl4pPr>
            <a:lvl5pPr>
              <a:defRPr sz="8000"/>
            </a:lvl5pPr>
            <a:lvl6pPr>
              <a:defRPr sz="8000"/>
            </a:lvl6pPr>
            <a:lvl7pPr>
              <a:defRPr sz="8000"/>
            </a:lvl7pPr>
            <a:lvl8pPr>
              <a:defRPr sz="8000"/>
            </a:lvl8pPr>
            <a:lvl9pPr>
              <a:defRPr sz="8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8AC19BB-0671-4D2C-BC08-03451DF7DE8D}" type="datetimeFigureOut">
              <a:rPr lang="en-US" smtClean="0"/>
              <a:pPr/>
              <a:t>4/23/2013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E11A3C-201F-4C21-A5EB-FFB27F1BF78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920240" y="1318262"/>
            <a:ext cx="3456432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920240" y="7368542"/>
            <a:ext cx="16968790" cy="3070858"/>
          </a:xfrm>
        </p:spPr>
        <p:txBody>
          <a:bodyPr anchor="b"/>
          <a:lstStyle>
            <a:lvl1pPr marL="0" indent="0">
              <a:buNone/>
              <a:defRPr sz="10700" b="1"/>
            </a:lvl1pPr>
            <a:lvl2pPr marL="2037786" indent="0">
              <a:buNone/>
              <a:defRPr sz="8900" b="1"/>
            </a:lvl2pPr>
            <a:lvl3pPr marL="4075572" indent="0">
              <a:buNone/>
              <a:defRPr sz="8000" b="1"/>
            </a:lvl3pPr>
            <a:lvl4pPr marL="6113358" indent="0">
              <a:buNone/>
              <a:defRPr sz="7100" b="1"/>
            </a:lvl4pPr>
            <a:lvl5pPr marL="8151144" indent="0">
              <a:buNone/>
              <a:defRPr sz="7100" b="1"/>
            </a:lvl5pPr>
            <a:lvl6pPr marL="10188931" indent="0">
              <a:buNone/>
              <a:defRPr sz="7100" b="1"/>
            </a:lvl6pPr>
            <a:lvl7pPr marL="12226717" indent="0">
              <a:buNone/>
              <a:defRPr sz="7100" b="1"/>
            </a:lvl7pPr>
            <a:lvl8pPr marL="14264503" indent="0">
              <a:buNone/>
              <a:defRPr sz="7100" b="1"/>
            </a:lvl8pPr>
            <a:lvl9pPr marL="16302289" indent="0">
              <a:buNone/>
              <a:defRPr sz="7100" b="1"/>
            </a:lvl9pPr>
          </a:lstStyle>
          <a:p>
            <a:pPr lvl="0"/>
            <a:r>
              <a:rPr lang="en-US" smtClean="0"/>
              <a:t>Click to edit Master text styles</a:t>
            </a:r>
          </a:p>
        </p:txBody>
      </p:sp>
      <p:sp>
        <p:nvSpPr>
          <p:cNvPr id="4" name="Content Placeholder 3"/>
          <p:cNvSpPr>
            <a:spLocks noGrp="1"/>
          </p:cNvSpPr>
          <p:nvPr>
            <p:ph sz="half" idx="2"/>
          </p:nvPr>
        </p:nvSpPr>
        <p:spPr>
          <a:xfrm>
            <a:off x="1920240" y="10439400"/>
            <a:ext cx="16968790" cy="18966182"/>
          </a:xfrm>
        </p:spPr>
        <p:txBody>
          <a:bodyPr/>
          <a:lstStyle>
            <a:lvl1pPr>
              <a:defRPr sz="10700"/>
            </a:lvl1pPr>
            <a:lvl2pPr>
              <a:defRPr sz="8900"/>
            </a:lvl2pPr>
            <a:lvl3pPr>
              <a:defRPr sz="8000"/>
            </a:lvl3pPr>
            <a:lvl4pPr>
              <a:defRPr sz="7100"/>
            </a:lvl4pPr>
            <a:lvl5pPr>
              <a:defRPr sz="7100"/>
            </a:lvl5pPr>
            <a:lvl6pPr>
              <a:defRPr sz="7100"/>
            </a:lvl6pPr>
            <a:lvl7pPr>
              <a:defRPr sz="7100"/>
            </a:lvl7pPr>
            <a:lvl8pPr>
              <a:defRPr sz="7100"/>
            </a:lvl8pPr>
            <a:lvl9pPr>
              <a:defRPr sz="7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9509107" y="7368542"/>
            <a:ext cx="16975455" cy="3070858"/>
          </a:xfrm>
        </p:spPr>
        <p:txBody>
          <a:bodyPr anchor="b"/>
          <a:lstStyle>
            <a:lvl1pPr marL="0" indent="0">
              <a:buNone/>
              <a:defRPr sz="10700" b="1"/>
            </a:lvl1pPr>
            <a:lvl2pPr marL="2037786" indent="0">
              <a:buNone/>
              <a:defRPr sz="8900" b="1"/>
            </a:lvl2pPr>
            <a:lvl3pPr marL="4075572" indent="0">
              <a:buNone/>
              <a:defRPr sz="8000" b="1"/>
            </a:lvl3pPr>
            <a:lvl4pPr marL="6113358" indent="0">
              <a:buNone/>
              <a:defRPr sz="7100" b="1"/>
            </a:lvl4pPr>
            <a:lvl5pPr marL="8151144" indent="0">
              <a:buNone/>
              <a:defRPr sz="7100" b="1"/>
            </a:lvl5pPr>
            <a:lvl6pPr marL="10188931" indent="0">
              <a:buNone/>
              <a:defRPr sz="7100" b="1"/>
            </a:lvl6pPr>
            <a:lvl7pPr marL="12226717" indent="0">
              <a:buNone/>
              <a:defRPr sz="7100" b="1"/>
            </a:lvl7pPr>
            <a:lvl8pPr marL="14264503" indent="0">
              <a:buNone/>
              <a:defRPr sz="7100" b="1"/>
            </a:lvl8pPr>
            <a:lvl9pPr marL="16302289" indent="0">
              <a:buNone/>
              <a:defRPr sz="7100" b="1"/>
            </a:lvl9pPr>
          </a:lstStyle>
          <a:p>
            <a:pPr lvl="0"/>
            <a:r>
              <a:rPr lang="en-US" smtClean="0"/>
              <a:t>Click to edit Master text styles</a:t>
            </a:r>
          </a:p>
        </p:txBody>
      </p:sp>
      <p:sp>
        <p:nvSpPr>
          <p:cNvPr id="6" name="Content Placeholder 5"/>
          <p:cNvSpPr>
            <a:spLocks noGrp="1"/>
          </p:cNvSpPr>
          <p:nvPr>
            <p:ph sz="quarter" idx="4"/>
          </p:nvPr>
        </p:nvSpPr>
        <p:spPr>
          <a:xfrm>
            <a:off x="19509107" y="10439400"/>
            <a:ext cx="16975455" cy="18966182"/>
          </a:xfrm>
        </p:spPr>
        <p:txBody>
          <a:bodyPr/>
          <a:lstStyle>
            <a:lvl1pPr>
              <a:defRPr sz="10700"/>
            </a:lvl1pPr>
            <a:lvl2pPr>
              <a:defRPr sz="8900"/>
            </a:lvl2pPr>
            <a:lvl3pPr>
              <a:defRPr sz="8000"/>
            </a:lvl3pPr>
            <a:lvl4pPr>
              <a:defRPr sz="7100"/>
            </a:lvl4pPr>
            <a:lvl5pPr>
              <a:defRPr sz="7100"/>
            </a:lvl5pPr>
            <a:lvl6pPr>
              <a:defRPr sz="7100"/>
            </a:lvl6pPr>
            <a:lvl7pPr>
              <a:defRPr sz="7100"/>
            </a:lvl7pPr>
            <a:lvl8pPr>
              <a:defRPr sz="7100"/>
            </a:lvl8pPr>
            <a:lvl9pPr>
              <a:defRPr sz="7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8AC19BB-0671-4D2C-BC08-03451DF7DE8D}" type="datetimeFigureOut">
              <a:rPr lang="en-US" smtClean="0"/>
              <a:pPr/>
              <a:t>4/23/2013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2E11A3C-201F-4C21-A5EB-FFB27F1BF78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8AC19BB-0671-4D2C-BC08-03451DF7DE8D}" type="datetimeFigureOut">
              <a:rPr lang="en-US" smtClean="0"/>
              <a:pPr/>
              <a:t>4/23/2013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2E11A3C-201F-4C21-A5EB-FFB27F1BF78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8AC19BB-0671-4D2C-BC08-03451DF7DE8D}" type="datetimeFigureOut">
              <a:rPr lang="en-US" smtClean="0"/>
              <a:pPr/>
              <a:t>4/23/2013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2E11A3C-201F-4C21-A5EB-FFB27F1BF78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2" y="1310640"/>
            <a:ext cx="12634915" cy="5577840"/>
          </a:xfrm>
        </p:spPr>
        <p:txBody>
          <a:bodyPr anchor="b"/>
          <a:lstStyle>
            <a:lvl1pPr algn="l">
              <a:defRPr sz="8900" b="1"/>
            </a:lvl1pPr>
          </a:lstStyle>
          <a:p>
            <a:r>
              <a:rPr lang="en-US" smtClean="0"/>
              <a:t>Click to edit Master title style</a:t>
            </a:r>
            <a:endParaRPr lang="en-US"/>
          </a:p>
        </p:txBody>
      </p:sp>
      <p:sp>
        <p:nvSpPr>
          <p:cNvPr id="3" name="Content Placeholder 2"/>
          <p:cNvSpPr>
            <a:spLocks noGrp="1"/>
          </p:cNvSpPr>
          <p:nvPr>
            <p:ph idx="1"/>
          </p:nvPr>
        </p:nvSpPr>
        <p:spPr>
          <a:xfrm>
            <a:off x="15015210" y="1310643"/>
            <a:ext cx="21469350" cy="28094942"/>
          </a:xfrm>
        </p:spPr>
        <p:txBody>
          <a:bodyPr/>
          <a:lstStyle>
            <a:lvl1pPr>
              <a:defRPr sz="14300"/>
            </a:lvl1pPr>
            <a:lvl2pPr>
              <a:defRPr sz="12500"/>
            </a:lvl2pPr>
            <a:lvl3pPr>
              <a:defRPr sz="10700"/>
            </a:lvl3pPr>
            <a:lvl4pPr>
              <a:defRPr sz="8900"/>
            </a:lvl4pPr>
            <a:lvl5pPr>
              <a:defRPr sz="8900"/>
            </a:lvl5pPr>
            <a:lvl6pPr>
              <a:defRPr sz="8900"/>
            </a:lvl6pPr>
            <a:lvl7pPr>
              <a:defRPr sz="8900"/>
            </a:lvl7pPr>
            <a:lvl8pPr>
              <a:defRPr sz="8900"/>
            </a:lvl8pPr>
            <a:lvl9pPr>
              <a:defRPr sz="8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920242" y="6888483"/>
            <a:ext cx="12634915" cy="22517102"/>
          </a:xfrm>
        </p:spPr>
        <p:txBody>
          <a:bodyPr/>
          <a:lstStyle>
            <a:lvl1pPr marL="0" indent="0">
              <a:buNone/>
              <a:defRPr sz="6200"/>
            </a:lvl1pPr>
            <a:lvl2pPr marL="2037786" indent="0">
              <a:buNone/>
              <a:defRPr sz="5300"/>
            </a:lvl2pPr>
            <a:lvl3pPr marL="4075572" indent="0">
              <a:buNone/>
              <a:defRPr sz="4500"/>
            </a:lvl3pPr>
            <a:lvl4pPr marL="6113358" indent="0">
              <a:buNone/>
              <a:defRPr sz="4000"/>
            </a:lvl4pPr>
            <a:lvl5pPr marL="8151144" indent="0">
              <a:buNone/>
              <a:defRPr sz="4000"/>
            </a:lvl5pPr>
            <a:lvl6pPr marL="10188931" indent="0">
              <a:buNone/>
              <a:defRPr sz="4000"/>
            </a:lvl6pPr>
            <a:lvl7pPr marL="12226717" indent="0">
              <a:buNone/>
              <a:defRPr sz="4000"/>
            </a:lvl7pPr>
            <a:lvl8pPr marL="14264503" indent="0">
              <a:buNone/>
              <a:defRPr sz="4000"/>
            </a:lvl8pPr>
            <a:lvl9pPr marL="16302289" indent="0">
              <a:buNone/>
              <a:defRPr sz="4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8AC19BB-0671-4D2C-BC08-03451DF7DE8D}" type="datetimeFigureOut">
              <a:rPr lang="en-US" smtClean="0"/>
              <a:pPr/>
              <a:t>4/23/2013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E11A3C-201F-4C21-A5EB-FFB27F1BF78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27610" y="23042880"/>
            <a:ext cx="23042880" cy="2720342"/>
          </a:xfrm>
        </p:spPr>
        <p:txBody>
          <a:bodyPr anchor="b"/>
          <a:lstStyle>
            <a:lvl1pPr algn="l">
              <a:defRPr sz="8900" b="1"/>
            </a:lvl1pPr>
          </a:lstStyle>
          <a:p>
            <a:r>
              <a:rPr lang="en-US" smtClean="0"/>
              <a:t>Click to edit Master title style</a:t>
            </a:r>
            <a:endParaRPr lang="en-US"/>
          </a:p>
        </p:txBody>
      </p:sp>
      <p:sp>
        <p:nvSpPr>
          <p:cNvPr id="3" name="Picture Placeholder 2"/>
          <p:cNvSpPr>
            <a:spLocks noGrp="1"/>
          </p:cNvSpPr>
          <p:nvPr>
            <p:ph type="pic" idx="1"/>
          </p:nvPr>
        </p:nvSpPr>
        <p:spPr>
          <a:xfrm>
            <a:off x="7527610" y="2941320"/>
            <a:ext cx="23042880" cy="19751040"/>
          </a:xfrm>
        </p:spPr>
        <p:txBody>
          <a:bodyPr/>
          <a:lstStyle>
            <a:lvl1pPr marL="0" indent="0">
              <a:buNone/>
              <a:defRPr sz="14300"/>
            </a:lvl1pPr>
            <a:lvl2pPr marL="2037786" indent="0">
              <a:buNone/>
              <a:defRPr sz="12500"/>
            </a:lvl2pPr>
            <a:lvl3pPr marL="4075572" indent="0">
              <a:buNone/>
              <a:defRPr sz="10700"/>
            </a:lvl3pPr>
            <a:lvl4pPr marL="6113358" indent="0">
              <a:buNone/>
              <a:defRPr sz="8900"/>
            </a:lvl4pPr>
            <a:lvl5pPr marL="8151144" indent="0">
              <a:buNone/>
              <a:defRPr sz="8900"/>
            </a:lvl5pPr>
            <a:lvl6pPr marL="10188931" indent="0">
              <a:buNone/>
              <a:defRPr sz="8900"/>
            </a:lvl6pPr>
            <a:lvl7pPr marL="12226717" indent="0">
              <a:buNone/>
              <a:defRPr sz="8900"/>
            </a:lvl7pPr>
            <a:lvl8pPr marL="14264503" indent="0">
              <a:buNone/>
              <a:defRPr sz="8900"/>
            </a:lvl8pPr>
            <a:lvl9pPr marL="16302289" indent="0">
              <a:buNone/>
              <a:defRPr sz="8900"/>
            </a:lvl9pPr>
          </a:lstStyle>
          <a:p>
            <a:endParaRPr lang="en-US"/>
          </a:p>
        </p:txBody>
      </p:sp>
      <p:sp>
        <p:nvSpPr>
          <p:cNvPr id="4" name="Text Placeholder 3"/>
          <p:cNvSpPr>
            <a:spLocks noGrp="1"/>
          </p:cNvSpPr>
          <p:nvPr>
            <p:ph type="body" sz="half" idx="2"/>
          </p:nvPr>
        </p:nvSpPr>
        <p:spPr>
          <a:xfrm>
            <a:off x="7527610" y="25763222"/>
            <a:ext cx="23042880" cy="3863338"/>
          </a:xfrm>
        </p:spPr>
        <p:txBody>
          <a:bodyPr/>
          <a:lstStyle>
            <a:lvl1pPr marL="0" indent="0">
              <a:buNone/>
              <a:defRPr sz="6200"/>
            </a:lvl1pPr>
            <a:lvl2pPr marL="2037786" indent="0">
              <a:buNone/>
              <a:defRPr sz="5300"/>
            </a:lvl2pPr>
            <a:lvl3pPr marL="4075572" indent="0">
              <a:buNone/>
              <a:defRPr sz="4500"/>
            </a:lvl3pPr>
            <a:lvl4pPr marL="6113358" indent="0">
              <a:buNone/>
              <a:defRPr sz="4000"/>
            </a:lvl4pPr>
            <a:lvl5pPr marL="8151144" indent="0">
              <a:buNone/>
              <a:defRPr sz="4000"/>
            </a:lvl5pPr>
            <a:lvl6pPr marL="10188931" indent="0">
              <a:buNone/>
              <a:defRPr sz="4000"/>
            </a:lvl6pPr>
            <a:lvl7pPr marL="12226717" indent="0">
              <a:buNone/>
              <a:defRPr sz="4000"/>
            </a:lvl7pPr>
            <a:lvl8pPr marL="14264503" indent="0">
              <a:buNone/>
              <a:defRPr sz="4000"/>
            </a:lvl8pPr>
            <a:lvl9pPr marL="16302289" indent="0">
              <a:buNone/>
              <a:defRPr sz="4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8AC19BB-0671-4D2C-BC08-03451DF7DE8D}" type="datetimeFigureOut">
              <a:rPr lang="en-US" smtClean="0"/>
              <a:pPr/>
              <a:t>4/23/2013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E11A3C-201F-4C21-A5EB-FFB27F1BF78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8AC19BB-0671-4D2C-BC08-03451DF7DE8D}" type="datetimeFigureOut">
              <a:rPr lang="en-US" smtClean="0"/>
              <a:pPr/>
              <a:t>4/23/2013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E11A3C-201F-4C21-A5EB-FFB27F1BF78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6941285" y="6324600"/>
            <a:ext cx="36291200" cy="1348206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067675" y="6324600"/>
            <a:ext cx="108233530" cy="1348206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8AC19BB-0671-4D2C-BC08-03451DF7DE8D}" type="datetimeFigureOut">
              <a:rPr lang="en-US" smtClean="0"/>
              <a:pPr/>
              <a:t>4/23/2013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E11A3C-201F-4C21-A5EB-FFB27F1BF78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20240" y="1318262"/>
            <a:ext cx="34564320" cy="5486400"/>
          </a:xfrm>
          <a:prstGeom prst="rect">
            <a:avLst/>
          </a:prstGeom>
        </p:spPr>
        <p:txBody>
          <a:bodyPr vert="horz" lIns="407557" tIns="203779" rIns="407557" bIns="203779"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920240" y="7680963"/>
            <a:ext cx="34564320" cy="21724622"/>
          </a:xfrm>
          <a:prstGeom prst="rect">
            <a:avLst/>
          </a:prstGeom>
        </p:spPr>
        <p:txBody>
          <a:bodyPr vert="horz" lIns="407557" tIns="203779" rIns="407557" bIns="20377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920240" y="30510482"/>
            <a:ext cx="8961120" cy="1752600"/>
          </a:xfrm>
          <a:prstGeom prst="rect">
            <a:avLst/>
          </a:prstGeom>
        </p:spPr>
        <p:txBody>
          <a:bodyPr vert="horz" lIns="407557" tIns="203779" rIns="407557" bIns="203779" rtlCol="0" anchor="ctr"/>
          <a:lstStyle>
            <a:lvl1pPr algn="l">
              <a:defRPr sz="5300">
                <a:solidFill>
                  <a:schemeClr val="tx1">
                    <a:tint val="75000"/>
                  </a:schemeClr>
                </a:solidFill>
              </a:defRPr>
            </a:lvl1pPr>
          </a:lstStyle>
          <a:p>
            <a:fld id="{D8AC19BB-0671-4D2C-BC08-03451DF7DE8D}" type="datetimeFigureOut">
              <a:rPr lang="en-US" smtClean="0"/>
              <a:pPr/>
              <a:t>4/23/2013</a:t>
            </a:fld>
            <a:endParaRPr lang="en-US"/>
          </a:p>
        </p:txBody>
      </p:sp>
      <p:sp>
        <p:nvSpPr>
          <p:cNvPr id="5" name="Footer Placeholder 4"/>
          <p:cNvSpPr>
            <a:spLocks noGrp="1"/>
          </p:cNvSpPr>
          <p:nvPr>
            <p:ph type="ftr" sz="quarter" idx="3"/>
          </p:nvPr>
        </p:nvSpPr>
        <p:spPr>
          <a:xfrm>
            <a:off x="13121640" y="30510482"/>
            <a:ext cx="12161520" cy="1752600"/>
          </a:xfrm>
          <a:prstGeom prst="rect">
            <a:avLst/>
          </a:prstGeom>
        </p:spPr>
        <p:txBody>
          <a:bodyPr vert="horz" lIns="407557" tIns="203779" rIns="407557" bIns="203779" rtlCol="0" anchor="ctr"/>
          <a:lstStyle>
            <a:lvl1pPr algn="ctr">
              <a:defRPr sz="53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7523440" y="30510482"/>
            <a:ext cx="8961120" cy="1752600"/>
          </a:xfrm>
          <a:prstGeom prst="rect">
            <a:avLst/>
          </a:prstGeom>
        </p:spPr>
        <p:txBody>
          <a:bodyPr vert="horz" lIns="407557" tIns="203779" rIns="407557" bIns="203779" rtlCol="0" anchor="ctr"/>
          <a:lstStyle>
            <a:lvl1pPr algn="r">
              <a:defRPr sz="5300">
                <a:solidFill>
                  <a:schemeClr val="tx1">
                    <a:tint val="75000"/>
                  </a:schemeClr>
                </a:solidFill>
              </a:defRPr>
            </a:lvl1pPr>
          </a:lstStyle>
          <a:p>
            <a:fld id="{12E11A3C-201F-4C21-A5EB-FFB27F1BF78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075572" rtl="0" eaLnBrk="1" latinLnBrk="0" hangingPunct="1">
        <a:spcBef>
          <a:spcPct val="0"/>
        </a:spcBef>
        <a:buNone/>
        <a:defRPr sz="19600" kern="1200">
          <a:solidFill>
            <a:schemeClr val="tx1"/>
          </a:solidFill>
          <a:latin typeface="+mj-lt"/>
          <a:ea typeface="+mj-ea"/>
          <a:cs typeface="+mj-cs"/>
        </a:defRPr>
      </a:lvl1pPr>
    </p:titleStyle>
    <p:bodyStyle>
      <a:lvl1pPr marL="1528340" indent="-1528340" algn="l" defTabSz="4075572" rtl="0" eaLnBrk="1" latinLnBrk="0" hangingPunct="1">
        <a:spcBef>
          <a:spcPct val="20000"/>
        </a:spcBef>
        <a:buFont typeface="Arial" pitchFamily="34" charset="0"/>
        <a:buChar char="•"/>
        <a:defRPr sz="14300" kern="1200">
          <a:solidFill>
            <a:schemeClr val="tx1"/>
          </a:solidFill>
          <a:latin typeface="+mn-lt"/>
          <a:ea typeface="+mn-ea"/>
          <a:cs typeface="+mn-cs"/>
        </a:defRPr>
      </a:lvl1pPr>
      <a:lvl2pPr marL="3311402" indent="-1273616" algn="l" defTabSz="4075572" rtl="0" eaLnBrk="1" latinLnBrk="0" hangingPunct="1">
        <a:spcBef>
          <a:spcPct val="20000"/>
        </a:spcBef>
        <a:buFont typeface="Arial" pitchFamily="34" charset="0"/>
        <a:buChar char="–"/>
        <a:defRPr sz="12500" kern="1200">
          <a:solidFill>
            <a:schemeClr val="tx1"/>
          </a:solidFill>
          <a:latin typeface="+mn-lt"/>
          <a:ea typeface="+mn-ea"/>
          <a:cs typeface="+mn-cs"/>
        </a:defRPr>
      </a:lvl2pPr>
      <a:lvl3pPr marL="5094465" indent="-1018893" algn="l" defTabSz="4075572" rtl="0" eaLnBrk="1" latinLnBrk="0" hangingPunct="1">
        <a:spcBef>
          <a:spcPct val="20000"/>
        </a:spcBef>
        <a:buFont typeface="Arial" pitchFamily="34" charset="0"/>
        <a:buChar char="•"/>
        <a:defRPr sz="10700" kern="1200">
          <a:solidFill>
            <a:schemeClr val="tx1"/>
          </a:solidFill>
          <a:latin typeface="+mn-lt"/>
          <a:ea typeface="+mn-ea"/>
          <a:cs typeface="+mn-cs"/>
        </a:defRPr>
      </a:lvl3pPr>
      <a:lvl4pPr marL="7132251" indent="-1018893" algn="l" defTabSz="4075572" rtl="0" eaLnBrk="1" latinLnBrk="0" hangingPunct="1">
        <a:spcBef>
          <a:spcPct val="20000"/>
        </a:spcBef>
        <a:buFont typeface="Arial" pitchFamily="34" charset="0"/>
        <a:buChar char="–"/>
        <a:defRPr sz="8900" kern="1200">
          <a:solidFill>
            <a:schemeClr val="tx1"/>
          </a:solidFill>
          <a:latin typeface="+mn-lt"/>
          <a:ea typeface="+mn-ea"/>
          <a:cs typeface="+mn-cs"/>
        </a:defRPr>
      </a:lvl4pPr>
      <a:lvl5pPr marL="9170038" indent="-1018893" algn="l" defTabSz="4075572" rtl="0" eaLnBrk="1" latinLnBrk="0" hangingPunct="1">
        <a:spcBef>
          <a:spcPct val="20000"/>
        </a:spcBef>
        <a:buFont typeface="Arial" pitchFamily="34" charset="0"/>
        <a:buChar char="»"/>
        <a:defRPr sz="8900" kern="1200">
          <a:solidFill>
            <a:schemeClr val="tx1"/>
          </a:solidFill>
          <a:latin typeface="+mn-lt"/>
          <a:ea typeface="+mn-ea"/>
          <a:cs typeface="+mn-cs"/>
        </a:defRPr>
      </a:lvl5pPr>
      <a:lvl6pPr marL="11207824" indent="-1018893" algn="l" defTabSz="4075572" rtl="0" eaLnBrk="1" latinLnBrk="0" hangingPunct="1">
        <a:spcBef>
          <a:spcPct val="20000"/>
        </a:spcBef>
        <a:buFont typeface="Arial" pitchFamily="34" charset="0"/>
        <a:buChar char="•"/>
        <a:defRPr sz="8900" kern="1200">
          <a:solidFill>
            <a:schemeClr val="tx1"/>
          </a:solidFill>
          <a:latin typeface="+mn-lt"/>
          <a:ea typeface="+mn-ea"/>
          <a:cs typeface="+mn-cs"/>
        </a:defRPr>
      </a:lvl6pPr>
      <a:lvl7pPr marL="13245610" indent="-1018893" algn="l" defTabSz="4075572" rtl="0" eaLnBrk="1" latinLnBrk="0" hangingPunct="1">
        <a:spcBef>
          <a:spcPct val="20000"/>
        </a:spcBef>
        <a:buFont typeface="Arial" pitchFamily="34" charset="0"/>
        <a:buChar char="•"/>
        <a:defRPr sz="8900" kern="1200">
          <a:solidFill>
            <a:schemeClr val="tx1"/>
          </a:solidFill>
          <a:latin typeface="+mn-lt"/>
          <a:ea typeface="+mn-ea"/>
          <a:cs typeface="+mn-cs"/>
        </a:defRPr>
      </a:lvl7pPr>
      <a:lvl8pPr marL="15283396" indent="-1018893" algn="l" defTabSz="4075572" rtl="0" eaLnBrk="1" latinLnBrk="0" hangingPunct="1">
        <a:spcBef>
          <a:spcPct val="20000"/>
        </a:spcBef>
        <a:buFont typeface="Arial" pitchFamily="34" charset="0"/>
        <a:buChar char="•"/>
        <a:defRPr sz="8900" kern="1200">
          <a:solidFill>
            <a:schemeClr val="tx1"/>
          </a:solidFill>
          <a:latin typeface="+mn-lt"/>
          <a:ea typeface="+mn-ea"/>
          <a:cs typeface="+mn-cs"/>
        </a:defRPr>
      </a:lvl8pPr>
      <a:lvl9pPr marL="17321182" indent="-1018893" algn="l" defTabSz="4075572" rtl="0" eaLnBrk="1" latinLnBrk="0" hangingPunct="1">
        <a:spcBef>
          <a:spcPct val="20000"/>
        </a:spcBef>
        <a:buFont typeface="Arial" pitchFamily="34" charset="0"/>
        <a:buChar char="•"/>
        <a:defRPr sz="8900" kern="1200">
          <a:solidFill>
            <a:schemeClr val="tx1"/>
          </a:solidFill>
          <a:latin typeface="+mn-lt"/>
          <a:ea typeface="+mn-ea"/>
          <a:cs typeface="+mn-cs"/>
        </a:defRPr>
      </a:lvl9pPr>
    </p:bodyStyle>
    <p:otherStyle>
      <a:defPPr>
        <a:defRPr lang="en-US"/>
      </a:defPPr>
      <a:lvl1pPr marL="0" algn="l" defTabSz="4075572" rtl="0" eaLnBrk="1" latinLnBrk="0" hangingPunct="1">
        <a:defRPr sz="8000" kern="1200">
          <a:solidFill>
            <a:schemeClr val="tx1"/>
          </a:solidFill>
          <a:latin typeface="+mn-lt"/>
          <a:ea typeface="+mn-ea"/>
          <a:cs typeface="+mn-cs"/>
        </a:defRPr>
      </a:lvl1pPr>
      <a:lvl2pPr marL="2037786" algn="l" defTabSz="4075572" rtl="0" eaLnBrk="1" latinLnBrk="0" hangingPunct="1">
        <a:defRPr sz="8000" kern="1200">
          <a:solidFill>
            <a:schemeClr val="tx1"/>
          </a:solidFill>
          <a:latin typeface="+mn-lt"/>
          <a:ea typeface="+mn-ea"/>
          <a:cs typeface="+mn-cs"/>
        </a:defRPr>
      </a:lvl2pPr>
      <a:lvl3pPr marL="4075572" algn="l" defTabSz="4075572" rtl="0" eaLnBrk="1" latinLnBrk="0" hangingPunct="1">
        <a:defRPr sz="8000" kern="1200">
          <a:solidFill>
            <a:schemeClr val="tx1"/>
          </a:solidFill>
          <a:latin typeface="+mn-lt"/>
          <a:ea typeface="+mn-ea"/>
          <a:cs typeface="+mn-cs"/>
        </a:defRPr>
      </a:lvl3pPr>
      <a:lvl4pPr marL="6113358" algn="l" defTabSz="4075572" rtl="0" eaLnBrk="1" latinLnBrk="0" hangingPunct="1">
        <a:defRPr sz="8000" kern="1200">
          <a:solidFill>
            <a:schemeClr val="tx1"/>
          </a:solidFill>
          <a:latin typeface="+mn-lt"/>
          <a:ea typeface="+mn-ea"/>
          <a:cs typeface="+mn-cs"/>
        </a:defRPr>
      </a:lvl4pPr>
      <a:lvl5pPr marL="8151144" algn="l" defTabSz="4075572" rtl="0" eaLnBrk="1" latinLnBrk="0" hangingPunct="1">
        <a:defRPr sz="8000" kern="1200">
          <a:solidFill>
            <a:schemeClr val="tx1"/>
          </a:solidFill>
          <a:latin typeface="+mn-lt"/>
          <a:ea typeface="+mn-ea"/>
          <a:cs typeface="+mn-cs"/>
        </a:defRPr>
      </a:lvl5pPr>
      <a:lvl6pPr marL="10188931" algn="l" defTabSz="4075572" rtl="0" eaLnBrk="1" latinLnBrk="0" hangingPunct="1">
        <a:defRPr sz="8000" kern="1200">
          <a:solidFill>
            <a:schemeClr val="tx1"/>
          </a:solidFill>
          <a:latin typeface="+mn-lt"/>
          <a:ea typeface="+mn-ea"/>
          <a:cs typeface="+mn-cs"/>
        </a:defRPr>
      </a:lvl6pPr>
      <a:lvl7pPr marL="12226717" algn="l" defTabSz="4075572" rtl="0" eaLnBrk="1" latinLnBrk="0" hangingPunct="1">
        <a:defRPr sz="8000" kern="1200">
          <a:solidFill>
            <a:schemeClr val="tx1"/>
          </a:solidFill>
          <a:latin typeface="+mn-lt"/>
          <a:ea typeface="+mn-ea"/>
          <a:cs typeface="+mn-cs"/>
        </a:defRPr>
      </a:lvl7pPr>
      <a:lvl8pPr marL="14264503" algn="l" defTabSz="4075572" rtl="0" eaLnBrk="1" latinLnBrk="0" hangingPunct="1">
        <a:defRPr sz="8000" kern="1200">
          <a:solidFill>
            <a:schemeClr val="tx1"/>
          </a:solidFill>
          <a:latin typeface="+mn-lt"/>
          <a:ea typeface="+mn-ea"/>
          <a:cs typeface="+mn-cs"/>
        </a:defRPr>
      </a:lvl8pPr>
      <a:lvl9pPr marL="16302289" algn="l" defTabSz="4075572" rtl="0" eaLnBrk="1" latinLnBrk="0" hangingPunct="1">
        <a:defRPr sz="8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13" Type="http://schemas.openxmlformats.org/officeDocument/2006/relationships/chart" Target="../charts/chart5.xml"/><Relationship Id="rId18" Type="http://schemas.openxmlformats.org/officeDocument/2006/relationships/chart" Target="../charts/chart9.xml"/><Relationship Id="rId3" Type="http://schemas.openxmlformats.org/officeDocument/2006/relationships/chart" Target="../charts/chart2.xml"/><Relationship Id="rId21" Type="http://schemas.openxmlformats.org/officeDocument/2006/relationships/chart" Target="../charts/chart11.xml"/><Relationship Id="rId7" Type="http://schemas.openxmlformats.org/officeDocument/2006/relationships/image" Target="../media/image4.jpeg"/><Relationship Id="rId12" Type="http://schemas.openxmlformats.org/officeDocument/2006/relationships/chart" Target="../charts/chart4.xml"/><Relationship Id="rId17" Type="http://schemas.openxmlformats.org/officeDocument/2006/relationships/chart" Target="../charts/chart8.xml"/><Relationship Id="rId2" Type="http://schemas.openxmlformats.org/officeDocument/2006/relationships/chart" Target="../charts/chart1.xml"/><Relationship Id="rId16" Type="http://schemas.openxmlformats.org/officeDocument/2006/relationships/chart" Target="../charts/chart7.xml"/><Relationship Id="rId20" Type="http://schemas.openxmlformats.org/officeDocument/2006/relationships/chart" Target="../charts/chart10.xml"/><Relationship Id="rId1" Type="http://schemas.openxmlformats.org/officeDocument/2006/relationships/slideLayout" Target="../slideLayouts/slideLayout1.xml"/><Relationship Id="rId6" Type="http://schemas.openxmlformats.org/officeDocument/2006/relationships/image" Target="../media/image3.jpeg"/><Relationship Id="rId11" Type="http://schemas.openxmlformats.org/officeDocument/2006/relationships/chart" Target="../charts/chart3.xml"/><Relationship Id="rId5" Type="http://schemas.openxmlformats.org/officeDocument/2006/relationships/image" Target="../media/image2.jpeg"/><Relationship Id="rId15" Type="http://schemas.openxmlformats.org/officeDocument/2006/relationships/chart" Target="../charts/chart6.xml"/><Relationship Id="rId10" Type="http://schemas.openxmlformats.org/officeDocument/2006/relationships/image" Target="../media/image7.emf"/><Relationship Id="rId19" Type="http://schemas.openxmlformats.org/officeDocument/2006/relationships/image" Target="../media/image9.png"/><Relationship Id="rId4" Type="http://schemas.openxmlformats.org/officeDocument/2006/relationships/image" Target="../media/image1.png"/><Relationship Id="rId9" Type="http://schemas.openxmlformats.org/officeDocument/2006/relationships/image" Target="../media/image6.jpeg"/><Relationship Id="rId14"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0"/>
            <a:ext cx="38404800" cy="4114800"/>
          </a:xfrm>
          <a:prstGeom prst="rect">
            <a:avLst/>
          </a:prstGeom>
          <a:solidFill>
            <a:srgbClr val="26004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5102352" y="1066800"/>
            <a:ext cx="28212288" cy="1785104"/>
          </a:xfrm>
          <a:prstGeom prst="rect">
            <a:avLst/>
          </a:prstGeom>
          <a:noFill/>
        </p:spPr>
        <p:txBody>
          <a:bodyPr wrap="square" rtlCol="0">
            <a:spAutoFit/>
          </a:bodyPr>
          <a:lstStyle/>
          <a:p>
            <a:pPr algn="ctr"/>
            <a:r>
              <a:rPr lang="en-US" sz="6600" dirty="0" smtClean="0">
                <a:solidFill>
                  <a:schemeClr val="bg1"/>
                </a:solidFill>
                <a:latin typeface="Times New Roman" pitchFamily="18" charset="0"/>
                <a:cs typeface="Times New Roman" pitchFamily="18" charset="0"/>
              </a:rPr>
              <a:t>Improving Detection Efficiency of a Space-based Ion Mass Spectrum Analyzer</a:t>
            </a:r>
          </a:p>
          <a:p>
            <a:pPr algn="ctr"/>
            <a:r>
              <a:rPr lang="en-US" sz="4400" dirty="0" smtClean="0">
                <a:solidFill>
                  <a:schemeClr val="bg1"/>
                </a:solidFill>
                <a:latin typeface="Times New Roman" pitchFamily="18" charset="0"/>
                <a:cs typeface="Times New Roman" pitchFamily="18" charset="0"/>
              </a:rPr>
              <a:t>Anne </a:t>
            </a:r>
            <a:r>
              <a:rPr lang="en-US" sz="4400" dirty="0" err="1" smtClean="0">
                <a:solidFill>
                  <a:schemeClr val="bg1"/>
                </a:solidFill>
                <a:latin typeface="Times New Roman" pitchFamily="18" charset="0"/>
                <a:cs typeface="Times New Roman" pitchFamily="18" charset="0"/>
              </a:rPr>
              <a:t>Lamontagne</a:t>
            </a:r>
            <a:r>
              <a:rPr lang="en-US" sz="4400" dirty="0" smtClean="0">
                <a:solidFill>
                  <a:schemeClr val="bg1"/>
                </a:solidFill>
                <a:latin typeface="Times New Roman" pitchFamily="18" charset="0"/>
                <a:cs typeface="Times New Roman" pitchFamily="18" charset="0"/>
              </a:rPr>
              <a:t>, University of New Hampshire; Mark </a:t>
            </a:r>
            <a:r>
              <a:rPr lang="en-US" sz="4400" dirty="0" err="1" smtClean="0">
                <a:solidFill>
                  <a:schemeClr val="bg1"/>
                </a:solidFill>
                <a:latin typeface="Times New Roman" pitchFamily="18" charset="0"/>
                <a:cs typeface="Times New Roman" pitchFamily="18" charset="0"/>
              </a:rPr>
              <a:t>Popecki</a:t>
            </a:r>
            <a:r>
              <a:rPr lang="en-US" sz="4400" dirty="0" smtClean="0">
                <a:solidFill>
                  <a:schemeClr val="bg1"/>
                </a:solidFill>
                <a:latin typeface="Times New Roman" pitchFamily="18" charset="0"/>
                <a:cs typeface="Times New Roman" pitchFamily="18" charset="0"/>
              </a:rPr>
              <a:t>, UNH; Lynn </a:t>
            </a:r>
            <a:r>
              <a:rPr lang="en-US" sz="4400" dirty="0" err="1" smtClean="0">
                <a:solidFill>
                  <a:schemeClr val="bg1"/>
                </a:solidFill>
                <a:latin typeface="Times New Roman" pitchFamily="18" charset="0"/>
                <a:cs typeface="Times New Roman" pitchFamily="18" charset="0"/>
              </a:rPr>
              <a:t>Kistler</a:t>
            </a:r>
            <a:r>
              <a:rPr lang="en-US" sz="4400" dirty="0" smtClean="0">
                <a:solidFill>
                  <a:schemeClr val="bg1"/>
                </a:solidFill>
                <a:latin typeface="Times New Roman" pitchFamily="18" charset="0"/>
                <a:cs typeface="Times New Roman" pitchFamily="18" charset="0"/>
              </a:rPr>
              <a:t>, UNH</a:t>
            </a:r>
            <a:endParaRPr lang="en-US" sz="4400" dirty="0">
              <a:solidFill>
                <a:schemeClr val="bg1"/>
              </a:solidFill>
              <a:latin typeface="Times New Roman" pitchFamily="18" charset="0"/>
              <a:cs typeface="Times New Roman" pitchFamily="18" charset="0"/>
            </a:endParaRPr>
          </a:p>
        </p:txBody>
      </p:sp>
      <p:sp>
        <p:nvSpPr>
          <p:cNvPr id="5" name="TextBox 4"/>
          <p:cNvSpPr txBox="1"/>
          <p:nvPr/>
        </p:nvSpPr>
        <p:spPr>
          <a:xfrm>
            <a:off x="1371600" y="4572000"/>
            <a:ext cx="8686800" cy="9002464"/>
          </a:xfrm>
          <a:prstGeom prst="rect">
            <a:avLst/>
          </a:prstGeom>
          <a:noFill/>
          <a:ln>
            <a:solidFill>
              <a:schemeClr val="tx1"/>
            </a:solidFill>
          </a:ln>
        </p:spPr>
        <p:txBody>
          <a:bodyPr wrap="square" lIns="685800" tIns="45720" rIns="685800" bIns="457200" rtlCol="0">
            <a:spAutoFit/>
          </a:bodyPr>
          <a:lstStyle/>
          <a:p>
            <a:endParaRPr lang="en-US" sz="2400" dirty="0" smtClean="0"/>
          </a:p>
          <a:p>
            <a:endParaRPr lang="en-US" sz="2400" dirty="0"/>
          </a:p>
          <a:p>
            <a:r>
              <a:rPr lang="en-US" sz="2400" dirty="0" smtClean="0">
                <a:latin typeface="Times New Roman" pitchFamily="32" charset="0"/>
                <a:cs typeface="Times New Roman" pitchFamily="32" charset="0"/>
              </a:rPr>
              <a:t>The Earth’s magnetosphere is the region surrounding the planet where the flow of particles is strongly influenced by the Earth’s magnetic field. The energy found in this region is provided by interactions of solar wind with the magnetic field. The magnetosphere may be studied by investigating electromagnetic (EM) waves, and electrons and ions. These particles can get their energy from the sun through the solar wind, and they may exchange energy with EM waves. The study of particles within the magnetosphere is done through mass spectrometry, examining either electrons or ions. Ions are particularly useful due to their variations in mass and charge. Their energy and motion are altered by interaction with electric and magnetic fields, and  those interactions in turn depend on the mass and charge of the ion. It is possible to learn about ion sources as well, such as the Earth’s atmosphere or the solar wind. Currently, the CODIF Ion Spectrometer on the CLUSTER spacecraft is designed as a mass spectrometer for the magnetosphere. As a part of proposal efforts for future missions, work is being done to improve the detection efficiency of  a CODIF-style instrument, </a:t>
            </a:r>
            <a:r>
              <a:rPr lang="en-US" sz="2400" smtClean="0">
                <a:latin typeface="Times New Roman" pitchFamily="32" charset="0"/>
                <a:cs typeface="Times New Roman" pitchFamily="32" charset="0"/>
              </a:rPr>
              <a:t>renamed IMSA.</a:t>
            </a:r>
            <a:endParaRPr lang="en-US" sz="2400" dirty="0">
              <a:latin typeface="Times New Roman" pitchFamily="18" charset="0"/>
              <a:cs typeface="Times New Roman" pitchFamily="18" charset="0"/>
            </a:endParaRPr>
          </a:p>
        </p:txBody>
      </p:sp>
      <p:sp>
        <p:nvSpPr>
          <p:cNvPr id="6" name="TextBox 5"/>
          <p:cNvSpPr txBox="1"/>
          <p:nvPr/>
        </p:nvSpPr>
        <p:spPr>
          <a:xfrm>
            <a:off x="1828800" y="4709160"/>
            <a:ext cx="5029200" cy="646331"/>
          </a:xfrm>
          <a:prstGeom prst="rect">
            <a:avLst/>
          </a:prstGeom>
          <a:noFill/>
        </p:spPr>
        <p:txBody>
          <a:bodyPr wrap="square" rtlCol="0">
            <a:spAutoFit/>
          </a:bodyPr>
          <a:lstStyle/>
          <a:p>
            <a:r>
              <a:rPr lang="en-US" sz="3600" b="1" dirty="0" smtClean="0">
                <a:latin typeface="Times New Roman" pitchFamily="18" charset="0"/>
                <a:cs typeface="Times New Roman" pitchFamily="18" charset="0"/>
              </a:rPr>
              <a:t>Abstract</a:t>
            </a:r>
            <a:endParaRPr lang="en-US" sz="3600" b="1" dirty="0">
              <a:latin typeface="Times New Roman" pitchFamily="18" charset="0"/>
              <a:cs typeface="Times New Roman" pitchFamily="18" charset="0"/>
            </a:endParaRPr>
          </a:p>
        </p:txBody>
      </p:sp>
      <p:sp>
        <p:nvSpPr>
          <p:cNvPr id="9" name="TextBox 8"/>
          <p:cNvSpPr txBox="1"/>
          <p:nvPr/>
        </p:nvSpPr>
        <p:spPr>
          <a:xfrm>
            <a:off x="1371600" y="14036040"/>
            <a:ext cx="8686800" cy="18328094"/>
          </a:xfrm>
          <a:prstGeom prst="rect">
            <a:avLst/>
          </a:prstGeom>
          <a:noFill/>
          <a:ln>
            <a:solidFill>
              <a:schemeClr val="tx1"/>
            </a:solidFill>
          </a:ln>
        </p:spPr>
        <p:txBody>
          <a:bodyPr wrap="square" lIns="685800" rIns="685800" bIns="914400" rtlCol="0">
            <a:spAutoFit/>
          </a:bodyPr>
          <a:lstStyle/>
          <a:p>
            <a:endParaRPr lang="en-US" sz="2400" dirty="0" smtClean="0">
              <a:latin typeface="Times New Roman" pitchFamily="18" charset="0"/>
              <a:cs typeface="Times New Roman" pitchFamily="18" charset="0"/>
            </a:endParaRPr>
          </a:p>
          <a:p>
            <a:endParaRPr lang="en-US" sz="2400" dirty="0" smtClean="0">
              <a:latin typeface="Times New Roman" pitchFamily="18" charset="0"/>
              <a:cs typeface="Times New Roman" pitchFamily="18" charset="0"/>
            </a:endParaRPr>
          </a:p>
          <a:p>
            <a:r>
              <a:rPr lang="en-US" sz="2400" dirty="0" smtClean="0">
                <a:latin typeface="Times New Roman" pitchFamily="32" charset="0"/>
                <a:cs typeface="Times New Roman" pitchFamily="32" charset="0"/>
              </a:rPr>
              <a:t>CODIF can distinguish between H+, He++, He+ and O+ ions and measures their mass per charge ratio and the direction from which the ions entered the instrument. It views 360° of azimuth in 22.5° segments. In each 180° half, the </a:t>
            </a:r>
            <a:r>
              <a:rPr lang="en-US" sz="2400" dirty="0" err="1" smtClean="0">
                <a:latin typeface="Times New Roman" pitchFamily="32" charset="0"/>
                <a:cs typeface="Times New Roman" pitchFamily="32" charset="0"/>
              </a:rPr>
              <a:t>azimuthal</a:t>
            </a:r>
            <a:r>
              <a:rPr lang="en-US" sz="2400" dirty="0" smtClean="0">
                <a:latin typeface="Times New Roman" pitchFamily="32" charset="0"/>
                <a:cs typeface="Times New Roman" pitchFamily="32" charset="0"/>
              </a:rPr>
              <a:t> segments are known as PF1-8.  Ions entering the instrument are selected by their energy/charge ratio, then fall through a high voltage, called the PAC. After that, they enter a detector section through a thin carbon foil window. The speed of the ion is measured in the detector section by timing the ion flight across a known distance. The timing is started when the ion creates a secondary electron as it exits the carbon foil. The electron is steered to a </a:t>
            </a:r>
            <a:r>
              <a:rPr lang="en-US" sz="2400" dirty="0" err="1" smtClean="0">
                <a:latin typeface="Times New Roman" pitchFamily="32" charset="0"/>
                <a:cs typeface="Times New Roman" pitchFamily="32" charset="0"/>
              </a:rPr>
              <a:t>microchannel</a:t>
            </a:r>
            <a:r>
              <a:rPr lang="en-US" sz="2400" dirty="0" smtClean="0">
                <a:latin typeface="Times New Roman" pitchFamily="32" charset="0"/>
                <a:cs typeface="Times New Roman" pitchFamily="32" charset="0"/>
              </a:rPr>
              <a:t> plate (MCP), which acts as a charge multiplier, producing approximately 1 million electrons for every input particle. The ion itself hits an MCP, ending the timing measurement. The energy/charge selection is combined with the speed measurement to derive mass/charge. </a:t>
            </a:r>
          </a:p>
          <a:p>
            <a:pPr marL="457200" indent="-457200">
              <a:buFont typeface="Arial" pitchFamily="34" charset="0"/>
              <a:buChar char="•"/>
            </a:pPr>
            <a:endParaRPr lang="en-US" sz="2400" dirty="0" smtClean="0">
              <a:latin typeface="Times New Roman" pitchFamily="18" charset="0"/>
              <a:cs typeface="Times New Roman" pitchFamily="18" charset="0"/>
            </a:endParaRPr>
          </a:p>
          <a:p>
            <a:pPr marL="457200" indent="-457200">
              <a:buFont typeface="Arial" pitchFamily="34" charset="0"/>
              <a:buChar char="•"/>
            </a:pPr>
            <a:endParaRPr lang="en-US" sz="2400" dirty="0" smtClean="0">
              <a:latin typeface="Times New Roman" pitchFamily="18" charset="0"/>
              <a:cs typeface="Times New Roman" pitchFamily="18" charset="0"/>
            </a:endParaRPr>
          </a:p>
          <a:p>
            <a:pPr marL="457200" indent="-457200">
              <a:buFont typeface="Arial" pitchFamily="34" charset="0"/>
              <a:buChar char="•"/>
            </a:pPr>
            <a:endParaRPr lang="en-US" sz="2400" dirty="0" smtClean="0">
              <a:latin typeface="Times New Roman" pitchFamily="18" charset="0"/>
              <a:cs typeface="Times New Roman" pitchFamily="18" charset="0"/>
            </a:endParaRPr>
          </a:p>
          <a:p>
            <a:pPr marL="457200" indent="-457200">
              <a:buFont typeface="Arial" pitchFamily="34" charset="0"/>
              <a:buChar char="•"/>
            </a:pPr>
            <a:endParaRPr lang="en-US" sz="2400" dirty="0" smtClean="0">
              <a:latin typeface="Times New Roman" pitchFamily="18" charset="0"/>
              <a:cs typeface="Times New Roman" pitchFamily="18" charset="0"/>
            </a:endParaRPr>
          </a:p>
          <a:p>
            <a:pPr marL="457200" indent="-457200">
              <a:buFont typeface="Arial" pitchFamily="34" charset="0"/>
              <a:buChar char="•"/>
            </a:pPr>
            <a:endParaRPr lang="en-US" sz="2400" dirty="0" smtClean="0">
              <a:latin typeface="Times New Roman" pitchFamily="18" charset="0"/>
              <a:cs typeface="Times New Roman" pitchFamily="18" charset="0"/>
            </a:endParaRPr>
          </a:p>
          <a:p>
            <a:pPr marL="457200" indent="-457200">
              <a:buFont typeface="Arial" pitchFamily="34" charset="0"/>
              <a:buChar char="•"/>
            </a:pPr>
            <a:endParaRPr lang="en-US" sz="2400" dirty="0" smtClean="0">
              <a:latin typeface="Times New Roman" pitchFamily="18" charset="0"/>
              <a:cs typeface="Times New Roman" pitchFamily="18" charset="0"/>
            </a:endParaRPr>
          </a:p>
          <a:p>
            <a:pPr marL="457200" indent="-457200">
              <a:buFont typeface="Arial" pitchFamily="34" charset="0"/>
              <a:buChar char="•"/>
            </a:pPr>
            <a:endParaRPr lang="en-US" sz="2400" dirty="0" smtClean="0">
              <a:latin typeface="Times New Roman" pitchFamily="18" charset="0"/>
              <a:cs typeface="Times New Roman" pitchFamily="18" charset="0"/>
            </a:endParaRPr>
          </a:p>
          <a:p>
            <a:pPr marL="457200" indent="-457200">
              <a:buFont typeface="Arial" pitchFamily="34" charset="0"/>
              <a:buChar char="•"/>
            </a:pPr>
            <a:endParaRPr lang="en-US" sz="2400" dirty="0" smtClean="0">
              <a:latin typeface="Times New Roman" pitchFamily="18" charset="0"/>
              <a:cs typeface="Times New Roman" pitchFamily="18" charset="0"/>
            </a:endParaRPr>
          </a:p>
          <a:p>
            <a:pPr marL="457200" indent="-457200">
              <a:buFont typeface="Arial" pitchFamily="34" charset="0"/>
              <a:buChar char="•"/>
            </a:pPr>
            <a:endParaRPr lang="en-US" sz="2400" dirty="0" smtClean="0">
              <a:latin typeface="Times New Roman" pitchFamily="18" charset="0"/>
              <a:cs typeface="Times New Roman" pitchFamily="18" charset="0"/>
            </a:endParaRPr>
          </a:p>
          <a:p>
            <a:pPr marL="457200" indent="-457200">
              <a:buFont typeface="Arial" pitchFamily="34" charset="0"/>
              <a:buChar char="•"/>
            </a:pPr>
            <a:endParaRPr lang="en-US" sz="2400" dirty="0" smtClean="0">
              <a:latin typeface="Times New Roman" pitchFamily="18" charset="0"/>
              <a:cs typeface="Times New Roman" pitchFamily="18" charset="0"/>
            </a:endParaRPr>
          </a:p>
          <a:p>
            <a:pPr marL="457200" indent="-457200">
              <a:buFont typeface="Arial" pitchFamily="34" charset="0"/>
              <a:buChar char="•"/>
            </a:pPr>
            <a:endParaRPr lang="en-US" sz="2400" dirty="0" smtClean="0">
              <a:latin typeface="Times New Roman" pitchFamily="18" charset="0"/>
              <a:cs typeface="Times New Roman" pitchFamily="18" charset="0"/>
            </a:endParaRPr>
          </a:p>
          <a:p>
            <a:pPr marL="457200" indent="-457200"/>
            <a:endParaRPr lang="en-US" sz="2400" dirty="0" smtClean="0">
              <a:latin typeface="Times New Roman" pitchFamily="18" charset="0"/>
              <a:cs typeface="Times New Roman" pitchFamily="18" charset="0"/>
            </a:endParaRPr>
          </a:p>
          <a:p>
            <a:pPr marL="457200" indent="-457200"/>
            <a:endParaRPr lang="en-US" sz="2400" dirty="0" smtClean="0">
              <a:latin typeface="Times New Roman" pitchFamily="18" charset="0"/>
              <a:cs typeface="Times New Roman" pitchFamily="18" charset="0"/>
            </a:endParaRPr>
          </a:p>
          <a:p>
            <a:pPr marL="1371600" lvl="1" indent="-457200">
              <a:buFont typeface="Wingdings" pitchFamily="2" charset="2"/>
              <a:buChar char="§"/>
            </a:pPr>
            <a:endParaRPr lang="en-US" sz="2400" dirty="0" smtClean="0">
              <a:latin typeface="Times New Roman" pitchFamily="18" charset="0"/>
              <a:cs typeface="Times New Roman" pitchFamily="18" charset="0"/>
            </a:endParaRPr>
          </a:p>
          <a:p>
            <a:pPr marL="1371600" lvl="1" indent="-457200">
              <a:buFont typeface="Wingdings" pitchFamily="2" charset="2"/>
              <a:buChar char="§"/>
            </a:pPr>
            <a:endParaRPr lang="en-US" sz="2400" dirty="0" smtClean="0">
              <a:latin typeface="Times New Roman" pitchFamily="18" charset="0"/>
              <a:cs typeface="Times New Roman" pitchFamily="18" charset="0"/>
            </a:endParaRPr>
          </a:p>
          <a:p>
            <a:pPr marL="1371600" lvl="1" indent="-457200">
              <a:buFont typeface="Wingdings" pitchFamily="2" charset="2"/>
              <a:buChar char="§"/>
            </a:pPr>
            <a:endParaRPr lang="en-US" sz="2400" dirty="0" smtClean="0">
              <a:latin typeface="Times New Roman" pitchFamily="18" charset="0"/>
              <a:cs typeface="Times New Roman" pitchFamily="18" charset="0"/>
            </a:endParaRPr>
          </a:p>
          <a:p>
            <a:pPr marL="1371600" lvl="1" indent="-457200">
              <a:buFont typeface="Wingdings" pitchFamily="2" charset="2"/>
              <a:buChar char="§"/>
            </a:pPr>
            <a:endParaRPr lang="en-US" sz="2400" dirty="0" smtClean="0">
              <a:latin typeface="Times New Roman" pitchFamily="18" charset="0"/>
              <a:cs typeface="Times New Roman" pitchFamily="18" charset="0"/>
            </a:endParaRPr>
          </a:p>
          <a:p>
            <a:pPr marL="1371600" lvl="1" indent="-457200">
              <a:buFont typeface="Wingdings" pitchFamily="2" charset="2"/>
              <a:buChar char="§"/>
            </a:pPr>
            <a:endParaRPr lang="en-US" sz="2400" dirty="0" smtClean="0">
              <a:latin typeface="Times New Roman" pitchFamily="18" charset="0"/>
              <a:cs typeface="Times New Roman" pitchFamily="18" charset="0"/>
            </a:endParaRPr>
          </a:p>
          <a:p>
            <a:pPr marL="1371600" lvl="1" indent="-457200">
              <a:buFont typeface="Wingdings" pitchFamily="2" charset="2"/>
              <a:buChar char="§"/>
            </a:pPr>
            <a:endParaRPr lang="en-US" sz="2400" dirty="0" smtClean="0">
              <a:latin typeface="Times New Roman" pitchFamily="18" charset="0"/>
              <a:cs typeface="Times New Roman" pitchFamily="18" charset="0"/>
            </a:endParaRPr>
          </a:p>
          <a:p>
            <a:pPr marL="1371600" lvl="1" indent="-457200">
              <a:buFont typeface="Wingdings" pitchFamily="2" charset="2"/>
              <a:buChar char="§"/>
            </a:pPr>
            <a:endParaRPr lang="en-US" sz="2400" dirty="0" smtClean="0">
              <a:latin typeface="Times New Roman" pitchFamily="18" charset="0"/>
              <a:cs typeface="Times New Roman" pitchFamily="18" charset="0"/>
            </a:endParaRPr>
          </a:p>
          <a:p>
            <a:pPr marL="1371600" lvl="1" indent="-457200">
              <a:buFont typeface="Wingdings" pitchFamily="2" charset="2"/>
              <a:buChar char="§"/>
            </a:pPr>
            <a:endParaRPr lang="en-US" sz="2400" dirty="0" smtClean="0">
              <a:latin typeface="Times New Roman" pitchFamily="18" charset="0"/>
              <a:cs typeface="Times New Roman" pitchFamily="18" charset="0"/>
            </a:endParaRPr>
          </a:p>
          <a:p>
            <a:pPr marL="1371600" lvl="1" indent="-457200">
              <a:buFont typeface="Wingdings" pitchFamily="2" charset="2"/>
              <a:buChar char="§"/>
            </a:pPr>
            <a:endParaRPr lang="en-US" sz="2400" dirty="0" smtClean="0">
              <a:latin typeface="Times New Roman" pitchFamily="18" charset="0"/>
              <a:cs typeface="Times New Roman" pitchFamily="18" charset="0"/>
            </a:endParaRPr>
          </a:p>
          <a:p>
            <a:pPr marL="1371600" lvl="1" indent="-457200">
              <a:buFont typeface="Wingdings" pitchFamily="2" charset="2"/>
              <a:buChar char="§"/>
            </a:pPr>
            <a:endParaRPr lang="en-US" sz="2400" dirty="0" smtClean="0">
              <a:latin typeface="Times New Roman" pitchFamily="18" charset="0"/>
              <a:cs typeface="Times New Roman" pitchFamily="18" charset="0"/>
            </a:endParaRPr>
          </a:p>
          <a:p>
            <a:pPr marL="1371600" lvl="1" indent="-457200"/>
            <a:endParaRPr lang="en-US" sz="2400" dirty="0" smtClean="0">
              <a:latin typeface="Times New Roman" pitchFamily="18" charset="0"/>
              <a:cs typeface="Times New Roman" pitchFamily="18" charset="0"/>
            </a:endParaRPr>
          </a:p>
          <a:p>
            <a:pPr marL="1371600" lvl="1" indent="-457200"/>
            <a:endParaRPr lang="en-US" sz="2400" dirty="0" smtClean="0">
              <a:latin typeface="Times New Roman" pitchFamily="18" charset="0"/>
              <a:cs typeface="Times New Roman" pitchFamily="18" charset="0"/>
            </a:endParaRPr>
          </a:p>
          <a:p>
            <a:pPr marL="1371600" lvl="1" indent="-457200">
              <a:buFont typeface="Wingdings" pitchFamily="2" charset="2"/>
              <a:buChar char="§"/>
            </a:pPr>
            <a:endParaRPr lang="en-US" sz="2400" dirty="0" smtClean="0">
              <a:latin typeface="Times New Roman" pitchFamily="18" charset="0"/>
              <a:cs typeface="Times New Roman" pitchFamily="18" charset="0"/>
            </a:endParaRPr>
          </a:p>
        </p:txBody>
      </p:sp>
      <p:sp>
        <p:nvSpPr>
          <p:cNvPr id="10" name="TextBox 9"/>
          <p:cNvSpPr txBox="1"/>
          <p:nvPr/>
        </p:nvSpPr>
        <p:spPr>
          <a:xfrm>
            <a:off x="1828800" y="21527869"/>
            <a:ext cx="7620000" cy="646331"/>
          </a:xfrm>
          <a:prstGeom prst="rect">
            <a:avLst/>
          </a:prstGeom>
          <a:noFill/>
        </p:spPr>
        <p:txBody>
          <a:bodyPr wrap="square" rtlCol="0">
            <a:spAutoFit/>
          </a:bodyPr>
          <a:lstStyle/>
          <a:p>
            <a:r>
              <a:rPr lang="en-US" sz="3600" b="1" dirty="0" smtClean="0">
                <a:latin typeface="Times New Roman" pitchFamily="18" charset="0"/>
                <a:cs typeface="Times New Roman" pitchFamily="18" charset="0"/>
              </a:rPr>
              <a:t>Modifications and Testing</a:t>
            </a:r>
          </a:p>
        </p:txBody>
      </p:sp>
      <p:sp>
        <p:nvSpPr>
          <p:cNvPr id="12" name="TextBox 11"/>
          <p:cNvSpPr txBox="1"/>
          <p:nvPr/>
        </p:nvSpPr>
        <p:spPr>
          <a:xfrm>
            <a:off x="2362200" y="29718000"/>
            <a:ext cx="3429000" cy="1569660"/>
          </a:xfrm>
          <a:prstGeom prst="rect">
            <a:avLst/>
          </a:prstGeom>
          <a:noFill/>
        </p:spPr>
        <p:txBody>
          <a:bodyPr wrap="square" rtlCol="0">
            <a:spAutoFit/>
          </a:bodyPr>
          <a:lstStyle/>
          <a:p>
            <a:r>
              <a:rPr lang="en-US" sz="2400" b="1" dirty="0" smtClean="0">
                <a:latin typeface="Times New Roman" pitchFamily="18" charset="0"/>
                <a:cs typeface="Times New Roman" pitchFamily="18" charset="0"/>
              </a:rPr>
              <a:t>Right: </a:t>
            </a:r>
            <a:r>
              <a:rPr lang="en-US" sz="2400" dirty="0" smtClean="0">
                <a:latin typeface="Times New Roman" pitchFamily="18" charset="0"/>
                <a:cs typeface="Times New Roman" pitchFamily="18" charset="0"/>
              </a:rPr>
              <a:t>Modified  IMSA configuration. The recently added MCP deck is shown in orange.</a:t>
            </a:r>
            <a:endParaRPr lang="en-US" sz="2400" b="1" dirty="0">
              <a:latin typeface="Times New Roman" pitchFamily="18" charset="0"/>
              <a:cs typeface="Times New Roman" pitchFamily="18" charset="0"/>
            </a:endParaRPr>
          </a:p>
        </p:txBody>
      </p:sp>
      <p:sp>
        <p:nvSpPr>
          <p:cNvPr id="13" name="TextBox 12"/>
          <p:cNvSpPr txBox="1"/>
          <p:nvPr/>
        </p:nvSpPr>
        <p:spPr>
          <a:xfrm>
            <a:off x="28346400" y="21945600"/>
            <a:ext cx="8686800" cy="10415016"/>
          </a:xfrm>
          <a:prstGeom prst="rect">
            <a:avLst/>
          </a:prstGeom>
          <a:noFill/>
          <a:ln>
            <a:solidFill>
              <a:schemeClr val="tx1"/>
            </a:solidFill>
          </a:ln>
        </p:spPr>
        <p:txBody>
          <a:bodyPr wrap="square" rtlCol="0">
            <a:spAutoFit/>
          </a:bodyPr>
          <a:lstStyle/>
          <a:p>
            <a:endParaRPr lang="en-US" sz="2400" dirty="0" smtClean="0"/>
          </a:p>
          <a:p>
            <a:endParaRPr lang="en-US" sz="2400" dirty="0" smtClean="0"/>
          </a:p>
          <a:p>
            <a:endParaRPr lang="en-US" sz="2400" dirty="0" smtClean="0"/>
          </a:p>
          <a:p>
            <a:endParaRPr lang="en-US" sz="2400" dirty="0" smtClean="0"/>
          </a:p>
          <a:p>
            <a:endParaRPr lang="en-US" sz="2400" dirty="0" smtClean="0"/>
          </a:p>
          <a:p>
            <a:endParaRPr lang="en-US" sz="2400" dirty="0" smtClean="0"/>
          </a:p>
          <a:p>
            <a:endParaRPr lang="en-US" sz="2400" dirty="0" smtClean="0"/>
          </a:p>
          <a:p>
            <a:endParaRPr lang="en-US" sz="2400" dirty="0" smtClean="0"/>
          </a:p>
          <a:p>
            <a:endParaRPr lang="en-US" sz="2400" dirty="0" smtClean="0"/>
          </a:p>
          <a:p>
            <a:endParaRPr lang="en-US" sz="2400" dirty="0" smtClean="0"/>
          </a:p>
          <a:p>
            <a:endParaRPr lang="en-US" sz="2400" dirty="0" smtClean="0"/>
          </a:p>
          <a:p>
            <a:endParaRPr lang="en-US" sz="2400" dirty="0" smtClean="0"/>
          </a:p>
          <a:p>
            <a:endParaRPr lang="en-US" sz="2400" dirty="0" smtClean="0"/>
          </a:p>
          <a:p>
            <a:endParaRPr lang="en-US" sz="2400" dirty="0" smtClean="0"/>
          </a:p>
          <a:p>
            <a:endParaRPr lang="en-US" sz="2400" dirty="0" smtClean="0"/>
          </a:p>
          <a:p>
            <a:endParaRPr lang="en-US" sz="2400" dirty="0" smtClean="0"/>
          </a:p>
          <a:p>
            <a:endParaRPr lang="en-US" sz="2400" dirty="0" smtClean="0"/>
          </a:p>
          <a:p>
            <a:endParaRPr lang="en-US" sz="2400" dirty="0" smtClean="0"/>
          </a:p>
          <a:p>
            <a:endParaRPr lang="en-US" sz="2400" dirty="0" smtClean="0"/>
          </a:p>
          <a:p>
            <a:endParaRPr lang="en-US" sz="2400" dirty="0" smtClean="0"/>
          </a:p>
          <a:p>
            <a:endParaRPr lang="en-US" sz="2400" dirty="0" smtClean="0"/>
          </a:p>
          <a:p>
            <a:endParaRPr lang="en-US" sz="2400" dirty="0" smtClean="0"/>
          </a:p>
          <a:p>
            <a:endParaRPr lang="en-US" sz="2400" dirty="0" smtClean="0"/>
          </a:p>
          <a:p>
            <a:endParaRPr lang="en-US" sz="2400" dirty="0" smtClean="0"/>
          </a:p>
          <a:p>
            <a:endParaRPr lang="en-US" sz="2400" dirty="0"/>
          </a:p>
        </p:txBody>
      </p:sp>
      <p:sp>
        <p:nvSpPr>
          <p:cNvPr id="15" name="Rectangle 14"/>
          <p:cNvSpPr/>
          <p:nvPr/>
        </p:nvSpPr>
        <p:spPr>
          <a:xfrm>
            <a:off x="10515600" y="4572000"/>
            <a:ext cx="17373600" cy="2778861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p:cNvSpPr txBox="1"/>
          <p:nvPr/>
        </p:nvSpPr>
        <p:spPr>
          <a:xfrm>
            <a:off x="10972800" y="4709160"/>
            <a:ext cx="13258800" cy="646331"/>
          </a:xfrm>
          <a:prstGeom prst="rect">
            <a:avLst/>
          </a:prstGeom>
          <a:noFill/>
        </p:spPr>
        <p:txBody>
          <a:bodyPr wrap="square" rtlCol="0">
            <a:spAutoFit/>
          </a:bodyPr>
          <a:lstStyle/>
          <a:p>
            <a:r>
              <a:rPr lang="en-US" sz="3600" b="1" dirty="0" smtClean="0">
                <a:latin typeface="Times New Roman" pitchFamily="18" charset="0"/>
                <a:cs typeface="Times New Roman" pitchFamily="18" charset="0"/>
              </a:rPr>
              <a:t>Results</a:t>
            </a:r>
            <a:endParaRPr lang="en-US" sz="3600" b="1" dirty="0">
              <a:latin typeface="Times New Roman" pitchFamily="18" charset="0"/>
              <a:cs typeface="Times New Roman" pitchFamily="18" charset="0"/>
            </a:endParaRPr>
          </a:p>
        </p:txBody>
      </p:sp>
      <p:sp>
        <p:nvSpPr>
          <p:cNvPr id="17" name="TextBox 16"/>
          <p:cNvSpPr txBox="1"/>
          <p:nvPr/>
        </p:nvSpPr>
        <p:spPr>
          <a:xfrm>
            <a:off x="16764000" y="11811000"/>
            <a:ext cx="10820400" cy="3785652"/>
          </a:xfrm>
          <a:prstGeom prst="rect">
            <a:avLst/>
          </a:prstGeom>
          <a:noFill/>
        </p:spPr>
        <p:txBody>
          <a:bodyPr wrap="square" rtlCol="0">
            <a:spAutoFit/>
          </a:bodyPr>
          <a:lstStyle/>
          <a:p>
            <a:r>
              <a:rPr lang="en-US" sz="2400" b="1" dirty="0" smtClean="0">
                <a:latin typeface="Times New Roman" pitchFamily="18" charset="0"/>
                <a:cs typeface="Times New Roman" pitchFamily="18" charset="0"/>
              </a:rPr>
              <a:t>Left: </a:t>
            </a:r>
            <a:r>
              <a:rPr lang="en-US" sz="2400" dirty="0" smtClean="0">
                <a:latin typeface="Times New Roman" pitchFamily="32" charset="0"/>
                <a:cs typeface="Times New Roman" pitchFamily="32" charset="0"/>
              </a:rPr>
              <a:t>Selected measurements of time and position for individual ions are sent to the ground. These provide good </a:t>
            </a:r>
            <a:r>
              <a:rPr lang="en-US" sz="2400" dirty="0" err="1" smtClean="0">
                <a:latin typeface="Times New Roman" pitchFamily="32" charset="0"/>
                <a:cs typeface="Times New Roman" pitchFamily="32" charset="0"/>
              </a:rPr>
              <a:t>azimuthal</a:t>
            </a:r>
            <a:r>
              <a:rPr lang="en-US" sz="2400" dirty="0" smtClean="0">
                <a:latin typeface="Times New Roman" pitchFamily="32" charset="0"/>
                <a:cs typeface="Times New Roman" pitchFamily="32" charset="0"/>
              </a:rPr>
              <a:t> information, because only those events with single azimuth pixel measurements are sent. However, these data may be limited by available telemetry and processing time. Azimuth counters on the other hand provide a rapid, compact indication of ion direction. It is desirable for the azimuth counters to mimic the selective time/azimuth combined measurements (plot d) instead of spreading due to multiple, simultaneous triggers from large MCP pulses (plot c). The multiple azimuth measurement is a strong function of top deck MCP voltage above 2000 volts, for any bottom deck voltage.</a:t>
            </a:r>
            <a:endParaRPr lang="en-US" sz="3200" dirty="0" smtClean="0">
              <a:latin typeface="Times New Roman" pitchFamily="32" charset="0"/>
              <a:cs typeface="Times New Roman" pitchFamily="32" charset="0"/>
            </a:endParaRPr>
          </a:p>
          <a:p>
            <a:endParaRPr lang="en-US" sz="2400" dirty="0">
              <a:latin typeface="Times New Roman" pitchFamily="18" charset="0"/>
              <a:cs typeface="Times New Roman" pitchFamily="18" charset="0"/>
            </a:endParaRPr>
          </a:p>
        </p:txBody>
      </p:sp>
      <p:graphicFrame>
        <p:nvGraphicFramePr>
          <p:cNvPr id="18" name="Chart 17"/>
          <p:cNvGraphicFramePr>
            <a:graphicFrameLocks noGrp="1"/>
          </p:cNvGraphicFramePr>
          <p:nvPr/>
        </p:nvGraphicFramePr>
        <p:xfrm>
          <a:off x="11201400" y="11887200"/>
          <a:ext cx="5486400" cy="3429000"/>
        </p:xfrm>
        <a:graphic>
          <a:graphicData uri="http://schemas.openxmlformats.org/drawingml/2006/chart">
            <c:chart xmlns:c="http://schemas.openxmlformats.org/drawingml/2006/chart" xmlns:r="http://schemas.openxmlformats.org/officeDocument/2006/relationships" r:id="rId2"/>
          </a:graphicData>
        </a:graphic>
      </p:graphicFrame>
      <p:sp>
        <p:nvSpPr>
          <p:cNvPr id="25" name="TextBox 24"/>
          <p:cNvSpPr txBox="1"/>
          <p:nvPr/>
        </p:nvSpPr>
        <p:spPr>
          <a:xfrm>
            <a:off x="11125200" y="5257800"/>
            <a:ext cx="16154400" cy="830997"/>
          </a:xfrm>
          <a:prstGeom prst="rect">
            <a:avLst/>
          </a:prstGeom>
          <a:noFill/>
        </p:spPr>
        <p:txBody>
          <a:bodyPr wrap="square" rtlCol="0">
            <a:spAutoFit/>
          </a:bodyPr>
          <a:lstStyle/>
          <a:p>
            <a:pPr marL="0" lvl="1"/>
            <a:r>
              <a:rPr lang="en-US" sz="2400" dirty="0" smtClean="0">
                <a:latin typeface="Times New Roman" pitchFamily="18" charset="0"/>
                <a:cs typeface="Times New Roman" pitchFamily="18" charset="0"/>
              </a:rPr>
              <a:t>The results presented here are a performance evaluation of the instrument with the new second MCP deck.  The data were obtained by varying the voltages applied to the top and bottom decks of MCPs, while at the same time keeping the gain in the top set low.</a:t>
            </a:r>
          </a:p>
        </p:txBody>
      </p:sp>
      <p:graphicFrame>
        <p:nvGraphicFramePr>
          <p:cNvPr id="21" name="Chart 20"/>
          <p:cNvGraphicFramePr>
            <a:graphicFrameLocks noGrp="1"/>
          </p:cNvGraphicFramePr>
          <p:nvPr/>
        </p:nvGraphicFramePr>
        <p:xfrm>
          <a:off x="11201400" y="15849600"/>
          <a:ext cx="5486400" cy="3429000"/>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23"/>
          <p:cNvSpPr txBox="1"/>
          <p:nvPr/>
        </p:nvSpPr>
        <p:spPr>
          <a:xfrm>
            <a:off x="22021800" y="6934200"/>
            <a:ext cx="5867400" cy="3785652"/>
          </a:xfrm>
          <a:prstGeom prst="rect">
            <a:avLst/>
          </a:prstGeom>
          <a:noFill/>
        </p:spPr>
        <p:txBody>
          <a:bodyPr wrap="square" rtlCol="0">
            <a:spAutoFit/>
          </a:bodyPr>
          <a:lstStyle/>
          <a:p>
            <a:r>
              <a:rPr lang="en-US" sz="2400" b="1" dirty="0" smtClean="0">
                <a:latin typeface="Times New Roman" pitchFamily="18" charset="0"/>
                <a:cs typeface="Times New Roman" pitchFamily="18" charset="0"/>
              </a:rPr>
              <a:t>Left: </a:t>
            </a:r>
            <a:r>
              <a:rPr lang="en-US" sz="2400" dirty="0" smtClean="0">
                <a:latin typeface="Times New Roman" pitchFamily="18" charset="0"/>
                <a:cs typeface="Times New Roman" pitchFamily="18" charset="0"/>
              </a:rPr>
              <a:t>Evaluating </a:t>
            </a:r>
            <a:r>
              <a:rPr lang="en-US" sz="2400" dirty="0" err="1" smtClean="0">
                <a:latin typeface="Times New Roman" pitchFamily="18" charset="0"/>
                <a:cs typeface="Times New Roman" pitchFamily="18" charset="0"/>
              </a:rPr>
              <a:t>azimuthal</a:t>
            </a:r>
            <a:r>
              <a:rPr lang="en-US" sz="2400" dirty="0" smtClean="0">
                <a:latin typeface="Times New Roman" pitchFamily="18" charset="0"/>
                <a:cs typeface="Times New Roman" pitchFamily="18" charset="0"/>
              </a:rPr>
              <a:t> crosstalk by taking the ratio of adjacent azimuth pixels, plotted for varying gains across the bottom MCP deck. The horizontal axis is the voltage of the top MCP deck. </a:t>
            </a:r>
          </a:p>
          <a:p>
            <a:pPr marL="457200" indent="-457200">
              <a:buAutoNum type="alphaLcParenR"/>
            </a:pPr>
            <a:r>
              <a:rPr lang="en-US" sz="2400" dirty="0" smtClean="0">
                <a:latin typeface="Times New Roman" pitchFamily="18" charset="0"/>
                <a:cs typeface="Times New Roman" pitchFamily="18" charset="0"/>
              </a:rPr>
              <a:t>taken from </a:t>
            </a:r>
            <a:r>
              <a:rPr lang="en-US" sz="2400" dirty="0" err="1" smtClean="0">
                <a:latin typeface="Times New Roman" pitchFamily="18" charset="0"/>
                <a:cs typeface="Times New Roman" pitchFamily="18" charset="0"/>
              </a:rPr>
              <a:t>azimuthal</a:t>
            </a:r>
            <a:r>
              <a:rPr lang="en-US" sz="2400" dirty="0" smtClean="0">
                <a:latin typeface="Times New Roman" pitchFamily="18" charset="0"/>
                <a:cs typeface="Times New Roman" pitchFamily="18" charset="0"/>
              </a:rPr>
              <a:t> counters. </a:t>
            </a:r>
          </a:p>
          <a:p>
            <a:pPr marL="457200" indent="-457200">
              <a:buAutoNum type="alphaLcParenR"/>
            </a:pPr>
            <a:r>
              <a:rPr lang="en-US" sz="2400" dirty="0" smtClean="0">
                <a:latin typeface="Times New Roman" pitchFamily="18" charset="0"/>
                <a:cs typeface="Times New Roman" pitchFamily="18" charset="0"/>
              </a:rPr>
              <a:t>taken from coincidence measurement, which requires TOF and only one azimuth measurement , as selected by the instrument logic. </a:t>
            </a:r>
            <a:endParaRPr lang="en-US" sz="2400" dirty="0">
              <a:latin typeface="Times New Roman" pitchFamily="18" charset="0"/>
              <a:cs typeface="Times New Roman" pitchFamily="18" charset="0"/>
            </a:endParaRPr>
          </a:p>
        </p:txBody>
      </p:sp>
      <p:sp>
        <p:nvSpPr>
          <p:cNvPr id="30" name="TextBox 29"/>
          <p:cNvSpPr txBox="1"/>
          <p:nvPr/>
        </p:nvSpPr>
        <p:spPr>
          <a:xfrm>
            <a:off x="1828800" y="14173200"/>
            <a:ext cx="7620000" cy="646331"/>
          </a:xfrm>
          <a:prstGeom prst="rect">
            <a:avLst/>
          </a:prstGeom>
          <a:noFill/>
        </p:spPr>
        <p:txBody>
          <a:bodyPr wrap="square" rtlCol="0">
            <a:spAutoFit/>
          </a:bodyPr>
          <a:lstStyle/>
          <a:p>
            <a:r>
              <a:rPr lang="en-US" sz="3600" b="1" dirty="0" smtClean="0">
                <a:latin typeface="Times New Roman" pitchFamily="18" charset="0"/>
                <a:cs typeface="Times New Roman" pitchFamily="18" charset="0"/>
              </a:rPr>
              <a:t>Principles of Operation</a:t>
            </a:r>
          </a:p>
        </p:txBody>
      </p:sp>
      <p:pic>
        <p:nvPicPr>
          <p:cNvPr id="11" name="Picture 10"/>
          <p:cNvPicPr/>
          <p:nvPr/>
        </p:nvPicPr>
        <p:blipFill>
          <a:blip r:embed="rId4" cstate="print"/>
          <a:srcRect/>
          <a:stretch>
            <a:fillRect/>
          </a:stretch>
        </p:blipFill>
        <p:spPr bwMode="auto">
          <a:xfrm>
            <a:off x="5943600" y="27508200"/>
            <a:ext cx="4038600" cy="4800600"/>
          </a:xfrm>
          <a:prstGeom prst="rect">
            <a:avLst/>
          </a:prstGeom>
          <a:noFill/>
          <a:ln w="9525">
            <a:noFill/>
            <a:miter lim="800000"/>
            <a:headEnd/>
            <a:tailEnd/>
          </a:ln>
        </p:spPr>
      </p:pic>
      <p:sp>
        <p:nvSpPr>
          <p:cNvPr id="31" name="TextBox 30"/>
          <p:cNvSpPr txBox="1"/>
          <p:nvPr/>
        </p:nvSpPr>
        <p:spPr>
          <a:xfrm>
            <a:off x="1981200" y="26441400"/>
            <a:ext cx="7924800" cy="2677656"/>
          </a:xfrm>
          <a:prstGeom prst="rect">
            <a:avLst/>
          </a:prstGeom>
          <a:noFill/>
        </p:spPr>
        <p:txBody>
          <a:bodyPr wrap="square" rtlCol="0">
            <a:spAutoFit/>
          </a:bodyPr>
          <a:lstStyle/>
          <a:p>
            <a:pPr marL="457200" indent="-457200">
              <a:buFont typeface="Arial" pitchFamily="34" charset="0"/>
              <a:buChar char="•"/>
            </a:pPr>
            <a:r>
              <a:rPr lang="en-US" sz="2400" dirty="0" smtClean="0">
                <a:latin typeface="Times New Roman" pitchFamily="18" charset="0"/>
                <a:cs typeface="Times New Roman" pitchFamily="18" charset="0"/>
              </a:rPr>
              <a:t>Implementing second MCP deck addition</a:t>
            </a:r>
          </a:p>
          <a:p>
            <a:pPr marL="914400" lvl="1" indent="-457200">
              <a:buFont typeface="Arial" pitchFamily="34" charset="0"/>
              <a:buChar char="•"/>
            </a:pPr>
            <a:r>
              <a:rPr lang="en-US" sz="2400" dirty="0" smtClean="0">
                <a:latin typeface="Times New Roman" pitchFamily="18" charset="0"/>
                <a:cs typeface="Times New Roman" pitchFamily="18" charset="0"/>
              </a:rPr>
              <a:t>Assembled MCPs for the second deck</a:t>
            </a:r>
          </a:p>
          <a:p>
            <a:pPr marL="914400" lvl="1" indent="-457200">
              <a:buFont typeface="Arial" pitchFamily="34" charset="0"/>
              <a:buChar char="•"/>
            </a:pPr>
            <a:r>
              <a:rPr lang="en-US" sz="2400" dirty="0" smtClean="0">
                <a:latin typeface="Times New Roman" pitchFamily="18" charset="0"/>
                <a:cs typeface="Times New Roman" pitchFamily="18" charset="0"/>
              </a:rPr>
              <a:t>Built structures to support and house the new configuration with second </a:t>
            </a:r>
          </a:p>
          <a:p>
            <a:pPr marL="914400" lvl="1" indent="-457200"/>
            <a:r>
              <a:rPr lang="en-US" sz="2400" dirty="0" smtClean="0">
                <a:latin typeface="Times New Roman" pitchFamily="18" charset="0"/>
                <a:cs typeface="Times New Roman" pitchFamily="18" charset="0"/>
              </a:rPr>
              <a:t>       MCP deck</a:t>
            </a:r>
          </a:p>
          <a:p>
            <a:pPr marL="914400" lvl="1" indent="-457200">
              <a:buFont typeface="Arial" pitchFamily="34" charset="0"/>
              <a:buChar char="•"/>
            </a:pPr>
            <a:r>
              <a:rPr lang="en-US" sz="2400" dirty="0" smtClean="0">
                <a:latin typeface="Times New Roman" pitchFamily="18" charset="0"/>
                <a:cs typeface="Times New Roman" pitchFamily="18" charset="0"/>
              </a:rPr>
              <a:t>Extended cables and </a:t>
            </a:r>
          </a:p>
          <a:p>
            <a:pPr marL="914400" lvl="1" indent="-457200"/>
            <a:r>
              <a:rPr lang="en-US" sz="2400" dirty="0" smtClean="0">
                <a:latin typeface="Times New Roman" pitchFamily="18" charset="0"/>
                <a:cs typeface="Times New Roman" pitchFamily="18" charset="0"/>
              </a:rPr>
              <a:t>      attached HV leads</a:t>
            </a:r>
          </a:p>
        </p:txBody>
      </p:sp>
      <p:sp>
        <p:nvSpPr>
          <p:cNvPr id="32" name="TextBox 31"/>
          <p:cNvSpPr txBox="1"/>
          <p:nvPr/>
        </p:nvSpPr>
        <p:spPr>
          <a:xfrm>
            <a:off x="1981200" y="22631400"/>
            <a:ext cx="8001000" cy="3785652"/>
          </a:xfrm>
          <a:prstGeom prst="rect">
            <a:avLst/>
          </a:prstGeom>
          <a:noFill/>
        </p:spPr>
        <p:txBody>
          <a:bodyPr wrap="square" rtlCol="0">
            <a:spAutoFit/>
          </a:bodyPr>
          <a:lstStyle/>
          <a:p>
            <a:pPr marL="914400" indent="-457200">
              <a:buFont typeface="Arial" charset="0"/>
              <a:buChar char="•"/>
            </a:pPr>
            <a:r>
              <a:rPr lang="en-US" sz="2400" dirty="0" smtClean="0">
                <a:latin typeface="Times New Roman" pitchFamily="32" charset="0"/>
                <a:cs typeface="Times New Roman" pitchFamily="32" charset="0"/>
              </a:rPr>
              <a:t>Flux reducer developed for entrance system, provided by Lockheed Martin in Palo Alto, to manage regions of high and low intensity ion fluxes. Tested:</a:t>
            </a:r>
          </a:p>
          <a:p>
            <a:pPr marL="1371600" lvl="2" indent="-457200">
              <a:buFont typeface="Wingdings" pitchFamily="32" charset="2"/>
              <a:buChar char="§"/>
            </a:pPr>
            <a:r>
              <a:rPr lang="en-US" sz="2400" dirty="0" smtClean="0">
                <a:latin typeface="Times New Roman" pitchFamily="32" charset="0"/>
                <a:cs typeface="Times New Roman" pitchFamily="32" charset="0"/>
              </a:rPr>
              <a:t>response to the incident ion elevation angle</a:t>
            </a:r>
          </a:p>
          <a:p>
            <a:pPr marL="1371600" lvl="2" indent="-457200">
              <a:buFont typeface="Wingdings" pitchFamily="32" charset="2"/>
              <a:buChar char="§"/>
            </a:pPr>
            <a:r>
              <a:rPr lang="en-US" sz="2400" dirty="0" smtClean="0">
                <a:latin typeface="Times New Roman" pitchFamily="32" charset="0"/>
                <a:cs typeface="Times New Roman" pitchFamily="32" charset="0"/>
              </a:rPr>
              <a:t>reduction of the incident ion flux</a:t>
            </a:r>
          </a:p>
          <a:p>
            <a:pPr marL="914400" indent="-457200">
              <a:buFont typeface="Arial" charset="0"/>
              <a:buChar char="•"/>
            </a:pPr>
            <a:r>
              <a:rPr lang="en-US" sz="2400" dirty="0" smtClean="0">
                <a:latin typeface="Times New Roman" pitchFamily="32" charset="0"/>
                <a:cs typeface="Times New Roman" pitchFamily="32" charset="0"/>
              </a:rPr>
              <a:t>Addition of second MCP deck:</a:t>
            </a:r>
          </a:p>
          <a:p>
            <a:pPr marL="1371600" lvl="1" indent="-457200">
              <a:buFont typeface="Wingdings" pitchFamily="32" charset="2"/>
              <a:buChar char="§"/>
            </a:pPr>
            <a:r>
              <a:rPr lang="en-US" sz="2400" dirty="0" smtClean="0">
                <a:latin typeface="Times New Roman" pitchFamily="32" charset="0"/>
                <a:cs typeface="Times New Roman" pitchFamily="32" charset="0"/>
              </a:rPr>
              <a:t>most e- multiplication now occurs near ground</a:t>
            </a:r>
          </a:p>
          <a:p>
            <a:pPr marL="1371600" lvl="1" indent="-457200">
              <a:buFont typeface="Wingdings" pitchFamily="32" charset="2"/>
              <a:buChar char="§"/>
            </a:pPr>
            <a:r>
              <a:rPr lang="en-US" sz="2400" dirty="0" smtClean="0">
                <a:latin typeface="Times New Roman" pitchFamily="32" charset="0"/>
                <a:cs typeface="Times New Roman" pitchFamily="32" charset="0"/>
              </a:rPr>
              <a:t>designed to reduce </a:t>
            </a:r>
            <a:r>
              <a:rPr lang="en-US" sz="2400" dirty="0" err="1" smtClean="0">
                <a:latin typeface="Times New Roman" pitchFamily="32" charset="0"/>
                <a:cs typeface="Times New Roman" pitchFamily="32" charset="0"/>
              </a:rPr>
              <a:t>azimuthal</a:t>
            </a:r>
            <a:r>
              <a:rPr lang="en-US" sz="2400" dirty="0" smtClean="0">
                <a:latin typeface="Times New Roman" pitchFamily="32" charset="0"/>
                <a:cs typeface="Times New Roman" pitchFamily="32" charset="0"/>
              </a:rPr>
              <a:t> crosstalk </a:t>
            </a:r>
          </a:p>
          <a:p>
            <a:pPr marL="1371600" lvl="1" indent="-457200">
              <a:buFont typeface="Wingdings" pitchFamily="32" charset="2"/>
              <a:buChar char="§"/>
            </a:pPr>
            <a:r>
              <a:rPr lang="en-US" sz="2400" dirty="0" smtClean="0">
                <a:latin typeface="Times New Roman" pitchFamily="32" charset="0"/>
                <a:cs typeface="Times New Roman" pitchFamily="32" charset="0"/>
              </a:rPr>
              <a:t>allow for higher overall MCP gain and therefore better detection of ions.</a:t>
            </a:r>
            <a:endParaRPr lang="en-US" sz="2400" dirty="0">
              <a:latin typeface="Times New Roman" pitchFamily="32" charset="0"/>
              <a:cs typeface="Times New Roman" pitchFamily="32" charset="0"/>
            </a:endParaRPr>
          </a:p>
        </p:txBody>
      </p:sp>
      <p:sp>
        <p:nvSpPr>
          <p:cNvPr id="47" name="TextBox 46"/>
          <p:cNvSpPr txBox="1"/>
          <p:nvPr/>
        </p:nvSpPr>
        <p:spPr>
          <a:xfrm>
            <a:off x="10835640" y="11430000"/>
            <a:ext cx="381000" cy="400110"/>
          </a:xfrm>
          <a:prstGeom prst="rect">
            <a:avLst/>
          </a:prstGeom>
          <a:noFill/>
        </p:spPr>
        <p:txBody>
          <a:bodyPr wrap="square" rtlCol="0">
            <a:spAutoFit/>
          </a:bodyPr>
          <a:lstStyle/>
          <a:p>
            <a:r>
              <a:rPr lang="en-US" sz="2000" dirty="0" smtClean="0">
                <a:latin typeface="Times New Roman" pitchFamily="18" charset="0"/>
                <a:cs typeface="Times New Roman" pitchFamily="18" charset="0"/>
              </a:rPr>
              <a:t>c)</a:t>
            </a:r>
            <a:endParaRPr lang="en-US" sz="2000" dirty="0">
              <a:latin typeface="Times New Roman" pitchFamily="18" charset="0"/>
              <a:cs typeface="Times New Roman" pitchFamily="18" charset="0"/>
            </a:endParaRPr>
          </a:p>
        </p:txBody>
      </p:sp>
      <p:sp>
        <p:nvSpPr>
          <p:cNvPr id="73" name="TextBox 72"/>
          <p:cNvSpPr txBox="1"/>
          <p:nvPr/>
        </p:nvSpPr>
        <p:spPr>
          <a:xfrm>
            <a:off x="17373600" y="16108740"/>
            <a:ext cx="10515600" cy="1569660"/>
          </a:xfrm>
          <a:prstGeom prst="rect">
            <a:avLst/>
          </a:prstGeom>
          <a:noFill/>
        </p:spPr>
        <p:txBody>
          <a:bodyPr wrap="square" rtlCol="0">
            <a:spAutoFit/>
          </a:bodyPr>
          <a:lstStyle/>
          <a:p>
            <a:r>
              <a:rPr lang="en-US" sz="2400" b="1" dirty="0" smtClean="0">
                <a:latin typeface="Times New Roman" pitchFamily="18" charset="0"/>
                <a:cs typeface="Times New Roman" pitchFamily="18" charset="0"/>
              </a:rPr>
              <a:t>Below: </a:t>
            </a:r>
            <a:r>
              <a:rPr lang="en-US" sz="2400" dirty="0" smtClean="0">
                <a:latin typeface="Times New Roman" pitchFamily="18" charset="0"/>
                <a:cs typeface="Times New Roman" pitchFamily="18" charset="0"/>
              </a:rPr>
              <a:t>TOF plots showing peaks for the ions H+, He+ and H</a:t>
            </a:r>
            <a:r>
              <a:rPr lang="en-US" sz="2400" baseline="-25000" dirty="0" smtClean="0">
                <a:latin typeface="Times New Roman" pitchFamily="18" charset="0"/>
                <a:cs typeface="Times New Roman" pitchFamily="18" charset="0"/>
              </a:rPr>
              <a:t>2</a:t>
            </a:r>
            <a:r>
              <a:rPr lang="en-US" sz="2400" dirty="0" smtClean="0">
                <a:latin typeface="Times New Roman" pitchFamily="18" charset="0"/>
                <a:cs typeface="Times New Roman" pitchFamily="18" charset="0"/>
              </a:rPr>
              <a:t>O + at the following settings: PAC 20 kV, top MCP deck 1.9 kV and bottom MCP deck 2.5 kV, on a linear scale (plot e) and a log scale (plot f).</a:t>
            </a:r>
            <a:r>
              <a:rPr lang="en-US" sz="2400" dirty="0" smtClean="0">
                <a:latin typeface="Times New Roman" pitchFamily="32" charset="0"/>
                <a:cs typeface="Times New Roman" pitchFamily="32" charset="0"/>
              </a:rPr>
              <a:t> The horizontal axis is flight time, which maps to mass/charge.</a:t>
            </a:r>
            <a:endParaRPr lang="en-US" sz="2400" dirty="0">
              <a:latin typeface="Times New Roman" pitchFamily="18" charset="0"/>
              <a:cs typeface="Times New Roman" pitchFamily="18" charset="0"/>
            </a:endParaRPr>
          </a:p>
        </p:txBody>
      </p:sp>
      <p:sp>
        <p:nvSpPr>
          <p:cNvPr id="76" name="Rectangle 75"/>
          <p:cNvSpPr/>
          <p:nvPr/>
        </p:nvSpPr>
        <p:spPr>
          <a:xfrm>
            <a:off x="28346400" y="4572000"/>
            <a:ext cx="8686800" cy="169164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TextBox 77"/>
          <p:cNvSpPr txBox="1"/>
          <p:nvPr/>
        </p:nvSpPr>
        <p:spPr>
          <a:xfrm>
            <a:off x="18745200" y="24536400"/>
            <a:ext cx="2438400" cy="4154984"/>
          </a:xfrm>
          <a:prstGeom prst="rect">
            <a:avLst/>
          </a:prstGeom>
          <a:noFill/>
        </p:spPr>
        <p:txBody>
          <a:bodyPr wrap="square" rtlCol="0">
            <a:spAutoFit/>
          </a:bodyPr>
          <a:lstStyle/>
          <a:p>
            <a:r>
              <a:rPr lang="en-US" sz="2400" b="1" dirty="0" smtClean="0">
                <a:latin typeface="Times New Roman" pitchFamily="18" charset="0"/>
                <a:cs typeface="Times New Roman" pitchFamily="18" charset="0"/>
              </a:rPr>
              <a:t>Right: </a:t>
            </a:r>
            <a:r>
              <a:rPr lang="en-US" sz="2400" dirty="0" smtClean="0">
                <a:latin typeface="Times New Roman" pitchFamily="18" charset="0"/>
                <a:cs typeface="Times New Roman" pitchFamily="18" charset="0"/>
              </a:rPr>
              <a:t>Ratios of counts in the region of interest of Helium to Hydrogen versus MCP (plot j) and </a:t>
            </a:r>
          </a:p>
          <a:p>
            <a:r>
              <a:rPr lang="en-US" sz="2400" dirty="0" smtClean="0">
                <a:latin typeface="Times New Roman" pitchFamily="18" charset="0"/>
                <a:cs typeface="Times New Roman" pitchFamily="18" charset="0"/>
              </a:rPr>
              <a:t>PAC (plot k) voltages. Bottom deck MCP voltage at </a:t>
            </a:r>
            <a:endParaRPr lang="en-US" sz="2400" dirty="0" smtClean="0">
              <a:latin typeface="Times New Roman" pitchFamily="18" charset="0"/>
              <a:cs typeface="Times New Roman" pitchFamily="18" charset="0"/>
            </a:endParaRPr>
          </a:p>
          <a:p>
            <a:r>
              <a:rPr lang="en-US" sz="2400" dirty="0" smtClean="0">
                <a:latin typeface="Times New Roman" pitchFamily="18" charset="0"/>
                <a:cs typeface="Times New Roman" pitchFamily="18" charset="0"/>
              </a:rPr>
              <a:t>-</a:t>
            </a:r>
            <a:r>
              <a:rPr lang="en-US" sz="2400" dirty="0" smtClean="0">
                <a:latin typeface="Times New Roman" pitchFamily="18" charset="0"/>
                <a:cs typeface="Times New Roman" pitchFamily="18" charset="0"/>
              </a:rPr>
              <a:t>2548V.</a:t>
            </a:r>
            <a:endParaRPr lang="en-US" sz="2400" dirty="0">
              <a:latin typeface="Times New Roman" pitchFamily="18" charset="0"/>
              <a:cs typeface="Times New Roman" pitchFamily="18" charset="0"/>
            </a:endParaRPr>
          </a:p>
        </p:txBody>
      </p:sp>
      <p:sp>
        <p:nvSpPr>
          <p:cNvPr id="102" name="TextBox 101"/>
          <p:cNvSpPr txBox="1"/>
          <p:nvPr/>
        </p:nvSpPr>
        <p:spPr>
          <a:xfrm>
            <a:off x="10744200" y="27889200"/>
            <a:ext cx="533400" cy="400110"/>
          </a:xfrm>
          <a:prstGeom prst="rect">
            <a:avLst/>
          </a:prstGeom>
          <a:noFill/>
        </p:spPr>
        <p:txBody>
          <a:bodyPr wrap="square" rtlCol="0">
            <a:spAutoFit/>
          </a:bodyPr>
          <a:lstStyle/>
          <a:p>
            <a:r>
              <a:rPr lang="en-US" sz="2000" dirty="0" err="1" smtClean="0">
                <a:latin typeface="Times New Roman" pitchFamily="18" charset="0"/>
                <a:cs typeface="Times New Roman" pitchFamily="18" charset="0"/>
              </a:rPr>
              <a:t>i</a:t>
            </a:r>
            <a:r>
              <a:rPr lang="en-US" sz="2000" dirty="0" smtClean="0">
                <a:latin typeface="Times New Roman" pitchFamily="18" charset="0"/>
                <a:cs typeface="Times New Roman" pitchFamily="18" charset="0"/>
              </a:rPr>
              <a:t>)</a:t>
            </a:r>
            <a:endParaRPr lang="en-US" sz="2000" dirty="0">
              <a:latin typeface="Times New Roman" pitchFamily="18" charset="0"/>
              <a:cs typeface="Times New Roman" pitchFamily="18" charset="0"/>
            </a:endParaRPr>
          </a:p>
        </p:txBody>
      </p:sp>
      <p:sp>
        <p:nvSpPr>
          <p:cNvPr id="103" name="TextBox 102"/>
          <p:cNvSpPr txBox="1"/>
          <p:nvPr/>
        </p:nvSpPr>
        <p:spPr>
          <a:xfrm>
            <a:off x="20955000" y="28273248"/>
            <a:ext cx="427789" cy="400110"/>
          </a:xfrm>
          <a:prstGeom prst="rect">
            <a:avLst/>
          </a:prstGeom>
          <a:noFill/>
        </p:spPr>
        <p:txBody>
          <a:bodyPr wrap="square" rtlCol="0">
            <a:spAutoFit/>
          </a:bodyPr>
          <a:lstStyle/>
          <a:p>
            <a:r>
              <a:rPr lang="en-US" sz="2000" dirty="0" smtClean="0">
                <a:latin typeface="Times New Roman" pitchFamily="18" charset="0"/>
                <a:cs typeface="Times New Roman" pitchFamily="18" charset="0"/>
              </a:rPr>
              <a:t>k)</a:t>
            </a:r>
            <a:endParaRPr lang="en-US" sz="2000" dirty="0">
              <a:latin typeface="Times New Roman" pitchFamily="18" charset="0"/>
              <a:cs typeface="Times New Roman" pitchFamily="18" charset="0"/>
            </a:endParaRPr>
          </a:p>
        </p:txBody>
      </p:sp>
      <p:sp>
        <p:nvSpPr>
          <p:cNvPr id="104" name="TextBox 103"/>
          <p:cNvSpPr txBox="1"/>
          <p:nvPr/>
        </p:nvSpPr>
        <p:spPr>
          <a:xfrm>
            <a:off x="28803600" y="4709160"/>
            <a:ext cx="3962400" cy="646331"/>
          </a:xfrm>
          <a:prstGeom prst="rect">
            <a:avLst/>
          </a:prstGeom>
          <a:noFill/>
        </p:spPr>
        <p:txBody>
          <a:bodyPr wrap="square" rtlCol="0">
            <a:spAutoFit/>
          </a:bodyPr>
          <a:lstStyle/>
          <a:p>
            <a:r>
              <a:rPr lang="en-US" sz="3600" b="1" dirty="0" smtClean="0">
                <a:latin typeface="Times New Roman" pitchFamily="18" charset="0"/>
                <a:cs typeface="Times New Roman" pitchFamily="18" charset="0"/>
              </a:rPr>
              <a:t>The Instrument</a:t>
            </a:r>
            <a:endParaRPr lang="en-US" sz="3600" b="1" dirty="0">
              <a:latin typeface="Times New Roman" pitchFamily="18" charset="0"/>
              <a:cs typeface="Times New Roman" pitchFamily="18" charset="0"/>
            </a:endParaRPr>
          </a:p>
        </p:txBody>
      </p:sp>
      <p:sp>
        <p:nvSpPr>
          <p:cNvPr id="105" name="TextBox 104"/>
          <p:cNvSpPr txBox="1"/>
          <p:nvPr/>
        </p:nvSpPr>
        <p:spPr>
          <a:xfrm>
            <a:off x="28803600" y="22082760"/>
            <a:ext cx="6477000" cy="646331"/>
          </a:xfrm>
          <a:prstGeom prst="rect">
            <a:avLst/>
          </a:prstGeom>
          <a:noFill/>
        </p:spPr>
        <p:txBody>
          <a:bodyPr wrap="square" rtlCol="0">
            <a:spAutoFit/>
          </a:bodyPr>
          <a:lstStyle/>
          <a:p>
            <a:r>
              <a:rPr lang="en-US" sz="3600" b="1" dirty="0" smtClean="0">
                <a:latin typeface="Times New Roman" pitchFamily="18" charset="0"/>
                <a:cs typeface="Times New Roman" pitchFamily="18" charset="0"/>
              </a:rPr>
              <a:t>Conclusions and Future Work</a:t>
            </a:r>
            <a:endParaRPr lang="en-US" sz="3600" b="1" dirty="0">
              <a:latin typeface="Times New Roman" pitchFamily="18" charset="0"/>
              <a:cs typeface="Times New Roman" pitchFamily="18" charset="0"/>
            </a:endParaRPr>
          </a:p>
        </p:txBody>
      </p:sp>
      <p:sp>
        <p:nvSpPr>
          <p:cNvPr id="63" name="TextBox 62"/>
          <p:cNvSpPr txBox="1"/>
          <p:nvPr/>
        </p:nvSpPr>
        <p:spPr>
          <a:xfrm>
            <a:off x="1981200" y="22250401"/>
            <a:ext cx="7391400" cy="461665"/>
          </a:xfrm>
          <a:prstGeom prst="rect">
            <a:avLst/>
          </a:prstGeom>
          <a:noFill/>
        </p:spPr>
        <p:txBody>
          <a:bodyPr wrap="square" rtlCol="0">
            <a:spAutoFit/>
          </a:bodyPr>
          <a:lstStyle/>
          <a:p>
            <a:pPr marL="457200" indent="-457200">
              <a:buFont typeface="Arial" pitchFamily="34" charset="0"/>
              <a:buChar char="•"/>
            </a:pPr>
            <a:r>
              <a:rPr lang="en-US" sz="2400" dirty="0" smtClean="0">
                <a:latin typeface="Times New Roman" pitchFamily="18" charset="0"/>
                <a:cs typeface="Times New Roman" pitchFamily="18" charset="0"/>
              </a:rPr>
              <a:t>The following changes were made to the instrument:</a:t>
            </a:r>
          </a:p>
        </p:txBody>
      </p:sp>
      <p:sp>
        <p:nvSpPr>
          <p:cNvPr id="68" name="TextBox 67"/>
          <p:cNvSpPr txBox="1"/>
          <p:nvPr/>
        </p:nvSpPr>
        <p:spPr>
          <a:xfrm>
            <a:off x="11201400" y="11430000"/>
            <a:ext cx="1905000" cy="461665"/>
          </a:xfrm>
          <a:prstGeom prst="rect">
            <a:avLst/>
          </a:prstGeom>
          <a:noFill/>
        </p:spPr>
        <p:txBody>
          <a:bodyPr wrap="square" rtlCol="0">
            <a:spAutoFit/>
          </a:bodyPr>
          <a:lstStyle/>
          <a:p>
            <a:r>
              <a:rPr lang="en-US" sz="2400" dirty="0" smtClean="0">
                <a:latin typeface="Times New Roman" pitchFamily="18" charset="0"/>
                <a:cs typeface="Times New Roman" pitchFamily="18" charset="0"/>
              </a:rPr>
              <a:t>MCP V at A</a:t>
            </a:r>
            <a:endParaRPr lang="en-US" sz="2400" dirty="0">
              <a:latin typeface="Times New Roman" pitchFamily="18" charset="0"/>
              <a:cs typeface="Times New Roman" pitchFamily="18" charset="0"/>
            </a:endParaRPr>
          </a:p>
        </p:txBody>
      </p:sp>
      <p:sp>
        <p:nvSpPr>
          <p:cNvPr id="69" name="TextBox 68"/>
          <p:cNvSpPr txBox="1"/>
          <p:nvPr/>
        </p:nvSpPr>
        <p:spPr>
          <a:xfrm>
            <a:off x="10835640" y="15392400"/>
            <a:ext cx="533400" cy="400110"/>
          </a:xfrm>
          <a:prstGeom prst="rect">
            <a:avLst/>
          </a:prstGeom>
          <a:noFill/>
        </p:spPr>
        <p:txBody>
          <a:bodyPr wrap="square" rtlCol="0">
            <a:spAutoFit/>
          </a:bodyPr>
          <a:lstStyle/>
          <a:p>
            <a:r>
              <a:rPr lang="en-US" sz="2000" dirty="0" smtClean="0">
                <a:latin typeface="Times New Roman" pitchFamily="18" charset="0"/>
                <a:cs typeface="Times New Roman" pitchFamily="18" charset="0"/>
              </a:rPr>
              <a:t>d)</a:t>
            </a:r>
            <a:endParaRPr lang="en-US" sz="2000" dirty="0">
              <a:latin typeface="Times New Roman" pitchFamily="18" charset="0"/>
              <a:cs typeface="Times New Roman" pitchFamily="18" charset="0"/>
            </a:endParaRPr>
          </a:p>
        </p:txBody>
      </p:sp>
      <p:sp>
        <p:nvSpPr>
          <p:cNvPr id="70" name="TextBox 69"/>
          <p:cNvSpPr txBox="1"/>
          <p:nvPr/>
        </p:nvSpPr>
        <p:spPr>
          <a:xfrm>
            <a:off x="11201400" y="15392400"/>
            <a:ext cx="1905000" cy="461665"/>
          </a:xfrm>
          <a:prstGeom prst="rect">
            <a:avLst/>
          </a:prstGeom>
          <a:noFill/>
        </p:spPr>
        <p:txBody>
          <a:bodyPr wrap="square" rtlCol="0">
            <a:spAutoFit/>
          </a:bodyPr>
          <a:lstStyle/>
          <a:p>
            <a:r>
              <a:rPr lang="en-US" sz="2400" dirty="0" smtClean="0">
                <a:latin typeface="Times New Roman" pitchFamily="18" charset="0"/>
                <a:cs typeface="Times New Roman" pitchFamily="18" charset="0"/>
              </a:rPr>
              <a:t>MCP V at B</a:t>
            </a:r>
            <a:endParaRPr lang="en-US" sz="2400" dirty="0">
              <a:latin typeface="Times New Roman" pitchFamily="18" charset="0"/>
              <a:cs typeface="Times New Roman" pitchFamily="18" charset="0"/>
            </a:endParaRPr>
          </a:p>
        </p:txBody>
      </p:sp>
      <p:sp>
        <p:nvSpPr>
          <p:cNvPr id="71" name="TextBox 70"/>
          <p:cNvSpPr txBox="1"/>
          <p:nvPr/>
        </p:nvSpPr>
        <p:spPr>
          <a:xfrm>
            <a:off x="10972800" y="20421600"/>
            <a:ext cx="7010400" cy="1938992"/>
          </a:xfrm>
          <a:prstGeom prst="rect">
            <a:avLst/>
          </a:prstGeom>
          <a:noFill/>
        </p:spPr>
        <p:txBody>
          <a:bodyPr wrap="square" rtlCol="0">
            <a:spAutoFit/>
          </a:bodyPr>
          <a:lstStyle/>
          <a:p>
            <a:r>
              <a:rPr lang="en-US" sz="2400" b="1" dirty="0" smtClean="0">
                <a:latin typeface="Times New Roman" pitchFamily="18" charset="0"/>
                <a:cs typeface="Times New Roman" pitchFamily="18" charset="0"/>
              </a:rPr>
              <a:t>Below: </a:t>
            </a:r>
            <a:r>
              <a:rPr lang="en-US" sz="2400" dirty="0" smtClean="0">
                <a:latin typeface="Times New Roman" pitchFamily="18" charset="0"/>
                <a:cs typeface="Times New Roman" pitchFamily="18" charset="0"/>
              </a:rPr>
              <a:t>TOF resolution of He+ versus MCP (plot g) and PAC (plot h) voltages. Peak resolution is given as the full width half-maximum (FWHM) of the peak divided by the peak channel number. Bottom deck MCP voltage at -2548V.</a:t>
            </a:r>
          </a:p>
        </p:txBody>
      </p:sp>
      <p:sp>
        <p:nvSpPr>
          <p:cNvPr id="80" name="TextBox 79"/>
          <p:cNvSpPr txBox="1"/>
          <p:nvPr/>
        </p:nvSpPr>
        <p:spPr>
          <a:xfrm>
            <a:off x="10744200" y="22250400"/>
            <a:ext cx="476633" cy="400110"/>
          </a:xfrm>
          <a:prstGeom prst="rect">
            <a:avLst/>
          </a:prstGeom>
          <a:noFill/>
        </p:spPr>
        <p:txBody>
          <a:bodyPr wrap="square" rtlCol="0">
            <a:spAutoFit/>
          </a:bodyPr>
          <a:lstStyle/>
          <a:p>
            <a:r>
              <a:rPr lang="en-US" sz="2000" dirty="0" smtClean="0">
                <a:latin typeface="Times New Roman" pitchFamily="18" charset="0"/>
                <a:cs typeface="Times New Roman" pitchFamily="18" charset="0"/>
              </a:rPr>
              <a:t>g)</a:t>
            </a:r>
            <a:endParaRPr lang="en-US" sz="2000" dirty="0">
              <a:latin typeface="Times New Roman" pitchFamily="18" charset="0"/>
              <a:cs typeface="Times New Roman" pitchFamily="18" charset="0"/>
            </a:endParaRPr>
          </a:p>
        </p:txBody>
      </p:sp>
      <p:sp>
        <p:nvSpPr>
          <p:cNvPr id="83" name="TextBox 82"/>
          <p:cNvSpPr txBox="1"/>
          <p:nvPr/>
        </p:nvSpPr>
        <p:spPr>
          <a:xfrm>
            <a:off x="10744200" y="24993600"/>
            <a:ext cx="618427" cy="400110"/>
          </a:xfrm>
          <a:prstGeom prst="rect">
            <a:avLst/>
          </a:prstGeom>
          <a:noFill/>
        </p:spPr>
        <p:txBody>
          <a:bodyPr wrap="square" rtlCol="0">
            <a:spAutoFit/>
          </a:bodyPr>
          <a:lstStyle/>
          <a:p>
            <a:r>
              <a:rPr lang="en-US" sz="2000" dirty="0" smtClean="0">
                <a:latin typeface="Times New Roman" pitchFamily="18" charset="0"/>
                <a:cs typeface="Times New Roman" pitchFamily="18" charset="0"/>
              </a:rPr>
              <a:t>h)</a:t>
            </a:r>
            <a:endParaRPr lang="en-US" sz="2000" dirty="0">
              <a:latin typeface="Times New Roman" pitchFamily="18" charset="0"/>
              <a:cs typeface="Times New Roman" pitchFamily="18" charset="0"/>
            </a:endParaRPr>
          </a:p>
        </p:txBody>
      </p:sp>
      <p:sp>
        <p:nvSpPr>
          <p:cNvPr id="91" name="TextBox 90"/>
          <p:cNvSpPr txBox="1"/>
          <p:nvPr/>
        </p:nvSpPr>
        <p:spPr>
          <a:xfrm>
            <a:off x="28657296" y="22761476"/>
            <a:ext cx="8077200" cy="2308324"/>
          </a:xfrm>
          <a:prstGeom prst="rect">
            <a:avLst/>
          </a:prstGeom>
          <a:noFill/>
        </p:spPr>
        <p:txBody>
          <a:bodyPr wrap="square" rtlCol="0">
            <a:spAutoFit/>
          </a:bodyPr>
          <a:lstStyle/>
          <a:p>
            <a:pPr>
              <a:buFont typeface="Arial" pitchFamily="34" charset="0"/>
              <a:buChar char="•"/>
            </a:pPr>
            <a:r>
              <a:rPr lang="en-US" sz="2400" b="1" dirty="0" err="1" smtClean="0">
                <a:latin typeface="Times New Roman" pitchFamily="18" charset="0"/>
                <a:cs typeface="Times New Roman" pitchFamily="18" charset="0"/>
              </a:rPr>
              <a:t>Azimuthal</a:t>
            </a:r>
            <a:r>
              <a:rPr lang="en-US" sz="2400" b="1" dirty="0" smtClean="0">
                <a:latin typeface="Times New Roman" pitchFamily="18" charset="0"/>
                <a:cs typeface="Times New Roman" pitchFamily="18" charset="0"/>
              </a:rPr>
              <a:t> uncertainty versus top deck MCP voltage</a:t>
            </a:r>
          </a:p>
          <a:p>
            <a:pPr marL="685800" lvl="1" indent="-228600">
              <a:buFont typeface="Wingdings" pitchFamily="2" charset="2"/>
              <a:buChar char="§"/>
            </a:pPr>
            <a:r>
              <a:rPr lang="en-US" sz="2400" dirty="0" smtClean="0">
                <a:latin typeface="Times New Roman" pitchFamily="18" charset="0"/>
                <a:cs typeface="Times New Roman" pitchFamily="18" charset="0"/>
              </a:rPr>
              <a:t>The azimuth taken from TOF data is stable for a wide range of top deck MCP voltages.</a:t>
            </a:r>
          </a:p>
          <a:p>
            <a:pPr marL="685800" lvl="1" indent="-228600">
              <a:buFont typeface="Wingdings" pitchFamily="2" charset="2"/>
              <a:buChar char="§"/>
            </a:pPr>
            <a:r>
              <a:rPr lang="en-US" sz="2400" dirty="0" smtClean="0">
                <a:latin typeface="Times New Roman" pitchFamily="18" charset="0"/>
                <a:cs typeface="Times New Roman" pitchFamily="18" charset="0"/>
              </a:rPr>
              <a:t>However, the uncertainty in the azimuth from the PF rates is a steep function of the top deck MCP voltage above 2000V.</a:t>
            </a:r>
          </a:p>
        </p:txBody>
      </p:sp>
      <p:sp>
        <p:nvSpPr>
          <p:cNvPr id="92" name="TextBox 91"/>
          <p:cNvSpPr txBox="1"/>
          <p:nvPr/>
        </p:nvSpPr>
        <p:spPr>
          <a:xfrm>
            <a:off x="28657296" y="24923889"/>
            <a:ext cx="8077200" cy="5632311"/>
          </a:xfrm>
          <a:prstGeom prst="rect">
            <a:avLst/>
          </a:prstGeom>
          <a:noFill/>
        </p:spPr>
        <p:txBody>
          <a:bodyPr wrap="square" rtlCol="0">
            <a:spAutoFit/>
          </a:bodyPr>
          <a:lstStyle/>
          <a:p>
            <a:pPr>
              <a:buFont typeface="Arial" pitchFamily="34" charset="0"/>
              <a:buChar char="•"/>
            </a:pPr>
            <a:r>
              <a:rPr lang="en-US" sz="2400" b="1" dirty="0" smtClean="0">
                <a:latin typeface="Times New Roman" pitchFamily="18" charset="0"/>
                <a:cs typeface="Times New Roman" pitchFamily="18" charset="0"/>
              </a:rPr>
              <a:t>Time of flight resolution versus MCP and PAC voltage</a:t>
            </a:r>
          </a:p>
          <a:p>
            <a:pPr marL="685800" lvl="1" indent="-228600">
              <a:buFont typeface="Wingdings" pitchFamily="2" charset="2"/>
              <a:buChar char="§"/>
            </a:pPr>
            <a:r>
              <a:rPr lang="en-US" sz="2400" dirty="0" smtClean="0">
                <a:latin typeface="Times New Roman" pitchFamily="18" charset="0"/>
                <a:cs typeface="Times New Roman" pitchFamily="18" charset="0"/>
              </a:rPr>
              <a:t>The TOF resolution is fairly stable as the top deck MCP voltage varies. The He+ TOF resolution is 25-45% over the full range of top deck MCP voltages.</a:t>
            </a:r>
          </a:p>
          <a:p>
            <a:pPr marL="685800" lvl="1" indent="-228600">
              <a:buFont typeface="Wingdings" pitchFamily="2" charset="2"/>
              <a:buChar char="§"/>
            </a:pPr>
            <a:r>
              <a:rPr lang="en-US" sz="2400" dirty="0" smtClean="0">
                <a:latin typeface="Times New Roman" pitchFamily="18" charset="0"/>
                <a:cs typeface="Times New Roman" pitchFamily="18" charset="0"/>
              </a:rPr>
              <a:t>As the PAC voltage increases, the He+ TOF resolution improves.</a:t>
            </a:r>
          </a:p>
          <a:p>
            <a:pPr marL="1085850" lvl="2" indent="-171450">
              <a:buFont typeface="Arial" pitchFamily="34" charset="0"/>
              <a:buChar char="•"/>
            </a:pPr>
            <a:r>
              <a:rPr lang="en-US" sz="2000" dirty="0" smtClean="0">
                <a:latin typeface="Times New Roman" pitchFamily="18" charset="0"/>
                <a:cs typeface="Times New Roman" pitchFamily="18" charset="0"/>
              </a:rPr>
              <a:t>At higher PAC voltages, the He+ suffers less relative energy loss as it travels through the carbon foils. The consequence is that the TOF measurement is more uniform.</a:t>
            </a:r>
          </a:p>
          <a:p>
            <a:pPr marL="0" lvl="1">
              <a:buFont typeface="Arial" pitchFamily="34" charset="0"/>
              <a:buChar char="•"/>
            </a:pPr>
            <a:r>
              <a:rPr lang="en-US" sz="2400" b="1" dirty="0" smtClean="0">
                <a:latin typeface="Times New Roman" pitchFamily="18" charset="0"/>
                <a:cs typeface="Times New Roman" pitchFamily="18" charset="0"/>
              </a:rPr>
              <a:t>Compositional changes versus MCP and PAC voltage</a:t>
            </a:r>
          </a:p>
          <a:p>
            <a:pPr marL="457200" lvl="1">
              <a:buFont typeface="Wingdings" pitchFamily="2" charset="2"/>
              <a:buChar char="§"/>
            </a:pPr>
            <a:r>
              <a:rPr lang="en-US" sz="2400" dirty="0" smtClean="0">
                <a:latin typeface="Times New Roman" pitchFamily="18" charset="0"/>
                <a:cs typeface="Times New Roman" pitchFamily="18" charset="0"/>
              </a:rPr>
              <a:t>The He+ to H+ ratio increases as MCP voltage decreases. </a:t>
            </a:r>
          </a:p>
          <a:p>
            <a:pPr marL="1085850" lvl="2" indent="-171450">
              <a:buFont typeface="Arial" pitchFamily="34" charset="0"/>
              <a:buChar char="•"/>
            </a:pPr>
            <a:r>
              <a:rPr lang="en-US" sz="2000" dirty="0" smtClean="0">
                <a:latin typeface="Times New Roman" pitchFamily="18" charset="0"/>
                <a:cs typeface="Times New Roman" pitchFamily="18" charset="0"/>
              </a:rPr>
              <a:t>We see less H+ as the MCP voltage drops, so the MCP is producing smaller measureable pulses for the H+.</a:t>
            </a:r>
          </a:p>
          <a:p>
            <a:pPr marL="1085850" lvl="2" indent="-171450">
              <a:buFont typeface="Arial" pitchFamily="34" charset="0"/>
              <a:buChar char="•"/>
            </a:pPr>
            <a:r>
              <a:rPr lang="en-US" sz="2000" dirty="0" smtClean="0">
                <a:latin typeface="Times New Roman" pitchFamily="18" charset="0"/>
                <a:cs typeface="Times New Roman" pitchFamily="18" charset="0"/>
              </a:rPr>
              <a:t>The MCP response depends on the mass of the ions coming in</a:t>
            </a:r>
            <a:endParaRPr lang="en-US" sz="2400" dirty="0" smtClean="0">
              <a:latin typeface="Times New Roman" pitchFamily="18" charset="0"/>
              <a:cs typeface="Times New Roman" pitchFamily="18" charset="0"/>
            </a:endParaRPr>
          </a:p>
          <a:p>
            <a:pPr marL="457200" lvl="1">
              <a:buFont typeface="Wingdings" pitchFamily="2" charset="2"/>
              <a:buChar char="§"/>
            </a:pPr>
            <a:r>
              <a:rPr lang="en-US" sz="2400" dirty="0" smtClean="0">
                <a:latin typeface="Times New Roman" pitchFamily="18" charset="0"/>
                <a:cs typeface="Times New Roman" pitchFamily="18" charset="0"/>
              </a:rPr>
              <a:t>The He+ to H+ ratio remains constant to as PAC voltage changes.</a:t>
            </a:r>
          </a:p>
        </p:txBody>
      </p:sp>
      <p:sp>
        <p:nvSpPr>
          <p:cNvPr id="108" name="TextBox 107"/>
          <p:cNvSpPr txBox="1"/>
          <p:nvPr/>
        </p:nvSpPr>
        <p:spPr>
          <a:xfrm>
            <a:off x="28651200" y="30369808"/>
            <a:ext cx="8080137" cy="1938992"/>
          </a:xfrm>
          <a:prstGeom prst="rect">
            <a:avLst/>
          </a:prstGeom>
          <a:noFill/>
        </p:spPr>
        <p:txBody>
          <a:bodyPr wrap="square" rtlCol="0">
            <a:spAutoFit/>
          </a:bodyPr>
          <a:lstStyle/>
          <a:p>
            <a:pPr indent="-171450">
              <a:buFont typeface="Arial" pitchFamily="34" charset="0"/>
              <a:buChar char="•"/>
            </a:pPr>
            <a:r>
              <a:rPr lang="en-US" sz="2400" b="1" dirty="0" smtClean="0">
                <a:latin typeface="Times New Roman" pitchFamily="18" charset="0"/>
                <a:cs typeface="Times New Roman" pitchFamily="18" charset="0"/>
              </a:rPr>
              <a:t>Future Work: </a:t>
            </a:r>
          </a:p>
          <a:p>
            <a:pPr marL="457200" indent="-171450">
              <a:buFont typeface="Wingdings" pitchFamily="2" charset="2"/>
              <a:buChar char="§"/>
            </a:pPr>
            <a:r>
              <a:rPr lang="en-US" sz="2400" dirty="0" smtClean="0">
                <a:latin typeface="Times New Roman" pitchFamily="18" charset="0"/>
                <a:cs typeface="Times New Roman" pitchFamily="18" charset="0"/>
              </a:rPr>
              <a:t>The next step in testing this instrument is to compare these results to the original version of CODIF to asses the value of the second MCP to the overall performance of the instrument.</a:t>
            </a:r>
            <a:endParaRPr lang="en-US" sz="2400" dirty="0">
              <a:latin typeface="Times New Roman" pitchFamily="18" charset="0"/>
              <a:cs typeface="Times New Roman" pitchFamily="18" charset="0"/>
            </a:endParaRPr>
          </a:p>
        </p:txBody>
      </p:sp>
      <p:pic>
        <p:nvPicPr>
          <p:cNvPr id="2" name="Picture 2" descr="C:\Users\Annie\Dropbox\Thesis\Pictures\CODIF with FR on clean bench2.jpg"/>
          <p:cNvPicPr>
            <a:picLocks noChangeAspect="1" noChangeArrowheads="1"/>
          </p:cNvPicPr>
          <p:nvPr/>
        </p:nvPicPr>
        <p:blipFill>
          <a:blip r:embed="rId5" cstate="print"/>
          <a:srcRect/>
          <a:stretch>
            <a:fillRect/>
          </a:stretch>
        </p:blipFill>
        <p:spPr bwMode="auto">
          <a:xfrm>
            <a:off x="33070800" y="5486400"/>
            <a:ext cx="3505200" cy="6124470"/>
          </a:xfrm>
          <a:prstGeom prst="rect">
            <a:avLst/>
          </a:prstGeom>
          <a:noFill/>
        </p:spPr>
      </p:pic>
      <p:pic>
        <p:nvPicPr>
          <p:cNvPr id="1027" name="Picture 3" descr="C:\Users\Annie\Dropbox\Thesis\Pictures\20130115_154933_2.jpg"/>
          <p:cNvPicPr>
            <a:picLocks noChangeAspect="1" noChangeArrowheads="1"/>
          </p:cNvPicPr>
          <p:nvPr/>
        </p:nvPicPr>
        <p:blipFill>
          <a:blip r:embed="rId6" cstate="print"/>
          <a:srcRect/>
          <a:stretch>
            <a:fillRect/>
          </a:stretch>
        </p:blipFill>
        <p:spPr bwMode="auto">
          <a:xfrm>
            <a:off x="33604200" y="11963400"/>
            <a:ext cx="3048000" cy="3779798"/>
          </a:xfrm>
          <a:prstGeom prst="rect">
            <a:avLst/>
          </a:prstGeom>
          <a:noFill/>
        </p:spPr>
      </p:pic>
      <p:pic>
        <p:nvPicPr>
          <p:cNvPr id="1028" name="Picture 4" descr="C:\Users\Annie\Dropbox\Thesis\Pictures\SCOPE second mcp plane 1_2.jpg"/>
          <p:cNvPicPr>
            <a:picLocks noChangeAspect="1" noChangeArrowheads="1"/>
          </p:cNvPicPr>
          <p:nvPr/>
        </p:nvPicPr>
        <p:blipFill>
          <a:blip r:embed="rId7" cstate="print"/>
          <a:srcRect/>
          <a:stretch>
            <a:fillRect/>
          </a:stretch>
        </p:blipFill>
        <p:spPr bwMode="auto">
          <a:xfrm>
            <a:off x="28727400" y="13639800"/>
            <a:ext cx="4632108" cy="3962400"/>
          </a:xfrm>
          <a:prstGeom prst="rect">
            <a:avLst/>
          </a:prstGeom>
          <a:noFill/>
        </p:spPr>
      </p:pic>
      <p:pic>
        <p:nvPicPr>
          <p:cNvPr id="1029" name="Picture 5" descr="C:\Users\Annie\Dropbox\Thesis\Pictures\Codif signal board2.jpg"/>
          <p:cNvPicPr>
            <a:picLocks noChangeAspect="1" noChangeArrowheads="1"/>
          </p:cNvPicPr>
          <p:nvPr/>
        </p:nvPicPr>
        <p:blipFill>
          <a:blip r:embed="rId8" cstate="print"/>
          <a:srcRect/>
          <a:stretch>
            <a:fillRect/>
          </a:stretch>
        </p:blipFill>
        <p:spPr bwMode="auto">
          <a:xfrm>
            <a:off x="28651200" y="18059400"/>
            <a:ext cx="3352800" cy="3026910"/>
          </a:xfrm>
          <a:prstGeom prst="rect">
            <a:avLst/>
          </a:prstGeom>
          <a:noFill/>
        </p:spPr>
      </p:pic>
      <p:pic>
        <p:nvPicPr>
          <p:cNvPr id="1030" name="Picture 6" descr="C:\Users\Annie\Dropbox\Thesis\Pictures\CODIF before FR tests2.jpg"/>
          <p:cNvPicPr>
            <a:picLocks noChangeAspect="1" noChangeArrowheads="1"/>
          </p:cNvPicPr>
          <p:nvPr/>
        </p:nvPicPr>
        <p:blipFill>
          <a:blip r:embed="rId9" cstate="print"/>
          <a:srcRect/>
          <a:stretch>
            <a:fillRect/>
          </a:stretch>
        </p:blipFill>
        <p:spPr bwMode="auto">
          <a:xfrm>
            <a:off x="28575000" y="5486400"/>
            <a:ext cx="4025800" cy="4343400"/>
          </a:xfrm>
          <a:prstGeom prst="rect">
            <a:avLst/>
          </a:prstGeom>
          <a:noFill/>
        </p:spPr>
      </p:pic>
      <p:sp>
        <p:nvSpPr>
          <p:cNvPr id="109" name="TextBox 108"/>
          <p:cNvSpPr txBox="1"/>
          <p:nvPr/>
        </p:nvSpPr>
        <p:spPr>
          <a:xfrm>
            <a:off x="28803600" y="10134600"/>
            <a:ext cx="3962400" cy="3416320"/>
          </a:xfrm>
          <a:prstGeom prst="rect">
            <a:avLst/>
          </a:prstGeom>
          <a:noFill/>
        </p:spPr>
        <p:txBody>
          <a:bodyPr wrap="square" rtlCol="0">
            <a:spAutoFit/>
          </a:bodyPr>
          <a:lstStyle/>
          <a:p>
            <a:r>
              <a:rPr lang="en-US" sz="2400" b="1" dirty="0" smtClean="0">
                <a:latin typeface="Times New Roman" pitchFamily="18" charset="0"/>
                <a:cs typeface="Times New Roman" pitchFamily="18" charset="0"/>
              </a:rPr>
              <a:t>Above, Right: </a:t>
            </a:r>
            <a:r>
              <a:rPr lang="en-US" sz="2400" dirty="0" smtClean="0">
                <a:latin typeface="Times New Roman" pitchFamily="18" charset="0"/>
                <a:cs typeface="Times New Roman" pitchFamily="18" charset="0"/>
              </a:rPr>
              <a:t>CODIF before and after modification. Above shows CODIF mounted on turntable used for elevation angle tests. Right shows CODIF with new flux reducer entrance system and addition of second MCP deck (silver cylindrical </a:t>
            </a:r>
            <a:r>
              <a:rPr lang="en-US" sz="2400" smtClean="0">
                <a:latin typeface="Times New Roman" pitchFamily="18" charset="0"/>
                <a:cs typeface="Times New Roman" pitchFamily="18" charset="0"/>
              </a:rPr>
              <a:t>piece).</a:t>
            </a:r>
            <a:endParaRPr lang="en-US" sz="2400" dirty="0">
              <a:latin typeface="Times New Roman" pitchFamily="18" charset="0"/>
              <a:cs typeface="Times New Roman" pitchFamily="18" charset="0"/>
            </a:endParaRPr>
          </a:p>
        </p:txBody>
      </p:sp>
      <p:sp>
        <p:nvSpPr>
          <p:cNvPr id="110" name="TextBox 109"/>
          <p:cNvSpPr txBox="1"/>
          <p:nvPr/>
        </p:nvSpPr>
        <p:spPr>
          <a:xfrm>
            <a:off x="33680400" y="16002000"/>
            <a:ext cx="2895600" cy="3046988"/>
          </a:xfrm>
          <a:prstGeom prst="rect">
            <a:avLst/>
          </a:prstGeom>
          <a:noFill/>
        </p:spPr>
        <p:txBody>
          <a:bodyPr wrap="square" rtlCol="0">
            <a:spAutoFit/>
          </a:bodyPr>
          <a:lstStyle/>
          <a:p>
            <a:r>
              <a:rPr lang="en-US" sz="2400" b="1" dirty="0" smtClean="0">
                <a:latin typeface="Times New Roman" pitchFamily="18" charset="0"/>
                <a:cs typeface="Times New Roman" pitchFamily="18" charset="0"/>
              </a:rPr>
              <a:t>Above, Left: </a:t>
            </a:r>
            <a:r>
              <a:rPr lang="en-US" sz="2400" dirty="0" smtClean="0">
                <a:latin typeface="Times New Roman" pitchFamily="18" charset="0"/>
                <a:cs typeface="Times New Roman" pitchFamily="18" charset="0"/>
              </a:rPr>
              <a:t>Two views of second MCP deck modification. Above is a side view of CODIF without the entrance system. Left is a top-down view of the MCP deck</a:t>
            </a:r>
            <a:endParaRPr lang="en-US" sz="2400" dirty="0">
              <a:latin typeface="Times New Roman" pitchFamily="18" charset="0"/>
              <a:cs typeface="Times New Roman" pitchFamily="18" charset="0"/>
            </a:endParaRPr>
          </a:p>
        </p:txBody>
      </p:sp>
      <p:sp>
        <p:nvSpPr>
          <p:cNvPr id="111" name="TextBox 110"/>
          <p:cNvSpPr txBox="1"/>
          <p:nvPr/>
        </p:nvSpPr>
        <p:spPr>
          <a:xfrm>
            <a:off x="32308800" y="19126200"/>
            <a:ext cx="3962400" cy="1569660"/>
          </a:xfrm>
          <a:prstGeom prst="rect">
            <a:avLst/>
          </a:prstGeom>
          <a:noFill/>
        </p:spPr>
        <p:txBody>
          <a:bodyPr wrap="square" rtlCol="0">
            <a:spAutoFit/>
          </a:bodyPr>
          <a:lstStyle/>
          <a:p>
            <a:r>
              <a:rPr lang="en-US" sz="2400" b="1" dirty="0" smtClean="0">
                <a:latin typeface="Times New Roman" pitchFamily="18" charset="0"/>
                <a:cs typeface="Times New Roman" pitchFamily="18" charset="0"/>
              </a:rPr>
              <a:t>Left: </a:t>
            </a:r>
            <a:r>
              <a:rPr lang="en-US" sz="2400" dirty="0" smtClean="0">
                <a:latin typeface="Times New Roman" pitchFamily="18" charset="0"/>
                <a:cs typeface="Times New Roman" pitchFamily="18" charset="0"/>
              </a:rPr>
              <a:t>Signal board used to detect the ions and electrons. This is placed underneath the second MCP deck.</a:t>
            </a:r>
            <a:endParaRPr lang="en-US" sz="2400" dirty="0">
              <a:latin typeface="Times New Roman" pitchFamily="18" charset="0"/>
              <a:cs typeface="Times New Roman" pitchFamily="18" charset="0"/>
            </a:endParaRPr>
          </a:p>
        </p:txBody>
      </p:sp>
      <p:pic>
        <p:nvPicPr>
          <p:cNvPr id="112" name="Picture 5" descr="UNHCEPS_stacked_white.eps"/>
          <p:cNvPicPr>
            <a:picLocks noChangeAspect="1"/>
          </p:cNvPicPr>
          <p:nvPr/>
        </p:nvPicPr>
        <p:blipFill>
          <a:blip r:embed="rId10" cstate="print"/>
          <a:srcRect/>
          <a:stretch>
            <a:fillRect/>
          </a:stretch>
        </p:blipFill>
        <p:spPr bwMode="auto">
          <a:xfrm>
            <a:off x="33147000" y="1179576"/>
            <a:ext cx="4648200" cy="1766811"/>
          </a:xfrm>
          <a:prstGeom prst="rect">
            <a:avLst/>
          </a:prstGeom>
          <a:noFill/>
          <a:ln w="9525">
            <a:noFill/>
            <a:miter lim="800000"/>
            <a:headEnd/>
            <a:tailEnd/>
          </a:ln>
        </p:spPr>
      </p:pic>
      <p:graphicFrame>
        <p:nvGraphicFramePr>
          <p:cNvPr id="85" name="Chart 84"/>
          <p:cNvGraphicFramePr/>
          <p:nvPr/>
        </p:nvGraphicFramePr>
        <p:xfrm>
          <a:off x="10972800" y="25146000"/>
          <a:ext cx="6781800" cy="2895600"/>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99" name="Chart 98"/>
          <p:cNvGraphicFramePr/>
          <p:nvPr/>
        </p:nvGraphicFramePr>
        <p:xfrm>
          <a:off x="21031200" y="24231600"/>
          <a:ext cx="6858000" cy="3959352"/>
        </p:xfrm>
        <a:graphic>
          <a:graphicData uri="http://schemas.openxmlformats.org/drawingml/2006/chart">
            <c:chart xmlns:c="http://schemas.openxmlformats.org/drawingml/2006/chart" xmlns:r="http://schemas.openxmlformats.org/officeDocument/2006/relationships" r:id="rId12"/>
          </a:graphicData>
        </a:graphic>
      </p:graphicFrame>
      <p:graphicFrame>
        <p:nvGraphicFramePr>
          <p:cNvPr id="107" name="Chart 106"/>
          <p:cNvGraphicFramePr/>
          <p:nvPr/>
        </p:nvGraphicFramePr>
        <p:xfrm>
          <a:off x="21031200" y="28273248"/>
          <a:ext cx="6858000" cy="3959352"/>
        </p:xfrm>
        <a:graphic>
          <a:graphicData uri="http://schemas.openxmlformats.org/drawingml/2006/chart">
            <c:chart xmlns:c="http://schemas.openxmlformats.org/drawingml/2006/chart" xmlns:r="http://schemas.openxmlformats.org/officeDocument/2006/relationships" r:id="rId13"/>
          </a:graphicData>
        </a:graphic>
      </p:graphicFrame>
      <p:sp>
        <p:nvSpPr>
          <p:cNvPr id="113" name="Rectangle 112"/>
          <p:cNvSpPr/>
          <p:nvPr/>
        </p:nvSpPr>
        <p:spPr>
          <a:xfrm>
            <a:off x="15163800" y="6172200"/>
            <a:ext cx="8839200" cy="523220"/>
          </a:xfrm>
          <a:prstGeom prst="rect">
            <a:avLst/>
          </a:prstGeom>
        </p:spPr>
        <p:txBody>
          <a:bodyPr wrap="square">
            <a:spAutoFit/>
          </a:bodyPr>
          <a:lstStyle/>
          <a:p>
            <a:r>
              <a:rPr lang="en-US" sz="2800" b="1" dirty="0" err="1" smtClean="0">
                <a:latin typeface="Times New Roman" pitchFamily="18" charset="0"/>
                <a:cs typeface="Times New Roman" pitchFamily="18" charset="0"/>
              </a:rPr>
              <a:t>Azimuthal</a:t>
            </a:r>
            <a:r>
              <a:rPr lang="en-US" sz="2800" b="1" dirty="0" smtClean="0">
                <a:latin typeface="Times New Roman" pitchFamily="18" charset="0"/>
                <a:cs typeface="Times New Roman" pitchFamily="18" charset="0"/>
              </a:rPr>
              <a:t> Uncertainty versus Top Deck MCP Voltage</a:t>
            </a:r>
          </a:p>
        </p:txBody>
      </p:sp>
      <p:sp>
        <p:nvSpPr>
          <p:cNvPr id="114" name="Rectangle 113"/>
          <p:cNvSpPr/>
          <p:nvPr/>
        </p:nvSpPr>
        <p:spPr>
          <a:xfrm>
            <a:off x="10591800" y="19543693"/>
            <a:ext cx="7543800" cy="954107"/>
          </a:xfrm>
          <a:prstGeom prst="rect">
            <a:avLst/>
          </a:prstGeom>
        </p:spPr>
        <p:txBody>
          <a:bodyPr wrap="square">
            <a:spAutoFit/>
          </a:bodyPr>
          <a:lstStyle/>
          <a:p>
            <a:pPr algn="ctr"/>
            <a:r>
              <a:rPr lang="en-US" sz="2800" b="1" dirty="0" smtClean="0">
                <a:latin typeface="Times New Roman" pitchFamily="18" charset="0"/>
                <a:cs typeface="Times New Roman" pitchFamily="18" charset="0"/>
              </a:rPr>
              <a:t>Time of Flight Resolution versus MCP and PAC Voltage</a:t>
            </a:r>
          </a:p>
        </p:txBody>
      </p:sp>
      <p:sp>
        <p:nvSpPr>
          <p:cNvPr id="115" name="Rectangle 114"/>
          <p:cNvSpPr/>
          <p:nvPr/>
        </p:nvSpPr>
        <p:spPr>
          <a:xfrm>
            <a:off x="18940458" y="23708380"/>
            <a:ext cx="8440131" cy="523220"/>
          </a:xfrm>
          <a:prstGeom prst="rect">
            <a:avLst/>
          </a:prstGeom>
        </p:spPr>
        <p:txBody>
          <a:bodyPr wrap="none">
            <a:spAutoFit/>
          </a:bodyPr>
          <a:lstStyle/>
          <a:p>
            <a:pPr marL="0" lvl="1"/>
            <a:r>
              <a:rPr lang="en-US" sz="2800" b="1" smtClean="0">
                <a:latin typeface="Times New Roman" pitchFamily="18" charset="0"/>
                <a:cs typeface="Times New Roman" pitchFamily="18" charset="0"/>
              </a:rPr>
              <a:t>Compositional Changes </a:t>
            </a:r>
            <a:r>
              <a:rPr lang="en-US" sz="2800" b="1" dirty="0" smtClean="0">
                <a:latin typeface="Times New Roman" pitchFamily="18" charset="0"/>
                <a:cs typeface="Times New Roman" pitchFamily="18" charset="0"/>
              </a:rPr>
              <a:t>versus MCP and </a:t>
            </a:r>
            <a:r>
              <a:rPr lang="en-US" sz="2800" b="1" smtClean="0">
                <a:latin typeface="Times New Roman" pitchFamily="18" charset="0"/>
                <a:cs typeface="Times New Roman" pitchFamily="18" charset="0"/>
              </a:rPr>
              <a:t>PAC Voltage</a:t>
            </a:r>
            <a:endParaRPr lang="en-US" sz="2800" b="1" dirty="0" smtClean="0">
              <a:latin typeface="Times New Roman" pitchFamily="18" charset="0"/>
              <a:cs typeface="Times New Roman" pitchFamily="18" charset="0"/>
            </a:endParaRPr>
          </a:p>
        </p:txBody>
      </p:sp>
      <p:sp>
        <p:nvSpPr>
          <p:cNvPr id="116" name="TextBox 115"/>
          <p:cNvSpPr txBox="1"/>
          <p:nvPr/>
        </p:nvSpPr>
        <p:spPr>
          <a:xfrm>
            <a:off x="20193000" y="15402580"/>
            <a:ext cx="4724400" cy="523220"/>
          </a:xfrm>
          <a:prstGeom prst="rect">
            <a:avLst/>
          </a:prstGeom>
          <a:noFill/>
        </p:spPr>
        <p:txBody>
          <a:bodyPr wrap="square" rtlCol="0">
            <a:spAutoFit/>
          </a:bodyPr>
          <a:lstStyle/>
          <a:p>
            <a:r>
              <a:rPr lang="en-US" sz="2800" b="1" dirty="0" smtClean="0">
                <a:latin typeface="Times New Roman" pitchFamily="18" charset="0"/>
                <a:cs typeface="Times New Roman" pitchFamily="18" charset="0"/>
              </a:rPr>
              <a:t>Time of Flight Measurement</a:t>
            </a:r>
            <a:endParaRPr lang="en-US" sz="2800" b="1" dirty="0">
              <a:latin typeface="Times New Roman" pitchFamily="18" charset="0"/>
              <a:cs typeface="Times New Roman" pitchFamily="18" charset="0"/>
            </a:endParaRPr>
          </a:p>
        </p:txBody>
      </p:sp>
      <p:pic>
        <p:nvPicPr>
          <p:cNvPr id="3" name="Picture 2" descr="http://siliconangle.com/files/2012/03/nasa-logo1.jpg"/>
          <p:cNvPicPr>
            <a:picLocks noChangeAspect="1" noChangeArrowheads="1"/>
          </p:cNvPicPr>
          <p:nvPr/>
        </p:nvPicPr>
        <p:blipFill>
          <a:blip r:embed="rId14" cstate="print"/>
          <a:srcRect/>
          <a:stretch>
            <a:fillRect/>
          </a:stretch>
        </p:blipFill>
        <p:spPr bwMode="auto">
          <a:xfrm>
            <a:off x="1371600" y="649224"/>
            <a:ext cx="3295650" cy="2828925"/>
          </a:xfrm>
          <a:prstGeom prst="rect">
            <a:avLst/>
          </a:prstGeom>
          <a:noFill/>
        </p:spPr>
      </p:pic>
      <p:graphicFrame>
        <p:nvGraphicFramePr>
          <p:cNvPr id="118" name="Chart 117"/>
          <p:cNvGraphicFramePr/>
          <p:nvPr/>
        </p:nvGraphicFramePr>
        <p:xfrm>
          <a:off x="10972800" y="22326600"/>
          <a:ext cx="6781800" cy="2895600"/>
        </p:xfrm>
        <a:graphic>
          <a:graphicData uri="http://schemas.openxmlformats.org/drawingml/2006/chart">
            <c:chart xmlns:c="http://schemas.openxmlformats.org/drawingml/2006/chart" xmlns:r="http://schemas.openxmlformats.org/officeDocument/2006/relationships" r:id="rId15"/>
          </a:graphicData>
        </a:graphic>
      </p:graphicFrame>
      <p:graphicFrame>
        <p:nvGraphicFramePr>
          <p:cNvPr id="119" name="Chart 118"/>
          <p:cNvGraphicFramePr/>
          <p:nvPr/>
        </p:nvGraphicFramePr>
        <p:xfrm>
          <a:off x="10972800" y="28117800"/>
          <a:ext cx="7162800" cy="3962400"/>
        </p:xfrm>
        <a:graphic>
          <a:graphicData uri="http://schemas.openxmlformats.org/drawingml/2006/chart">
            <c:chart xmlns:c="http://schemas.openxmlformats.org/drawingml/2006/chart" xmlns:r="http://schemas.openxmlformats.org/officeDocument/2006/relationships" r:id="rId16"/>
          </a:graphicData>
        </a:graphic>
      </p:graphicFrame>
      <p:sp>
        <p:nvSpPr>
          <p:cNvPr id="120" name="TextBox 119"/>
          <p:cNvSpPr txBox="1"/>
          <p:nvPr/>
        </p:nvSpPr>
        <p:spPr>
          <a:xfrm>
            <a:off x="20984411" y="24231600"/>
            <a:ext cx="427789" cy="400110"/>
          </a:xfrm>
          <a:prstGeom prst="rect">
            <a:avLst/>
          </a:prstGeom>
          <a:noFill/>
        </p:spPr>
        <p:txBody>
          <a:bodyPr wrap="square" rtlCol="0">
            <a:spAutoFit/>
          </a:bodyPr>
          <a:lstStyle/>
          <a:p>
            <a:r>
              <a:rPr lang="en-US" sz="2000" dirty="0" smtClean="0">
                <a:latin typeface="Times New Roman" pitchFamily="18" charset="0"/>
                <a:cs typeface="Times New Roman" pitchFamily="18" charset="0"/>
              </a:rPr>
              <a:t>j)</a:t>
            </a:r>
            <a:endParaRPr lang="en-US" sz="2000" dirty="0">
              <a:latin typeface="Times New Roman" pitchFamily="18" charset="0"/>
              <a:cs typeface="Times New Roman" pitchFamily="18" charset="0"/>
            </a:endParaRPr>
          </a:p>
        </p:txBody>
      </p:sp>
      <p:sp>
        <p:nvSpPr>
          <p:cNvPr id="121" name="TextBox 120"/>
          <p:cNvSpPr txBox="1"/>
          <p:nvPr/>
        </p:nvSpPr>
        <p:spPr>
          <a:xfrm>
            <a:off x="18135600" y="28727400"/>
            <a:ext cx="2590800" cy="3046988"/>
          </a:xfrm>
          <a:prstGeom prst="rect">
            <a:avLst/>
          </a:prstGeom>
          <a:noFill/>
        </p:spPr>
        <p:txBody>
          <a:bodyPr wrap="square" rtlCol="0">
            <a:spAutoFit/>
          </a:bodyPr>
          <a:lstStyle/>
          <a:p>
            <a:r>
              <a:rPr lang="en-US" sz="2400" b="1" dirty="0" smtClean="0">
                <a:latin typeface="Times New Roman" pitchFamily="18" charset="0"/>
                <a:cs typeface="Times New Roman" pitchFamily="18" charset="0"/>
              </a:rPr>
              <a:t>Left: </a:t>
            </a:r>
            <a:r>
              <a:rPr lang="en-US" sz="2400" dirty="0" smtClean="0">
                <a:latin typeface="Times New Roman" pitchFamily="18" charset="0"/>
                <a:cs typeface="Times New Roman" pitchFamily="18" charset="0"/>
              </a:rPr>
              <a:t>Efficiency for detection </a:t>
            </a:r>
          </a:p>
          <a:p>
            <a:r>
              <a:rPr lang="en-US" sz="2400" dirty="0" smtClean="0">
                <a:latin typeface="Times New Roman" pitchFamily="18" charset="0"/>
                <a:cs typeface="Times New Roman" pitchFamily="18" charset="0"/>
              </a:rPr>
              <a:t>(plot </a:t>
            </a:r>
            <a:r>
              <a:rPr lang="en-US" sz="2400" dirty="0" err="1" smtClean="0">
                <a:latin typeface="Times New Roman" pitchFamily="18" charset="0"/>
                <a:cs typeface="Times New Roman" pitchFamily="18" charset="0"/>
              </a:rPr>
              <a:t>i</a:t>
            </a:r>
            <a:r>
              <a:rPr lang="en-US" sz="2400" dirty="0" smtClean="0">
                <a:latin typeface="Times New Roman" pitchFamily="18" charset="0"/>
                <a:cs typeface="Times New Roman" pitchFamily="18" charset="0"/>
              </a:rPr>
              <a:t>), taken from ratio of stop pulses (SFR) to start pulses (SF). Bottom deck MCP voltage at -2841V.</a:t>
            </a:r>
            <a:endParaRPr lang="en-US" sz="2400" dirty="0">
              <a:latin typeface="Times New Roman" pitchFamily="18" charset="0"/>
              <a:cs typeface="Times New Roman" pitchFamily="18" charset="0"/>
            </a:endParaRPr>
          </a:p>
        </p:txBody>
      </p:sp>
      <p:grpSp>
        <p:nvGrpSpPr>
          <p:cNvPr id="117" name="Group 116"/>
          <p:cNvGrpSpPr/>
          <p:nvPr/>
        </p:nvGrpSpPr>
        <p:grpSpPr>
          <a:xfrm>
            <a:off x="11049000" y="6781800"/>
            <a:ext cx="10972800" cy="4724400"/>
            <a:chOff x="10972800" y="6781800"/>
            <a:chExt cx="10972800" cy="4724400"/>
          </a:xfrm>
        </p:grpSpPr>
        <p:graphicFrame>
          <p:nvGraphicFramePr>
            <p:cNvPr id="27" name="Chart 26"/>
            <p:cNvGraphicFramePr>
              <a:graphicFrameLocks/>
            </p:cNvGraphicFramePr>
            <p:nvPr/>
          </p:nvGraphicFramePr>
          <p:xfrm>
            <a:off x="10972800" y="6781800"/>
            <a:ext cx="5370933" cy="4421554"/>
          </p:xfrm>
          <a:graphic>
            <a:graphicData uri="http://schemas.openxmlformats.org/drawingml/2006/chart">
              <c:chart xmlns:c="http://schemas.openxmlformats.org/drawingml/2006/chart" xmlns:r="http://schemas.openxmlformats.org/officeDocument/2006/relationships" r:id="rId17"/>
            </a:graphicData>
          </a:graphic>
        </p:graphicFrame>
        <p:graphicFrame>
          <p:nvGraphicFramePr>
            <p:cNvPr id="28" name="Chart 27"/>
            <p:cNvGraphicFramePr>
              <a:graphicFrameLocks/>
            </p:cNvGraphicFramePr>
            <p:nvPr/>
          </p:nvGraphicFramePr>
          <p:xfrm>
            <a:off x="16574667" y="6781800"/>
            <a:ext cx="5370933" cy="4419474"/>
          </p:xfrm>
          <a:graphic>
            <a:graphicData uri="http://schemas.openxmlformats.org/drawingml/2006/chart">
              <c:chart xmlns:c="http://schemas.openxmlformats.org/drawingml/2006/chart" xmlns:r="http://schemas.openxmlformats.org/officeDocument/2006/relationships" r:id="rId18"/>
            </a:graphicData>
          </a:graphic>
        </p:graphicFrame>
        <p:sp>
          <p:nvSpPr>
            <p:cNvPr id="35" name="TextBox 34"/>
            <p:cNvSpPr txBox="1"/>
            <p:nvPr/>
          </p:nvSpPr>
          <p:spPr>
            <a:xfrm>
              <a:off x="11125200" y="6781800"/>
              <a:ext cx="457200" cy="400110"/>
            </a:xfrm>
            <a:prstGeom prst="rect">
              <a:avLst/>
            </a:prstGeom>
            <a:noFill/>
          </p:spPr>
          <p:txBody>
            <a:bodyPr wrap="square" rtlCol="0">
              <a:spAutoFit/>
            </a:bodyPr>
            <a:lstStyle/>
            <a:p>
              <a:r>
                <a:rPr lang="en-US" sz="2000" dirty="0" smtClean="0">
                  <a:latin typeface="Times New Roman" pitchFamily="18" charset="0"/>
                  <a:cs typeface="Times New Roman" pitchFamily="18" charset="0"/>
                </a:rPr>
                <a:t>a)</a:t>
              </a:r>
              <a:endParaRPr lang="en-US" sz="2000" dirty="0">
                <a:latin typeface="Times New Roman" pitchFamily="18" charset="0"/>
                <a:cs typeface="Times New Roman" pitchFamily="18" charset="0"/>
              </a:endParaRPr>
            </a:p>
          </p:txBody>
        </p:sp>
        <p:sp>
          <p:nvSpPr>
            <p:cNvPr id="36" name="TextBox 35"/>
            <p:cNvSpPr txBox="1"/>
            <p:nvPr/>
          </p:nvSpPr>
          <p:spPr>
            <a:xfrm>
              <a:off x="16611600" y="6781800"/>
              <a:ext cx="533400" cy="400110"/>
            </a:xfrm>
            <a:prstGeom prst="rect">
              <a:avLst/>
            </a:prstGeom>
            <a:noFill/>
          </p:spPr>
          <p:txBody>
            <a:bodyPr wrap="square" rtlCol="0">
              <a:spAutoFit/>
            </a:bodyPr>
            <a:lstStyle/>
            <a:p>
              <a:r>
                <a:rPr lang="en-US" sz="2000" dirty="0" smtClean="0">
                  <a:latin typeface="Times New Roman" pitchFamily="18" charset="0"/>
                  <a:cs typeface="Times New Roman" pitchFamily="18" charset="0"/>
                </a:rPr>
                <a:t>b)</a:t>
              </a:r>
              <a:endParaRPr lang="en-US" sz="2000" dirty="0">
                <a:latin typeface="Times New Roman" pitchFamily="18" charset="0"/>
                <a:cs typeface="Times New Roman" pitchFamily="18" charset="0"/>
              </a:endParaRPr>
            </a:p>
          </p:txBody>
        </p:sp>
        <p:cxnSp>
          <p:nvCxnSpPr>
            <p:cNvPr id="39" name="Straight Connector 38"/>
            <p:cNvCxnSpPr/>
            <p:nvPr/>
          </p:nvCxnSpPr>
          <p:spPr>
            <a:xfrm>
              <a:off x="14478000" y="8610600"/>
              <a:ext cx="0" cy="1371600"/>
            </a:xfrm>
            <a:prstGeom prst="line">
              <a:avLst/>
            </a:prstGeom>
          </p:spPr>
          <p:style>
            <a:lnRef idx="1">
              <a:schemeClr val="dk1"/>
            </a:lnRef>
            <a:fillRef idx="0">
              <a:schemeClr val="dk1"/>
            </a:fillRef>
            <a:effectRef idx="0">
              <a:schemeClr val="dk1"/>
            </a:effectRef>
            <a:fontRef idx="minor">
              <a:schemeClr val="tx1"/>
            </a:fontRef>
          </p:style>
        </p:cxnSp>
        <p:cxnSp>
          <p:nvCxnSpPr>
            <p:cNvPr id="41" name="Straight Connector 40"/>
            <p:cNvCxnSpPr/>
            <p:nvPr/>
          </p:nvCxnSpPr>
          <p:spPr>
            <a:xfrm flipV="1">
              <a:off x="14325600" y="8610600"/>
              <a:ext cx="0" cy="1371600"/>
            </a:xfrm>
            <a:prstGeom prst="line">
              <a:avLst/>
            </a:prstGeom>
          </p:spPr>
          <p:style>
            <a:lnRef idx="1">
              <a:schemeClr val="dk1"/>
            </a:lnRef>
            <a:fillRef idx="0">
              <a:schemeClr val="dk1"/>
            </a:fillRef>
            <a:effectRef idx="0">
              <a:schemeClr val="dk1"/>
            </a:effectRef>
            <a:fontRef idx="minor">
              <a:schemeClr val="tx1"/>
            </a:fontRef>
          </p:style>
        </p:cxnSp>
        <p:sp>
          <p:nvSpPr>
            <p:cNvPr id="43" name="TextBox 42"/>
            <p:cNvSpPr txBox="1"/>
            <p:nvPr/>
          </p:nvSpPr>
          <p:spPr>
            <a:xfrm>
              <a:off x="14325600" y="9906000"/>
              <a:ext cx="381000" cy="338554"/>
            </a:xfrm>
            <a:prstGeom prst="rect">
              <a:avLst/>
            </a:prstGeom>
            <a:noFill/>
          </p:spPr>
          <p:txBody>
            <a:bodyPr wrap="square" rtlCol="0">
              <a:spAutoFit/>
            </a:bodyPr>
            <a:lstStyle/>
            <a:p>
              <a:r>
                <a:rPr lang="en-US" sz="1600" dirty="0" smtClean="0">
                  <a:latin typeface="Times New Roman" pitchFamily="18" charset="0"/>
                  <a:cs typeface="Times New Roman" pitchFamily="18" charset="0"/>
                </a:rPr>
                <a:t>A</a:t>
              </a:r>
              <a:endParaRPr lang="en-US" sz="1600" dirty="0">
                <a:latin typeface="Times New Roman" pitchFamily="18" charset="0"/>
                <a:cs typeface="Times New Roman" pitchFamily="18" charset="0"/>
              </a:endParaRPr>
            </a:p>
          </p:txBody>
        </p:sp>
        <p:sp>
          <p:nvSpPr>
            <p:cNvPr id="46" name="TextBox 45"/>
            <p:cNvSpPr txBox="1"/>
            <p:nvPr/>
          </p:nvSpPr>
          <p:spPr>
            <a:xfrm>
              <a:off x="14173200" y="9906000"/>
              <a:ext cx="381000" cy="338554"/>
            </a:xfrm>
            <a:prstGeom prst="rect">
              <a:avLst/>
            </a:prstGeom>
            <a:noFill/>
          </p:spPr>
          <p:txBody>
            <a:bodyPr wrap="square" rtlCol="0">
              <a:spAutoFit/>
            </a:bodyPr>
            <a:lstStyle/>
            <a:p>
              <a:r>
                <a:rPr lang="en-US" sz="1600" dirty="0" smtClean="0">
                  <a:latin typeface="Times New Roman" pitchFamily="18" charset="0"/>
                  <a:cs typeface="Times New Roman" pitchFamily="18" charset="0"/>
                </a:rPr>
                <a:t>B</a:t>
              </a:r>
              <a:endParaRPr lang="en-US" sz="1600" dirty="0">
                <a:latin typeface="Times New Roman" pitchFamily="18" charset="0"/>
                <a:cs typeface="Times New Roman" pitchFamily="18" charset="0"/>
              </a:endParaRPr>
            </a:p>
          </p:txBody>
        </p:sp>
        <p:pic>
          <p:nvPicPr>
            <p:cNvPr id="14" name="Picture 3"/>
            <p:cNvPicPr>
              <a:picLocks noChangeAspect="1" noChangeArrowheads="1"/>
            </p:cNvPicPr>
            <p:nvPr/>
          </p:nvPicPr>
          <p:blipFill>
            <a:blip r:embed="rId19" cstate="print"/>
            <a:srcRect/>
            <a:stretch>
              <a:fillRect/>
            </a:stretch>
          </p:blipFill>
          <p:spPr bwMode="auto">
            <a:xfrm>
              <a:off x="15449550" y="11128248"/>
              <a:ext cx="4895850" cy="323850"/>
            </a:xfrm>
            <a:prstGeom prst="rect">
              <a:avLst/>
            </a:prstGeom>
            <a:noFill/>
            <a:ln w="9525">
              <a:noFill/>
              <a:miter lim="800000"/>
              <a:headEnd/>
              <a:tailEnd/>
            </a:ln>
            <a:effectLst/>
          </p:spPr>
        </p:pic>
        <p:sp>
          <p:nvSpPr>
            <p:cNvPr id="106" name="TextBox 105"/>
            <p:cNvSpPr txBox="1"/>
            <p:nvPr/>
          </p:nvSpPr>
          <p:spPr>
            <a:xfrm>
              <a:off x="13182600" y="11106090"/>
              <a:ext cx="2286000" cy="400110"/>
            </a:xfrm>
            <a:prstGeom prst="rect">
              <a:avLst/>
            </a:prstGeom>
            <a:noFill/>
          </p:spPr>
          <p:txBody>
            <a:bodyPr wrap="square" rtlCol="0">
              <a:spAutoFit/>
            </a:bodyPr>
            <a:lstStyle/>
            <a:p>
              <a:r>
                <a:rPr lang="en-US" sz="2000" dirty="0" smtClean="0">
                  <a:latin typeface="Times New Roman" pitchFamily="18" charset="0"/>
                  <a:cs typeface="Times New Roman" pitchFamily="18" charset="0"/>
                </a:rPr>
                <a:t>Bottom deck MCP:</a:t>
              </a:r>
              <a:endParaRPr lang="en-US" sz="2000" dirty="0">
                <a:latin typeface="Times New Roman" pitchFamily="18" charset="0"/>
                <a:cs typeface="Times New Roman" pitchFamily="18" charset="0"/>
              </a:endParaRPr>
            </a:p>
          </p:txBody>
        </p:sp>
      </p:grpSp>
      <p:grpSp>
        <p:nvGrpSpPr>
          <p:cNvPr id="127" name="Group 126"/>
          <p:cNvGrpSpPr/>
          <p:nvPr/>
        </p:nvGrpSpPr>
        <p:grpSpPr>
          <a:xfrm>
            <a:off x="18135600" y="17584281"/>
            <a:ext cx="8915400" cy="5964198"/>
            <a:chOff x="18135600" y="17556480"/>
            <a:chExt cx="8915400" cy="5964198"/>
          </a:xfrm>
        </p:grpSpPr>
        <p:graphicFrame>
          <p:nvGraphicFramePr>
            <p:cNvPr id="81" name="Chart 80"/>
            <p:cNvGraphicFramePr/>
            <p:nvPr/>
          </p:nvGraphicFramePr>
          <p:xfrm>
            <a:off x="18211800" y="17602200"/>
            <a:ext cx="4343400" cy="5715000"/>
          </p:xfrm>
          <a:graphic>
            <a:graphicData uri="http://schemas.openxmlformats.org/drawingml/2006/chart">
              <c:chart xmlns:c="http://schemas.openxmlformats.org/drawingml/2006/chart" xmlns:r="http://schemas.openxmlformats.org/officeDocument/2006/relationships" r:id="rId20"/>
            </a:graphicData>
          </a:graphic>
        </p:graphicFrame>
        <p:graphicFrame>
          <p:nvGraphicFramePr>
            <p:cNvPr id="82" name="Chart 81"/>
            <p:cNvGraphicFramePr/>
            <p:nvPr/>
          </p:nvGraphicFramePr>
          <p:xfrm>
            <a:off x="22631400" y="17678400"/>
            <a:ext cx="4343400" cy="5715000"/>
          </p:xfrm>
          <a:graphic>
            <a:graphicData uri="http://schemas.openxmlformats.org/drawingml/2006/chart">
              <c:chart xmlns:c="http://schemas.openxmlformats.org/drawingml/2006/chart" xmlns:r="http://schemas.openxmlformats.org/officeDocument/2006/relationships" r:id="rId21"/>
            </a:graphicData>
          </a:graphic>
        </p:graphicFrame>
        <p:cxnSp>
          <p:nvCxnSpPr>
            <p:cNvPr id="84" name="Straight Arrow Connector 83"/>
            <p:cNvCxnSpPr/>
            <p:nvPr/>
          </p:nvCxnSpPr>
          <p:spPr>
            <a:xfrm flipH="1">
              <a:off x="19431000" y="18288000"/>
              <a:ext cx="533400" cy="2286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6" name="Straight Arrow Connector 85"/>
            <p:cNvCxnSpPr/>
            <p:nvPr/>
          </p:nvCxnSpPr>
          <p:spPr>
            <a:xfrm flipH="1">
              <a:off x="25755600" y="20650200"/>
              <a:ext cx="381000" cy="381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7" name="Straight Arrow Connector 86"/>
            <p:cNvCxnSpPr/>
            <p:nvPr/>
          </p:nvCxnSpPr>
          <p:spPr>
            <a:xfrm flipH="1">
              <a:off x="24536400" y="19126200"/>
              <a:ext cx="533400" cy="2286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8" name="Straight Arrow Connector 87"/>
            <p:cNvCxnSpPr/>
            <p:nvPr/>
          </p:nvCxnSpPr>
          <p:spPr>
            <a:xfrm flipH="1">
              <a:off x="23926800" y="18364200"/>
              <a:ext cx="533400" cy="2286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9" name="Straight Arrow Connector 88"/>
            <p:cNvCxnSpPr/>
            <p:nvPr/>
          </p:nvCxnSpPr>
          <p:spPr>
            <a:xfrm flipH="1">
              <a:off x="21107400" y="22250400"/>
              <a:ext cx="304800" cy="457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0" name="Straight Arrow Connector 89"/>
            <p:cNvCxnSpPr/>
            <p:nvPr/>
          </p:nvCxnSpPr>
          <p:spPr>
            <a:xfrm flipH="1">
              <a:off x="19888200" y="21717000"/>
              <a:ext cx="533400" cy="2286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93" name="TextBox 92"/>
            <p:cNvSpPr txBox="1"/>
            <p:nvPr/>
          </p:nvSpPr>
          <p:spPr>
            <a:xfrm>
              <a:off x="24384000" y="18135601"/>
              <a:ext cx="1219200" cy="369332"/>
            </a:xfrm>
            <a:prstGeom prst="rect">
              <a:avLst/>
            </a:prstGeom>
            <a:noFill/>
          </p:spPr>
          <p:txBody>
            <a:bodyPr wrap="square" rtlCol="0">
              <a:spAutoFit/>
            </a:bodyPr>
            <a:lstStyle/>
            <a:p>
              <a:r>
                <a:rPr lang="en-US" sz="1800" dirty="0" smtClean="0">
                  <a:latin typeface="Times New Roman" pitchFamily="18" charset="0"/>
                  <a:cs typeface="Times New Roman" pitchFamily="18" charset="0"/>
                </a:rPr>
                <a:t>H+</a:t>
              </a:r>
              <a:endParaRPr lang="en-US" sz="1800" dirty="0">
                <a:latin typeface="Times New Roman" pitchFamily="18" charset="0"/>
                <a:cs typeface="Times New Roman" pitchFamily="18" charset="0"/>
              </a:endParaRPr>
            </a:p>
          </p:txBody>
        </p:sp>
        <p:sp>
          <p:nvSpPr>
            <p:cNvPr id="94" name="TextBox 93"/>
            <p:cNvSpPr txBox="1"/>
            <p:nvPr/>
          </p:nvSpPr>
          <p:spPr>
            <a:xfrm>
              <a:off x="19888200" y="18059401"/>
              <a:ext cx="838200" cy="369332"/>
            </a:xfrm>
            <a:prstGeom prst="rect">
              <a:avLst/>
            </a:prstGeom>
            <a:noFill/>
          </p:spPr>
          <p:txBody>
            <a:bodyPr wrap="square" rtlCol="0">
              <a:spAutoFit/>
            </a:bodyPr>
            <a:lstStyle/>
            <a:p>
              <a:r>
                <a:rPr lang="en-US" sz="1800" dirty="0" smtClean="0">
                  <a:latin typeface="Times New Roman" pitchFamily="18" charset="0"/>
                  <a:cs typeface="Times New Roman" pitchFamily="18" charset="0"/>
                </a:rPr>
                <a:t>H+</a:t>
              </a:r>
              <a:endParaRPr lang="en-US" sz="1800" dirty="0">
                <a:latin typeface="Times New Roman" pitchFamily="18" charset="0"/>
                <a:cs typeface="Times New Roman" pitchFamily="18" charset="0"/>
              </a:endParaRPr>
            </a:p>
          </p:txBody>
        </p:sp>
        <p:sp>
          <p:nvSpPr>
            <p:cNvPr id="95" name="TextBox 94"/>
            <p:cNvSpPr txBox="1"/>
            <p:nvPr/>
          </p:nvSpPr>
          <p:spPr>
            <a:xfrm>
              <a:off x="24993600" y="18897600"/>
              <a:ext cx="609600" cy="369332"/>
            </a:xfrm>
            <a:prstGeom prst="rect">
              <a:avLst/>
            </a:prstGeom>
            <a:noFill/>
          </p:spPr>
          <p:txBody>
            <a:bodyPr wrap="square" rtlCol="0">
              <a:spAutoFit/>
            </a:bodyPr>
            <a:lstStyle/>
            <a:p>
              <a:r>
                <a:rPr lang="en-US" sz="1800" dirty="0" smtClean="0">
                  <a:latin typeface="Times New Roman" pitchFamily="18" charset="0"/>
                  <a:cs typeface="Times New Roman" pitchFamily="18" charset="0"/>
                </a:rPr>
                <a:t>He+</a:t>
              </a:r>
              <a:endParaRPr lang="en-US" sz="1800" dirty="0">
                <a:latin typeface="Times New Roman" pitchFamily="18" charset="0"/>
                <a:cs typeface="Times New Roman" pitchFamily="18" charset="0"/>
              </a:endParaRPr>
            </a:p>
          </p:txBody>
        </p:sp>
        <p:sp>
          <p:nvSpPr>
            <p:cNvPr id="96" name="TextBox 95"/>
            <p:cNvSpPr txBox="1"/>
            <p:nvPr/>
          </p:nvSpPr>
          <p:spPr>
            <a:xfrm>
              <a:off x="20345400" y="21488400"/>
              <a:ext cx="1066800" cy="369332"/>
            </a:xfrm>
            <a:prstGeom prst="rect">
              <a:avLst/>
            </a:prstGeom>
            <a:noFill/>
          </p:spPr>
          <p:txBody>
            <a:bodyPr wrap="square" rtlCol="0">
              <a:spAutoFit/>
            </a:bodyPr>
            <a:lstStyle/>
            <a:p>
              <a:r>
                <a:rPr lang="en-US" sz="1800" dirty="0" smtClean="0">
                  <a:latin typeface="Times New Roman" pitchFamily="18" charset="0"/>
                  <a:cs typeface="Times New Roman" pitchFamily="18" charset="0"/>
                </a:rPr>
                <a:t>He+</a:t>
              </a:r>
              <a:endParaRPr lang="en-US" sz="1800" dirty="0">
                <a:latin typeface="Times New Roman" pitchFamily="18" charset="0"/>
                <a:cs typeface="Times New Roman" pitchFamily="18" charset="0"/>
              </a:endParaRPr>
            </a:p>
          </p:txBody>
        </p:sp>
        <p:sp>
          <p:nvSpPr>
            <p:cNvPr id="97" name="TextBox 96"/>
            <p:cNvSpPr txBox="1"/>
            <p:nvPr/>
          </p:nvSpPr>
          <p:spPr>
            <a:xfrm>
              <a:off x="21336000" y="22021801"/>
              <a:ext cx="1447800" cy="369332"/>
            </a:xfrm>
            <a:prstGeom prst="rect">
              <a:avLst/>
            </a:prstGeom>
            <a:noFill/>
          </p:spPr>
          <p:txBody>
            <a:bodyPr wrap="square" rtlCol="0">
              <a:spAutoFit/>
            </a:bodyPr>
            <a:lstStyle/>
            <a:p>
              <a:r>
                <a:rPr lang="en-US" sz="1800" dirty="0" smtClean="0">
                  <a:latin typeface="Times New Roman" pitchFamily="18" charset="0"/>
                  <a:cs typeface="Times New Roman" pitchFamily="18" charset="0"/>
                </a:rPr>
                <a:t>H</a:t>
              </a:r>
              <a:r>
                <a:rPr lang="en-US" sz="1800" baseline="-25000" dirty="0" smtClean="0">
                  <a:latin typeface="Times New Roman" pitchFamily="18" charset="0"/>
                  <a:cs typeface="Times New Roman" pitchFamily="18" charset="0"/>
                </a:rPr>
                <a:t>2</a:t>
              </a:r>
              <a:r>
                <a:rPr lang="en-US" sz="1800" dirty="0" smtClean="0">
                  <a:latin typeface="Times New Roman" pitchFamily="18" charset="0"/>
                  <a:cs typeface="Times New Roman" pitchFamily="18" charset="0"/>
                </a:rPr>
                <a:t>O+</a:t>
              </a:r>
              <a:endParaRPr lang="en-US" sz="1800" dirty="0">
                <a:latin typeface="Times New Roman" pitchFamily="18" charset="0"/>
                <a:cs typeface="Times New Roman" pitchFamily="18" charset="0"/>
              </a:endParaRPr>
            </a:p>
          </p:txBody>
        </p:sp>
        <p:sp>
          <p:nvSpPr>
            <p:cNvPr id="98" name="TextBox 97"/>
            <p:cNvSpPr txBox="1"/>
            <p:nvPr/>
          </p:nvSpPr>
          <p:spPr>
            <a:xfrm>
              <a:off x="26060400" y="20345400"/>
              <a:ext cx="990600" cy="369332"/>
            </a:xfrm>
            <a:prstGeom prst="rect">
              <a:avLst/>
            </a:prstGeom>
            <a:noFill/>
          </p:spPr>
          <p:txBody>
            <a:bodyPr wrap="square" rtlCol="0">
              <a:spAutoFit/>
            </a:bodyPr>
            <a:lstStyle/>
            <a:p>
              <a:r>
                <a:rPr lang="en-US" sz="1800" dirty="0" smtClean="0">
                  <a:latin typeface="Times New Roman" pitchFamily="18" charset="0"/>
                  <a:cs typeface="Times New Roman" pitchFamily="18" charset="0"/>
                </a:rPr>
                <a:t>H</a:t>
              </a:r>
              <a:r>
                <a:rPr lang="en-US" sz="1800" baseline="-25000" dirty="0" smtClean="0">
                  <a:latin typeface="Times New Roman" pitchFamily="18" charset="0"/>
                  <a:cs typeface="Times New Roman" pitchFamily="18" charset="0"/>
                </a:rPr>
                <a:t>2</a:t>
              </a:r>
              <a:r>
                <a:rPr lang="en-US" sz="1800" dirty="0" smtClean="0">
                  <a:latin typeface="Times New Roman" pitchFamily="18" charset="0"/>
                  <a:cs typeface="Times New Roman" pitchFamily="18" charset="0"/>
                </a:rPr>
                <a:t>O+</a:t>
              </a:r>
              <a:endParaRPr lang="en-US" sz="1800" dirty="0">
                <a:latin typeface="Times New Roman" pitchFamily="18" charset="0"/>
                <a:cs typeface="Times New Roman" pitchFamily="18" charset="0"/>
              </a:endParaRPr>
            </a:p>
          </p:txBody>
        </p:sp>
        <p:sp>
          <p:nvSpPr>
            <p:cNvPr id="100" name="TextBox 99"/>
            <p:cNvSpPr txBox="1"/>
            <p:nvPr/>
          </p:nvSpPr>
          <p:spPr>
            <a:xfrm>
              <a:off x="18135600" y="17556480"/>
              <a:ext cx="381000" cy="400110"/>
            </a:xfrm>
            <a:prstGeom prst="rect">
              <a:avLst/>
            </a:prstGeom>
            <a:noFill/>
          </p:spPr>
          <p:txBody>
            <a:bodyPr wrap="square" rtlCol="0">
              <a:spAutoFit/>
            </a:bodyPr>
            <a:lstStyle/>
            <a:p>
              <a:r>
                <a:rPr lang="en-US" sz="2000" dirty="0" smtClean="0">
                  <a:latin typeface="Times New Roman" pitchFamily="18" charset="0"/>
                  <a:cs typeface="Times New Roman" pitchFamily="18" charset="0"/>
                </a:rPr>
                <a:t>e)</a:t>
              </a:r>
              <a:endParaRPr lang="en-US" sz="2000" dirty="0">
                <a:latin typeface="Times New Roman" pitchFamily="18" charset="0"/>
                <a:cs typeface="Times New Roman" pitchFamily="18" charset="0"/>
              </a:endParaRPr>
            </a:p>
          </p:txBody>
        </p:sp>
        <p:sp>
          <p:nvSpPr>
            <p:cNvPr id="101" name="TextBox 100"/>
            <p:cNvSpPr txBox="1"/>
            <p:nvPr/>
          </p:nvSpPr>
          <p:spPr>
            <a:xfrm>
              <a:off x="22936200" y="17556480"/>
              <a:ext cx="381000" cy="400110"/>
            </a:xfrm>
            <a:prstGeom prst="rect">
              <a:avLst/>
            </a:prstGeom>
            <a:noFill/>
          </p:spPr>
          <p:txBody>
            <a:bodyPr wrap="square" rtlCol="0">
              <a:spAutoFit/>
            </a:bodyPr>
            <a:lstStyle/>
            <a:p>
              <a:r>
                <a:rPr lang="en-US" sz="2000" dirty="0" smtClean="0">
                  <a:latin typeface="Times New Roman" pitchFamily="18" charset="0"/>
                  <a:cs typeface="Times New Roman" pitchFamily="18" charset="0"/>
                </a:rPr>
                <a:t>f)</a:t>
              </a:r>
              <a:endParaRPr lang="en-US" sz="2000" dirty="0">
                <a:latin typeface="Times New Roman" pitchFamily="18" charset="0"/>
                <a:cs typeface="Times New Roman" pitchFamily="18" charset="0"/>
              </a:endParaRPr>
            </a:p>
          </p:txBody>
        </p:sp>
        <p:sp>
          <p:nvSpPr>
            <p:cNvPr id="125" name="TextBox 124"/>
            <p:cNvSpPr txBox="1"/>
            <p:nvPr/>
          </p:nvSpPr>
          <p:spPr>
            <a:xfrm>
              <a:off x="24536400" y="23243679"/>
              <a:ext cx="1066800" cy="276999"/>
            </a:xfrm>
            <a:prstGeom prst="rect">
              <a:avLst/>
            </a:prstGeom>
            <a:noFill/>
          </p:spPr>
          <p:txBody>
            <a:bodyPr wrap="square" rtlCol="0">
              <a:spAutoFit/>
            </a:bodyPr>
            <a:lstStyle/>
            <a:p>
              <a:r>
                <a:rPr lang="en-US" sz="1200" dirty="0" smtClean="0">
                  <a:latin typeface="Times New Roman" pitchFamily="18" charset="0"/>
                  <a:cs typeface="Times New Roman" pitchFamily="18" charset="0"/>
                </a:rPr>
                <a:t>TOF Channel</a:t>
              </a:r>
              <a:endParaRPr lang="en-US" sz="1200" dirty="0">
                <a:latin typeface="Times New Roman" pitchFamily="18" charset="0"/>
                <a:cs typeface="Times New Roman" pitchFamily="18" charset="0"/>
              </a:endParaRPr>
            </a:p>
          </p:txBody>
        </p:sp>
        <p:sp>
          <p:nvSpPr>
            <p:cNvPr id="126" name="TextBox 125"/>
            <p:cNvSpPr txBox="1"/>
            <p:nvPr/>
          </p:nvSpPr>
          <p:spPr>
            <a:xfrm>
              <a:off x="20040600" y="23241000"/>
              <a:ext cx="1066800" cy="276999"/>
            </a:xfrm>
            <a:prstGeom prst="rect">
              <a:avLst/>
            </a:prstGeom>
            <a:noFill/>
          </p:spPr>
          <p:txBody>
            <a:bodyPr wrap="square" rtlCol="0">
              <a:spAutoFit/>
            </a:bodyPr>
            <a:lstStyle/>
            <a:p>
              <a:r>
                <a:rPr lang="en-US" sz="1200" dirty="0" smtClean="0">
                  <a:latin typeface="Times New Roman" pitchFamily="18" charset="0"/>
                  <a:cs typeface="Times New Roman" pitchFamily="18" charset="0"/>
                </a:rPr>
                <a:t>TOF Channel</a:t>
              </a:r>
              <a:endParaRPr lang="en-US" sz="1200" dirty="0">
                <a:latin typeface="Times New Roman" pitchFamily="18" charset="0"/>
                <a:cs typeface="Times New Roman" pitchFamily="18" charset="0"/>
              </a:endParaRPr>
            </a:p>
          </p:txBody>
        </p:sp>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989</TotalTime>
  <Words>1442</Words>
  <Application>Microsoft Office PowerPoint</Application>
  <PresentationFormat>Custom</PresentationFormat>
  <Paragraphs>149</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Slide 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Annie</dc:creator>
  <cp:lastModifiedBy>Granit</cp:lastModifiedBy>
  <cp:revision>107</cp:revision>
  <dcterms:created xsi:type="dcterms:W3CDTF">2013-04-19T17:36:47Z</dcterms:created>
  <dcterms:modified xsi:type="dcterms:W3CDTF">2013-04-23T14:14:18Z</dcterms:modified>
</cp:coreProperties>
</file>