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5" r:id="rId1"/>
  </p:sldMasterIdLst>
  <p:sldIdLst>
    <p:sldId id="257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12FFD8"/>
    <a:srgbClr val="14F3CD"/>
    <a:srgbClr val="C8FCED"/>
    <a:srgbClr val="3BBA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25" d="100"/>
          <a:sy n="25" d="100"/>
        </p:scale>
        <p:origin x="-1056" y="-96"/>
      </p:cViewPr>
      <p:guideLst>
        <p:guide orient="horz" pos="9216"/>
        <p:guide pos="115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printerSettings" Target="printerSettings/printerSettings1.bin"/><Relationship Id="rId6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Bogan:Desktop:Research_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title>
      <c:tx>
        <c:rich>
          <a:bodyPr/>
          <a:lstStyle/>
          <a:p>
            <a:pPr>
              <a:defRPr sz="3400">
                <a:solidFill>
                  <a:srgbClr val="000000"/>
                </a:solidFill>
                <a:latin typeface="Arial"/>
                <a:cs typeface="Arial"/>
              </a:defRPr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AVERAGE SUICIDE RATES</a:t>
            </a:r>
            <a:endParaRPr lang="en-US" sz="3400" baseline="0" dirty="0">
              <a:solidFill>
                <a:srgbClr val="000000"/>
              </a:solidFill>
              <a:latin typeface="Arial"/>
              <a:cs typeface="Arial"/>
            </a:endParaRPr>
          </a:p>
        </c:rich>
      </c:tx>
      <c:layout>
        <c:manualLayout>
          <c:xMode val="edge"/>
          <c:yMode val="edge"/>
          <c:x val="0.26522319637098"/>
          <c:y val="0.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4014648712278"/>
          <c:y val="0.0903867403314917"/>
          <c:w val="0.743341601136471"/>
          <c:h val="0.841791229825553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 rotWithShape="1">
              <a:gsLst>
                <a:gs pos="0">
                  <a:schemeClr val="accent6">
                    <a:shade val="20000"/>
                    <a:satMod val="130000"/>
                  </a:schemeClr>
                </a:gs>
                <a:gs pos="50000">
                  <a:schemeClr val="accent6">
                    <a:shade val="90000"/>
                    <a:satMod val="130000"/>
                  </a:schemeClr>
                </a:gs>
                <a:gs pos="100000">
                  <a:schemeClr val="accent6">
                    <a:shade val="100000"/>
                    <a:satMod val="200000"/>
                    <a:lumMod val="120000"/>
                  </a:schemeClr>
                </a:gs>
              </a:gsLst>
              <a:lin ang="16200000" scaled="0"/>
            </a:gradFill>
            <a:ln w="6350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>
              <a:outerShdw blurRad="88900" dist="50800" dir="2100000" sx="104000" sy="104000" algn="br" rotWithShape="0">
                <a:srgbClr val="000000">
                  <a:alpha val="55000"/>
                </a:srgb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sz="1600">
                    <a:solidFill>
                      <a:srgbClr val="000000"/>
                    </a:solidFill>
                    <a:latin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'State Stats'!$H$2:$H$13</c:f>
              <c:strCache>
                <c:ptCount val="12"/>
                <c:pt idx="0">
                  <c:v>Wyoming</c:v>
                </c:pt>
                <c:pt idx="1">
                  <c:v>Alaska</c:v>
                </c:pt>
                <c:pt idx="2">
                  <c:v>Vermont</c:v>
                </c:pt>
                <c:pt idx="4">
                  <c:v>New Mexico</c:v>
                </c:pt>
                <c:pt idx="5">
                  <c:v>New Hampshire</c:v>
                </c:pt>
                <c:pt idx="6">
                  <c:v>Maryland</c:v>
                </c:pt>
                <c:pt idx="7">
                  <c:v>Colorado</c:v>
                </c:pt>
                <c:pt idx="8">
                  <c:v>Illinois</c:v>
                </c:pt>
                <c:pt idx="10">
                  <c:v>Hawaii</c:v>
                </c:pt>
                <c:pt idx="11">
                  <c:v>Florida</c:v>
                </c:pt>
              </c:strCache>
            </c:strRef>
          </c:cat>
          <c:val>
            <c:numRef>
              <c:f>'State Stats'!$I$2:$I$13</c:f>
              <c:numCache>
                <c:formatCode>General</c:formatCode>
                <c:ptCount val="12"/>
                <c:pt idx="0">
                  <c:v>2.58</c:v>
                </c:pt>
                <c:pt idx="1">
                  <c:v>2.137</c:v>
                </c:pt>
                <c:pt idx="2">
                  <c:v>1.92</c:v>
                </c:pt>
                <c:pt idx="4">
                  <c:v>0.5653</c:v>
                </c:pt>
                <c:pt idx="5">
                  <c:v>0.5824</c:v>
                </c:pt>
                <c:pt idx="6">
                  <c:v>0.6148</c:v>
                </c:pt>
                <c:pt idx="7">
                  <c:v>0.71961</c:v>
                </c:pt>
                <c:pt idx="8">
                  <c:v>0.7326</c:v>
                </c:pt>
                <c:pt idx="10">
                  <c:v>1.4898</c:v>
                </c:pt>
                <c:pt idx="11">
                  <c:v>0.984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809535048"/>
        <c:axId val="710747336"/>
      </c:barChart>
      <c:catAx>
        <c:axId val="809535048"/>
        <c:scaling>
          <c:orientation val="minMax"/>
        </c:scaling>
        <c:delete val="0"/>
        <c:axPos val="l"/>
        <c:majorTickMark val="out"/>
        <c:minorTickMark val="none"/>
        <c:tickLblPos val="nextTo"/>
        <c:txPr>
          <a:bodyPr/>
          <a:lstStyle/>
          <a:p>
            <a:pPr algn="ctr">
              <a:defRPr sz="2400" b="1">
                <a:solidFill>
                  <a:srgbClr val="000000"/>
                </a:solidFill>
                <a:latin typeface="Arial"/>
                <a:cs typeface="Arial"/>
              </a:defRPr>
            </a:pPr>
            <a:endParaRPr lang="en-US"/>
          </a:p>
        </c:txPr>
        <c:crossAx val="710747336"/>
        <c:crosses val="autoZero"/>
        <c:auto val="1"/>
        <c:lblAlgn val="ctr"/>
        <c:lblOffset val="100"/>
        <c:noMultiLvlLbl val="0"/>
      </c:catAx>
      <c:valAx>
        <c:axId val="710747336"/>
        <c:scaling>
          <c:orientation val="minMax"/>
        </c:scaling>
        <c:delete val="0"/>
        <c:axPos val="b"/>
        <c:majorGridlines>
          <c:spPr>
            <a:ln>
              <a:solidFill>
                <a:srgbClr val="000000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000000"/>
                </a:solidFill>
              </a:defRPr>
            </a:pPr>
            <a:endParaRPr lang="en-US"/>
          </a:p>
        </c:txPr>
        <c:crossAx val="80953504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10091725"/>
            <a:ext cx="31089600" cy="4174541"/>
          </a:xfrm>
        </p:spPr>
        <p:txBody>
          <a:bodyPr vert="horz" lIns="376202" tIns="188101" rIns="376202" bIns="188101" rtlCol="0" anchor="b" anchorCtr="0">
            <a:noAutofit/>
          </a:bodyPr>
          <a:lstStyle>
            <a:lvl1pPr algn="ctr" defTabSz="3762024" rtl="0" eaLnBrk="1" latinLnBrk="0" hangingPunct="1">
              <a:spcBef>
                <a:spcPct val="0"/>
              </a:spcBef>
              <a:buNone/>
              <a:defRPr sz="2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14305280"/>
            <a:ext cx="31089600" cy="3745382"/>
          </a:xfrm>
        </p:spPr>
        <p:txBody>
          <a:bodyPr vert="horz" lIns="376202" tIns="188101" rIns="376202" bIns="188101" rtlCol="0">
            <a:normAutofit/>
          </a:bodyPr>
          <a:lstStyle>
            <a:lvl1pPr marL="0" indent="0" algn="ctr" defTabSz="3762024" rtl="0" eaLnBrk="1" latinLnBrk="0" hangingPunct="1">
              <a:spcBef>
                <a:spcPts val="1234"/>
              </a:spcBef>
              <a:buFontTx/>
              <a:buNone/>
              <a:defRPr sz="82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2" y="7975002"/>
            <a:ext cx="31083252" cy="18163294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18206722"/>
            <a:ext cx="31089600" cy="4169186"/>
          </a:xfrm>
        </p:spPr>
        <p:txBody>
          <a:bodyPr anchor="b" anchorCtr="0">
            <a:noAutofit/>
          </a:bodyPr>
          <a:lstStyle>
            <a:lvl1pPr>
              <a:defRPr sz="22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198" y="22433280"/>
            <a:ext cx="31083252" cy="3729314"/>
          </a:xfrm>
        </p:spPr>
        <p:txBody>
          <a:bodyPr>
            <a:normAutofit/>
          </a:bodyPr>
          <a:lstStyle>
            <a:lvl1pPr marL="0" indent="0" algn="ctr">
              <a:spcBef>
                <a:spcPts val="1234"/>
              </a:spcBef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8224786" y="1811840"/>
            <a:ext cx="20126436" cy="1440341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2" y="4226562"/>
            <a:ext cx="31083252" cy="7437120"/>
          </a:xfrm>
        </p:spPr>
        <p:txBody>
          <a:bodyPr vert="horz" lIns="376202" tIns="188101" rIns="376202" bIns="188101" rtlCol="0" anchor="b" anchorCtr="0">
            <a:noAutofit/>
          </a:bodyPr>
          <a:lstStyle>
            <a:lvl1pPr algn="ctr" defTabSz="3762024" rtl="0" eaLnBrk="1" latinLnBrk="0" hangingPunct="1">
              <a:spcBef>
                <a:spcPct val="0"/>
              </a:spcBef>
              <a:buNone/>
              <a:defRPr sz="2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2" y="11761696"/>
            <a:ext cx="31083252" cy="5469666"/>
          </a:xfrm>
        </p:spPr>
        <p:txBody>
          <a:bodyPr vert="horz" lIns="376202" tIns="188101" rIns="376202" bIns="188101" rtlCol="0">
            <a:normAutofit/>
          </a:bodyPr>
          <a:lstStyle>
            <a:lvl1pPr marL="0" indent="0" algn="ctr" defTabSz="3762024" rtl="0" eaLnBrk="1" latinLnBrk="0" hangingPunct="1">
              <a:spcBef>
                <a:spcPts val="1234"/>
              </a:spcBef>
              <a:buFontTx/>
              <a:buNone/>
              <a:defRPr sz="82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2" y="516367"/>
            <a:ext cx="31083252" cy="61007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43200" y="7511631"/>
            <a:ext cx="14447520" cy="18626667"/>
          </a:xfrm>
        </p:spPr>
        <p:txBody>
          <a:bodyPr>
            <a:normAutofit/>
          </a:bodyPr>
          <a:lstStyle>
            <a:lvl1pPr>
              <a:defRPr sz="9100"/>
            </a:lvl1pPr>
            <a:lvl2pPr>
              <a:defRPr sz="8200"/>
            </a:lvl2pPr>
            <a:lvl3pPr>
              <a:defRPr sz="74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 marL="9868785" indent="-1384634">
              <a:defRPr sz="7400"/>
            </a:lvl8pPr>
            <a:lvl9pPr marL="9868785" indent="-1384634"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378932" y="7511631"/>
            <a:ext cx="14447520" cy="18626667"/>
          </a:xfrm>
        </p:spPr>
        <p:txBody>
          <a:bodyPr>
            <a:normAutofit/>
          </a:bodyPr>
          <a:lstStyle>
            <a:lvl1pPr>
              <a:defRPr sz="9100"/>
            </a:lvl1pPr>
            <a:lvl2pPr>
              <a:defRPr sz="8200"/>
            </a:lvl2pPr>
            <a:lvl3pPr>
              <a:defRPr sz="8200"/>
            </a:lvl3pPr>
            <a:lvl4pPr>
              <a:defRPr sz="8200"/>
            </a:lvl4pPr>
            <a:lvl5pPr>
              <a:defRPr sz="8200"/>
            </a:lvl5pPr>
            <a:lvl6pPr>
              <a:defRPr sz="7400"/>
            </a:lvl6pPr>
            <a:lvl7pPr>
              <a:defRPr sz="7400"/>
            </a:lvl7pPr>
            <a:lvl8pPr marL="9868785" indent="-1384634">
              <a:defRPr sz="7400"/>
            </a:lvl8pPr>
            <a:lvl9pPr marL="9868785" indent="-1384634"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2" y="516367"/>
            <a:ext cx="31083252" cy="6100783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0" y="6617152"/>
            <a:ext cx="14447520" cy="2620083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1500" b="0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200" y="10403840"/>
            <a:ext cx="14447520" cy="15734451"/>
          </a:xfrm>
        </p:spPr>
        <p:txBody>
          <a:bodyPr>
            <a:normAutofit/>
          </a:bodyPr>
          <a:lstStyle>
            <a:lvl1pPr>
              <a:defRPr sz="9100"/>
            </a:lvl1pPr>
            <a:lvl2pPr>
              <a:defRPr sz="8200"/>
            </a:lvl2pPr>
            <a:lvl3pPr>
              <a:defRPr sz="7400"/>
            </a:lvl3pPr>
            <a:lvl4pPr>
              <a:defRPr sz="7400"/>
            </a:lvl4pPr>
            <a:lvl5pPr>
              <a:defRPr sz="7400"/>
            </a:lvl5pPr>
            <a:lvl6pPr>
              <a:defRPr sz="6600"/>
            </a:lvl6pPr>
            <a:lvl7pPr>
              <a:defRPr sz="6600"/>
            </a:lvl7pPr>
            <a:lvl8pPr marL="9868785" indent="-1384634">
              <a:defRPr sz="6600"/>
            </a:lvl8pPr>
            <a:lvl9pPr marL="9868785" indent="-1384634"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382104" y="6617152"/>
            <a:ext cx="14447520" cy="2620083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1500" b="0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382104" y="10403840"/>
            <a:ext cx="14447520" cy="15734451"/>
          </a:xfrm>
        </p:spPr>
        <p:txBody>
          <a:bodyPr>
            <a:normAutofit/>
          </a:bodyPr>
          <a:lstStyle>
            <a:lvl1pPr>
              <a:defRPr sz="9100"/>
            </a:lvl1pPr>
            <a:lvl2pPr>
              <a:defRPr sz="8200"/>
            </a:lvl2pPr>
            <a:lvl3pPr>
              <a:defRPr sz="7400"/>
            </a:lvl3pPr>
            <a:lvl4pPr>
              <a:defRPr sz="7400"/>
            </a:lvl4pPr>
            <a:lvl5pPr>
              <a:defRPr sz="7400"/>
            </a:lvl5pPr>
            <a:lvl6pPr>
              <a:defRPr sz="6600"/>
            </a:lvl6pPr>
            <a:lvl7pPr>
              <a:defRPr sz="6600"/>
            </a:lvl7pPr>
            <a:lvl8pPr marL="9868785" indent="-1384634">
              <a:defRPr sz="6600"/>
            </a:lvl8pPr>
            <a:lvl9pPr marL="9868785" indent="-1384634"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3144820" y="9351983"/>
            <a:ext cx="13716000" cy="6775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9747864" y="9351983"/>
            <a:ext cx="13716000" cy="6775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5620" y="4145280"/>
            <a:ext cx="14630400" cy="4958080"/>
          </a:xfrm>
        </p:spPr>
        <p:txBody>
          <a:bodyPr anchor="b">
            <a:noAutofit/>
          </a:bodyPr>
          <a:lstStyle>
            <a:lvl1pPr algn="l">
              <a:defRPr sz="148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02400" y="1950722"/>
            <a:ext cx="14630400" cy="24187575"/>
          </a:xfrm>
        </p:spPr>
        <p:txBody>
          <a:bodyPr>
            <a:normAutofit/>
          </a:bodyPr>
          <a:lstStyle>
            <a:lvl1pPr>
              <a:defRPr sz="9100"/>
            </a:lvl1pPr>
            <a:lvl2pPr>
              <a:defRPr sz="8200"/>
            </a:lvl2pPr>
            <a:lvl3pPr>
              <a:defRPr sz="74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 marL="9868785" indent="-1384634">
              <a:defRPr sz="7400"/>
            </a:lvl8pPr>
            <a:lvl9pPr marL="9868785" indent="-1384634"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35620" y="9103364"/>
            <a:ext cx="14630400" cy="15280640"/>
          </a:xfrm>
        </p:spPr>
        <p:txBody>
          <a:bodyPr>
            <a:normAutofit/>
          </a:bodyPr>
          <a:lstStyle>
            <a:lvl1pPr marL="0" indent="0">
              <a:spcBef>
                <a:spcPts val="4114"/>
              </a:spcBef>
              <a:buNone/>
              <a:defRPr sz="74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20328" y="4135526"/>
            <a:ext cx="14630400" cy="4954829"/>
          </a:xfrm>
        </p:spPr>
        <p:txBody>
          <a:bodyPr anchor="b">
            <a:noAutofit/>
          </a:bodyPr>
          <a:lstStyle>
            <a:lvl1pPr algn="l">
              <a:defRPr sz="148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653552" y="2180215"/>
            <a:ext cx="14630400" cy="23695514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199412" y="9090355"/>
            <a:ext cx="14630400" cy="15293645"/>
          </a:xfrm>
        </p:spPr>
        <p:txBody>
          <a:bodyPr vert="horz" lIns="376202" tIns="188101" rIns="376202" bIns="188101" rtlCol="0">
            <a:normAutofit/>
          </a:bodyPr>
          <a:lstStyle>
            <a:lvl1pPr marL="0" indent="0">
              <a:spcBef>
                <a:spcPts val="4114"/>
              </a:spcBef>
              <a:buNone/>
              <a:defRPr sz="7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marL="0" lvl="0" indent="0" algn="l" defTabSz="3762024" rtl="0" eaLnBrk="1" latinLnBrk="0" hangingPunct="1">
              <a:spcBef>
                <a:spcPts val="8228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17712538"/>
            <a:ext cx="31107528" cy="4330598"/>
          </a:xfrm>
        </p:spPr>
        <p:txBody>
          <a:bodyPr anchor="b">
            <a:noAutofit/>
          </a:bodyPr>
          <a:lstStyle>
            <a:lvl1pPr algn="ctr">
              <a:defRPr sz="148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315200" y="1950718"/>
            <a:ext cx="21945600" cy="1554838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22284" y="22108158"/>
            <a:ext cx="31107528" cy="4054438"/>
          </a:xfrm>
        </p:spPr>
        <p:txBody>
          <a:bodyPr vert="horz" lIns="376202" tIns="188101" rIns="376202" bIns="188101" rtlCol="0">
            <a:normAutofit/>
          </a:bodyPr>
          <a:lstStyle>
            <a:lvl1pPr marL="0" indent="0" algn="ctr">
              <a:spcBef>
                <a:spcPts val="1234"/>
              </a:spcBef>
              <a:buNone/>
              <a:defRPr sz="7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marL="0" lvl="0" indent="0" algn="l" defTabSz="3762024" rtl="0" eaLnBrk="1" latinLnBrk="0" hangingPunct="1">
              <a:spcBef>
                <a:spcPts val="8228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rybo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17728604"/>
            <a:ext cx="31107528" cy="4322180"/>
          </a:xfrm>
        </p:spPr>
        <p:txBody>
          <a:bodyPr anchor="b">
            <a:noAutofit/>
          </a:bodyPr>
          <a:lstStyle>
            <a:lvl1pPr algn="ctr">
              <a:defRPr sz="148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43200" y="1950720"/>
            <a:ext cx="9326880" cy="7022592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22284" y="22108158"/>
            <a:ext cx="31107528" cy="4054438"/>
          </a:xfrm>
        </p:spPr>
        <p:txBody>
          <a:bodyPr vert="horz" lIns="376202" tIns="188101" rIns="376202" bIns="188101" rtlCol="0">
            <a:normAutofit/>
          </a:bodyPr>
          <a:lstStyle>
            <a:lvl1pPr marL="0" indent="0" algn="ctr">
              <a:spcBef>
                <a:spcPts val="1234"/>
              </a:spcBef>
              <a:buNone/>
              <a:defRPr sz="7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marL="0" lvl="0" indent="0" algn="l" defTabSz="3762024" rtl="0" eaLnBrk="1" latinLnBrk="0" hangingPunct="1">
              <a:spcBef>
                <a:spcPts val="8228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2743200" y="10476514"/>
            <a:ext cx="9326880" cy="7022592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13649960" y="1950720"/>
            <a:ext cx="9326880" cy="7022592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13649960" y="10476514"/>
            <a:ext cx="9326880" cy="7022592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24556720" y="1950720"/>
            <a:ext cx="9326880" cy="7022592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24556720" y="10476514"/>
            <a:ext cx="9326880" cy="7022592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376202" tIns="188101" rIns="376202" bIns="188101" rtlCol="0">
            <a:normAutofit/>
          </a:bodyPr>
          <a:lstStyle>
            <a:lvl1pPr marL="1410759" indent="-1410759" algn="l" defTabSz="3762024" rtl="0" eaLnBrk="1" latinLnBrk="0" hangingPunct="1">
              <a:spcBef>
                <a:spcPts val="8228"/>
              </a:spcBef>
              <a:buFont typeface="Arial" pitchFamily="34" charset="0"/>
              <a:buNone/>
              <a:defRPr sz="91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8651200" y="2275842"/>
            <a:ext cx="6400800" cy="2386245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43200" y="2275842"/>
            <a:ext cx="24079200" cy="23862455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4" Type="http://schemas.openxmlformats.org/officeDocument/2006/relationships/slideLayout" Target="../slideLayouts/slideLayout14.xml"/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6" Type="http://schemas.openxmlformats.org/officeDocument/2006/relationships/image" Target="../media/image3.png"/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3202" y="516367"/>
            <a:ext cx="31083252" cy="6100783"/>
          </a:xfrm>
          <a:prstGeom prst="rect">
            <a:avLst/>
          </a:prstGeom>
        </p:spPr>
        <p:txBody>
          <a:bodyPr vert="horz" lIns="376202" tIns="188101" rIns="376202" bIns="188101" rtlCol="0" anchor="ctr" anchorCtr="0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2" y="7477762"/>
            <a:ext cx="31083252" cy="1866053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48174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E36636D-D922-432D-A958-524484B5923D}" type="datetimeFigureOut">
              <a:rPr lang="en-US" smtClean="0"/>
              <a:pPr/>
              <a:t>4/22/13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642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916400" y="27120429"/>
            <a:ext cx="27432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</p:sldLayoutIdLst>
  <p:txStyles>
    <p:titleStyle>
      <a:lvl1pPr algn="ctr" defTabSz="3762024" rtl="0" eaLnBrk="1" latinLnBrk="0" hangingPunct="1">
        <a:spcBef>
          <a:spcPct val="0"/>
        </a:spcBef>
        <a:buNone/>
        <a:defRPr sz="197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ts val="8228"/>
        </a:spcBef>
        <a:buFontTx/>
        <a:buBlip>
          <a:blip r:embed="rId16"/>
        </a:buBlip>
        <a:defRPr sz="91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1pPr>
      <a:lvl2pPr marL="2821518" indent="-1384634" algn="l" defTabSz="3762024" rtl="0" eaLnBrk="1" latinLnBrk="0" hangingPunct="1">
        <a:spcBef>
          <a:spcPts val="2469"/>
        </a:spcBef>
        <a:buFontTx/>
        <a:buBlip>
          <a:blip r:embed="rId16"/>
        </a:buBlip>
        <a:defRPr sz="82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2pPr>
      <a:lvl3pPr marL="4258403" indent="-1436884" algn="l" defTabSz="3762024" rtl="0" eaLnBrk="1" latinLnBrk="0" hangingPunct="1">
        <a:spcBef>
          <a:spcPts val="2469"/>
        </a:spcBef>
        <a:buFontTx/>
        <a:buBlip>
          <a:blip r:embed="rId16"/>
        </a:buBlip>
        <a:defRPr sz="74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3pPr>
      <a:lvl4pPr marL="5643037" indent="-1384634" algn="l" defTabSz="3762024" rtl="0" eaLnBrk="1" latinLnBrk="0" hangingPunct="1">
        <a:spcBef>
          <a:spcPts val="2469"/>
        </a:spcBef>
        <a:buFontTx/>
        <a:buBlip>
          <a:blip r:embed="rId16"/>
        </a:buBlip>
        <a:defRPr sz="74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4pPr>
      <a:lvl5pPr marL="7079921" indent="-1436884" algn="l" defTabSz="3762024" rtl="0" eaLnBrk="1" latinLnBrk="0" hangingPunct="1">
        <a:spcBef>
          <a:spcPts val="2469"/>
        </a:spcBef>
        <a:buFontTx/>
        <a:buBlip>
          <a:blip r:embed="rId16"/>
        </a:buBlip>
        <a:defRPr sz="74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5pPr>
      <a:lvl6pPr marL="8458026" indent="-1384634" algn="l" defTabSz="3762024" rtl="0" eaLnBrk="1" latinLnBrk="0" hangingPunct="1">
        <a:spcBef>
          <a:spcPct val="20000"/>
        </a:spcBef>
        <a:buFontTx/>
        <a:buBlip>
          <a:blip r:embed="rId16"/>
        </a:buBlip>
        <a:defRPr lang="en-US" sz="74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9868785" indent="-1384634" algn="l" defTabSz="3762024" rtl="0" eaLnBrk="1" latinLnBrk="0" hangingPunct="1">
        <a:spcBef>
          <a:spcPct val="20000"/>
        </a:spcBef>
        <a:buFontTx/>
        <a:buBlip>
          <a:blip r:embed="rId16"/>
        </a:buBlip>
        <a:defRPr lang="en-US" sz="74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11286073" indent="-1384634" algn="l" defTabSz="3762024" rtl="0" eaLnBrk="1" latinLnBrk="0" hangingPunct="1">
        <a:spcBef>
          <a:spcPct val="20000"/>
        </a:spcBef>
        <a:buFontTx/>
        <a:buBlip>
          <a:blip r:embed="rId16"/>
        </a:buBlip>
        <a:defRPr lang="en-US" sz="74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12703366" indent="-1384634" algn="l" defTabSz="3762024" rtl="0" eaLnBrk="1" latinLnBrk="0" hangingPunct="1">
        <a:spcBef>
          <a:spcPct val="20000"/>
        </a:spcBef>
        <a:buFontTx/>
        <a:buBlip>
          <a:blip r:embed="rId16"/>
        </a:buBlip>
        <a:defRPr lang="en-US" sz="740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3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665409" y="508000"/>
            <a:ext cx="28832767" cy="2508032"/>
          </a:xfrm>
          <a:prstGeom prst="round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">
                <a:schemeClr val="accent6">
                  <a:shade val="90000"/>
                  <a:satMod val="13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</a:gradFill>
          <a:ln>
            <a:solidFill>
              <a:schemeClr val="accent6">
                <a:lumMod val="75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 smtClean="0">
              <a:latin typeface="Copperplate Gothic Light"/>
              <a:cs typeface="Copperplate Gothic Light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r>
              <a:rPr lang="en-US" sz="72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ahoma"/>
                <a:cs typeface="Tahoma"/>
              </a:rPr>
              <a:t>Does Climate Induced Happiness Play A Role In Suicide Prevention?</a:t>
            </a: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r>
              <a:rPr lang="en-US" sz="3600" dirty="0">
                <a:solidFill>
                  <a:schemeClr val="bg1">
                    <a:lumMod val="85000"/>
                    <a:lumOff val="15000"/>
                  </a:schemeClr>
                </a:solidFill>
                <a:latin typeface="Tahoma"/>
                <a:cs typeface="Tahoma"/>
              </a:rPr>
              <a:t>Erin Alexandria Bogan      </a:t>
            </a:r>
            <a:r>
              <a:rPr lang="en-US" sz="36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Tahoma"/>
                <a:cs typeface="Tahoma"/>
              </a:rPr>
              <a:t> Department </a:t>
            </a:r>
            <a:r>
              <a:rPr lang="en-US" sz="3600" dirty="0">
                <a:solidFill>
                  <a:schemeClr val="bg1">
                    <a:lumMod val="85000"/>
                    <a:lumOff val="15000"/>
                  </a:schemeClr>
                </a:solidFill>
                <a:latin typeface="Tahoma"/>
                <a:cs typeface="Tahoma"/>
              </a:rPr>
              <a:t>of Economics      Paul College of Business and Economics</a:t>
            </a:r>
          </a:p>
          <a:p>
            <a:pPr algn="ctr"/>
            <a:endParaRPr lang="en-US" sz="66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dirty="0"/>
          </a:p>
        </p:txBody>
      </p:sp>
      <p:pic>
        <p:nvPicPr>
          <p:cNvPr id="9" name="Picture 8" descr="sunny-day-by-emilie-rollandin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79" t="46652" r="-3118" b="11030"/>
          <a:stretch/>
        </p:blipFill>
        <p:spPr>
          <a:xfrm>
            <a:off x="0" y="-14664"/>
            <a:ext cx="6268396" cy="6152554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498944" y="3809724"/>
            <a:ext cx="11671009" cy="12064128"/>
          </a:xfrm>
          <a:prstGeom prst="roundRect">
            <a:avLst/>
          </a:prstGeom>
          <a:solidFill>
            <a:srgbClr val="C8FCED"/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 smtClean="0">
              <a:latin typeface="Copperplate Gothic Light"/>
              <a:cs typeface="Copperplate Gothic Light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66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498944" y="16192374"/>
            <a:ext cx="11671009" cy="12563832"/>
          </a:xfrm>
          <a:prstGeom prst="roundRect">
            <a:avLst/>
          </a:prstGeom>
          <a:solidFill>
            <a:srgbClr val="C8FCED"/>
          </a:solidFill>
          <a:ln>
            <a:solidFill>
              <a:srgbClr val="C8FCED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 smtClean="0">
              <a:latin typeface="Copperplate Gothic Light"/>
              <a:cs typeface="Copperplate Gothic Light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66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12655035" y="16223350"/>
            <a:ext cx="23314294" cy="12563832"/>
          </a:xfrm>
          <a:prstGeom prst="roundRect">
            <a:avLst/>
          </a:prstGeom>
          <a:solidFill>
            <a:srgbClr val="C8FCED"/>
          </a:solidFill>
          <a:ln>
            <a:solidFill>
              <a:srgbClr val="C8FCED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 smtClean="0">
              <a:latin typeface="Copperplate Gothic Light"/>
              <a:cs typeface="Copperplate Gothic Light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66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12655035" y="3809724"/>
            <a:ext cx="11702506" cy="12064128"/>
          </a:xfrm>
          <a:prstGeom prst="roundRect">
            <a:avLst/>
          </a:prstGeom>
          <a:solidFill>
            <a:srgbClr val="C8FCED"/>
          </a:solidFill>
          <a:ln>
            <a:solidFill>
              <a:srgbClr val="C8FCED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 smtClean="0">
              <a:latin typeface="Copperplate Gothic Light"/>
              <a:cs typeface="Copperplate Gothic Light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66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24895044" y="3809723"/>
            <a:ext cx="11074285" cy="12064129"/>
          </a:xfrm>
          <a:prstGeom prst="roundRect">
            <a:avLst/>
          </a:prstGeom>
          <a:solidFill>
            <a:srgbClr val="C8FCED"/>
          </a:solidFill>
          <a:ln>
            <a:solidFill>
              <a:srgbClr val="C8FCED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600" dirty="0" smtClean="0">
              <a:latin typeface="Copperplate Gothic Light"/>
              <a:cs typeface="Copperplate Gothic Light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11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sz="6600" dirty="0" smtClean="0">
              <a:solidFill>
                <a:schemeClr val="bg1">
                  <a:lumMod val="85000"/>
                  <a:lumOff val="15000"/>
                </a:schemeClr>
              </a:solidFill>
              <a:latin typeface="Tahoma"/>
              <a:cs typeface="Tahoma"/>
            </a:endParaRPr>
          </a:p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785238" y="3809724"/>
            <a:ext cx="11058783" cy="11818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800" dirty="0" smtClean="0">
              <a:solidFill>
                <a:schemeClr val="bg1"/>
              </a:solidFill>
              <a:latin typeface="BlairMdITC TT-Medium"/>
              <a:cs typeface="BlairMdITC TT-Medium"/>
            </a:endParaRPr>
          </a:p>
          <a:p>
            <a:pPr algn="ctr"/>
            <a:endParaRPr lang="en-US" sz="800" dirty="0">
              <a:solidFill>
                <a:schemeClr val="bg1"/>
              </a:solidFill>
              <a:latin typeface="BlairMdITC TT-Medium"/>
              <a:cs typeface="BlairMdITC TT-Medium"/>
            </a:endParaRPr>
          </a:p>
          <a:p>
            <a:pPr algn="ctr"/>
            <a:r>
              <a:rPr lang="en-US" sz="6000" dirty="0" smtClean="0">
                <a:solidFill>
                  <a:schemeClr val="bg1"/>
                </a:solidFill>
                <a:latin typeface="BlairMdITC TT-Medium"/>
                <a:cs typeface="BlairMdITC TT-Medium"/>
              </a:rPr>
              <a:t>Background</a:t>
            </a:r>
          </a:p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BlairMdITC TT-Medium"/>
              <a:cs typeface="BlairMdITC TT-Medium"/>
            </a:endParaRPr>
          </a:p>
          <a:p>
            <a:r>
              <a:rPr lang="en-US" sz="3600" b="1" dirty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3600" b="1" dirty="0" smtClean="0">
                <a:solidFill>
                  <a:schemeClr val="accent1">
                    <a:lumMod val="50000"/>
                  </a:schemeClr>
                </a:solidFill>
                <a:latin typeface="Arial"/>
                <a:cs typeface="Arial"/>
              </a:rPr>
              <a:t>  </a:t>
            </a:r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SEASONAL AFFECTIVE DISORDER (SAD):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Disturbance </a:t>
            </a: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of mood and behavior resembling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patterns </a:t>
            </a: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similar to seasonal shifts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Cyclical depression symptoms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Related to decreased sunlight exposure</a:t>
            </a:r>
          </a:p>
          <a:p>
            <a:endParaRPr lang="en-US" sz="3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3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36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6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 VITAMIN D: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Metabolized from dietary sources and ultraviolet B (UVB) sunlight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Serum levels increase, depression decreases</a:t>
            </a:r>
          </a:p>
          <a:p>
            <a:pPr lvl="1"/>
            <a:endParaRPr lang="en-US" sz="3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1"/>
            <a:endParaRPr lang="en-US" sz="32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3600" dirty="0" smtClean="0">
                <a:solidFill>
                  <a:srgbClr val="000000"/>
                </a:solidFill>
                <a:latin typeface="Arial"/>
                <a:cs typeface="Arial"/>
              </a:rPr>
              <a:t>  </a:t>
            </a:r>
            <a:r>
              <a:rPr lang="en-US" sz="3600" b="1" dirty="0" smtClean="0">
                <a:solidFill>
                  <a:srgbClr val="000000"/>
                </a:solidFill>
                <a:latin typeface="Arial"/>
                <a:cs typeface="Arial"/>
              </a:rPr>
              <a:t> LINK BETWEEN SUICIDE &amp; DEPRESSION: 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Autopsy reports reveal a prevalence of depression in 2/3 of all suicide deaths</a:t>
            </a:r>
          </a:p>
          <a:p>
            <a:pPr lvl="1"/>
            <a:endParaRPr lang="en-US" sz="32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174004" y="5053762"/>
            <a:ext cx="8609916" cy="21525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98944" y="16310311"/>
            <a:ext cx="112228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rgbClr val="000000"/>
                </a:solidFill>
                <a:latin typeface="BlairMdITC TT-Medium"/>
                <a:cs typeface="BlairMdITC TT-Medium"/>
              </a:rPr>
              <a:t>Limitations</a:t>
            </a:r>
          </a:p>
          <a:p>
            <a:pPr algn="ctr"/>
            <a:endParaRPr lang="en-US" sz="3400" dirty="0">
              <a:solidFill>
                <a:srgbClr val="000000"/>
              </a:solidFill>
              <a:latin typeface="BlairMdITC TT-Medium"/>
              <a:cs typeface="BlairMdITC TT-Medium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1803614" y="17324929"/>
            <a:ext cx="8609916" cy="21525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655035" y="4059624"/>
            <a:ext cx="117025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000000"/>
                </a:solidFill>
                <a:latin typeface="BlairMdITC TT-Medium"/>
                <a:cs typeface="BlairMdITC TT-Medium"/>
              </a:rPr>
              <a:t>Empirical Analysis</a:t>
            </a:r>
            <a:endParaRPr lang="en-US" sz="6000" dirty="0">
              <a:solidFill>
                <a:srgbClr val="000000"/>
              </a:solidFill>
              <a:latin typeface="BlairMdITC TT-Medium"/>
              <a:cs typeface="BlairMdITC TT-Medium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13391200" y="5075287"/>
            <a:ext cx="10048070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2655035" y="5353215"/>
            <a:ext cx="11702506" cy="110799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 </a:t>
            </a:r>
            <a:r>
              <a:rPr lang="en-US" sz="3400" b="1" dirty="0" smtClean="0">
                <a:solidFill>
                  <a:srgbClr val="000000"/>
                </a:solidFill>
                <a:latin typeface="Arial"/>
                <a:cs typeface="Arial"/>
              </a:rPr>
              <a:t> DATA: (1999-2010)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CDC’s Wonder Database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Mortality (Self-Inflicted Harm) Data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6,406 observations</a:t>
            </a:r>
          </a:p>
          <a:p>
            <a:pPr lvl="1"/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             Varying by state, month, &amp; year</a:t>
            </a:r>
          </a:p>
          <a:p>
            <a:pPr lvl="1"/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             All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ages</a:t>
            </a:r>
            <a:endParaRPr lang="en-US" sz="34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State average latitude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State average percentage possible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sunlight</a:t>
            </a:r>
          </a:p>
          <a:p>
            <a:pPr lvl="1"/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            Monthly averages</a:t>
            </a:r>
            <a:endParaRPr lang="en-US" sz="34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State population (2000 census)</a:t>
            </a:r>
          </a:p>
          <a:p>
            <a:endParaRPr lang="en-US" sz="34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3400" b="1" dirty="0" smtClean="0">
                <a:solidFill>
                  <a:srgbClr val="000000"/>
                </a:solidFill>
                <a:latin typeface="Arial"/>
                <a:cs typeface="Arial"/>
              </a:rPr>
              <a:t>   HYPOTHESES:</a:t>
            </a:r>
          </a:p>
          <a:p>
            <a:r>
              <a:rPr lang="en-US" sz="3400"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400" b="1" dirty="0" smtClean="0">
                <a:solidFill>
                  <a:srgbClr val="000000"/>
                </a:solidFill>
                <a:latin typeface="Arial"/>
                <a:cs typeface="Arial"/>
              </a:rPr>
              <a:t>         1.)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Colder climates characterized by higher latitudes    </a:t>
            </a:r>
          </a:p>
          <a:p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             exhibit higher suicide rates</a:t>
            </a:r>
          </a:p>
          <a:p>
            <a:endParaRPr lang="en-US" sz="3400" b="1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3400"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400" b="1" dirty="0" smtClean="0">
                <a:solidFill>
                  <a:srgbClr val="000000"/>
                </a:solidFill>
                <a:latin typeface="Arial"/>
                <a:cs typeface="Arial"/>
              </a:rPr>
              <a:t>         2.)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States with higher percentage possible sunlight </a:t>
            </a:r>
          </a:p>
          <a:p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             will exhibit lower suicide rates</a:t>
            </a:r>
          </a:p>
          <a:p>
            <a:endParaRPr lang="en-US" sz="3400" b="1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3400"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400" b="1" dirty="0" smtClean="0">
                <a:solidFill>
                  <a:srgbClr val="000000"/>
                </a:solidFill>
                <a:latin typeface="Arial"/>
                <a:cs typeface="Arial"/>
              </a:rPr>
              <a:t>         3.)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Monthly trends will show evidence of SAD</a:t>
            </a:r>
            <a:endParaRPr lang="en-US" sz="3400" b="1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3400" b="1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lvl="1"/>
            <a:endParaRPr lang="en-US" sz="3400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895044" y="4059624"/>
            <a:ext cx="110742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000000"/>
                </a:solidFill>
                <a:latin typeface="BlairMdITC TT-Medium"/>
                <a:cs typeface="BlairMdITC TT-Medium"/>
              </a:rPr>
              <a:t>Summary of Data</a:t>
            </a:r>
            <a:endParaRPr lang="en-US" sz="6000" dirty="0">
              <a:solidFill>
                <a:srgbClr val="000000"/>
              </a:solidFill>
              <a:latin typeface="BlairMdITC TT-Medium"/>
              <a:cs typeface="BlairMdITC TT-Medium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25450106" y="5031694"/>
            <a:ext cx="10048070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Chart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7022089"/>
              </p:ext>
            </p:extLst>
          </p:nvPr>
        </p:nvGraphicFramePr>
        <p:xfrm>
          <a:off x="24678206" y="5353215"/>
          <a:ext cx="11074284" cy="9773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Rectangle 27"/>
          <p:cNvSpPr/>
          <p:nvPr/>
        </p:nvSpPr>
        <p:spPr>
          <a:xfrm>
            <a:off x="13666629" y="17575722"/>
            <a:ext cx="21182407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68580" indent="0" algn="ctr">
              <a:buNone/>
            </a:pPr>
            <a:r>
              <a:rPr lang="en-US" sz="5400" i="1" dirty="0" err="1">
                <a:solidFill>
                  <a:srgbClr val="000000"/>
                </a:solidFill>
              </a:rPr>
              <a:t>Suicide</a:t>
            </a:r>
            <a:r>
              <a:rPr lang="en-US" sz="5400" i="1" baseline="-25000" dirty="0" err="1">
                <a:solidFill>
                  <a:srgbClr val="000000"/>
                </a:solidFill>
              </a:rPr>
              <a:t>smt</a:t>
            </a:r>
            <a:r>
              <a:rPr lang="en-US" sz="5400" i="1" dirty="0">
                <a:solidFill>
                  <a:srgbClr val="000000"/>
                </a:solidFill>
              </a:rPr>
              <a:t> </a:t>
            </a:r>
            <a:r>
              <a:rPr lang="en-US" sz="5400" dirty="0">
                <a:solidFill>
                  <a:srgbClr val="000000"/>
                </a:solidFill>
              </a:rPr>
              <a:t>= β</a:t>
            </a:r>
            <a:r>
              <a:rPr lang="en-US" sz="5400" baseline="-25000" dirty="0">
                <a:solidFill>
                  <a:srgbClr val="000000"/>
                </a:solidFill>
              </a:rPr>
              <a:t>1</a:t>
            </a:r>
            <a:r>
              <a:rPr lang="en-US" sz="5400" i="1" dirty="0">
                <a:solidFill>
                  <a:srgbClr val="000000"/>
                </a:solidFill>
              </a:rPr>
              <a:t>Latitude</a:t>
            </a:r>
            <a:r>
              <a:rPr lang="en-US" sz="5400" i="1" baseline="-25000" dirty="0">
                <a:solidFill>
                  <a:srgbClr val="000000"/>
                </a:solidFill>
              </a:rPr>
              <a:t>s</a:t>
            </a:r>
            <a:r>
              <a:rPr lang="en-US" sz="5400" i="1" dirty="0">
                <a:solidFill>
                  <a:srgbClr val="000000"/>
                </a:solidFill>
              </a:rPr>
              <a:t> </a:t>
            </a:r>
            <a:r>
              <a:rPr lang="en-US" sz="5400" dirty="0">
                <a:solidFill>
                  <a:srgbClr val="000000"/>
                </a:solidFill>
              </a:rPr>
              <a:t>+ </a:t>
            </a:r>
            <a:r>
              <a:rPr lang="en-US" sz="5400" dirty="0" smtClean="0">
                <a:solidFill>
                  <a:srgbClr val="000000"/>
                </a:solidFill>
              </a:rPr>
              <a:t>β</a:t>
            </a:r>
            <a:r>
              <a:rPr lang="en-US" sz="5400" baseline="-25000" dirty="0" smtClean="0">
                <a:solidFill>
                  <a:srgbClr val="000000"/>
                </a:solidFill>
              </a:rPr>
              <a:t>2</a:t>
            </a:r>
            <a:r>
              <a:rPr lang="en-US" sz="5400" i="1" dirty="0" smtClean="0">
                <a:solidFill>
                  <a:srgbClr val="000000"/>
                </a:solidFill>
              </a:rPr>
              <a:t>Sunshine</a:t>
            </a:r>
            <a:r>
              <a:rPr lang="en-US" sz="5400" i="1" baseline="-25000" dirty="0" smtClean="0">
                <a:solidFill>
                  <a:srgbClr val="000000"/>
                </a:solidFill>
              </a:rPr>
              <a:t>sm</a:t>
            </a:r>
            <a:r>
              <a:rPr lang="en-US" sz="5400" dirty="0" smtClean="0">
                <a:solidFill>
                  <a:srgbClr val="000000"/>
                </a:solidFill>
              </a:rPr>
              <a:t> </a:t>
            </a:r>
            <a:r>
              <a:rPr lang="en-US" sz="5400" dirty="0">
                <a:solidFill>
                  <a:srgbClr val="000000"/>
                </a:solidFill>
              </a:rPr>
              <a:t>+ α</a:t>
            </a:r>
            <a:r>
              <a:rPr lang="en-US" sz="5400" baseline="-25000" dirty="0">
                <a:solidFill>
                  <a:srgbClr val="000000"/>
                </a:solidFill>
              </a:rPr>
              <a:t>m </a:t>
            </a:r>
            <a:r>
              <a:rPr lang="en-US" sz="5400" dirty="0" smtClean="0">
                <a:solidFill>
                  <a:srgbClr val="000000"/>
                </a:solidFill>
              </a:rPr>
              <a:t>+</a:t>
            </a:r>
            <a:r>
              <a:rPr lang="en-US" sz="5400" baseline="-25000" dirty="0" smtClean="0">
                <a:solidFill>
                  <a:srgbClr val="000000"/>
                </a:solidFill>
              </a:rPr>
              <a:t> </a:t>
            </a:r>
            <a:r>
              <a:rPr lang="en-US" sz="5400" dirty="0" err="1">
                <a:solidFill>
                  <a:srgbClr val="000000"/>
                </a:solidFill>
              </a:rPr>
              <a:t>ε</a:t>
            </a:r>
            <a:r>
              <a:rPr lang="en-US" sz="5400" baseline="-25000" dirty="0" err="1">
                <a:solidFill>
                  <a:srgbClr val="000000"/>
                </a:solidFill>
              </a:rPr>
              <a:t>smt</a:t>
            </a:r>
            <a:endParaRPr lang="en-US" sz="5400" dirty="0">
              <a:solidFill>
                <a:srgbClr val="00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046511" y="16309266"/>
            <a:ext cx="20492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000000"/>
                </a:solidFill>
                <a:latin typeface="BlairMdITC TT-Medium"/>
                <a:cs typeface="BlairMdITC TT-Medium"/>
              </a:rPr>
              <a:t>Regression model &amp; Results</a:t>
            </a:r>
            <a:endParaRPr lang="en-US" sz="6000" dirty="0">
              <a:solidFill>
                <a:srgbClr val="000000"/>
              </a:solidFill>
              <a:latin typeface="BlairMdITC TT-Medium"/>
              <a:cs typeface="BlairMdITC TT-Medium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4046511" y="17324929"/>
            <a:ext cx="20492756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4126226" y="18923146"/>
            <a:ext cx="0" cy="9232895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4357541" y="19085474"/>
            <a:ext cx="11140635" cy="7725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chemeClr val="bg1"/>
                </a:solidFill>
                <a:latin typeface="BlairMdITC TT-Medium"/>
                <a:cs typeface="BlairMdITC TT-Medium"/>
              </a:rPr>
              <a:t>Conclusions</a:t>
            </a:r>
            <a:endParaRPr lang="en-US" sz="6000" b="1" dirty="0" smtClean="0">
              <a:solidFill>
                <a:schemeClr val="bg1"/>
              </a:solidFill>
              <a:latin typeface="BlairMdITC TT-Medium"/>
              <a:cs typeface="BlairMdITC TT-Medium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BlairMdITC TT-Medium"/>
              <a:cs typeface="BlairMdITC TT-Medium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solidFill>
                  <a:schemeClr val="bg1"/>
                </a:solidFill>
                <a:latin typeface="Arial"/>
                <a:cs typeface="Arial"/>
              </a:rPr>
              <a:t>Suicide rates are higher in states further from the equator</a:t>
            </a:r>
          </a:p>
          <a:p>
            <a:pPr marL="571500" indent="-571500">
              <a:buFont typeface="Wingdings" charset="2"/>
              <a:buChar char="§"/>
            </a:pPr>
            <a:endParaRPr lang="en-US" sz="3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solidFill>
                  <a:schemeClr val="bg1"/>
                </a:solidFill>
                <a:latin typeface="Arial"/>
                <a:cs typeface="Arial"/>
              </a:rPr>
              <a:t>More possible sunlight decreases suicide rates</a:t>
            </a:r>
          </a:p>
          <a:p>
            <a:pPr marL="571500" indent="-571500">
              <a:buFont typeface="Wingdings" charset="2"/>
              <a:buChar char="§"/>
            </a:pPr>
            <a:endParaRPr lang="en-US" sz="36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solidFill>
                  <a:schemeClr val="bg1"/>
                </a:solidFill>
                <a:latin typeface="Arial"/>
                <a:cs typeface="Arial"/>
              </a:rPr>
              <a:t>“Happier” people don’t necessarily live in warmer climates</a:t>
            </a:r>
          </a:p>
          <a:p>
            <a:endParaRPr lang="en-US" sz="3600" dirty="0" smtClean="0">
              <a:solidFill>
                <a:schemeClr val="bg1"/>
              </a:solidFill>
              <a:latin typeface="Arial"/>
              <a:cs typeface="Arial"/>
            </a:endParaRPr>
          </a:p>
          <a:p>
            <a:pPr marL="571500" indent="-571500">
              <a:buFont typeface="Wingdings" charset="2"/>
              <a:buChar char="§"/>
            </a:pPr>
            <a:r>
              <a:rPr lang="en-US" sz="3600" dirty="0" smtClean="0">
                <a:solidFill>
                  <a:schemeClr val="bg1"/>
                </a:solidFill>
                <a:latin typeface="Arial"/>
                <a:cs typeface="Arial"/>
              </a:rPr>
              <a:t>Monthly trends are visible, suggesting evidence of SAD</a:t>
            </a:r>
          </a:p>
          <a:p>
            <a:pPr marL="571500" indent="-571500">
              <a:buFont typeface="Wingdings" charset="2"/>
              <a:buChar char="§"/>
            </a:pPr>
            <a:endParaRPr lang="en-US" sz="3600" dirty="0" smtClean="0">
              <a:solidFill>
                <a:schemeClr val="bg1"/>
              </a:solidFill>
              <a:latin typeface="Arial"/>
              <a:cs typeface="Arial"/>
            </a:endParaRPr>
          </a:p>
        </p:txBody>
      </p:sp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736948"/>
              </p:ext>
            </p:extLst>
          </p:nvPr>
        </p:nvGraphicFramePr>
        <p:xfrm>
          <a:off x="14716075" y="19161004"/>
          <a:ext cx="7147157" cy="8559705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2133600"/>
                <a:gridCol w="3057794"/>
                <a:gridCol w="1955763"/>
              </a:tblGrid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Coef</a:t>
                      </a:r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.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P&gt;</a:t>
                      </a:r>
                      <a:r>
                        <a:rPr lang="en-US" sz="3200" b="1" u="none" strike="noStrike" dirty="0" err="1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ItI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Intercept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0.726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0.000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Latitude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0.012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0.000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Sunshine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-0.0014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0.002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r>
                        <a:rPr lang="en-US" sz="3200" b="1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February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-0.097</a:t>
                      </a:r>
                      <a:r>
                        <a:rPr lang="en-US" sz="320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0.000</a:t>
                      </a:r>
                      <a:r>
                        <a:rPr lang="en-US" sz="320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 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March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0.0214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0.392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April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0.0279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0.271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May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0.0852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0.001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June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0.0523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0.044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July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0.1093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0.000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August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0.0514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0.050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September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0.0236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0.359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October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0.0292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0.251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November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-0.0507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0.042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6EB8EA"/>
                    </a:solidFill>
                  </a:tcPr>
                </a:tc>
              </a:tr>
              <a:tr h="570647"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December</a:t>
                      </a:r>
                      <a:endParaRPr lang="en-US" sz="3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-0.0809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Arial"/>
                        </a:rPr>
                        <a:t>0.001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12700" marR="12700" marT="12700" marB="0" anchor="b">
                    <a:solidFill>
                      <a:srgbClr val="9ED0F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33223" y="17575722"/>
            <a:ext cx="9802613" cy="5847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Barriers to UVB exposure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Sunblock</a:t>
            </a:r>
            <a:endParaRPr lang="en-US" sz="34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Protective clothing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Lifestyle preferences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Work environments</a:t>
            </a:r>
          </a:p>
          <a:p>
            <a:pPr marL="457200" indent="-457200">
              <a:buFont typeface="Wingdings" charset="2"/>
              <a:buChar char="§"/>
            </a:pPr>
            <a:endParaRPr lang="en-US" sz="3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Not all states reported 144 monthly observations (MN</a:t>
            </a:r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, NE, WV, CA, HI, ND,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WY)</a:t>
            </a:r>
          </a:p>
          <a:p>
            <a:endParaRPr lang="en-US" sz="3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Suicide rates based on 2000 data</a:t>
            </a:r>
            <a:endParaRPr lang="en-US" sz="34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457200" indent="-457200">
              <a:buFont typeface="Wingdings" charset="2"/>
              <a:buChar char="§"/>
            </a:pPr>
            <a:endParaRPr lang="en-US" sz="3400" dirty="0" smtClean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1344" y="24225596"/>
            <a:ext cx="1122286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BlairMdITC TT-Medium"/>
                <a:cs typeface="BlairMdITC TT-Medium"/>
              </a:rPr>
              <a:t>Relevant past Research</a:t>
            </a:r>
          </a:p>
          <a:p>
            <a:pPr algn="ctr"/>
            <a:endParaRPr lang="en-US" sz="3400" dirty="0">
              <a:solidFill>
                <a:srgbClr val="000000"/>
              </a:solidFill>
              <a:latin typeface="BlairMdITC TT-Medium"/>
              <a:cs typeface="BlairMdITC TT-Medium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868787" y="25006328"/>
            <a:ext cx="10853019" cy="21526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51344" y="25289785"/>
            <a:ext cx="1107046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   </a:t>
            </a:r>
            <a:r>
              <a:rPr lang="en-US" sz="3400" dirty="0" err="1" smtClean="0">
                <a:solidFill>
                  <a:srgbClr val="000000"/>
                </a:solidFill>
                <a:latin typeface="Arial"/>
                <a:cs typeface="Arial"/>
              </a:rPr>
              <a:t>Terao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et al. (2002)</a:t>
            </a:r>
          </a:p>
          <a:p>
            <a:r>
              <a:rPr lang="en-US" sz="34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 “Effect of Latitude on Suicide in Japan”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Suicide rate = f(</a:t>
            </a:r>
            <a:r>
              <a:rPr lang="en-US" sz="3400" dirty="0" err="1" smtClean="0">
                <a:solidFill>
                  <a:srgbClr val="000000"/>
                </a:solidFill>
                <a:latin typeface="Arial"/>
                <a:cs typeface="Arial"/>
              </a:rPr>
              <a:t>lat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, long, </a:t>
            </a:r>
            <a:r>
              <a:rPr lang="en-US" sz="3400" dirty="0" err="1" smtClean="0">
                <a:solidFill>
                  <a:srgbClr val="000000"/>
                </a:solidFill>
                <a:latin typeface="Arial"/>
                <a:cs typeface="Arial"/>
              </a:rPr>
              <a:t>avg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temp, </a:t>
            </a:r>
            <a:r>
              <a:rPr lang="en-US" sz="3400" dirty="0" err="1" smtClean="0">
                <a:solidFill>
                  <a:srgbClr val="000000"/>
                </a:solidFill>
                <a:latin typeface="Arial"/>
                <a:cs typeface="Arial"/>
              </a:rPr>
              <a:t>avg</a:t>
            </a: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 sun)</a:t>
            </a:r>
          </a:p>
          <a:p>
            <a:pPr marL="2338212" lvl="1" indent="-457200">
              <a:buFont typeface="Wingdings" charset="2"/>
              <a:buChar char="§"/>
            </a:pPr>
            <a:r>
              <a:rPr lang="en-US" sz="3400" dirty="0" smtClean="0">
                <a:solidFill>
                  <a:srgbClr val="000000"/>
                </a:solidFill>
                <a:latin typeface="Arial"/>
                <a:cs typeface="Arial"/>
              </a:rPr>
              <a:t>Findings: Small, yet significant effect of sunshine on suicide rate</a:t>
            </a:r>
            <a:endParaRPr lang="en-US" sz="34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25450106" y="20106058"/>
            <a:ext cx="8609916" cy="21525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07221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ory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Story">
      <a:maj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Story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204</TotalTime>
  <Words>384</Words>
  <Application>Microsoft Macintosh PowerPoint</Application>
  <PresentationFormat>Custom</PresentationFormat>
  <Paragraphs>149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Story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Erin Bogan</dc:creator>
  <cp:lastModifiedBy>Erin Bogan</cp:lastModifiedBy>
  <cp:revision>29</cp:revision>
  <dcterms:created xsi:type="dcterms:W3CDTF">2013-04-18T23:32:03Z</dcterms:created>
  <dcterms:modified xsi:type="dcterms:W3CDTF">2013-04-22T21:08:17Z</dcterms:modified>
</cp:coreProperties>
</file>