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9260800" cy="36576000"/>
  <p:notesSz cx="6858000" cy="9144000"/>
  <p:defaultTextStyle>
    <a:defPPr>
      <a:defRPr lang="en-US"/>
    </a:defPPr>
    <a:lvl1pPr marL="0" algn="l" defTabSz="3760148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0074" algn="l" defTabSz="3760148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0148" algn="l" defTabSz="3760148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0223" algn="l" defTabSz="3760148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0297" algn="l" defTabSz="3760148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0371" algn="l" defTabSz="3760148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0445" algn="l" defTabSz="3760148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0519" algn="l" defTabSz="3760148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0594" algn="l" defTabSz="3760148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0" d="100"/>
          <a:sy n="20" d="100"/>
        </p:scale>
        <p:origin x="-1350" y="-78"/>
      </p:cViewPr>
      <p:guideLst>
        <p:guide orient="horz" pos="11520"/>
        <p:guide pos="921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463040" y="19732288"/>
            <a:ext cx="26578560" cy="6096000"/>
          </a:xfrm>
        </p:spPr>
        <p:txBody>
          <a:bodyPr>
            <a:noAutofit/>
          </a:bodyPr>
          <a:lstStyle>
            <a:lvl1pPr marL="0" indent="0" algn="ctr">
              <a:buNone/>
              <a:defRPr sz="9100" spc="411" baseline="0">
                <a:solidFill>
                  <a:schemeClr val="tx2"/>
                </a:solidFill>
              </a:defRPr>
            </a:lvl1pPr>
            <a:lvl2pPr marL="1880074" indent="0" algn="ctr">
              <a:buNone/>
            </a:lvl2pPr>
            <a:lvl3pPr marL="3760148" indent="0" algn="ctr">
              <a:buNone/>
            </a:lvl3pPr>
            <a:lvl4pPr marL="5640223" indent="0" algn="ctr">
              <a:buNone/>
            </a:lvl4pPr>
            <a:lvl5pPr marL="7520297" indent="0" algn="ctr">
              <a:buNone/>
            </a:lvl5pPr>
            <a:lvl6pPr marL="9400371" indent="0" algn="ctr">
              <a:buNone/>
            </a:lvl6pPr>
            <a:lvl7pPr marL="11280445" indent="0" algn="ctr">
              <a:buNone/>
            </a:lvl7pPr>
            <a:lvl8pPr marL="13160519" indent="0" algn="ctr">
              <a:buNone/>
            </a:lvl8pPr>
            <a:lvl9pPr marL="15040594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1463040" y="7646571"/>
            <a:ext cx="26578560" cy="105664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197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4683603" y="18934006"/>
            <a:ext cx="9509760" cy="8469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5067437" y="18934006"/>
            <a:ext cx="9509760" cy="8469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14529114" y="18806944"/>
            <a:ext cx="146304" cy="24384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376013" tIns="188011" rIns="376013" bIns="188011"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463040" y="8128000"/>
            <a:ext cx="26334720" cy="24384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8694400"/>
            <a:ext cx="25359360" cy="73152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197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26447275"/>
            <a:ext cx="25359360" cy="5251925"/>
          </a:xfrm>
        </p:spPr>
        <p:txBody>
          <a:bodyPr anchor="t"/>
          <a:lstStyle>
            <a:lvl1pPr marL="0" indent="0">
              <a:buNone/>
              <a:defRPr sz="8200" spc="411" baseline="0">
                <a:solidFill>
                  <a:schemeClr val="tx2"/>
                </a:solidFill>
              </a:defRPr>
            </a:lvl1pPr>
            <a:lvl2pPr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2194560" y="26223971"/>
            <a:ext cx="25359360" cy="22939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1463040" y="8128000"/>
            <a:ext cx="12991795" cy="24384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14874240" y="8128000"/>
            <a:ext cx="12991795" cy="24384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7464496"/>
            <a:ext cx="12928602" cy="4064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376013" tIns="188011" rIns="376013" bIns="188011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10700" b="1">
                <a:solidFill>
                  <a:schemeClr val="tx2"/>
                </a:solidFill>
              </a:defRPr>
            </a:lvl1pPr>
            <a:lvl2pPr>
              <a:buNone/>
              <a:defRPr sz="8200" b="1"/>
            </a:lvl2pPr>
            <a:lvl3pPr>
              <a:buNone/>
              <a:defRPr sz="7400" b="1"/>
            </a:lvl3pPr>
            <a:lvl4pPr>
              <a:buNone/>
              <a:defRPr sz="6600" b="1"/>
            </a:lvl4pPr>
            <a:lvl5pPr>
              <a:buNone/>
              <a:defRPr sz="6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1463040" y="11743445"/>
            <a:ext cx="12923520" cy="208727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14879322" y="11743445"/>
            <a:ext cx="12923520" cy="208727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40" y="829056"/>
            <a:ext cx="26334720" cy="6096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14874240" y="7464496"/>
            <a:ext cx="12928602" cy="4064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376013" tIns="188011" rIns="376013" bIns="188011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10700" b="1" baseline="0">
                <a:solidFill>
                  <a:schemeClr val="tx2"/>
                </a:solidFill>
              </a:defRPr>
            </a:lvl1pPr>
            <a:lvl2pPr>
              <a:buNone/>
              <a:defRPr sz="8200" b="1"/>
            </a:lvl2pPr>
            <a:lvl3pPr>
              <a:buNone/>
              <a:defRPr sz="7400" b="1"/>
            </a:lvl3pPr>
            <a:lvl4pPr>
              <a:buNone/>
              <a:defRPr sz="6600" b="1"/>
            </a:lvl4pPr>
            <a:lvl5pPr>
              <a:buNone/>
              <a:defRPr sz="6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801424" y="11627835"/>
            <a:ext cx="11996928" cy="8469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5215616" y="11627835"/>
            <a:ext cx="11996928" cy="8469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1463040" y="2438400"/>
            <a:ext cx="19994880" cy="30480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21701760" y="8534400"/>
            <a:ext cx="6349594" cy="19913600"/>
          </a:xfrm>
        </p:spPr>
        <p:txBody>
          <a:bodyPr tIns="188011" bIns="188011" anchor="t" anchorCtr="0"/>
          <a:lstStyle>
            <a:lvl1pPr marL="0" indent="0">
              <a:lnSpc>
                <a:spcPct val="125000"/>
              </a:lnSpc>
              <a:spcAft>
                <a:spcPts val="4114"/>
              </a:spcAft>
              <a:buNone/>
              <a:defRPr sz="6600">
                <a:solidFill>
                  <a:schemeClr val="tx2"/>
                </a:solidFill>
              </a:defRPr>
            </a:lvl1pPr>
            <a:lvl2pPr>
              <a:buNone/>
              <a:defRPr sz="4900"/>
            </a:lvl2pPr>
            <a:lvl3pPr>
              <a:buNone/>
              <a:defRPr sz="4100"/>
            </a:lvl3pPr>
            <a:lvl4pPr>
              <a:buNone/>
              <a:defRPr sz="3700"/>
            </a:lvl4pPr>
            <a:lvl5pPr>
              <a:buNone/>
              <a:defRPr sz="37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21701760" y="2438400"/>
            <a:ext cx="6339840" cy="5689600"/>
          </a:xfrm>
        </p:spPr>
        <p:txBody>
          <a:bodyPr lIns="376013" tIns="376013" anchor="b" anchorCtr="0"/>
          <a:lstStyle>
            <a:lvl1pPr algn="l">
              <a:buNone/>
              <a:defRPr sz="7400" b="1" spc="-206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14080" y="2438400"/>
            <a:ext cx="6583680" cy="5689600"/>
          </a:xfrm>
        </p:spPr>
        <p:txBody>
          <a:bodyPr lIns="376013" tIns="376013" anchor="b" anchorCtr="0"/>
          <a:lstStyle>
            <a:lvl1pPr algn="l">
              <a:buNone/>
              <a:defRPr sz="7400" b="1" spc="-206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63040" y="2438400"/>
            <a:ext cx="19263360" cy="296672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13200">
                <a:solidFill>
                  <a:schemeClr val="bg1"/>
                </a:solidFill>
              </a:defRPr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214080" y="8534400"/>
            <a:ext cx="6583680" cy="235712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4114"/>
              </a:spcAft>
              <a:buFontTx/>
              <a:buNone/>
              <a:defRPr sz="6600" b="0">
                <a:solidFill>
                  <a:schemeClr val="tx2"/>
                </a:solidFill>
              </a:defRPr>
            </a:lvl1pPr>
            <a:lvl2pPr>
              <a:defRPr sz="4900"/>
            </a:lvl2pPr>
            <a:lvl3pPr>
              <a:defRPr sz="4100"/>
            </a:lvl3pPr>
            <a:lvl4pPr>
              <a:defRPr sz="3700"/>
            </a:lvl4pPr>
            <a:lvl5pPr>
              <a:defRPr sz="37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214080" y="1464750"/>
            <a:ext cx="6583680" cy="3120813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63040" y="1464750"/>
            <a:ext cx="19263360" cy="3120813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63040" y="7721614"/>
            <a:ext cx="26334720" cy="24951269"/>
          </a:xfrm>
          <a:prstGeom prst="rect">
            <a:avLst/>
          </a:prstGeom>
        </p:spPr>
        <p:txBody>
          <a:bodyPr vert="horz" lIns="376013" tIns="188011" rIns="376013" bIns="188011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18531840" y="33086224"/>
            <a:ext cx="8290560" cy="2048256"/>
          </a:xfrm>
          <a:prstGeom prst="rect">
            <a:avLst/>
          </a:prstGeom>
        </p:spPr>
        <p:txBody>
          <a:bodyPr vert="horz" lIns="376013" tIns="188011" rIns="376013" bIns="188011" anchor="ctr" anchorCtr="0"/>
          <a:lstStyle>
            <a:lvl1pPr algn="l" eaLnBrk="1" latinLnBrk="0" hangingPunct="1">
              <a:defRPr kumimoji="0" sz="4900">
                <a:solidFill>
                  <a:schemeClr val="tx2"/>
                </a:solidFill>
              </a:defRPr>
            </a:lvl1pPr>
          </a:lstStyle>
          <a:p>
            <a:fld id="{B5231E77-ED12-416A-B549-9A604BE4DAD8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827520" y="33086224"/>
            <a:ext cx="11460480" cy="2048256"/>
          </a:xfrm>
          <a:prstGeom prst="rect">
            <a:avLst/>
          </a:prstGeom>
        </p:spPr>
        <p:txBody>
          <a:bodyPr vert="horz" lIns="376013" tIns="188011" rIns="376013" bIns="188011" anchor="ctr" anchorCtr="0"/>
          <a:lstStyle>
            <a:lvl1pPr algn="r" eaLnBrk="1" latinLnBrk="0" hangingPunct="1">
              <a:defRPr kumimoji="0" sz="49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26913840" y="32968165"/>
            <a:ext cx="1950720" cy="24384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6600" baseline="0">
                <a:solidFill>
                  <a:schemeClr val="tx2"/>
                </a:solidFill>
              </a:defRPr>
            </a:lvl1pPr>
          </a:lstStyle>
          <a:p>
            <a:fld id="{FD79B053-05DB-4163-BF40-849F4378C32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63040" y="812800"/>
            <a:ext cx="26334720" cy="6502400"/>
          </a:xfrm>
          <a:prstGeom prst="rect">
            <a:avLst/>
          </a:prstGeom>
          <a:ln w="6350" cap="rnd">
            <a:noFill/>
          </a:ln>
        </p:spPr>
        <p:txBody>
          <a:bodyPr vert="horz" lIns="376013" tIns="188011" rIns="376013" bIns="188011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17300" b="0" kern="1200" spc="-411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1128048" indent="-1128048" algn="l" rtl="0" eaLnBrk="1" latinLnBrk="0" hangingPunct="1">
        <a:spcBef>
          <a:spcPts val="2469"/>
        </a:spcBef>
        <a:buClr>
          <a:schemeClr val="accent2"/>
        </a:buClr>
        <a:buSzPct val="85000"/>
        <a:buFont typeface="Wingdings 2"/>
        <a:buChar char=""/>
        <a:defRPr kumimoji="0" sz="10700" kern="1200">
          <a:solidFill>
            <a:schemeClr val="tx1"/>
          </a:solidFill>
          <a:latin typeface="+mn-lt"/>
          <a:ea typeface="+mn-ea"/>
          <a:cs typeface="+mn-cs"/>
        </a:defRPr>
      </a:lvl1pPr>
      <a:lvl2pPr marL="2632101" indent="-1128048" algn="l" rtl="0" eaLnBrk="1" latinLnBrk="0" hangingPunct="1">
        <a:spcBef>
          <a:spcPts val="1234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9900" kern="1200">
          <a:solidFill>
            <a:schemeClr val="tx2"/>
          </a:solidFill>
          <a:latin typeface="+mn-lt"/>
          <a:ea typeface="+mn-ea"/>
          <a:cs typeface="+mn-cs"/>
        </a:defRPr>
      </a:lvl2pPr>
      <a:lvl3pPr marL="4136162" indent="-940037" algn="l" rtl="0" eaLnBrk="1" latinLnBrk="0" hangingPunct="1">
        <a:spcBef>
          <a:spcPts val="1234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5264209" indent="-940037" algn="l" rtl="0" eaLnBrk="1" latinLnBrk="0" hangingPunct="1">
        <a:spcBef>
          <a:spcPts val="1234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7800" kern="1200">
          <a:solidFill>
            <a:schemeClr val="tx1"/>
          </a:solidFill>
          <a:latin typeface="+mn-lt"/>
          <a:ea typeface="+mn-ea"/>
          <a:cs typeface="+mn-cs"/>
        </a:defRPr>
      </a:lvl4pPr>
      <a:lvl5pPr marL="6392249" indent="-940037" algn="l" rtl="0" eaLnBrk="1" latinLnBrk="0" hangingPunct="1">
        <a:spcBef>
          <a:spcPts val="1399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6600" kern="1200">
          <a:solidFill>
            <a:schemeClr val="tx1"/>
          </a:solidFill>
          <a:latin typeface="+mn-lt"/>
          <a:ea typeface="+mn-ea"/>
          <a:cs typeface="+mn-cs"/>
        </a:defRPr>
      </a:lvl5pPr>
      <a:lvl6pPr marL="7520297" indent="-940037" algn="l" rtl="0" eaLnBrk="1" latinLnBrk="0" hangingPunct="1">
        <a:spcBef>
          <a:spcPts val="1399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7000" kern="1200">
          <a:solidFill>
            <a:schemeClr val="tx1"/>
          </a:solidFill>
          <a:latin typeface="+mn-lt"/>
          <a:ea typeface="+mn-ea"/>
          <a:cs typeface="+mn-cs"/>
        </a:defRPr>
      </a:lvl6pPr>
      <a:lvl7pPr marL="8272327" indent="-752026" algn="l" rtl="0" eaLnBrk="1" latinLnBrk="0" hangingPunct="1">
        <a:spcBef>
          <a:spcPts val="1399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6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9400371" indent="-752026" algn="l" rtl="0" eaLnBrk="1" latinLnBrk="0" hangingPunct="1">
        <a:spcBef>
          <a:spcPts val="1399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6200" kern="1200">
          <a:solidFill>
            <a:schemeClr val="tx1"/>
          </a:solidFill>
          <a:latin typeface="+mn-lt"/>
          <a:ea typeface="+mn-ea"/>
          <a:cs typeface="+mn-cs"/>
        </a:defRPr>
      </a:lvl8pPr>
      <a:lvl9pPr marL="10528419" indent="-752026" algn="l" rtl="0" eaLnBrk="1" latinLnBrk="0" hangingPunct="1">
        <a:spcBef>
          <a:spcPts val="1399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6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8800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37601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564022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75202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940037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128044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316051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504059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1600198" y="1905005"/>
            <a:ext cx="9067802" cy="1752603"/>
          </a:xfrm>
          <a:prstGeom prst="rect">
            <a:avLst/>
          </a:prstGeom>
        </p:spPr>
        <p:txBody>
          <a:bodyPr wrap="none" lIns="91397" tIns="45696" rIns="91397" bIns="4569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700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00B050"/>
                  </a:outerShdw>
                </a:effectLst>
                <a:latin typeface="Impact"/>
              </a:rPr>
              <a:t>Nature’s Alley</a:t>
            </a:r>
            <a:endParaRPr lang="en-US" sz="3700" kern="10" dirty="0">
              <a:ln w="19050">
                <a:solidFill>
                  <a:srgbClr val="000000"/>
                </a:solidFill>
                <a:round/>
                <a:headEnd/>
                <a:tailEnd/>
              </a:ln>
              <a:solidFill>
                <a:srgbClr val="00B050"/>
              </a:solidFill>
              <a:effectLst>
                <a:outerShdw dist="35921" dir="2700000" algn="ctr" rotWithShape="0">
                  <a:srgbClr val="00B050"/>
                </a:outerShdw>
              </a:effectLst>
              <a:latin typeface="Impact"/>
            </a:endParaRPr>
          </a:p>
        </p:txBody>
      </p:sp>
      <p:pic>
        <p:nvPicPr>
          <p:cNvPr id="7" name="Picture 6" descr="C:\Users\Robert Cormier\AppData\Local\Microsoft\Windows\Temporary Internet Files\Content.IE5\MPTHABYR\MC900391486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4038606"/>
            <a:ext cx="2379206" cy="2657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350497" y="6850341"/>
            <a:ext cx="5036869" cy="538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397" tIns="45696" rIns="91397" bIns="45696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3945" fontAlgn="base">
              <a:spcBef>
                <a:spcPct val="0"/>
              </a:spcBef>
              <a:spcAft>
                <a:spcPct val="0"/>
              </a:spcAft>
            </a:pPr>
            <a:r>
              <a:rPr lang="en-US" sz="2900" b="1" dirty="0">
                <a:solidFill>
                  <a:srgbClr val="007635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Natural and Organic Market</a:t>
            </a:r>
            <a:endParaRPr lang="en-US" sz="3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19205" y="7467600"/>
            <a:ext cx="11125200" cy="2631441"/>
          </a:xfrm>
          <a:prstGeom prst="rect">
            <a:avLst/>
          </a:prstGeom>
        </p:spPr>
        <p:txBody>
          <a:bodyPr wrap="square" lIns="91397" tIns="45696" rIns="91397" bIns="45696">
            <a:spAutoFit/>
          </a:bodyPr>
          <a:lstStyle/>
          <a:p>
            <a:r>
              <a:rPr lang="en-US" sz="3300" b="1" dirty="0"/>
              <a:t>            Bobby Cormier, Jenna Gao, Greg Poggi</a:t>
            </a:r>
          </a:p>
          <a:p>
            <a:r>
              <a:rPr lang="en-US" sz="3300" b="1" u="sng" dirty="0"/>
              <a:t>__________________________________________________</a:t>
            </a:r>
          </a:p>
          <a:p>
            <a:r>
              <a:rPr lang="en-US" sz="3300" b="1" dirty="0"/>
              <a:t>    Peter T. Paul College of Business and Economics</a:t>
            </a:r>
          </a:p>
          <a:p>
            <a:endParaRPr lang="en-US" sz="3300" u="sng" dirty="0"/>
          </a:p>
          <a:p>
            <a:endParaRPr lang="en-US" sz="3300" b="1" dirty="0"/>
          </a:p>
        </p:txBody>
      </p:sp>
      <p:sp>
        <p:nvSpPr>
          <p:cNvPr id="10" name="Rectangle 9"/>
          <p:cNvSpPr/>
          <p:nvPr/>
        </p:nvSpPr>
        <p:spPr>
          <a:xfrm>
            <a:off x="17754602" y="1676400"/>
            <a:ext cx="4301604" cy="923281"/>
          </a:xfrm>
          <a:prstGeom prst="rect">
            <a:avLst/>
          </a:prstGeom>
        </p:spPr>
        <p:txBody>
          <a:bodyPr wrap="none" lIns="91397" tIns="45696" rIns="91397" bIns="45696">
            <a:spAutoFit/>
          </a:bodyPr>
          <a:lstStyle/>
          <a:p>
            <a:r>
              <a:rPr lang="en-US" sz="5400" u="sng" dirty="0" smtClean="0"/>
              <a:t>Who Are We?</a:t>
            </a:r>
            <a:endParaRPr lang="en-US" sz="5400" u="sng" dirty="0"/>
          </a:p>
        </p:txBody>
      </p:sp>
      <p:sp>
        <p:nvSpPr>
          <p:cNvPr id="11" name="TextBox 10"/>
          <p:cNvSpPr txBox="1"/>
          <p:nvPr/>
        </p:nvSpPr>
        <p:spPr>
          <a:xfrm>
            <a:off x="12877803" y="3048008"/>
            <a:ext cx="15316202" cy="3677881"/>
          </a:xfrm>
          <a:prstGeom prst="rect">
            <a:avLst/>
          </a:prstGeom>
          <a:noFill/>
        </p:spPr>
        <p:txBody>
          <a:bodyPr wrap="square" lIns="91397" tIns="45696" rIns="91397" bIns="45696" rtlCol="0">
            <a:spAutoFit/>
          </a:bodyPr>
          <a:lstStyle/>
          <a:p>
            <a:pPr algn="ctr"/>
            <a:r>
              <a:rPr lang="en-US" sz="3600" dirty="0"/>
              <a:t>Nature’s Alley is an all natural and organic health food market that provides the opportunity for customers to interact and shop with registered dieticians and nutritionists. </a:t>
            </a:r>
            <a:r>
              <a:rPr lang="en-US" sz="3600" dirty="0"/>
              <a:t>The assortment will consist of locally provided natural and organic products including fresh produce and dairy</a:t>
            </a:r>
            <a:r>
              <a:rPr lang="en-US" sz="4400" dirty="0" smtClean="0"/>
              <a:t>.. </a:t>
            </a:r>
            <a:r>
              <a:rPr lang="en-US" sz="3600" dirty="0" smtClean="0"/>
              <a:t>The store will be located in close proximity of Portsmouth, NH, with approximately  4,000-5,000 sq. feet.</a:t>
            </a:r>
            <a:endParaRPr lang="en-US" sz="3600" dirty="0"/>
          </a:p>
        </p:txBody>
      </p:sp>
      <p:sp>
        <p:nvSpPr>
          <p:cNvPr id="12" name="Rectangle 11"/>
          <p:cNvSpPr/>
          <p:nvPr/>
        </p:nvSpPr>
        <p:spPr>
          <a:xfrm>
            <a:off x="17678400" y="7010400"/>
            <a:ext cx="4736787" cy="923281"/>
          </a:xfrm>
          <a:prstGeom prst="rect">
            <a:avLst/>
          </a:prstGeom>
        </p:spPr>
        <p:txBody>
          <a:bodyPr wrap="none" lIns="91397" tIns="45696" rIns="91397" bIns="45696">
            <a:spAutoFit/>
          </a:bodyPr>
          <a:lstStyle/>
          <a:p>
            <a:r>
              <a:rPr lang="en-US" sz="5400" u="sng" dirty="0" smtClean="0"/>
              <a:t>What We Offer</a:t>
            </a:r>
            <a:endParaRPr lang="en-US" sz="5400" u="sng" dirty="0"/>
          </a:p>
        </p:txBody>
      </p:sp>
      <p:sp>
        <p:nvSpPr>
          <p:cNvPr id="13" name="Rectangle 12"/>
          <p:cNvSpPr/>
          <p:nvPr/>
        </p:nvSpPr>
        <p:spPr>
          <a:xfrm>
            <a:off x="13411200" y="8153400"/>
            <a:ext cx="14630400" cy="5770762"/>
          </a:xfrm>
          <a:prstGeom prst="rect">
            <a:avLst/>
          </a:prstGeom>
        </p:spPr>
        <p:txBody>
          <a:bodyPr wrap="square" lIns="91397" tIns="45696" rIns="91397" bIns="45696">
            <a:spAutoFit/>
          </a:bodyPr>
          <a:lstStyle/>
          <a:p>
            <a:pPr marL="742580" indent="-742580">
              <a:buFont typeface="Wingdings" pitchFamily="2" charset="2"/>
              <a:buChar char="ü"/>
            </a:pPr>
            <a:r>
              <a:rPr lang="en-US" sz="3600" dirty="0"/>
              <a:t>Employ board certified dieticians  whose services include</a:t>
            </a:r>
          </a:p>
          <a:p>
            <a:pPr marL="2622654" lvl="1" indent="-742580">
              <a:buFont typeface="Wingdings" pitchFamily="2" charset="2"/>
              <a:buChar char="ü"/>
            </a:pPr>
            <a:r>
              <a:rPr lang="en-US" sz="3600" dirty="0"/>
              <a:t>Personalized nutrition plans</a:t>
            </a:r>
          </a:p>
          <a:p>
            <a:pPr marL="2622654" lvl="1" indent="-742580">
              <a:buFont typeface="Wingdings" pitchFamily="2" charset="2"/>
              <a:buChar char="ü"/>
            </a:pPr>
            <a:r>
              <a:rPr lang="en-US" sz="3600" dirty="0"/>
              <a:t>Grocery tours</a:t>
            </a:r>
          </a:p>
          <a:p>
            <a:pPr marL="2622654" lvl="1" indent="-742580">
              <a:buFont typeface="Wingdings" pitchFamily="2" charset="2"/>
              <a:buChar char="ü"/>
            </a:pPr>
            <a:r>
              <a:rPr lang="en-US" sz="3600" dirty="0"/>
              <a:t>In depth nutritional consultations (covered by most major health insurance providers</a:t>
            </a:r>
          </a:p>
          <a:p>
            <a:pPr marL="742580" indent="-742580">
              <a:buFont typeface="Wingdings" pitchFamily="2" charset="2"/>
              <a:buChar char="ü"/>
            </a:pPr>
            <a:r>
              <a:rPr lang="en-US" sz="3600" dirty="0"/>
              <a:t>Locally grown , organic fresh foods department</a:t>
            </a:r>
          </a:p>
          <a:p>
            <a:pPr marL="742580" indent="-742580">
              <a:buFont typeface="Wingdings" pitchFamily="2" charset="2"/>
              <a:buChar char="ü"/>
            </a:pPr>
            <a:r>
              <a:rPr lang="en-US" sz="3600" dirty="0"/>
              <a:t>Prepared food section including made-to-order café’ with seating</a:t>
            </a:r>
          </a:p>
          <a:p>
            <a:pPr marL="742580" indent="-742580">
              <a:buFont typeface="Wingdings" pitchFamily="2" charset="2"/>
              <a:buChar char="ü"/>
            </a:pPr>
            <a:r>
              <a:rPr lang="en-US" sz="3600" dirty="0"/>
              <a:t>Weekly cooking demonstrations</a:t>
            </a:r>
          </a:p>
          <a:p>
            <a:pPr marL="742580" indent="-742580">
              <a:buFont typeface="Wingdings" pitchFamily="2" charset="2"/>
              <a:buChar char="ü"/>
            </a:pPr>
            <a:r>
              <a:rPr lang="en-US" sz="3600" dirty="0"/>
              <a:t>Community Supported Agriculture Program (CSA)</a:t>
            </a:r>
          </a:p>
          <a:p>
            <a:pPr marL="742580" indent="-742580">
              <a:buFont typeface="Wingdings" pitchFamily="2" charset="2"/>
              <a:buChar char="ü"/>
            </a:pPr>
            <a:endParaRPr lang="en-US" sz="4400" dirty="0"/>
          </a:p>
        </p:txBody>
      </p:sp>
      <p:sp>
        <p:nvSpPr>
          <p:cNvPr id="14" name="Rectangle 13"/>
          <p:cNvSpPr/>
          <p:nvPr/>
        </p:nvSpPr>
        <p:spPr>
          <a:xfrm>
            <a:off x="3581400" y="9220200"/>
            <a:ext cx="5031547" cy="1231058"/>
          </a:xfrm>
          <a:prstGeom prst="rect">
            <a:avLst/>
          </a:prstGeom>
        </p:spPr>
        <p:txBody>
          <a:bodyPr wrap="none" lIns="91397" tIns="45696" rIns="91397" bIns="45696">
            <a:spAutoFit/>
          </a:bodyPr>
          <a:lstStyle/>
          <a:p>
            <a:r>
              <a:rPr lang="en-US" sz="5400" u="sng" dirty="0" smtClean="0"/>
              <a:t>Industry</a:t>
            </a:r>
            <a:r>
              <a:rPr lang="en-US" u="sng" dirty="0" smtClean="0"/>
              <a:t> </a:t>
            </a:r>
            <a:r>
              <a:rPr lang="en-US" sz="5400" u="sng" dirty="0" smtClean="0"/>
              <a:t>Trends</a:t>
            </a:r>
            <a:endParaRPr lang="en-US" u="sng" dirty="0"/>
          </a:p>
        </p:txBody>
      </p:sp>
      <p:sp>
        <p:nvSpPr>
          <p:cNvPr id="16" name="Rectangle 15"/>
          <p:cNvSpPr/>
          <p:nvPr/>
        </p:nvSpPr>
        <p:spPr>
          <a:xfrm>
            <a:off x="1219200" y="11353803"/>
            <a:ext cx="11201402" cy="784782"/>
          </a:xfrm>
          <a:prstGeom prst="rect">
            <a:avLst/>
          </a:prstGeom>
        </p:spPr>
        <p:txBody>
          <a:bodyPr wrap="square" lIns="91397" tIns="45696" rIns="91397" bIns="45696">
            <a:spAutoFit/>
          </a:bodyPr>
          <a:lstStyle/>
          <a:p>
            <a:pPr algn="ctr"/>
            <a:endParaRPr lang="en-US" sz="4500" dirty="0"/>
          </a:p>
        </p:txBody>
      </p:sp>
      <p:pic>
        <p:nvPicPr>
          <p:cNvPr id="17" name="Picture 2" descr="http://i1132.photobucket.com/albums/m564/Kalpa2/chartsKalpaBigPictureAgriculture/todo54-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10515600"/>
            <a:ext cx="10439395" cy="663324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sp>
        <p:nvSpPr>
          <p:cNvPr id="18" name="Rectangle 17"/>
          <p:cNvSpPr/>
          <p:nvPr/>
        </p:nvSpPr>
        <p:spPr>
          <a:xfrm>
            <a:off x="838202" y="19507200"/>
            <a:ext cx="14630400" cy="784782"/>
          </a:xfrm>
          <a:prstGeom prst="rect">
            <a:avLst/>
          </a:prstGeom>
        </p:spPr>
        <p:txBody>
          <a:bodyPr lIns="91397" tIns="45696" rIns="91397" bIns="45696">
            <a:spAutoFit/>
          </a:bodyPr>
          <a:lstStyle/>
          <a:p>
            <a:pPr>
              <a:buFont typeface="Wingdings" pitchFamily="2" charset="2"/>
              <a:buChar char="ü"/>
            </a:pPr>
            <a:endParaRPr lang="en-US" sz="4500" dirty="0"/>
          </a:p>
        </p:txBody>
      </p:sp>
      <p:sp>
        <p:nvSpPr>
          <p:cNvPr id="19" name="Rectangle 18"/>
          <p:cNvSpPr/>
          <p:nvPr/>
        </p:nvSpPr>
        <p:spPr>
          <a:xfrm>
            <a:off x="1066800" y="17449800"/>
            <a:ext cx="11658602" cy="6863369"/>
          </a:xfrm>
          <a:prstGeom prst="rect">
            <a:avLst/>
          </a:prstGeom>
        </p:spPr>
        <p:txBody>
          <a:bodyPr wrap="square" lIns="91397" tIns="45696" rIns="91397" bIns="45696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4000" dirty="0"/>
              <a:t>Actual US natural and organic industry grew to over $31 billion in 2011(9.4% growth) and outpaced the growth of conventionally </a:t>
            </a:r>
            <a:r>
              <a:rPr lang="en-US" sz="3600" dirty="0"/>
              <a:t>produced</a:t>
            </a:r>
            <a:r>
              <a:rPr lang="en-US" sz="4000" dirty="0"/>
              <a:t> food and beverages</a:t>
            </a:r>
          </a:p>
          <a:p>
            <a:pPr>
              <a:buFont typeface="Wingdings" pitchFamily="2" charset="2"/>
              <a:buChar char="ü"/>
            </a:pPr>
            <a:endParaRPr lang="en-US" sz="4000" dirty="0"/>
          </a:p>
          <a:p>
            <a:pPr>
              <a:buFont typeface="Wingdings" pitchFamily="2" charset="2"/>
              <a:buChar char="ü"/>
            </a:pPr>
            <a:r>
              <a:rPr lang="en-US" sz="4000" dirty="0"/>
              <a:t>78% of Americans purchased organic foods in 2012</a:t>
            </a:r>
          </a:p>
          <a:p>
            <a:pPr lvl="1">
              <a:buFont typeface="Wingdings" pitchFamily="2" charset="2"/>
              <a:buChar char="ü"/>
            </a:pPr>
            <a:r>
              <a:rPr lang="en-US" sz="4000" dirty="0">
                <a:solidFill>
                  <a:schemeClr val="tx2">
                    <a:lumMod val="75000"/>
                  </a:schemeClr>
                </a:solidFill>
              </a:rPr>
              <a:t>16% claimed they were unaware of the added benefit organic products provide</a:t>
            </a:r>
          </a:p>
          <a:p>
            <a:pPr>
              <a:buFont typeface="Wingdings" pitchFamily="2" charset="2"/>
              <a:buChar char="ü"/>
            </a:pPr>
            <a:r>
              <a:rPr lang="en-US" sz="4000" dirty="0"/>
              <a:t>4/10 families say they are buying more organic products than a year ago</a:t>
            </a:r>
          </a:p>
          <a:p>
            <a:pPr>
              <a:buFont typeface="Wingdings" pitchFamily="2" charset="2"/>
              <a:buChar char="ü"/>
            </a:pPr>
            <a:endParaRPr lang="en-US" sz="4000" dirty="0"/>
          </a:p>
        </p:txBody>
      </p:sp>
      <p:sp>
        <p:nvSpPr>
          <p:cNvPr id="20" name="Rectangle 19"/>
          <p:cNvSpPr/>
          <p:nvPr/>
        </p:nvSpPr>
        <p:spPr>
          <a:xfrm>
            <a:off x="17830800" y="13716000"/>
            <a:ext cx="436241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u="sng" dirty="0" smtClean="0"/>
              <a:t>Target Market</a:t>
            </a:r>
            <a:endParaRPr lang="en-US" sz="5400" u="sng" dirty="0"/>
          </a:p>
        </p:txBody>
      </p:sp>
      <p:sp>
        <p:nvSpPr>
          <p:cNvPr id="21" name="Rectangle 20"/>
          <p:cNvSpPr/>
          <p:nvPr/>
        </p:nvSpPr>
        <p:spPr>
          <a:xfrm>
            <a:off x="13335000" y="14706600"/>
            <a:ext cx="14630400" cy="10187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Segment 1:</a:t>
            </a:r>
          </a:p>
          <a:p>
            <a:pPr lvl="1">
              <a:buFont typeface="Wingdings" pitchFamily="2" charset="2"/>
              <a:buChar char="ü"/>
            </a:pPr>
            <a:r>
              <a:rPr lang="en-US" sz="3600" dirty="0" smtClean="0"/>
              <a:t>Health-conscious, young to middle aged urban dwellers who have already established organic and natural eating habits</a:t>
            </a:r>
          </a:p>
          <a:p>
            <a:pPr lvl="1">
              <a:buFont typeface="Wingdings" pitchFamily="2" charset="2"/>
              <a:buChar char="ü"/>
            </a:pPr>
            <a:endParaRPr lang="en-US" sz="4000" dirty="0"/>
          </a:p>
          <a:p>
            <a:r>
              <a:rPr lang="en-US" sz="4400" dirty="0" smtClean="0"/>
              <a:t>Segment 2</a:t>
            </a:r>
          </a:p>
          <a:p>
            <a:pPr lvl="1">
              <a:buFont typeface="Wingdings" pitchFamily="2" charset="2"/>
              <a:buChar char="ü"/>
            </a:pPr>
            <a:r>
              <a:rPr lang="en-US" sz="3600" dirty="0" smtClean="0"/>
              <a:t>Middle-aged heads of households that are unfamiliar with the nutritional and environmental benefits of organic foods </a:t>
            </a:r>
          </a:p>
          <a:p>
            <a:pPr lvl="1">
              <a:buFont typeface="Wingdings" pitchFamily="2" charset="2"/>
              <a:buChar char="ü"/>
            </a:pPr>
            <a:r>
              <a:rPr lang="en-US" sz="3600" dirty="0" smtClean="0"/>
              <a:t>Desire to provide healthier lifestyles for their families but lack the resources to educate themselves</a:t>
            </a:r>
          </a:p>
          <a:p>
            <a:pPr lvl="1">
              <a:buFont typeface="Wingdings" pitchFamily="2" charset="2"/>
              <a:buChar char="ü"/>
            </a:pPr>
            <a:endParaRPr lang="en-US" sz="4000" dirty="0" smtClean="0"/>
          </a:p>
          <a:p>
            <a:r>
              <a:rPr lang="en-US" sz="4400" dirty="0" smtClean="0"/>
              <a:t>Portsmouth, NH market</a:t>
            </a:r>
          </a:p>
          <a:p>
            <a:pPr lvl="1">
              <a:buFont typeface="Wingdings" pitchFamily="2" charset="2"/>
              <a:buChar char="ü"/>
            </a:pPr>
            <a:r>
              <a:rPr lang="en-US" sz="3600" dirty="0" smtClean="0"/>
              <a:t>Population: 20,848</a:t>
            </a:r>
          </a:p>
          <a:p>
            <a:pPr lvl="1">
              <a:buFont typeface="Wingdings" pitchFamily="2" charset="2"/>
              <a:buChar char="ü"/>
            </a:pPr>
            <a:r>
              <a:rPr lang="en-US" sz="3600" dirty="0" smtClean="0"/>
              <a:t>Median age: 40.3</a:t>
            </a:r>
          </a:p>
          <a:p>
            <a:pPr lvl="1">
              <a:buFont typeface="Wingdings" pitchFamily="2" charset="2"/>
              <a:buChar char="ü"/>
            </a:pPr>
            <a:r>
              <a:rPr lang="en-US" sz="3600" dirty="0" smtClean="0"/>
              <a:t>Average Income: $64,459</a:t>
            </a:r>
          </a:p>
          <a:p>
            <a:pPr>
              <a:buFont typeface="Wingdings" pitchFamily="2" charset="2"/>
              <a:buChar char="ü"/>
            </a:pPr>
            <a:endParaRPr lang="en-US" sz="4000" dirty="0" smtClean="0"/>
          </a:p>
          <a:p>
            <a:pPr lvl="1"/>
            <a:endParaRPr lang="en-US" sz="4000" dirty="0"/>
          </a:p>
          <a:p>
            <a:pPr lvl="1"/>
            <a:endParaRPr lang="en-US" sz="4000" dirty="0" smtClean="0"/>
          </a:p>
        </p:txBody>
      </p:sp>
      <p:sp>
        <p:nvSpPr>
          <p:cNvPr id="22" name="Rectangle 21"/>
          <p:cNvSpPr/>
          <p:nvPr/>
        </p:nvSpPr>
        <p:spPr>
          <a:xfrm>
            <a:off x="10896600" y="24536400"/>
            <a:ext cx="32044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u="sng" dirty="0" smtClean="0"/>
              <a:t>Financials</a:t>
            </a:r>
            <a:endParaRPr lang="en-US" sz="6600" u="sng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24231600"/>
            <a:ext cx="8382000" cy="106855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163800" y="24307800"/>
            <a:ext cx="13411200" cy="10591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53600" y="26974800"/>
            <a:ext cx="5257800" cy="5029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111</TotalTime>
  <Words>283</Words>
  <Application>Microsoft Office PowerPoint</Application>
  <PresentationFormat>Custom</PresentationFormat>
  <Paragraphs>36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Paper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17</cp:revision>
  <dcterms:created xsi:type="dcterms:W3CDTF">2013-04-22T21:39:23Z</dcterms:created>
  <dcterms:modified xsi:type="dcterms:W3CDTF">2013-04-22T23:30:59Z</dcterms:modified>
</cp:coreProperties>
</file>