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Lst>
  <p:sldSz cx="43891200" cy="32918400"/>
  <p:notesSz cx="6858000" cy="9144000"/>
  <p:defaultTextStyle>
    <a:defPPr>
      <a:defRPr lang="en-US"/>
    </a:defPPr>
    <a:lvl1pPr marL="0" algn="l" defTabSz="3970764" rtl="0" eaLnBrk="1" latinLnBrk="0" hangingPunct="1">
      <a:defRPr sz="7800" kern="1200">
        <a:solidFill>
          <a:schemeClr val="tx1"/>
        </a:solidFill>
        <a:latin typeface="+mn-lt"/>
        <a:ea typeface="+mn-ea"/>
        <a:cs typeface="+mn-cs"/>
      </a:defRPr>
    </a:lvl1pPr>
    <a:lvl2pPr marL="1985382" algn="l" defTabSz="3970764" rtl="0" eaLnBrk="1" latinLnBrk="0" hangingPunct="1">
      <a:defRPr sz="7800" kern="1200">
        <a:solidFill>
          <a:schemeClr val="tx1"/>
        </a:solidFill>
        <a:latin typeface="+mn-lt"/>
        <a:ea typeface="+mn-ea"/>
        <a:cs typeface="+mn-cs"/>
      </a:defRPr>
    </a:lvl2pPr>
    <a:lvl3pPr marL="3970764" algn="l" defTabSz="3970764" rtl="0" eaLnBrk="1" latinLnBrk="0" hangingPunct="1">
      <a:defRPr sz="7800" kern="1200">
        <a:solidFill>
          <a:schemeClr val="tx1"/>
        </a:solidFill>
        <a:latin typeface="+mn-lt"/>
        <a:ea typeface="+mn-ea"/>
        <a:cs typeface="+mn-cs"/>
      </a:defRPr>
    </a:lvl3pPr>
    <a:lvl4pPr marL="5956146" algn="l" defTabSz="3970764" rtl="0" eaLnBrk="1" latinLnBrk="0" hangingPunct="1">
      <a:defRPr sz="7800" kern="1200">
        <a:solidFill>
          <a:schemeClr val="tx1"/>
        </a:solidFill>
        <a:latin typeface="+mn-lt"/>
        <a:ea typeface="+mn-ea"/>
        <a:cs typeface="+mn-cs"/>
      </a:defRPr>
    </a:lvl4pPr>
    <a:lvl5pPr marL="7941528" algn="l" defTabSz="3970764" rtl="0" eaLnBrk="1" latinLnBrk="0" hangingPunct="1">
      <a:defRPr sz="7800" kern="1200">
        <a:solidFill>
          <a:schemeClr val="tx1"/>
        </a:solidFill>
        <a:latin typeface="+mn-lt"/>
        <a:ea typeface="+mn-ea"/>
        <a:cs typeface="+mn-cs"/>
      </a:defRPr>
    </a:lvl5pPr>
    <a:lvl6pPr marL="9926909" algn="l" defTabSz="3970764" rtl="0" eaLnBrk="1" latinLnBrk="0" hangingPunct="1">
      <a:defRPr sz="7800" kern="1200">
        <a:solidFill>
          <a:schemeClr val="tx1"/>
        </a:solidFill>
        <a:latin typeface="+mn-lt"/>
        <a:ea typeface="+mn-ea"/>
        <a:cs typeface="+mn-cs"/>
      </a:defRPr>
    </a:lvl6pPr>
    <a:lvl7pPr marL="11912291" algn="l" defTabSz="3970764" rtl="0" eaLnBrk="1" latinLnBrk="0" hangingPunct="1">
      <a:defRPr sz="7800" kern="1200">
        <a:solidFill>
          <a:schemeClr val="tx1"/>
        </a:solidFill>
        <a:latin typeface="+mn-lt"/>
        <a:ea typeface="+mn-ea"/>
        <a:cs typeface="+mn-cs"/>
      </a:defRPr>
    </a:lvl7pPr>
    <a:lvl8pPr marL="13897673" algn="l" defTabSz="3970764" rtl="0" eaLnBrk="1" latinLnBrk="0" hangingPunct="1">
      <a:defRPr sz="7800" kern="1200">
        <a:solidFill>
          <a:schemeClr val="tx1"/>
        </a:solidFill>
        <a:latin typeface="+mn-lt"/>
        <a:ea typeface="+mn-ea"/>
        <a:cs typeface="+mn-cs"/>
      </a:defRPr>
    </a:lvl8pPr>
    <a:lvl9pPr marL="15883055" algn="l" defTabSz="3970764" rtl="0" eaLnBrk="1" latinLnBrk="0" hangingPunct="1">
      <a:defRPr sz="7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E186D2C2-D8D9-49BF-A99E-6274B18893A7}">
          <p14:sldIdLst>
            <p14:sldId id="256"/>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wner" initials="O" lastIdx="12" clrIdx="0"/>
  <p:cmAuthor id="1" name=" " initials=" "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901" autoAdjust="0"/>
    <p:restoredTop sz="99763" autoAdjust="0"/>
  </p:normalViewPr>
  <p:slideViewPr>
    <p:cSldViewPr>
      <p:cViewPr>
        <p:scale>
          <a:sx n="60" d="100"/>
          <a:sy n="60" d="100"/>
        </p:scale>
        <p:origin x="5964" y="4938"/>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18561216"/>
            <a:ext cx="43891200" cy="14357184"/>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12" name="Rectangle 11"/>
          <p:cNvSpPr/>
          <p:nvPr/>
        </p:nvSpPr>
        <p:spPr>
          <a:xfrm>
            <a:off x="0" y="0"/>
            <a:ext cx="43891200" cy="18561216"/>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dirty="0"/>
          </a:p>
        </p:txBody>
      </p:sp>
      <p:sp>
        <p:nvSpPr>
          <p:cNvPr id="13" name="Rectangle 12"/>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14" name="Oval 13"/>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3" name="Subtitle 2"/>
          <p:cNvSpPr>
            <a:spLocks noGrp="1"/>
          </p:cNvSpPr>
          <p:nvPr>
            <p:ph type="subTitle" idx="1"/>
          </p:nvPr>
        </p:nvSpPr>
        <p:spPr>
          <a:xfrm>
            <a:off x="7074216" y="24252218"/>
            <a:ext cx="27057648" cy="4234172"/>
          </a:xfrm>
        </p:spPr>
        <p:txBody>
          <a:bodyPr>
            <a:normAutofit/>
          </a:bodyPr>
          <a:lstStyle>
            <a:lvl1pPr marL="0" indent="0" algn="l">
              <a:buNone/>
              <a:defRPr sz="9600">
                <a:solidFill>
                  <a:schemeClr val="tx2"/>
                </a:solidFill>
              </a:defRPr>
            </a:lvl1pPr>
            <a:lvl2pPr marL="1985382" indent="0" algn="ctr">
              <a:buNone/>
              <a:defRPr>
                <a:solidFill>
                  <a:schemeClr val="tx1">
                    <a:tint val="75000"/>
                  </a:schemeClr>
                </a:solidFill>
              </a:defRPr>
            </a:lvl2pPr>
            <a:lvl3pPr marL="3970764" indent="0" algn="ctr">
              <a:buNone/>
              <a:defRPr>
                <a:solidFill>
                  <a:schemeClr val="tx1">
                    <a:tint val="75000"/>
                  </a:schemeClr>
                </a:solidFill>
              </a:defRPr>
            </a:lvl3pPr>
            <a:lvl4pPr marL="5956146" indent="0" algn="ctr">
              <a:buNone/>
              <a:defRPr>
                <a:solidFill>
                  <a:schemeClr val="tx1">
                    <a:tint val="75000"/>
                  </a:schemeClr>
                </a:solidFill>
              </a:defRPr>
            </a:lvl4pPr>
            <a:lvl5pPr marL="7941528" indent="0" algn="ctr">
              <a:buNone/>
              <a:defRPr>
                <a:solidFill>
                  <a:schemeClr val="tx1">
                    <a:tint val="75000"/>
                  </a:schemeClr>
                </a:solidFill>
              </a:defRPr>
            </a:lvl5pPr>
            <a:lvl6pPr marL="9926909" indent="0" algn="ctr">
              <a:buNone/>
              <a:defRPr>
                <a:solidFill>
                  <a:schemeClr val="tx1">
                    <a:tint val="75000"/>
                  </a:schemeClr>
                </a:solidFill>
              </a:defRPr>
            </a:lvl6pPr>
            <a:lvl7pPr marL="11912291" indent="0" algn="ctr">
              <a:buNone/>
              <a:defRPr>
                <a:solidFill>
                  <a:schemeClr val="tx1">
                    <a:tint val="75000"/>
                  </a:schemeClr>
                </a:solidFill>
              </a:defRPr>
            </a:lvl7pPr>
            <a:lvl8pPr marL="13897673" indent="0" algn="ctr">
              <a:buNone/>
              <a:defRPr>
                <a:solidFill>
                  <a:schemeClr val="tx1">
                    <a:tint val="75000"/>
                  </a:schemeClr>
                </a:solidFill>
              </a:defRPr>
            </a:lvl8pPr>
            <a:lvl9pPr marL="15883055"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5D3E28A-0125-4D79-9943-5B4C41F39D34}"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8F5E91-8E3A-45D2-8322-EF3B952B479E}" type="slidenum">
              <a:rPr lang="en-US" smtClean="0"/>
              <a:pPr/>
              <a:t>‹#›</a:t>
            </a:fld>
            <a:endParaRPr lang="en-US"/>
          </a:p>
        </p:txBody>
      </p:sp>
      <p:sp>
        <p:nvSpPr>
          <p:cNvPr id="2" name="Title 1"/>
          <p:cNvSpPr>
            <a:spLocks noGrp="1"/>
          </p:cNvSpPr>
          <p:nvPr>
            <p:ph type="ctrTitle"/>
          </p:nvPr>
        </p:nvSpPr>
        <p:spPr>
          <a:xfrm>
            <a:off x="3924391" y="15034997"/>
            <a:ext cx="34441685" cy="8607201"/>
          </a:xfrm>
          <a:effectLst/>
        </p:spPr>
        <p:txBody>
          <a:bodyPr>
            <a:noAutofit/>
          </a:bodyPr>
          <a:lstStyle>
            <a:lvl1pPr marL="2779535" indent="-1985382" algn="l">
              <a:defRPr sz="23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5D3E28A-0125-4D79-9943-5B4C41F39D34}"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8F5E91-8E3A-45D2-8322-EF3B952B479E}"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5486400" y="3511296"/>
            <a:ext cx="30723840"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8" name="Rectangle 7"/>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dirty="0"/>
          </a:p>
        </p:txBody>
      </p:sp>
      <p:sp>
        <p:nvSpPr>
          <p:cNvPr id="9" name="Rectangle 8"/>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2" name="Title 1"/>
          <p:cNvSpPr>
            <a:spLocks noGrp="1"/>
          </p:cNvSpPr>
          <p:nvPr>
            <p:ph type="title"/>
          </p:nvPr>
        </p:nvSpPr>
        <p:spPr>
          <a:xfrm>
            <a:off x="9759336" y="10428711"/>
            <a:ext cx="28639997" cy="11632061"/>
          </a:xfrm>
          <a:effectLst/>
        </p:spPr>
        <p:txBody>
          <a:bodyPr anchor="b"/>
          <a:lstStyle>
            <a:lvl1pPr algn="r">
              <a:defRPr sz="199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9707703" y="22116053"/>
            <a:ext cx="28658371" cy="4010208"/>
          </a:xfrm>
        </p:spPr>
        <p:txBody>
          <a:bodyPr anchor="t"/>
          <a:lstStyle>
            <a:lvl1pPr marL="0" indent="0" algn="r">
              <a:buNone/>
              <a:defRPr sz="8700">
                <a:solidFill>
                  <a:schemeClr val="tx2"/>
                </a:solidFill>
              </a:defRPr>
            </a:lvl1pPr>
            <a:lvl2pPr marL="1985382" indent="0">
              <a:buNone/>
              <a:defRPr sz="7800">
                <a:solidFill>
                  <a:schemeClr val="tx1">
                    <a:tint val="75000"/>
                  </a:schemeClr>
                </a:solidFill>
              </a:defRPr>
            </a:lvl2pPr>
            <a:lvl3pPr marL="3970764" indent="0">
              <a:buNone/>
              <a:defRPr sz="7000">
                <a:solidFill>
                  <a:schemeClr val="tx1">
                    <a:tint val="75000"/>
                  </a:schemeClr>
                </a:solidFill>
              </a:defRPr>
            </a:lvl3pPr>
            <a:lvl4pPr marL="5956146" indent="0">
              <a:buNone/>
              <a:defRPr sz="6100">
                <a:solidFill>
                  <a:schemeClr val="tx1">
                    <a:tint val="75000"/>
                  </a:schemeClr>
                </a:solidFill>
              </a:defRPr>
            </a:lvl4pPr>
            <a:lvl5pPr marL="7941528" indent="0">
              <a:buNone/>
              <a:defRPr sz="6100">
                <a:solidFill>
                  <a:schemeClr val="tx1">
                    <a:tint val="75000"/>
                  </a:schemeClr>
                </a:solidFill>
              </a:defRPr>
            </a:lvl5pPr>
            <a:lvl6pPr marL="9926909" indent="0">
              <a:buNone/>
              <a:defRPr sz="6100">
                <a:solidFill>
                  <a:schemeClr val="tx1">
                    <a:tint val="75000"/>
                  </a:schemeClr>
                </a:solidFill>
              </a:defRPr>
            </a:lvl6pPr>
            <a:lvl7pPr marL="11912291" indent="0">
              <a:buNone/>
              <a:defRPr sz="6100">
                <a:solidFill>
                  <a:schemeClr val="tx1">
                    <a:tint val="75000"/>
                  </a:schemeClr>
                </a:solidFill>
              </a:defRPr>
            </a:lvl7pPr>
            <a:lvl8pPr marL="13897673" indent="0">
              <a:buNone/>
              <a:defRPr sz="6100">
                <a:solidFill>
                  <a:schemeClr val="tx1">
                    <a:tint val="75000"/>
                  </a:schemeClr>
                </a:solidFill>
              </a:defRPr>
            </a:lvl8pPr>
            <a:lvl9pPr marL="15883055"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5D3E28A-0125-4D79-9943-5B4C41F39D34}"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8F5E91-8E3A-45D2-8322-EF3B952B479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5D3E28A-0125-4D79-9943-5B4C41F39D34}"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8F5E91-8E3A-45D2-8322-EF3B952B479E}"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5486395" y="3511292"/>
            <a:ext cx="16064179"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22296730" y="3511296"/>
            <a:ext cx="16064179"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86400" y="3511296"/>
            <a:ext cx="16064179" cy="3070858"/>
          </a:xfrm>
        </p:spPr>
        <p:txBody>
          <a:bodyPr anchor="b">
            <a:noAutofit/>
          </a:bodyPr>
          <a:lstStyle>
            <a:lvl1pPr marL="0" indent="0" algn="ctr">
              <a:buNone/>
              <a:defRPr lang="en-US" sz="10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985382" indent="0">
              <a:buNone/>
              <a:defRPr sz="8700" b="1"/>
            </a:lvl2pPr>
            <a:lvl3pPr marL="3970764" indent="0">
              <a:buNone/>
              <a:defRPr sz="7800" b="1"/>
            </a:lvl3pPr>
            <a:lvl4pPr marL="5956146" indent="0">
              <a:buNone/>
              <a:defRPr sz="7000" b="1"/>
            </a:lvl4pPr>
            <a:lvl5pPr marL="7941528" indent="0">
              <a:buNone/>
              <a:defRPr sz="7000" b="1"/>
            </a:lvl5pPr>
            <a:lvl6pPr marL="9926909" indent="0">
              <a:buNone/>
              <a:defRPr sz="7000" b="1"/>
            </a:lvl6pPr>
            <a:lvl7pPr marL="11912291" indent="0">
              <a:buNone/>
              <a:defRPr sz="7000" b="1"/>
            </a:lvl7pPr>
            <a:lvl8pPr marL="13897673" indent="0">
              <a:buNone/>
              <a:defRPr sz="7000" b="1"/>
            </a:lvl8pPr>
            <a:lvl9pPr marL="15883055" indent="0">
              <a:buNone/>
              <a:defRPr sz="7000" b="1"/>
            </a:lvl9pPr>
          </a:lstStyle>
          <a:p>
            <a:pPr lvl="0"/>
            <a:r>
              <a:rPr lang="en-US" smtClean="0"/>
              <a:t>Click to edit Master text styles</a:t>
            </a:r>
          </a:p>
        </p:txBody>
      </p:sp>
      <p:sp>
        <p:nvSpPr>
          <p:cNvPr id="4" name="Content Placeholder 3"/>
          <p:cNvSpPr>
            <a:spLocks noGrp="1"/>
          </p:cNvSpPr>
          <p:nvPr>
            <p:ph sz="half" idx="2"/>
          </p:nvPr>
        </p:nvSpPr>
        <p:spPr>
          <a:xfrm>
            <a:off x="5550946" y="6721570"/>
            <a:ext cx="16064179" cy="13167360"/>
          </a:xfrm>
        </p:spPr>
        <p:txBody>
          <a:bodyPr>
            <a:normAutofit/>
          </a:bodyPr>
          <a:lstStyle>
            <a:lvl1pPr>
              <a:defRPr sz="7800"/>
            </a:lvl1pPr>
            <a:lvl2pPr>
              <a:defRPr sz="7800"/>
            </a:lvl2pPr>
            <a:lvl3pPr>
              <a:defRPr sz="7000"/>
            </a:lvl3pPr>
            <a:lvl4pPr>
              <a:defRPr sz="7000"/>
            </a:lvl4pPr>
            <a:lvl5pPr>
              <a:defRPr sz="7000"/>
            </a:lvl5pPr>
            <a:lvl6pPr>
              <a:defRPr sz="7000"/>
            </a:lvl6pPr>
            <a:lvl7pPr>
              <a:defRPr sz="7000"/>
            </a:lvl7pPr>
            <a:lvl8pPr>
              <a:defRPr sz="7000"/>
            </a:lvl8pPr>
            <a:lvl9pPr>
              <a:defRPr sz="7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307050" y="3511296"/>
            <a:ext cx="16064179" cy="3070858"/>
          </a:xfrm>
        </p:spPr>
        <p:txBody>
          <a:bodyPr anchor="b">
            <a:noAutofit/>
          </a:bodyPr>
          <a:lstStyle>
            <a:lvl1pPr marL="0" indent="0" algn="ctr">
              <a:buNone/>
              <a:defRPr lang="en-US" sz="10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985382" indent="0">
              <a:buNone/>
              <a:defRPr sz="8700" b="1"/>
            </a:lvl2pPr>
            <a:lvl3pPr marL="3970764" indent="0">
              <a:buNone/>
              <a:defRPr sz="7800" b="1"/>
            </a:lvl3pPr>
            <a:lvl4pPr marL="5956146" indent="0">
              <a:buNone/>
              <a:defRPr sz="7000" b="1"/>
            </a:lvl4pPr>
            <a:lvl5pPr marL="7941528" indent="0">
              <a:buNone/>
              <a:defRPr sz="7000" b="1"/>
            </a:lvl5pPr>
            <a:lvl6pPr marL="9926909" indent="0">
              <a:buNone/>
              <a:defRPr sz="7000" b="1"/>
            </a:lvl6pPr>
            <a:lvl7pPr marL="11912291" indent="0">
              <a:buNone/>
              <a:defRPr sz="7000" b="1"/>
            </a:lvl7pPr>
            <a:lvl8pPr marL="13897673" indent="0">
              <a:buNone/>
              <a:defRPr sz="7000" b="1"/>
            </a:lvl8pPr>
            <a:lvl9pPr marL="15883055" indent="0">
              <a:buNone/>
              <a:defRPr sz="7000" b="1"/>
            </a:lvl9pPr>
          </a:lstStyle>
          <a:p>
            <a:pPr marL="0" lvl="0" indent="0" algn="ctr" defTabSz="3970764" rtl="0" eaLnBrk="1" latinLnBrk="0" hangingPunct="1">
              <a:spcBef>
                <a:spcPct val="20000"/>
              </a:spcBef>
              <a:spcAft>
                <a:spcPts val="1303"/>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22296120" y="6715354"/>
            <a:ext cx="16064179" cy="13167360"/>
          </a:xfrm>
        </p:spPr>
        <p:txBody>
          <a:bodyPr>
            <a:normAutofit/>
          </a:bodyPr>
          <a:lstStyle>
            <a:lvl1pPr>
              <a:defRPr sz="7800"/>
            </a:lvl1pPr>
            <a:lvl2pPr>
              <a:defRPr sz="7800"/>
            </a:lvl2pPr>
            <a:lvl3pPr>
              <a:defRPr sz="7000"/>
            </a:lvl3pPr>
            <a:lvl4pPr>
              <a:defRPr sz="7000"/>
            </a:lvl4pPr>
            <a:lvl5pPr>
              <a:defRPr sz="7000"/>
            </a:lvl5pPr>
            <a:lvl6pPr>
              <a:defRPr sz="7000"/>
            </a:lvl6pPr>
            <a:lvl7pPr>
              <a:defRPr sz="7000"/>
            </a:lvl7pPr>
            <a:lvl8pPr>
              <a:defRPr sz="7000"/>
            </a:lvl8pPr>
            <a:lvl9pPr>
              <a:defRPr sz="7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5D3E28A-0125-4D79-9943-5B4C41F39D34}" type="datetimeFigureOut">
              <a:rPr lang="en-US" smtClean="0"/>
              <a:pPr/>
              <a:t>4/23/2013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8F5E91-8E3A-45D2-8322-EF3B952B479E}"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5D3E28A-0125-4D79-9943-5B4C41F39D34}" type="datetimeFigureOut">
              <a:rPr lang="en-US" smtClean="0"/>
              <a:pPr/>
              <a:t>4/23/2013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8F5E91-8E3A-45D2-8322-EF3B952B479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D3E28A-0125-4D79-9943-5B4C41F39D34}" type="datetimeFigureOut">
              <a:rPr lang="en-US" smtClean="0"/>
              <a:pPr/>
              <a:t>4/23/2013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8F5E91-8E3A-45D2-8322-EF3B952B479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7658" y="10607044"/>
            <a:ext cx="17453208" cy="6040767"/>
          </a:xfrm>
          <a:effectLst/>
        </p:spPr>
        <p:txBody>
          <a:bodyPr anchor="b">
            <a:noAutofit/>
          </a:bodyPr>
          <a:lstStyle>
            <a:lvl1pPr marL="992691" indent="-992691" algn="l">
              <a:defRPr sz="122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22048874" y="3511297"/>
            <a:ext cx="19282008" cy="23494704"/>
          </a:xfrm>
        </p:spPr>
        <p:txBody>
          <a:bodyPr anchor="ctr"/>
          <a:lstStyle>
            <a:lvl1pPr>
              <a:defRPr sz="9600"/>
            </a:lvl1pPr>
            <a:lvl2pPr>
              <a:defRPr sz="8700"/>
            </a:lvl2pPr>
            <a:lvl3pPr>
              <a:defRPr sz="7800"/>
            </a:lvl3pPr>
            <a:lvl4pPr>
              <a:defRPr sz="7000"/>
            </a:lvl4pPr>
            <a:lvl5pPr>
              <a:defRPr sz="61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163672" y="16789451"/>
            <a:ext cx="16265568" cy="10269687"/>
          </a:xfrm>
        </p:spPr>
        <p:txBody>
          <a:bodyPr/>
          <a:lstStyle>
            <a:lvl1pPr marL="0" indent="0">
              <a:buNone/>
              <a:defRPr sz="6100"/>
            </a:lvl1pPr>
            <a:lvl2pPr marL="1985382" indent="0">
              <a:buNone/>
              <a:defRPr sz="5200"/>
            </a:lvl2pPr>
            <a:lvl3pPr marL="3970764" indent="0">
              <a:buNone/>
              <a:defRPr sz="4400"/>
            </a:lvl3pPr>
            <a:lvl4pPr marL="5956146" indent="0">
              <a:buNone/>
              <a:defRPr sz="3900"/>
            </a:lvl4pPr>
            <a:lvl5pPr marL="7941528" indent="0">
              <a:buNone/>
              <a:defRPr sz="3900"/>
            </a:lvl5pPr>
            <a:lvl6pPr marL="9926909" indent="0">
              <a:buNone/>
              <a:defRPr sz="3900"/>
            </a:lvl6pPr>
            <a:lvl7pPr marL="11912291" indent="0">
              <a:buNone/>
              <a:defRPr sz="3900"/>
            </a:lvl7pPr>
            <a:lvl8pPr marL="13897673" indent="0">
              <a:buNone/>
              <a:defRPr sz="3900"/>
            </a:lvl8pPr>
            <a:lvl9pPr marL="15883055" indent="0">
              <a:buNone/>
              <a:defRPr sz="3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D3E28A-0125-4D79-9943-5B4C41F39D34}"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8F5E91-8E3A-45D2-8322-EF3B952B479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9" name="Rectangle 8"/>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dirty="0"/>
          </a:p>
        </p:txBody>
      </p:sp>
      <p:sp>
        <p:nvSpPr>
          <p:cNvPr id="10" name="Rectangle 9"/>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11" name="Oval 10"/>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3" name="Picture Placeholder 2"/>
          <p:cNvSpPr>
            <a:spLocks noGrp="1"/>
          </p:cNvSpPr>
          <p:nvPr>
            <p:ph type="pic" idx="1"/>
          </p:nvPr>
        </p:nvSpPr>
        <p:spPr>
          <a:xfrm>
            <a:off x="21480840" y="5486401"/>
            <a:ext cx="19751040" cy="15013469"/>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8700"/>
            </a:lvl1pPr>
            <a:lvl2pPr marL="1985382" indent="0">
              <a:buNone/>
              <a:defRPr sz="12200"/>
            </a:lvl2pPr>
            <a:lvl3pPr marL="3970764" indent="0">
              <a:buNone/>
              <a:defRPr sz="10400"/>
            </a:lvl3pPr>
            <a:lvl4pPr marL="5956146" indent="0">
              <a:buNone/>
              <a:defRPr sz="8700"/>
            </a:lvl4pPr>
            <a:lvl5pPr marL="7941528" indent="0">
              <a:buNone/>
              <a:defRPr sz="8700"/>
            </a:lvl5pPr>
            <a:lvl6pPr marL="9926909" indent="0">
              <a:buNone/>
              <a:defRPr sz="8700"/>
            </a:lvl6pPr>
            <a:lvl7pPr marL="11912291" indent="0">
              <a:buNone/>
              <a:defRPr sz="8700"/>
            </a:lvl7pPr>
            <a:lvl8pPr marL="13897673" indent="0">
              <a:buNone/>
              <a:defRPr sz="8700"/>
            </a:lvl8pPr>
            <a:lvl9pPr marL="15883055" indent="0">
              <a:buNone/>
              <a:defRPr sz="8700"/>
            </a:lvl9pPr>
          </a:lstStyle>
          <a:p>
            <a:r>
              <a:rPr lang="en-US" smtClean="0"/>
              <a:t>Click icon to add picture</a:t>
            </a:r>
            <a:endParaRPr lang="en-US" dirty="0"/>
          </a:p>
        </p:txBody>
      </p:sp>
      <p:sp>
        <p:nvSpPr>
          <p:cNvPr id="4" name="Text Placeholder 3"/>
          <p:cNvSpPr>
            <a:spLocks noGrp="1"/>
          </p:cNvSpPr>
          <p:nvPr>
            <p:ph type="body" sz="half" idx="2"/>
          </p:nvPr>
        </p:nvSpPr>
        <p:spPr>
          <a:xfrm>
            <a:off x="4213858" y="4850334"/>
            <a:ext cx="17731747" cy="10382496"/>
          </a:xfrm>
        </p:spPr>
        <p:txBody>
          <a:bodyPr anchor="b"/>
          <a:lstStyle>
            <a:lvl1pPr marL="794153" indent="-794153">
              <a:buFont typeface="Georgia" pitchFamily="18" charset="0"/>
              <a:buChar char="*"/>
              <a:defRPr sz="7000"/>
            </a:lvl1pPr>
            <a:lvl2pPr marL="1985382" indent="0">
              <a:buNone/>
              <a:defRPr sz="5200"/>
            </a:lvl2pPr>
            <a:lvl3pPr marL="3970764" indent="0">
              <a:buNone/>
              <a:defRPr sz="4400"/>
            </a:lvl3pPr>
            <a:lvl4pPr marL="5956146" indent="0">
              <a:buNone/>
              <a:defRPr sz="3900"/>
            </a:lvl4pPr>
            <a:lvl5pPr marL="7941528" indent="0">
              <a:buNone/>
              <a:defRPr sz="3900"/>
            </a:lvl5pPr>
            <a:lvl6pPr marL="9926909" indent="0">
              <a:buNone/>
              <a:defRPr sz="3900"/>
            </a:lvl6pPr>
            <a:lvl7pPr marL="11912291" indent="0">
              <a:buNone/>
              <a:defRPr sz="3900"/>
            </a:lvl7pPr>
            <a:lvl8pPr marL="13897673" indent="0">
              <a:buNone/>
              <a:defRPr sz="3900"/>
            </a:lvl8pPr>
            <a:lvl9pPr marL="15883055" indent="0">
              <a:buNone/>
              <a:defRPr sz="3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D3E28A-0125-4D79-9943-5B4C41F39D34}"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8F5E91-8E3A-45D2-8322-EF3B952B479E}" type="slidenum">
              <a:rPr lang="en-US" smtClean="0"/>
              <a:pPr/>
              <a:t>‹#›</a:t>
            </a:fld>
            <a:endParaRPr lang="en-US"/>
          </a:p>
        </p:txBody>
      </p:sp>
      <p:sp>
        <p:nvSpPr>
          <p:cNvPr id="2" name="Title 1"/>
          <p:cNvSpPr>
            <a:spLocks noGrp="1"/>
          </p:cNvSpPr>
          <p:nvPr>
            <p:ph type="title"/>
          </p:nvPr>
        </p:nvSpPr>
        <p:spPr>
          <a:xfrm>
            <a:off x="3490888" y="21429221"/>
            <a:ext cx="30640982" cy="5486400"/>
          </a:xfrm>
        </p:spPr>
        <p:txBody>
          <a:bodyPr anchor="b">
            <a:noAutofit/>
          </a:bodyPr>
          <a:lstStyle>
            <a:lvl1pPr algn="l">
              <a:defRPr sz="199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9144000" y="3511292"/>
            <a:ext cx="30723840" cy="166786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D3E28A-0125-4D79-9943-5B4C41F39D34}"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8F5E91-8E3A-45D2-8322-EF3B952B479E}"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38038" y="1807285"/>
            <a:ext cx="9875520" cy="25144027"/>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15955746" y="3511296"/>
            <a:ext cx="23180578" cy="234946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5D3E28A-0125-4D79-9943-5B4C41F39D34}"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8F5E91-8E3A-45D2-8322-EF3B952B479E}" type="slidenum">
              <a:rPr lang="en-US" smtClean="0"/>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24505920"/>
            <a:ext cx="43891200" cy="84124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8" name="Rectangle 7"/>
          <p:cNvSpPr/>
          <p:nvPr/>
        </p:nvSpPr>
        <p:spPr>
          <a:xfrm>
            <a:off x="0" y="0"/>
            <a:ext cx="43891200" cy="24505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dirty="0"/>
          </a:p>
        </p:txBody>
      </p:sp>
      <p:sp>
        <p:nvSpPr>
          <p:cNvPr id="9" name="Rectangle 8"/>
          <p:cNvSpPr/>
          <p:nvPr/>
        </p:nvSpPr>
        <p:spPr>
          <a:xfrm>
            <a:off x="0" y="18087859"/>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97076" tIns="198538" rIns="397076" bIns="198538" rtlCol="0" anchor="ctr"/>
          <a:lstStyle/>
          <a:p>
            <a:pPr algn="ctr"/>
            <a:endParaRPr lang="en-US"/>
          </a:p>
        </p:txBody>
      </p:sp>
      <p:sp>
        <p:nvSpPr>
          <p:cNvPr id="2" name="Title Placeholder 1"/>
          <p:cNvSpPr>
            <a:spLocks noGrp="1"/>
          </p:cNvSpPr>
          <p:nvPr>
            <p:ph type="title"/>
          </p:nvPr>
        </p:nvSpPr>
        <p:spPr>
          <a:xfrm>
            <a:off x="8607790" y="20986406"/>
            <a:ext cx="31260053" cy="5486400"/>
          </a:xfrm>
          <a:prstGeom prst="rect">
            <a:avLst/>
          </a:prstGeom>
          <a:effectLst/>
        </p:spPr>
        <p:txBody>
          <a:bodyPr vert="horz" lIns="397076" tIns="198538" rIns="397076" bIns="198538"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5486400" y="3514848"/>
            <a:ext cx="30723840" cy="16678656"/>
          </a:xfrm>
          <a:prstGeom prst="rect">
            <a:avLst/>
          </a:prstGeom>
        </p:spPr>
        <p:txBody>
          <a:bodyPr vert="horz" lIns="397076" tIns="198538" rIns="397076" bIns="19853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9626560" y="29626563"/>
            <a:ext cx="12070080" cy="1752600"/>
          </a:xfrm>
          <a:prstGeom prst="rect">
            <a:avLst/>
          </a:prstGeom>
        </p:spPr>
        <p:txBody>
          <a:bodyPr vert="horz" lIns="397076" tIns="198538" rIns="397076" bIns="198538" rtlCol="0" anchor="ctr"/>
          <a:lstStyle>
            <a:lvl1pPr algn="r">
              <a:defRPr sz="4700" b="1">
                <a:solidFill>
                  <a:schemeClr val="tx1">
                    <a:lumMod val="50000"/>
                    <a:lumOff val="50000"/>
                  </a:schemeClr>
                </a:solidFill>
              </a:defRPr>
            </a:lvl1pPr>
          </a:lstStyle>
          <a:p>
            <a:fld id="{F5D3E28A-0125-4D79-9943-5B4C41F39D34}" type="datetimeFigureOut">
              <a:rPr lang="en-US" smtClean="0"/>
              <a:pPr/>
              <a:t>4/23/2013</a:t>
            </a:fld>
            <a:endParaRPr lang="en-US"/>
          </a:p>
        </p:txBody>
      </p:sp>
      <p:sp>
        <p:nvSpPr>
          <p:cNvPr id="5" name="Footer Placeholder 4"/>
          <p:cNvSpPr>
            <a:spLocks noGrp="1"/>
          </p:cNvSpPr>
          <p:nvPr>
            <p:ph type="ftr" sz="quarter" idx="3"/>
          </p:nvPr>
        </p:nvSpPr>
        <p:spPr>
          <a:xfrm>
            <a:off x="2194558" y="29626563"/>
            <a:ext cx="16093445" cy="1752600"/>
          </a:xfrm>
          <a:prstGeom prst="rect">
            <a:avLst/>
          </a:prstGeom>
        </p:spPr>
        <p:txBody>
          <a:bodyPr vert="horz" lIns="397076" tIns="198538" rIns="397076" bIns="198538" rtlCol="0" anchor="ctr"/>
          <a:lstStyle>
            <a:lvl1pPr algn="l">
              <a:defRPr sz="47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8288000" y="29626563"/>
            <a:ext cx="8778240" cy="1752600"/>
          </a:xfrm>
          <a:prstGeom prst="rect">
            <a:avLst/>
          </a:prstGeom>
        </p:spPr>
        <p:txBody>
          <a:bodyPr vert="horz" lIns="397076" tIns="198538" rIns="397076" bIns="198538" rtlCol="0" anchor="ctr"/>
          <a:lstStyle>
            <a:lvl1pPr algn="ctr">
              <a:defRPr sz="5200" b="1">
                <a:solidFill>
                  <a:schemeClr val="tx1">
                    <a:lumMod val="50000"/>
                    <a:lumOff val="50000"/>
                  </a:schemeClr>
                </a:solidFill>
              </a:defRPr>
            </a:lvl1pPr>
          </a:lstStyle>
          <a:p>
            <a:fld id="{528F5E91-8E3A-45D2-8322-EF3B952B479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marL="1389767" indent="-1389767" algn="r" defTabSz="3970764" rtl="0" eaLnBrk="1" latinLnBrk="0" hangingPunct="1">
        <a:spcBef>
          <a:spcPct val="0"/>
        </a:spcBef>
        <a:buClr>
          <a:schemeClr val="accent6">
            <a:lumMod val="75000"/>
          </a:schemeClr>
        </a:buClr>
        <a:buSzPct val="128000"/>
        <a:buFont typeface="Georgia" pitchFamily="18" charset="0"/>
        <a:buChar char="*"/>
        <a:defRPr sz="199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992691"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9600" kern="1200">
          <a:solidFill>
            <a:schemeClr val="tx1">
              <a:lumMod val="75000"/>
              <a:lumOff val="25000"/>
            </a:schemeClr>
          </a:solidFill>
          <a:latin typeface="+mn-lt"/>
          <a:ea typeface="+mn-ea"/>
          <a:cs typeface="+mn-cs"/>
        </a:defRPr>
      </a:lvl1pPr>
      <a:lvl2pPr marL="2382458"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8700" kern="1200">
          <a:solidFill>
            <a:schemeClr val="tx1">
              <a:lumMod val="75000"/>
              <a:lumOff val="25000"/>
            </a:schemeClr>
          </a:solidFill>
          <a:latin typeface="+mn-lt"/>
          <a:ea typeface="+mn-ea"/>
          <a:cs typeface="+mn-cs"/>
        </a:defRPr>
      </a:lvl2pPr>
      <a:lvl3pPr marL="3573688"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7800" kern="1200">
          <a:solidFill>
            <a:schemeClr val="tx1">
              <a:lumMod val="75000"/>
              <a:lumOff val="25000"/>
            </a:schemeClr>
          </a:solidFill>
          <a:latin typeface="+mn-lt"/>
          <a:ea typeface="+mn-ea"/>
          <a:cs typeface="+mn-cs"/>
        </a:defRPr>
      </a:lvl3pPr>
      <a:lvl4pPr marL="4764917"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7000" kern="1200">
          <a:solidFill>
            <a:schemeClr val="tx1">
              <a:lumMod val="75000"/>
              <a:lumOff val="25000"/>
            </a:schemeClr>
          </a:solidFill>
          <a:latin typeface="+mn-lt"/>
          <a:ea typeface="+mn-ea"/>
          <a:cs typeface="+mn-cs"/>
        </a:defRPr>
      </a:lvl4pPr>
      <a:lvl5pPr marL="6035561"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6100" kern="1200">
          <a:solidFill>
            <a:schemeClr val="tx1">
              <a:lumMod val="75000"/>
              <a:lumOff val="25000"/>
            </a:schemeClr>
          </a:solidFill>
          <a:latin typeface="+mn-lt"/>
          <a:ea typeface="+mn-ea"/>
          <a:cs typeface="+mn-cs"/>
        </a:defRPr>
      </a:lvl5pPr>
      <a:lvl6pPr marL="7226790"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6100" kern="1200">
          <a:solidFill>
            <a:schemeClr val="tx1">
              <a:lumMod val="75000"/>
              <a:lumOff val="25000"/>
            </a:schemeClr>
          </a:solidFill>
          <a:latin typeface="+mn-lt"/>
          <a:ea typeface="+mn-ea"/>
          <a:cs typeface="+mn-cs"/>
        </a:defRPr>
      </a:lvl6pPr>
      <a:lvl7pPr marL="8537142"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6100" kern="1200">
          <a:solidFill>
            <a:schemeClr val="tx1">
              <a:lumMod val="75000"/>
              <a:lumOff val="25000"/>
            </a:schemeClr>
          </a:solidFill>
          <a:latin typeface="+mn-lt"/>
          <a:ea typeface="+mn-ea"/>
          <a:cs typeface="+mn-cs"/>
        </a:defRPr>
      </a:lvl7pPr>
      <a:lvl8pPr marL="9926909"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6100" kern="1200">
          <a:solidFill>
            <a:schemeClr val="tx1">
              <a:lumMod val="75000"/>
              <a:lumOff val="25000"/>
            </a:schemeClr>
          </a:solidFill>
          <a:latin typeface="+mn-lt"/>
          <a:ea typeface="+mn-ea"/>
          <a:cs typeface="+mn-cs"/>
        </a:defRPr>
      </a:lvl8pPr>
      <a:lvl9pPr marL="11237261" indent="-794153" algn="l" defTabSz="3970764" rtl="0" eaLnBrk="1" latinLnBrk="0" hangingPunct="1">
        <a:spcBef>
          <a:spcPct val="20000"/>
        </a:spcBef>
        <a:spcAft>
          <a:spcPts val="1303"/>
        </a:spcAft>
        <a:buClr>
          <a:schemeClr val="accent6">
            <a:lumMod val="75000"/>
          </a:schemeClr>
        </a:buClr>
        <a:buSzPct val="130000"/>
        <a:buFont typeface="Georgia" pitchFamily="18" charset="0"/>
        <a:buChar char="*"/>
        <a:defRPr sz="6100" kern="1200">
          <a:solidFill>
            <a:schemeClr val="tx1">
              <a:lumMod val="75000"/>
              <a:lumOff val="25000"/>
            </a:schemeClr>
          </a:solidFill>
          <a:latin typeface="+mn-lt"/>
          <a:ea typeface="+mn-ea"/>
          <a:cs typeface="+mn-cs"/>
        </a:defRPr>
      </a:lvl9pPr>
    </p:bodyStyle>
    <p:otherStyle>
      <a:defPPr>
        <a:defRPr lang="en-US"/>
      </a:defPPr>
      <a:lvl1pPr marL="0" algn="l" defTabSz="3970764" rtl="0" eaLnBrk="1" latinLnBrk="0" hangingPunct="1">
        <a:defRPr sz="7800" kern="1200">
          <a:solidFill>
            <a:schemeClr val="tx1"/>
          </a:solidFill>
          <a:latin typeface="+mn-lt"/>
          <a:ea typeface="+mn-ea"/>
          <a:cs typeface="+mn-cs"/>
        </a:defRPr>
      </a:lvl1pPr>
      <a:lvl2pPr marL="1985382" algn="l" defTabSz="3970764" rtl="0" eaLnBrk="1" latinLnBrk="0" hangingPunct="1">
        <a:defRPr sz="7800" kern="1200">
          <a:solidFill>
            <a:schemeClr val="tx1"/>
          </a:solidFill>
          <a:latin typeface="+mn-lt"/>
          <a:ea typeface="+mn-ea"/>
          <a:cs typeface="+mn-cs"/>
        </a:defRPr>
      </a:lvl2pPr>
      <a:lvl3pPr marL="3970764" algn="l" defTabSz="3970764" rtl="0" eaLnBrk="1" latinLnBrk="0" hangingPunct="1">
        <a:defRPr sz="7800" kern="1200">
          <a:solidFill>
            <a:schemeClr val="tx1"/>
          </a:solidFill>
          <a:latin typeface="+mn-lt"/>
          <a:ea typeface="+mn-ea"/>
          <a:cs typeface="+mn-cs"/>
        </a:defRPr>
      </a:lvl3pPr>
      <a:lvl4pPr marL="5956146" algn="l" defTabSz="3970764" rtl="0" eaLnBrk="1" latinLnBrk="0" hangingPunct="1">
        <a:defRPr sz="7800" kern="1200">
          <a:solidFill>
            <a:schemeClr val="tx1"/>
          </a:solidFill>
          <a:latin typeface="+mn-lt"/>
          <a:ea typeface="+mn-ea"/>
          <a:cs typeface="+mn-cs"/>
        </a:defRPr>
      </a:lvl4pPr>
      <a:lvl5pPr marL="7941528" algn="l" defTabSz="3970764" rtl="0" eaLnBrk="1" latinLnBrk="0" hangingPunct="1">
        <a:defRPr sz="7800" kern="1200">
          <a:solidFill>
            <a:schemeClr val="tx1"/>
          </a:solidFill>
          <a:latin typeface="+mn-lt"/>
          <a:ea typeface="+mn-ea"/>
          <a:cs typeface="+mn-cs"/>
        </a:defRPr>
      </a:lvl5pPr>
      <a:lvl6pPr marL="9926909" algn="l" defTabSz="3970764" rtl="0" eaLnBrk="1" latinLnBrk="0" hangingPunct="1">
        <a:defRPr sz="7800" kern="1200">
          <a:solidFill>
            <a:schemeClr val="tx1"/>
          </a:solidFill>
          <a:latin typeface="+mn-lt"/>
          <a:ea typeface="+mn-ea"/>
          <a:cs typeface="+mn-cs"/>
        </a:defRPr>
      </a:lvl6pPr>
      <a:lvl7pPr marL="11912291" algn="l" defTabSz="3970764" rtl="0" eaLnBrk="1" latinLnBrk="0" hangingPunct="1">
        <a:defRPr sz="7800" kern="1200">
          <a:solidFill>
            <a:schemeClr val="tx1"/>
          </a:solidFill>
          <a:latin typeface="+mn-lt"/>
          <a:ea typeface="+mn-ea"/>
          <a:cs typeface="+mn-cs"/>
        </a:defRPr>
      </a:lvl7pPr>
      <a:lvl8pPr marL="13897673" algn="l" defTabSz="3970764" rtl="0" eaLnBrk="1" latinLnBrk="0" hangingPunct="1">
        <a:defRPr sz="7800" kern="1200">
          <a:solidFill>
            <a:schemeClr val="tx1"/>
          </a:solidFill>
          <a:latin typeface="+mn-lt"/>
          <a:ea typeface="+mn-ea"/>
          <a:cs typeface="+mn-cs"/>
        </a:defRPr>
      </a:lvl8pPr>
      <a:lvl9pPr marL="15883055" algn="l" defTabSz="3970764"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emf"/><Relationship Id="rId3" Type="http://schemas.openxmlformats.org/officeDocument/2006/relationships/image" Target="../media/image2.png"/><Relationship Id="rId7" Type="http://schemas.openxmlformats.org/officeDocument/2006/relationships/image" Target="../media/image5.jpeg"/><Relationship Id="rId12" Type="http://schemas.openxmlformats.org/officeDocument/2006/relationships/image" Target="../media/image10.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emf"/><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jpeg"/><Relationship Id="rId1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0" y="-650165"/>
            <a:ext cx="43891200" cy="5621087"/>
          </a:xfrm>
          <a:noFill/>
          <a:effectLst/>
        </p:spPr>
        <p:txBody>
          <a:bodyPr/>
          <a:lstStyle/>
          <a:p>
            <a:pPr marL="794153" indent="0" algn="ctr">
              <a:buNone/>
            </a:pPr>
            <a:r>
              <a:rPr lang="en-US" sz="13900" dirty="0">
                <a:solidFill>
                  <a:schemeClr val="tx1"/>
                </a:solidFill>
                <a:effectLst/>
              </a:rPr>
              <a:t> </a:t>
            </a:r>
            <a:r>
              <a:rPr lang="en-US" sz="7600" dirty="0">
                <a:solidFill>
                  <a:schemeClr val="tx1"/>
                </a:solidFill>
                <a:effectLst/>
              </a:rPr>
              <a:t>Evaluation and Characterization of Fluid Dynamics in an Annular Flume</a:t>
            </a:r>
            <a:r>
              <a:rPr lang="en-US" sz="14800" dirty="0">
                <a:solidFill>
                  <a:schemeClr val="tx1"/>
                </a:solidFill>
                <a:effectLst/>
              </a:rPr>
              <a:t/>
            </a:r>
            <a:br>
              <a:rPr lang="en-US" sz="14800" dirty="0">
                <a:solidFill>
                  <a:schemeClr val="tx1"/>
                </a:solidFill>
                <a:effectLst/>
              </a:rPr>
            </a:br>
            <a:r>
              <a:rPr lang="en-US" sz="6100" dirty="0">
                <a:solidFill>
                  <a:schemeClr val="tx1"/>
                </a:solidFill>
                <a:effectLst/>
              </a:rPr>
              <a:t>Brett Goldman, Stephen </a:t>
            </a:r>
            <a:r>
              <a:rPr lang="en-US" sz="6100" dirty="0" err="1">
                <a:solidFill>
                  <a:schemeClr val="tx1"/>
                </a:solidFill>
                <a:effectLst/>
              </a:rPr>
              <a:t>Collister</a:t>
            </a:r>
            <a:r>
              <a:rPr lang="en-US" sz="14800" dirty="0">
                <a:solidFill>
                  <a:schemeClr val="tx1"/>
                </a:solidFill>
                <a:effectLst/>
              </a:rPr>
              <a:t/>
            </a:r>
            <a:br>
              <a:rPr lang="en-US" sz="14800" dirty="0">
                <a:solidFill>
                  <a:schemeClr val="tx1"/>
                </a:solidFill>
                <a:effectLst/>
              </a:rPr>
            </a:br>
            <a:endParaRPr lang="en-US" sz="14800" dirty="0">
              <a:solidFill>
                <a:schemeClr val="tx1"/>
              </a:solidFill>
              <a:effectLst/>
            </a:endParaRPr>
          </a:p>
        </p:txBody>
      </p:sp>
      <p:sp>
        <p:nvSpPr>
          <p:cNvPr id="10" name="TextBox 9"/>
          <p:cNvSpPr txBox="1"/>
          <p:nvPr/>
        </p:nvSpPr>
        <p:spPr>
          <a:xfrm>
            <a:off x="311302" y="4935274"/>
            <a:ext cx="43179946" cy="2370724"/>
          </a:xfrm>
          <a:prstGeom prst="rect">
            <a:avLst/>
          </a:prstGeom>
          <a:noFill/>
          <a:ln>
            <a:solidFill>
              <a:srgbClr val="0070C0"/>
            </a:solidFill>
          </a:ln>
          <a:effectLst/>
        </p:spPr>
        <p:txBody>
          <a:bodyPr wrap="square" lIns="397076" tIns="198538" rIns="397076" bIns="198538" rtlCol="0">
            <a:spAutoFit/>
          </a:bodyPr>
          <a:lstStyle/>
          <a:p>
            <a:endParaRPr lang="en-US" sz="3200" dirty="0"/>
          </a:p>
          <a:p>
            <a:r>
              <a:rPr lang="en-US" sz="2400" dirty="0" smtClean="0"/>
              <a:t>The overarching goal of this effort was to design a flow generation and flow straightening system in an annular flume to investigate whether this tank is a suitable testing facility to study sediment transport. The flow field was generated by two 40 </a:t>
            </a:r>
            <a:r>
              <a:rPr lang="en-US" sz="2400" dirty="0" err="1" smtClean="0"/>
              <a:t>lb</a:t>
            </a:r>
            <a:r>
              <a:rPr lang="en-US" sz="2400" dirty="0" smtClean="0"/>
              <a:t> thrust motors at incremental settings producing flow velocities from 15 cm/s to 35 cm/s. Flow straighteners then reduced turbulence and straightened the flow downstream for data collection. Three-dimensional</a:t>
            </a:r>
            <a:r>
              <a:rPr lang="en-US" sz="2400" dirty="0" smtClean="0">
                <a:solidFill>
                  <a:srgbClr val="FF0000"/>
                </a:solidFill>
              </a:rPr>
              <a:t> </a:t>
            </a:r>
            <a:r>
              <a:rPr lang="en-US" sz="2400" dirty="0" smtClean="0"/>
              <a:t>velocity measurements were</a:t>
            </a:r>
            <a:r>
              <a:rPr lang="en-US" sz="2400" dirty="0" smtClean="0">
                <a:solidFill>
                  <a:srgbClr val="FF0000"/>
                </a:solidFill>
              </a:rPr>
              <a:t> </a:t>
            </a:r>
            <a:r>
              <a:rPr lang="en-US" sz="2400" dirty="0" smtClean="0"/>
              <a:t>collected at various designated locations downstream. These readings were used to determine whether the flume was producing the necessary flow field needed to study sediment transport. An analytic momentum balance was performed to size the flow generators for a range of desired flow conditions. The formulation included both friction due to wall and flow straighteners. Numerical simulations of the flow field were conducted to evaluate the flow straightener performance and predict the optimum sampling location. Next, the flow generation and straightening system was constructed. Finally, the velocity field within flume was measured to evaluate the flume performance and hydrodynamic sampling regime. </a:t>
            </a:r>
            <a:endParaRPr lang="en-US" sz="2400" dirty="0"/>
          </a:p>
        </p:txBody>
      </p:sp>
      <p:sp>
        <p:nvSpPr>
          <p:cNvPr id="12" name="TextBox 11"/>
          <p:cNvSpPr txBox="1"/>
          <p:nvPr/>
        </p:nvSpPr>
        <p:spPr>
          <a:xfrm>
            <a:off x="16997565" y="7769746"/>
            <a:ext cx="26456004" cy="6987372"/>
          </a:xfrm>
          <a:prstGeom prst="rect">
            <a:avLst/>
          </a:prstGeom>
          <a:noFill/>
          <a:ln>
            <a:solidFill>
              <a:srgbClr val="0070C0"/>
            </a:solidFill>
          </a:ln>
          <a:effectLst/>
        </p:spPr>
        <p:txBody>
          <a:bodyPr wrap="square" lIns="397076" tIns="198538" rIns="397076" bIns="198538" rtlCol="0">
            <a:spAutoFit/>
          </a:bodyPr>
          <a:lstStyle/>
          <a:p>
            <a:endParaRPr lang="en-US" sz="2800" dirty="0"/>
          </a:p>
          <a:p>
            <a:endParaRPr lang="en-US" sz="2800" dirty="0"/>
          </a:p>
          <a:p>
            <a:r>
              <a:rPr lang="en-US" sz="2400" dirty="0"/>
              <a:t>Software used for numerical analysis consisted of Solidworks Flow </a:t>
            </a:r>
            <a:r>
              <a:rPr lang="en-US" sz="2400" dirty="0" smtClean="0"/>
              <a:t>simulation. The finite </a:t>
            </a:r>
            <a:r>
              <a:rPr lang="en-US" sz="2400" dirty="0"/>
              <a:t>volume method was </a:t>
            </a:r>
            <a:endParaRPr lang="en-US" sz="2400" dirty="0" smtClean="0"/>
          </a:p>
          <a:p>
            <a:r>
              <a:rPr lang="en-US" sz="2400" dirty="0" smtClean="0"/>
              <a:t>utilized </a:t>
            </a:r>
            <a:r>
              <a:rPr lang="en-US" sz="2400" dirty="0"/>
              <a:t>to investigate theoretical </a:t>
            </a:r>
            <a:r>
              <a:rPr lang="en-US" sz="2400" dirty="0" smtClean="0"/>
              <a:t>flow and the uniform </a:t>
            </a:r>
            <a:r>
              <a:rPr lang="en-US" sz="2400" dirty="0"/>
              <a:t>grid cell volume is 2.49(10-5) m3</a:t>
            </a:r>
            <a:r>
              <a:rPr lang="en-US" sz="2400" dirty="0" smtClean="0"/>
              <a:t>.  A </a:t>
            </a:r>
            <a:r>
              <a:rPr lang="en-US" sz="2400" dirty="0"/>
              <a:t>theoretical input velocity </a:t>
            </a:r>
            <a:r>
              <a:rPr lang="en-US" sz="2400" dirty="0" smtClean="0"/>
              <a:t>of</a:t>
            </a:r>
          </a:p>
          <a:p>
            <a:r>
              <a:rPr lang="en-US" sz="2400" dirty="0" smtClean="0"/>
              <a:t> </a:t>
            </a:r>
            <a:r>
              <a:rPr lang="en-US" sz="2400" dirty="0"/>
              <a:t>.75 m/s </a:t>
            </a:r>
            <a:r>
              <a:rPr lang="en-US" sz="2400" dirty="0" smtClean="0"/>
              <a:t>correlated </a:t>
            </a:r>
            <a:r>
              <a:rPr lang="en-US" sz="2400" dirty="0"/>
              <a:t>to an experimental inside motor thrust of 24 lb. at setting </a:t>
            </a:r>
            <a:r>
              <a:rPr lang="en-US" sz="2400" dirty="0" smtClean="0"/>
              <a:t>3.</a:t>
            </a:r>
          </a:p>
          <a:p>
            <a:endParaRPr lang="en-US" sz="2400" dirty="0"/>
          </a:p>
          <a:p>
            <a:r>
              <a:rPr lang="en-US" sz="2400" dirty="0"/>
              <a:t>The entire flume was modeled as an internal fluid domain. Wall </a:t>
            </a:r>
            <a:r>
              <a:rPr lang="en-US" sz="2400" dirty="0" smtClean="0"/>
              <a:t>conditions </a:t>
            </a:r>
            <a:r>
              <a:rPr lang="en-US" sz="2400" dirty="0"/>
              <a:t>consisted of </a:t>
            </a:r>
            <a:r>
              <a:rPr lang="en-US" sz="2400" dirty="0" smtClean="0"/>
              <a:t>an inner </a:t>
            </a:r>
            <a:r>
              <a:rPr lang="en-US" sz="2400" dirty="0"/>
              <a:t>pipe </a:t>
            </a:r>
            <a:r>
              <a:rPr lang="en-US" sz="2400" dirty="0" smtClean="0"/>
              <a:t>surface </a:t>
            </a:r>
          </a:p>
          <a:p>
            <a:r>
              <a:rPr lang="en-US" sz="2400" dirty="0" smtClean="0"/>
              <a:t>and inner </a:t>
            </a:r>
            <a:r>
              <a:rPr lang="en-US" sz="2400" dirty="0"/>
              <a:t>wall surface modeled as fluid subdomain. A surface roughness factor </a:t>
            </a:r>
            <a:r>
              <a:rPr lang="en-US" sz="2400" dirty="0" smtClean="0"/>
              <a:t>(</a:t>
            </a:r>
            <a:r>
              <a:rPr lang="en-US" sz="2400" dirty="0" err="1" smtClean="0"/>
              <a:t>ks</a:t>
            </a:r>
            <a:r>
              <a:rPr lang="en-US" sz="2400" dirty="0"/>
              <a:t>= .02 mm) was </a:t>
            </a:r>
            <a:endParaRPr lang="en-US" sz="2400" dirty="0" smtClean="0"/>
          </a:p>
          <a:p>
            <a:r>
              <a:rPr lang="en-US" sz="2400" dirty="0" smtClean="0"/>
              <a:t>designated </a:t>
            </a:r>
            <a:r>
              <a:rPr lang="en-US" sz="2400" dirty="0"/>
              <a:t>in </a:t>
            </a:r>
            <a:r>
              <a:rPr lang="en-US" sz="2400" dirty="0" smtClean="0"/>
              <a:t>the k-epsilon turbulence closure model. Figure 6 shows the theoretical flow </a:t>
            </a:r>
          </a:p>
          <a:p>
            <a:r>
              <a:rPr lang="en-US" sz="2400" dirty="0" smtClean="0"/>
              <a:t>simulation without the presence of flow straighteners. Figure 7 shows theoretical flow trajectories </a:t>
            </a:r>
          </a:p>
          <a:p>
            <a:r>
              <a:rPr lang="en-US" sz="2400" dirty="0" smtClean="0"/>
              <a:t>implementing the flow straighteners. It can be seen that the downstream flow velocity was reduced by 20 cm/s </a:t>
            </a:r>
          </a:p>
          <a:p>
            <a:r>
              <a:rPr lang="en-US" sz="2400" dirty="0" smtClean="0"/>
              <a:t>when the flow straighteners were present while also reducing the turbulence of the flow. This simulation </a:t>
            </a:r>
          </a:p>
          <a:p>
            <a:r>
              <a:rPr lang="en-US" sz="2400" dirty="0" smtClean="0"/>
              <a:t>was used to determine the optimal test location for data</a:t>
            </a:r>
            <a:r>
              <a:rPr lang="en-US" sz="2400" dirty="0"/>
              <a:t> </a:t>
            </a:r>
            <a:r>
              <a:rPr lang="en-US" sz="2400" dirty="0" smtClean="0"/>
              <a:t>collection using the Vectrino</a:t>
            </a:r>
            <a:r>
              <a:rPr lang="en-US" sz="2400" dirty="0"/>
              <a:t> </a:t>
            </a:r>
            <a:r>
              <a:rPr lang="en-US" sz="2400" dirty="0" smtClean="0"/>
              <a:t>II. Figure 8 displays a cross </a:t>
            </a:r>
          </a:p>
          <a:p>
            <a:r>
              <a:rPr lang="en-US" sz="2400" dirty="0" smtClean="0"/>
              <a:t>section of the approximate downstream location where the flow was observed. One can see that the flow velocity</a:t>
            </a:r>
          </a:p>
          <a:p>
            <a:r>
              <a:rPr lang="en-US" sz="2400" dirty="0" smtClean="0"/>
              <a:t>increases as the sampling regime moves from inner to outer wall of the annular flume.</a:t>
            </a:r>
            <a:endParaRPr lang="en-US" sz="2800" dirty="0" smtClean="0"/>
          </a:p>
          <a:p>
            <a:endParaRPr lang="en-US" sz="2800" dirty="0" smtClean="0"/>
          </a:p>
          <a:p>
            <a:endParaRPr lang="en-US" sz="2800" dirty="0"/>
          </a:p>
        </p:txBody>
      </p:sp>
      <p:sp>
        <p:nvSpPr>
          <p:cNvPr id="13" name="TextBox 12"/>
          <p:cNvSpPr txBox="1"/>
          <p:nvPr/>
        </p:nvSpPr>
        <p:spPr>
          <a:xfrm>
            <a:off x="311302" y="18294647"/>
            <a:ext cx="16335392" cy="11003856"/>
          </a:xfrm>
          <a:prstGeom prst="rect">
            <a:avLst/>
          </a:prstGeom>
          <a:noFill/>
          <a:ln>
            <a:solidFill>
              <a:srgbClr val="0070C0"/>
            </a:solidFill>
          </a:ln>
          <a:effectLst/>
        </p:spPr>
        <p:txBody>
          <a:bodyPr wrap="square" lIns="397076" tIns="198538" rIns="397076" bIns="198538" rtlCol="0">
            <a:spAutoFit/>
          </a:bodyPr>
          <a:lstStyle/>
          <a:p>
            <a:endParaRPr lang="en-US" sz="3200" dirty="0"/>
          </a:p>
          <a:p>
            <a:r>
              <a:rPr lang="en-US" sz="2400" dirty="0" smtClean="0"/>
              <a:t>In order to drive the flow in the flume and to collect valid data, the </a:t>
            </a:r>
          </a:p>
          <a:p>
            <a:r>
              <a:rPr lang="en-US" sz="2400" dirty="0"/>
              <a:t>t</a:t>
            </a:r>
            <a:r>
              <a:rPr lang="en-US" sz="2400" dirty="0" smtClean="0"/>
              <a:t>hree components below were constructed. </a:t>
            </a:r>
          </a:p>
          <a:p>
            <a:pPr marL="457200" indent="-457200">
              <a:buFont typeface="Arial" pitchFamily="34" charset="0"/>
              <a:buChar char="•"/>
            </a:pPr>
            <a:r>
              <a:rPr lang="en-US" sz="3200" b="1" u="sng" dirty="0" smtClean="0"/>
              <a:t>Motor </a:t>
            </a:r>
            <a:r>
              <a:rPr lang="en-US" sz="3200" b="1" u="sng" dirty="0"/>
              <a:t>Mount</a:t>
            </a:r>
          </a:p>
          <a:p>
            <a:r>
              <a:rPr lang="en-US" sz="2200" b="1" dirty="0" smtClean="0"/>
              <a:t>     </a:t>
            </a:r>
            <a:r>
              <a:rPr lang="en-US" sz="2400" dirty="0"/>
              <a:t>T</a:t>
            </a:r>
            <a:r>
              <a:rPr lang="en-US" sz="2400" dirty="0" smtClean="0"/>
              <a:t>wo </a:t>
            </a:r>
            <a:r>
              <a:rPr lang="en-US" sz="2400" dirty="0"/>
              <a:t>40 lb. thrust outboard motors </a:t>
            </a:r>
            <a:r>
              <a:rPr lang="en-US" sz="2400" dirty="0" smtClean="0"/>
              <a:t>were secured </a:t>
            </a:r>
            <a:r>
              <a:rPr lang="en-US" sz="2400" dirty="0"/>
              <a:t>at a safe distance </a:t>
            </a:r>
            <a:r>
              <a:rPr lang="en-US" sz="2400" dirty="0" smtClean="0"/>
              <a:t>from</a:t>
            </a:r>
          </a:p>
          <a:p>
            <a:r>
              <a:rPr lang="en-US" sz="2400" dirty="0" smtClean="0"/>
              <a:t>     all surrounding </a:t>
            </a:r>
            <a:r>
              <a:rPr lang="en-US" sz="2400" dirty="0"/>
              <a:t>walls using wood </a:t>
            </a:r>
            <a:r>
              <a:rPr lang="en-US" sz="2400" dirty="0" smtClean="0"/>
              <a:t>screws, clamps, </a:t>
            </a:r>
            <a:r>
              <a:rPr lang="en-US" sz="2400" dirty="0"/>
              <a:t>and </a:t>
            </a:r>
            <a:r>
              <a:rPr lang="en-US" sz="2400" dirty="0" smtClean="0"/>
              <a:t>U-bolts</a:t>
            </a:r>
            <a:r>
              <a:rPr lang="en-US" sz="2400" dirty="0"/>
              <a:t>. Motor</a:t>
            </a:r>
          </a:p>
          <a:p>
            <a:r>
              <a:rPr lang="en-US" sz="2400" dirty="0" smtClean="0"/>
              <a:t>     shafts were securely </a:t>
            </a:r>
            <a:r>
              <a:rPr lang="en-US" sz="2400" dirty="0"/>
              <a:t>fastened to ensure tank liner safety and to </a:t>
            </a:r>
            <a:endParaRPr lang="en-US" sz="2400" dirty="0" smtClean="0"/>
          </a:p>
          <a:p>
            <a:r>
              <a:rPr lang="en-US" sz="2400" dirty="0"/>
              <a:t> </a:t>
            </a:r>
            <a:r>
              <a:rPr lang="en-US" sz="2400" dirty="0" smtClean="0"/>
              <a:t>    prevent</a:t>
            </a:r>
            <a:r>
              <a:rPr lang="en-US" sz="2400" dirty="0"/>
              <a:t> </a:t>
            </a:r>
            <a:r>
              <a:rPr lang="en-US" sz="2400" dirty="0" smtClean="0"/>
              <a:t>torque </a:t>
            </a:r>
            <a:r>
              <a:rPr lang="en-US" sz="2400" dirty="0"/>
              <a:t>resulting  from motor thrust. </a:t>
            </a:r>
            <a:endParaRPr lang="en-US" sz="2400" dirty="0" smtClean="0"/>
          </a:p>
          <a:p>
            <a:endParaRPr lang="en-US" sz="3500" dirty="0"/>
          </a:p>
          <a:p>
            <a:pPr marL="457200" indent="-457200">
              <a:buFont typeface="Arial" pitchFamily="34" charset="0"/>
              <a:buChar char="•"/>
            </a:pPr>
            <a:r>
              <a:rPr lang="en-US" sz="3200" b="1" u="sng" dirty="0"/>
              <a:t>Flow Straighteners</a:t>
            </a:r>
          </a:p>
          <a:p>
            <a:r>
              <a:rPr lang="en-US" sz="2400" b="1" dirty="0" smtClean="0"/>
              <a:t>    </a:t>
            </a:r>
            <a:r>
              <a:rPr lang="en-US" sz="2400" dirty="0" smtClean="0"/>
              <a:t> The purpose of the flow straighteners were to reduce </a:t>
            </a:r>
            <a:r>
              <a:rPr lang="en-US" sz="2400" dirty="0"/>
              <a:t>turbulence </a:t>
            </a:r>
            <a:endParaRPr lang="en-US" sz="2400" dirty="0" smtClean="0"/>
          </a:p>
          <a:p>
            <a:r>
              <a:rPr lang="en-US" sz="2400" dirty="0"/>
              <a:t> </a:t>
            </a:r>
            <a:r>
              <a:rPr lang="en-US" sz="2400" dirty="0" smtClean="0"/>
              <a:t>    and </a:t>
            </a:r>
            <a:r>
              <a:rPr lang="en-US" sz="2400" dirty="0"/>
              <a:t>straighten </a:t>
            </a:r>
            <a:r>
              <a:rPr lang="en-US" sz="2400" dirty="0" smtClean="0"/>
              <a:t>downstream flow </a:t>
            </a:r>
            <a:r>
              <a:rPr lang="en-US" sz="2400" dirty="0"/>
              <a:t>for higher accuracy velocity </a:t>
            </a:r>
            <a:endParaRPr lang="en-US" sz="2400" dirty="0" smtClean="0"/>
          </a:p>
          <a:p>
            <a:r>
              <a:rPr lang="en-US" sz="2400" dirty="0"/>
              <a:t> </a:t>
            </a:r>
            <a:r>
              <a:rPr lang="en-US" sz="2400" dirty="0" smtClean="0"/>
              <a:t>    measurements. The material used to make the straighteners</a:t>
            </a:r>
          </a:p>
          <a:p>
            <a:r>
              <a:rPr lang="en-US" sz="2400" dirty="0"/>
              <a:t> </a:t>
            </a:r>
            <a:r>
              <a:rPr lang="en-US" sz="2400" dirty="0" smtClean="0"/>
              <a:t>    consisted of </a:t>
            </a:r>
            <a:r>
              <a:rPr lang="en-US" sz="2400" dirty="0"/>
              <a:t>Crack-Resistant Polyethylene </a:t>
            </a:r>
            <a:r>
              <a:rPr lang="en-US" sz="2400" dirty="0" smtClean="0"/>
              <a:t>Tubing,</a:t>
            </a:r>
            <a:endParaRPr lang="en-US" sz="2400" dirty="0"/>
          </a:p>
          <a:p>
            <a:pPr marL="0" lvl="1"/>
            <a:r>
              <a:rPr lang="en-US" sz="2400" dirty="0" smtClean="0"/>
              <a:t>     PVC </a:t>
            </a:r>
            <a:r>
              <a:rPr lang="en-US" sz="2400" dirty="0"/>
              <a:t>Glue, </a:t>
            </a:r>
            <a:r>
              <a:rPr lang="en-US" sz="2400" dirty="0" smtClean="0"/>
              <a:t>and duct </a:t>
            </a:r>
            <a:r>
              <a:rPr lang="en-US" sz="2400" dirty="0"/>
              <a:t>tape</a:t>
            </a:r>
            <a:r>
              <a:rPr lang="en-US" sz="2400" dirty="0" smtClean="0"/>
              <a:t>. A major specification</a:t>
            </a:r>
          </a:p>
          <a:p>
            <a:pPr marL="0" lvl="1"/>
            <a:r>
              <a:rPr lang="en-US" sz="2400" dirty="0"/>
              <a:t> </a:t>
            </a:r>
            <a:r>
              <a:rPr lang="en-US" sz="2400" dirty="0" smtClean="0"/>
              <a:t>    of the straighteners was to make sure they</a:t>
            </a:r>
          </a:p>
          <a:p>
            <a:pPr marL="0" lvl="1"/>
            <a:r>
              <a:rPr lang="en-US" sz="2400" dirty="0"/>
              <a:t> </a:t>
            </a:r>
            <a:r>
              <a:rPr lang="en-US" sz="2400" dirty="0" smtClean="0"/>
              <a:t>    could </a:t>
            </a:r>
            <a:r>
              <a:rPr lang="en-US" sz="2400" dirty="0"/>
              <a:t>be placed anywhere in flume</a:t>
            </a:r>
            <a:r>
              <a:rPr lang="en-US" sz="2400" dirty="0" smtClean="0"/>
              <a:t>. The </a:t>
            </a:r>
            <a:endParaRPr lang="en-US" sz="2400" dirty="0"/>
          </a:p>
          <a:p>
            <a:pPr marL="0" lvl="2"/>
            <a:r>
              <a:rPr lang="en-US" sz="2400" dirty="0"/>
              <a:t>     </a:t>
            </a:r>
            <a:r>
              <a:rPr lang="en-US" sz="2400" dirty="0" smtClean="0"/>
              <a:t>dimensions of the straighteners were coincident</a:t>
            </a:r>
          </a:p>
          <a:p>
            <a:pPr marL="0" lvl="2"/>
            <a:r>
              <a:rPr lang="en-US" sz="2400" dirty="0"/>
              <a:t> </a:t>
            </a:r>
            <a:r>
              <a:rPr lang="en-US" sz="2400" dirty="0" smtClean="0"/>
              <a:t>    with the inner </a:t>
            </a:r>
            <a:r>
              <a:rPr lang="en-US" sz="2400" dirty="0"/>
              <a:t>and outer flume </a:t>
            </a:r>
            <a:r>
              <a:rPr lang="en-US" sz="2400" dirty="0" smtClean="0"/>
              <a:t>diameter. </a:t>
            </a:r>
            <a:endParaRPr lang="en-US" sz="2400" dirty="0"/>
          </a:p>
          <a:p>
            <a:pPr marL="0" lvl="2"/>
            <a:endParaRPr lang="en-US" sz="2200" b="1" dirty="0"/>
          </a:p>
          <a:p>
            <a:pPr marL="457200" indent="-457200">
              <a:buFont typeface="Arial" pitchFamily="34" charset="0"/>
              <a:buChar char="•"/>
            </a:pPr>
            <a:r>
              <a:rPr lang="en-US" sz="3200" b="1" u="sng" dirty="0" err="1"/>
              <a:t>Vectrino</a:t>
            </a:r>
            <a:r>
              <a:rPr lang="en-US" sz="3200" b="1" u="sng" dirty="0"/>
              <a:t> </a:t>
            </a:r>
            <a:r>
              <a:rPr lang="en-US" sz="3200" b="1" u="sng" dirty="0" smtClean="0"/>
              <a:t>II Mount</a:t>
            </a:r>
            <a:endParaRPr lang="en-US" sz="3200" b="1" u="sng" dirty="0"/>
          </a:p>
          <a:p>
            <a:r>
              <a:rPr lang="en-US" sz="2400" dirty="0" smtClean="0"/>
              <a:t>     In order to obtain accurate velocity measurements</a:t>
            </a:r>
          </a:p>
          <a:p>
            <a:r>
              <a:rPr lang="en-US" sz="2400" dirty="0"/>
              <a:t> </a:t>
            </a:r>
            <a:r>
              <a:rPr lang="en-US" sz="2400" dirty="0" smtClean="0"/>
              <a:t>    a mount had to be constructed to keep the </a:t>
            </a:r>
            <a:r>
              <a:rPr lang="en-US" sz="2400" dirty="0" err="1" smtClean="0"/>
              <a:t>Vectrino</a:t>
            </a:r>
            <a:endParaRPr lang="en-US" sz="2400" dirty="0" smtClean="0"/>
          </a:p>
          <a:p>
            <a:r>
              <a:rPr lang="en-US" sz="2400" dirty="0"/>
              <a:t> </a:t>
            </a:r>
            <a:r>
              <a:rPr lang="en-US" sz="2400" dirty="0" smtClean="0"/>
              <a:t>    II measuring device at a steady location in the flume.</a:t>
            </a:r>
          </a:p>
          <a:p>
            <a:r>
              <a:rPr lang="en-US" sz="2400" dirty="0"/>
              <a:t> </a:t>
            </a:r>
            <a:r>
              <a:rPr lang="en-US" sz="2400" dirty="0" smtClean="0"/>
              <a:t>    Angle iron was fitted with two parallel horizontal</a:t>
            </a:r>
          </a:p>
          <a:p>
            <a:r>
              <a:rPr lang="en-US" sz="2400" dirty="0"/>
              <a:t> </a:t>
            </a:r>
            <a:r>
              <a:rPr lang="en-US" sz="2400" dirty="0" smtClean="0"/>
              <a:t>    slots to allow translation from outer to inner </a:t>
            </a:r>
          </a:p>
          <a:p>
            <a:r>
              <a:rPr lang="en-US" sz="2400" dirty="0" smtClean="0"/>
              <a:t>     walls for thorough cross sectional measurements.</a:t>
            </a:r>
            <a:endParaRPr lang="en-US" sz="2400" dirty="0"/>
          </a:p>
        </p:txBody>
      </p:sp>
      <p:sp>
        <p:nvSpPr>
          <p:cNvPr id="14" name="TextBox 13"/>
          <p:cNvSpPr txBox="1"/>
          <p:nvPr/>
        </p:nvSpPr>
        <p:spPr>
          <a:xfrm>
            <a:off x="275403" y="30179833"/>
            <a:ext cx="16312736" cy="2586167"/>
          </a:xfrm>
          <a:prstGeom prst="rect">
            <a:avLst/>
          </a:prstGeom>
          <a:noFill/>
          <a:ln>
            <a:solidFill>
              <a:srgbClr val="0070C0"/>
            </a:solidFill>
          </a:ln>
          <a:effectLst/>
        </p:spPr>
        <p:txBody>
          <a:bodyPr wrap="square" lIns="397076" tIns="198538" rIns="397076" bIns="198538" rtlCol="0">
            <a:spAutoFit/>
          </a:bodyPr>
          <a:lstStyle/>
          <a:p>
            <a:endParaRPr lang="en-US" sz="2200" dirty="0"/>
          </a:p>
          <a:p>
            <a:r>
              <a:rPr lang="en-US" sz="2400" dirty="0" smtClean="0"/>
              <a:t>"</a:t>
            </a:r>
            <a:r>
              <a:rPr lang="en-US" sz="2400" dirty="0"/>
              <a:t>This </a:t>
            </a:r>
            <a:r>
              <a:rPr lang="en-US" sz="2400" dirty="0" smtClean="0"/>
              <a:t>research effort was sponsored </a:t>
            </a:r>
            <a:r>
              <a:rPr lang="en-US" sz="2400" dirty="0"/>
              <a:t>in part by the New Hampshire Sea Grant College Program through NOAA grant # NA10OAR4170082, and the UNH Marine Program</a:t>
            </a:r>
            <a:r>
              <a:rPr lang="en-US" sz="2400" dirty="0" smtClean="0"/>
              <a:t>.”</a:t>
            </a:r>
          </a:p>
          <a:p>
            <a:r>
              <a:rPr lang="en-US" sz="2400" dirty="0" smtClean="0"/>
              <a:t>Special thanks to Ocean Engineering graduate student Emily Carlson for assisting in data acquisition and processing.</a:t>
            </a:r>
          </a:p>
          <a:p>
            <a:r>
              <a:rPr lang="pt-BR" sz="2400" dirty="0" smtClean="0"/>
              <a:t>Thank you to Doctor Nancy Kinner and graduate student Charlie Watkins for the use of their facilities.</a:t>
            </a:r>
            <a:endParaRPr lang="pt-BR" sz="2400" dirty="0"/>
          </a:p>
        </p:txBody>
      </p:sp>
      <p:pic>
        <p:nvPicPr>
          <p:cNvPr id="1030" name="Picture 6" descr="File:UNewHampshire seal.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9963" y="260046"/>
            <a:ext cx="3924792" cy="3924792"/>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2" name="TextBox 1"/>
          <p:cNvSpPr txBox="1"/>
          <p:nvPr/>
        </p:nvSpPr>
        <p:spPr>
          <a:xfrm>
            <a:off x="688529" y="29420927"/>
            <a:ext cx="6575341" cy="1051345"/>
          </a:xfrm>
          <a:prstGeom prst="roundRect">
            <a:avLst/>
          </a:prstGeom>
          <a:solidFill>
            <a:schemeClr val="bg2">
              <a:lumMod val="90000"/>
            </a:schemeClr>
          </a:solidFill>
          <a:ln/>
        </p:spPr>
        <p:style>
          <a:lnRef idx="0">
            <a:schemeClr val="accent3"/>
          </a:lnRef>
          <a:fillRef idx="3">
            <a:schemeClr val="accent3"/>
          </a:fillRef>
          <a:effectRef idx="3">
            <a:schemeClr val="accent3"/>
          </a:effectRef>
          <a:fontRef idx="minor">
            <a:schemeClr val="lt1"/>
          </a:fontRef>
        </p:style>
        <p:txBody>
          <a:bodyPr wrap="square" lIns="72384" tIns="36192" rIns="72384" bIns="36192" rtlCol="0">
            <a:spAutoFit/>
          </a:bodyPr>
          <a:lstStyle/>
          <a:p>
            <a:pPr algn="ctr"/>
            <a:r>
              <a:rPr lang="en-US" sz="5700" dirty="0" smtClean="0">
                <a:ln>
                  <a:solidFill>
                    <a:schemeClr val="tx1"/>
                  </a:solidFill>
                </a:ln>
                <a:solidFill>
                  <a:schemeClr val="tx1"/>
                </a:solidFill>
              </a:rPr>
              <a:t>Acknowledgements</a:t>
            </a:r>
            <a:endParaRPr lang="en-US" sz="5700" dirty="0">
              <a:ln>
                <a:solidFill>
                  <a:schemeClr val="tx1"/>
                </a:solidFill>
              </a:ln>
              <a:solidFill>
                <a:schemeClr val="tx1"/>
              </a:solidFill>
            </a:endParaRPr>
          </a:p>
        </p:txBody>
      </p:sp>
      <p:sp>
        <p:nvSpPr>
          <p:cNvPr id="19" name="TextBox 18"/>
          <p:cNvSpPr txBox="1"/>
          <p:nvPr/>
        </p:nvSpPr>
        <p:spPr>
          <a:xfrm>
            <a:off x="17550242" y="7539671"/>
            <a:ext cx="8319188" cy="1051345"/>
          </a:xfrm>
          <a:prstGeom prst="roundRect">
            <a:avLst/>
          </a:prstGeom>
          <a:solidFill>
            <a:schemeClr val="bg2">
              <a:lumMod val="90000"/>
            </a:schemeClr>
          </a:solidFill>
          <a:ln/>
        </p:spPr>
        <p:style>
          <a:lnRef idx="0">
            <a:schemeClr val="accent3"/>
          </a:lnRef>
          <a:fillRef idx="3">
            <a:schemeClr val="accent3"/>
          </a:fillRef>
          <a:effectRef idx="3">
            <a:schemeClr val="accent3"/>
          </a:effectRef>
          <a:fontRef idx="minor">
            <a:schemeClr val="lt1"/>
          </a:fontRef>
        </p:style>
        <p:txBody>
          <a:bodyPr wrap="square" lIns="72384" tIns="36192" rIns="72384" bIns="36192" rtlCol="0">
            <a:spAutoFit/>
          </a:bodyPr>
          <a:lstStyle/>
          <a:p>
            <a:pPr algn="ctr"/>
            <a:r>
              <a:rPr lang="en-US" sz="5700" dirty="0">
                <a:ln>
                  <a:solidFill>
                    <a:schemeClr val="tx1"/>
                  </a:solidFill>
                </a:ln>
                <a:solidFill>
                  <a:schemeClr val="tx1"/>
                </a:solidFill>
              </a:rPr>
              <a:t>Numerical Simulations</a:t>
            </a:r>
          </a:p>
        </p:txBody>
      </p:sp>
      <p:sp>
        <p:nvSpPr>
          <p:cNvPr id="21" name="TextBox 20"/>
          <p:cNvSpPr txBox="1"/>
          <p:nvPr/>
        </p:nvSpPr>
        <p:spPr>
          <a:xfrm>
            <a:off x="688529" y="17681794"/>
            <a:ext cx="7156699" cy="1051345"/>
          </a:xfrm>
          <a:prstGeom prst="flowChartAlternateProcess">
            <a:avLst/>
          </a:prstGeom>
          <a:solidFill>
            <a:schemeClr val="bg2">
              <a:lumMod val="90000"/>
            </a:schemeClr>
          </a:solidFill>
          <a:ln/>
        </p:spPr>
        <p:style>
          <a:lnRef idx="0">
            <a:schemeClr val="accent3"/>
          </a:lnRef>
          <a:fillRef idx="3">
            <a:schemeClr val="accent3"/>
          </a:fillRef>
          <a:effectRef idx="3">
            <a:schemeClr val="accent3"/>
          </a:effectRef>
          <a:fontRef idx="minor">
            <a:schemeClr val="lt1"/>
          </a:fontRef>
        </p:style>
        <p:txBody>
          <a:bodyPr wrap="square" lIns="72384" tIns="36192" rIns="72384" bIns="36192" rtlCol="0">
            <a:spAutoFit/>
          </a:bodyPr>
          <a:lstStyle/>
          <a:p>
            <a:pPr algn="ctr"/>
            <a:r>
              <a:rPr lang="en-US" sz="5700" dirty="0" smtClean="0">
                <a:ln>
                  <a:solidFill>
                    <a:schemeClr val="tx1"/>
                  </a:solidFill>
                </a:ln>
                <a:solidFill>
                  <a:schemeClr val="tx1"/>
                </a:solidFill>
              </a:rPr>
              <a:t>Experimental Design</a:t>
            </a:r>
            <a:endParaRPr lang="en-US" sz="5700" dirty="0">
              <a:ln>
                <a:solidFill>
                  <a:schemeClr val="tx1"/>
                </a:solidFill>
              </a:ln>
              <a:solidFill>
                <a:schemeClr val="tx1"/>
              </a:solidFill>
            </a:endParaRPr>
          </a:p>
        </p:txBody>
      </p:sp>
      <p:sp>
        <p:nvSpPr>
          <p:cNvPr id="23" name="TextBox 22"/>
          <p:cNvSpPr txBox="1"/>
          <p:nvPr/>
        </p:nvSpPr>
        <p:spPr>
          <a:xfrm>
            <a:off x="688529" y="4409602"/>
            <a:ext cx="4674934" cy="1051345"/>
          </a:xfrm>
          <a:prstGeom prst="flowChartAlternateProcess">
            <a:avLst/>
          </a:prstGeom>
          <a:solidFill>
            <a:schemeClr val="bg2">
              <a:lumMod val="90000"/>
            </a:schemeClr>
          </a:solidFill>
          <a:ln/>
        </p:spPr>
        <p:style>
          <a:lnRef idx="0">
            <a:schemeClr val="accent3"/>
          </a:lnRef>
          <a:fillRef idx="3">
            <a:schemeClr val="accent3"/>
          </a:fillRef>
          <a:effectRef idx="3">
            <a:schemeClr val="accent3"/>
          </a:effectRef>
          <a:fontRef idx="minor">
            <a:schemeClr val="lt1"/>
          </a:fontRef>
        </p:style>
        <p:txBody>
          <a:bodyPr wrap="square" lIns="72384" tIns="36192" rIns="72384" bIns="36192" rtlCol="0">
            <a:spAutoFit/>
          </a:bodyPr>
          <a:lstStyle/>
          <a:p>
            <a:pPr algn="ctr"/>
            <a:r>
              <a:rPr lang="en-US" sz="5700" dirty="0">
                <a:ln>
                  <a:solidFill>
                    <a:schemeClr val="tx1"/>
                  </a:solidFill>
                </a:ln>
                <a:solidFill>
                  <a:schemeClr val="tx1"/>
                </a:solidFill>
              </a:rPr>
              <a:t>Background</a:t>
            </a:r>
          </a:p>
        </p:txBody>
      </p:sp>
      <p:pic>
        <p:nvPicPr>
          <p:cNvPr id="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269" y="646293"/>
            <a:ext cx="4263383" cy="3152299"/>
          </a:xfrm>
          <a:prstGeom prst="rect">
            <a:avLst/>
          </a:prstGeom>
          <a:ln>
            <a:noFill/>
          </a:ln>
          <a:effectLst>
            <a:outerShdw blurRad="44450" dist="27940" dir="5400000" algn="ctr">
              <a:srgbClr val="000000">
                <a:alpha val="32000"/>
              </a:srgbClr>
            </a:outerShdw>
            <a:softEdge rad="112500"/>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5664484" y="2949305"/>
            <a:ext cx="12461965" cy="1011809"/>
          </a:xfrm>
          <a:prstGeom prst="rect">
            <a:avLst/>
          </a:prstGeom>
          <a:noFill/>
        </p:spPr>
        <p:txBody>
          <a:bodyPr wrap="square" lIns="72384" tIns="36192" rIns="72384" bIns="36192" rtlCol="0">
            <a:spAutoFit/>
          </a:bodyPr>
          <a:lstStyle/>
          <a:p>
            <a:pPr algn="ctr"/>
            <a:r>
              <a:rPr lang="en-US" sz="6100" b="1" dirty="0"/>
              <a:t>Project Advisor: Diane Foster</a:t>
            </a:r>
          </a:p>
        </p:txBody>
      </p:sp>
      <mc:AlternateContent xmlns:mc="http://schemas.openxmlformats.org/markup-compatibility/2006" xmlns:a14="http://schemas.microsoft.com/office/drawing/2010/main">
        <mc:Choice Requires="a14">
          <p:sp>
            <p:nvSpPr>
              <p:cNvPr id="27" name="TextBox 26"/>
              <p:cNvSpPr txBox="1"/>
              <p:nvPr/>
            </p:nvSpPr>
            <p:spPr>
              <a:xfrm>
                <a:off x="311302" y="8237025"/>
                <a:ext cx="16335392" cy="9265688"/>
              </a:xfrm>
              <a:prstGeom prst="rect">
                <a:avLst/>
              </a:prstGeom>
              <a:noFill/>
              <a:ln>
                <a:solidFill>
                  <a:srgbClr val="0070C0"/>
                </a:solidFill>
              </a:ln>
              <a:effectLst/>
            </p:spPr>
            <p:txBody>
              <a:bodyPr wrap="square" lIns="397076" tIns="198538" rIns="397076" bIns="198538" rtlCol="0">
                <a:spAutoFit/>
              </a:bodyPr>
              <a:lstStyle/>
              <a:p>
                <a:pPr lvl="0" defTabSz="914400"/>
                <a:endParaRPr lang="en-US" sz="1800" dirty="0" smtClean="0">
                  <a:solidFill>
                    <a:prstClr val="black"/>
                  </a:solidFill>
                </a:endParaRPr>
              </a:p>
              <a:p>
                <a:pPr lvl="0" defTabSz="914400"/>
                <a:r>
                  <a:rPr lang="en-US" sz="2400" dirty="0" smtClean="0">
                    <a:solidFill>
                      <a:prstClr val="black"/>
                    </a:solidFill>
                  </a:rPr>
                  <a:t>The </a:t>
                </a:r>
                <a:r>
                  <a:rPr lang="en-US" sz="2400" dirty="0"/>
                  <a:t>volumetric </a:t>
                </a:r>
                <a:r>
                  <a:rPr lang="en-US" sz="2400" dirty="0" smtClean="0"/>
                  <a:t>momentum </a:t>
                </a:r>
                <a:r>
                  <a:rPr lang="en-US" sz="2400" dirty="0"/>
                  <a:t>balance below was used to </a:t>
                </a:r>
                <a:r>
                  <a:rPr lang="en-US" sz="2400" dirty="0" smtClean="0"/>
                  <a:t>determine the necessary motor </a:t>
                </a:r>
                <a:r>
                  <a:rPr lang="en-US" sz="2400" dirty="0"/>
                  <a:t>power to generate </a:t>
                </a:r>
                <a:r>
                  <a:rPr lang="en-US" sz="2400" dirty="0" smtClean="0"/>
                  <a:t> the specified </a:t>
                </a:r>
                <a:r>
                  <a:rPr lang="en-US" sz="2400" dirty="0" smtClean="0">
                    <a:solidFill>
                      <a:prstClr val="black"/>
                    </a:solidFill>
                  </a:rPr>
                  <a:t>flow for </a:t>
                </a:r>
                <a:r>
                  <a:rPr lang="en-US" sz="2400" dirty="0">
                    <a:solidFill>
                      <a:prstClr val="black"/>
                    </a:solidFill>
                  </a:rPr>
                  <a:t>measurements down stream. The volumetric form of </a:t>
                </a:r>
                <a:r>
                  <a:rPr lang="en-US" sz="2400" dirty="0" smtClean="0">
                    <a:solidFill>
                      <a:prstClr val="black"/>
                    </a:solidFill>
                  </a:rPr>
                  <a:t>the </a:t>
                </a:r>
                <a:r>
                  <a:rPr lang="en-US" sz="2400" dirty="0">
                    <a:solidFill>
                      <a:prstClr val="black"/>
                    </a:solidFill>
                  </a:rPr>
                  <a:t>momentum balance </a:t>
                </a:r>
                <a:r>
                  <a:rPr lang="en-US" sz="2400" dirty="0" smtClean="0">
                    <a:solidFill>
                      <a:prstClr val="black"/>
                    </a:solidFill>
                  </a:rPr>
                  <a:t>accounting </a:t>
                </a:r>
                <a:r>
                  <a:rPr lang="en-US" sz="2400" dirty="0">
                    <a:solidFill>
                      <a:prstClr val="black"/>
                    </a:solidFill>
                  </a:rPr>
                  <a:t>for frictional losses on the walls, flow straighteners and thrust by </a:t>
                </a:r>
                <a:r>
                  <a:rPr lang="en-US" sz="2400" dirty="0" smtClean="0">
                    <a:solidFill>
                      <a:prstClr val="black"/>
                    </a:solidFill>
                  </a:rPr>
                  <a:t>the propeller</a:t>
                </a:r>
                <a:r>
                  <a:rPr lang="en-US" sz="2400" dirty="0">
                    <a:solidFill>
                      <a:prstClr val="black"/>
                    </a:solidFill>
                  </a:rPr>
                  <a:t>, can be rewritten </a:t>
                </a:r>
                <a:r>
                  <a:rPr lang="en-US" sz="2400" dirty="0" smtClean="0">
                    <a:solidFill>
                      <a:prstClr val="black"/>
                    </a:solidFill>
                  </a:rPr>
                  <a:t>as</a:t>
                </a:r>
              </a:p>
              <a:p>
                <a:pPr lvl="0" defTabSz="914400"/>
                <a:r>
                  <a:rPr lang="en-US" sz="2400" dirty="0" smtClean="0">
                    <a:solidFill>
                      <a:prstClr val="black"/>
                    </a:solidFill>
                  </a:rPr>
                  <a:t> </a:t>
                </a:r>
                <a14:m>
                  <m:oMath xmlns:m="http://schemas.openxmlformats.org/officeDocument/2006/math">
                    <m:sSub>
                      <m:sSubPr>
                        <m:ctrlPr>
                          <a:rPr lang="en-US" sz="2400" i="1">
                            <a:solidFill>
                              <a:prstClr val="black"/>
                            </a:solidFill>
                            <a:latin typeface="Cambria Math"/>
                          </a:rPr>
                        </m:ctrlPr>
                      </m:sSubPr>
                      <m:e>
                        <m:r>
                          <a:rPr lang="en-US" sz="2400" i="1">
                            <a:solidFill>
                              <a:prstClr val="black"/>
                            </a:solidFill>
                            <a:latin typeface="Cambria Math"/>
                          </a:rPr>
                          <m:t>𝐹</m:t>
                        </m:r>
                      </m:e>
                      <m:sub>
                        <m:r>
                          <a:rPr lang="en-US" sz="2400" i="1">
                            <a:solidFill>
                              <a:prstClr val="black"/>
                            </a:solidFill>
                            <a:latin typeface="Cambria Math"/>
                          </a:rPr>
                          <m:t>𝑡h𝑟𝑢𝑠𝑡</m:t>
                        </m:r>
                      </m:sub>
                    </m:sSub>
                    <m:r>
                      <a:rPr lang="en-US" sz="2400" i="1">
                        <a:solidFill>
                          <a:prstClr val="black"/>
                        </a:solidFill>
                        <a:latin typeface="Cambria Math"/>
                      </a:rPr>
                      <m:t>+</m:t>
                    </m:r>
                    <m:sSub>
                      <m:sSubPr>
                        <m:ctrlPr>
                          <a:rPr lang="en-US" sz="2400" i="1">
                            <a:solidFill>
                              <a:prstClr val="black"/>
                            </a:solidFill>
                            <a:latin typeface="Cambria Math"/>
                          </a:rPr>
                        </m:ctrlPr>
                      </m:sSubPr>
                      <m:e>
                        <m:r>
                          <a:rPr lang="en-US" sz="2400" i="1">
                            <a:solidFill>
                              <a:prstClr val="black"/>
                            </a:solidFill>
                            <a:latin typeface="Cambria Math"/>
                          </a:rPr>
                          <m:t>𝐹</m:t>
                        </m:r>
                      </m:e>
                      <m:sub>
                        <m:r>
                          <a:rPr lang="en-US" sz="2400" i="1">
                            <a:solidFill>
                              <a:prstClr val="black"/>
                            </a:solidFill>
                            <a:latin typeface="Cambria Math"/>
                          </a:rPr>
                          <m:t>𝑓𝑟𝑖𝑐𝑡𝑖𝑜𝑛</m:t>
                        </m:r>
                      </m:sub>
                    </m:sSub>
                    <m:r>
                      <a:rPr lang="en-US" sz="2400" i="1">
                        <a:solidFill>
                          <a:prstClr val="black"/>
                        </a:solidFill>
                        <a:latin typeface="Cambria Math"/>
                      </a:rPr>
                      <m:t>+</m:t>
                    </m:r>
                    <m:sSub>
                      <m:sSubPr>
                        <m:ctrlPr>
                          <a:rPr lang="en-US" sz="2400" i="1">
                            <a:solidFill>
                              <a:prstClr val="black"/>
                            </a:solidFill>
                            <a:latin typeface="Cambria Math"/>
                          </a:rPr>
                        </m:ctrlPr>
                      </m:sSubPr>
                      <m:e>
                        <m:r>
                          <a:rPr lang="en-US" sz="2400" i="1">
                            <a:solidFill>
                              <a:prstClr val="black"/>
                            </a:solidFill>
                            <a:latin typeface="Cambria Math"/>
                          </a:rPr>
                          <m:t>𝐹</m:t>
                        </m:r>
                      </m:e>
                      <m:sub>
                        <m:r>
                          <a:rPr lang="en-US" sz="2400" i="1">
                            <a:solidFill>
                              <a:prstClr val="black"/>
                            </a:solidFill>
                            <a:latin typeface="Cambria Math"/>
                          </a:rPr>
                          <m:t>𝑓𝑙𝑜𝑤</m:t>
                        </m:r>
                        <m:r>
                          <a:rPr lang="en-US" sz="2400" i="1">
                            <a:solidFill>
                              <a:prstClr val="black"/>
                            </a:solidFill>
                            <a:latin typeface="Cambria Math"/>
                          </a:rPr>
                          <m:t> </m:t>
                        </m:r>
                        <m:r>
                          <a:rPr lang="en-US" sz="2400" i="1">
                            <a:solidFill>
                              <a:prstClr val="black"/>
                            </a:solidFill>
                            <a:latin typeface="Cambria Math"/>
                          </a:rPr>
                          <m:t>𝑠𝑡𝑟𝑎𝑖𝑔h𝑡𝑒𝑛𝑒𝑟</m:t>
                        </m:r>
                        <m:r>
                          <a:rPr lang="en-US" sz="2400" i="1">
                            <a:solidFill>
                              <a:prstClr val="black"/>
                            </a:solidFill>
                            <a:latin typeface="Cambria Math"/>
                          </a:rPr>
                          <m:t> </m:t>
                        </m:r>
                        <m:r>
                          <a:rPr lang="en-US" sz="2400" i="1">
                            <a:solidFill>
                              <a:prstClr val="black"/>
                            </a:solidFill>
                            <a:latin typeface="Cambria Math"/>
                          </a:rPr>
                          <m:t>𝑓𝑟𝑖𝑐𝑡𝑖𝑜𝑛</m:t>
                        </m:r>
                      </m:sub>
                    </m:sSub>
                    <m:r>
                      <a:rPr lang="en-US" sz="2400" i="1">
                        <a:solidFill>
                          <a:prstClr val="black"/>
                        </a:solidFill>
                        <a:latin typeface="Cambria Math"/>
                      </a:rPr>
                      <m:t>=</m:t>
                    </m:r>
                    <m:f>
                      <m:fPr>
                        <m:ctrlPr>
                          <a:rPr lang="en-US" sz="2400" i="1">
                            <a:solidFill>
                              <a:prstClr val="black"/>
                            </a:solidFill>
                            <a:latin typeface="Cambria Math"/>
                          </a:rPr>
                        </m:ctrlPr>
                      </m:fPr>
                      <m:num>
                        <m:r>
                          <a:rPr lang="en-US" sz="2400" i="1">
                            <a:solidFill>
                              <a:prstClr val="black"/>
                            </a:solidFill>
                            <a:latin typeface="Cambria Math"/>
                          </a:rPr>
                          <m:t>𝑑</m:t>
                        </m:r>
                      </m:num>
                      <m:den>
                        <m:r>
                          <a:rPr lang="en-US" sz="2400" i="1">
                            <a:solidFill>
                              <a:prstClr val="black"/>
                            </a:solidFill>
                            <a:latin typeface="Cambria Math"/>
                          </a:rPr>
                          <m:t>𝑑𝑡</m:t>
                        </m:r>
                      </m:den>
                    </m:f>
                    <m:nary>
                      <m:naryPr>
                        <m:limLoc m:val="undOvr"/>
                        <m:supHide m:val="on"/>
                        <m:ctrlPr>
                          <a:rPr lang="en-US" sz="2400" i="1">
                            <a:solidFill>
                              <a:prstClr val="black"/>
                            </a:solidFill>
                            <a:latin typeface="Cambria Math"/>
                          </a:rPr>
                        </m:ctrlPr>
                      </m:naryPr>
                      <m:sub>
                        <m:r>
                          <m:rPr>
                            <m:brk m:alnAt="8"/>
                          </m:rPr>
                          <a:rPr lang="en-US" sz="2400" i="1">
                            <a:solidFill>
                              <a:prstClr val="black"/>
                            </a:solidFill>
                            <a:latin typeface="Cambria Math"/>
                          </a:rPr>
                          <m:t>⩝</m:t>
                        </m:r>
                      </m:sub>
                      <m:sup/>
                      <m:e>
                        <m:r>
                          <a:rPr lang="en-US" sz="2400" i="1">
                            <a:solidFill>
                              <a:prstClr val="black"/>
                            </a:solidFill>
                            <a:latin typeface="Cambria Math"/>
                          </a:rPr>
                          <m:t>𝜌</m:t>
                        </m:r>
                        <m:r>
                          <a:rPr lang="en-US" sz="2400" i="1">
                            <a:solidFill>
                              <a:prstClr val="black"/>
                            </a:solidFill>
                            <a:latin typeface="Cambria Math"/>
                          </a:rPr>
                          <m:t>𝑢</m:t>
                        </m:r>
                      </m:e>
                    </m:nary>
                    <m:r>
                      <a:rPr lang="en-US" sz="2400" i="1">
                        <a:solidFill>
                          <a:prstClr val="black"/>
                        </a:solidFill>
                        <a:latin typeface="Cambria Math"/>
                      </a:rPr>
                      <m:t>𝑑</m:t>
                    </m:r>
                    <m:r>
                      <a:rPr lang="en-US" sz="2400" i="1">
                        <a:solidFill>
                          <a:prstClr val="black"/>
                        </a:solidFill>
                        <a:latin typeface="Cambria Math"/>
                      </a:rPr>
                      <m:t>∀+</m:t>
                    </m:r>
                    <m:nary>
                      <m:naryPr>
                        <m:limLoc m:val="undOvr"/>
                        <m:supHide m:val="on"/>
                        <m:ctrlPr>
                          <a:rPr lang="en-US" sz="2400" i="1">
                            <a:solidFill>
                              <a:prstClr val="black"/>
                            </a:solidFill>
                            <a:latin typeface="Cambria Math"/>
                          </a:rPr>
                        </m:ctrlPr>
                      </m:naryPr>
                      <m:sub>
                        <m:r>
                          <m:rPr>
                            <m:brk m:alnAt="8"/>
                          </m:rPr>
                          <a:rPr lang="en-US" sz="2400" i="1">
                            <a:solidFill>
                              <a:prstClr val="black"/>
                            </a:solidFill>
                            <a:latin typeface="Cambria Math"/>
                          </a:rPr>
                          <m:t>𝐴</m:t>
                        </m:r>
                      </m:sub>
                      <m:sup/>
                      <m:e>
                        <m:r>
                          <a:rPr lang="en-US" sz="2400" i="1">
                            <a:solidFill>
                              <a:prstClr val="black"/>
                            </a:solidFill>
                            <a:latin typeface="Cambria Math"/>
                          </a:rPr>
                          <m:t>𝜌</m:t>
                        </m:r>
                        <m:r>
                          <a:rPr lang="en-US" sz="2400" i="1">
                            <a:solidFill>
                              <a:prstClr val="black"/>
                            </a:solidFill>
                            <a:latin typeface="Cambria Math"/>
                          </a:rPr>
                          <m:t>𝑢</m:t>
                        </m:r>
                        <m:d>
                          <m:dPr>
                            <m:ctrlPr>
                              <a:rPr lang="en-US" sz="2400" i="1">
                                <a:solidFill>
                                  <a:prstClr val="black"/>
                                </a:solidFill>
                                <a:latin typeface="Cambria Math"/>
                              </a:rPr>
                            </m:ctrlPr>
                          </m:dPr>
                          <m:e>
                            <m:r>
                              <a:rPr lang="en-US" sz="2400" i="1">
                                <a:solidFill>
                                  <a:prstClr val="black"/>
                                </a:solidFill>
                                <a:latin typeface="Cambria Math"/>
                              </a:rPr>
                              <m:t>𝑢</m:t>
                            </m:r>
                            <m:r>
                              <a:rPr lang="en-US" sz="2400" i="1">
                                <a:solidFill>
                                  <a:prstClr val="black"/>
                                </a:solidFill>
                                <a:latin typeface="Cambria Math"/>
                              </a:rPr>
                              <m:t>∙</m:t>
                            </m:r>
                            <m:r>
                              <a:rPr lang="en-US" sz="2400" i="1">
                                <a:solidFill>
                                  <a:prstClr val="black"/>
                                </a:solidFill>
                                <a:latin typeface="Cambria Math"/>
                              </a:rPr>
                              <m:t>𝑛</m:t>
                            </m:r>
                          </m:e>
                        </m:d>
                      </m:e>
                    </m:nary>
                    <m:r>
                      <a:rPr lang="en-US" sz="2400" i="1">
                        <a:solidFill>
                          <a:prstClr val="black"/>
                        </a:solidFill>
                        <a:latin typeface="Cambria Math"/>
                      </a:rPr>
                      <m:t>𝑑𝐴</m:t>
                    </m:r>
                  </m:oMath>
                </a14:m>
                <a:endParaRPr lang="en-US" sz="2400" dirty="0">
                  <a:solidFill>
                    <a:prstClr val="black"/>
                  </a:solidFill>
                </a:endParaRPr>
              </a:p>
              <a:p>
                <a:pPr lvl="0" defTabSz="914400"/>
                <a:r>
                  <a:rPr lang="en-US" sz="2400" dirty="0" smtClean="0">
                    <a:solidFill>
                      <a:prstClr val="black"/>
                    </a:solidFill>
                  </a:rPr>
                  <a:t>where </a:t>
                </a:r>
                <a14:m>
                  <m:oMath xmlns:m="http://schemas.openxmlformats.org/officeDocument/2006/math">
                    <m:r>
                      <a:rPr lang="en-US" sz="2400" i="1">
                        <a:solidFill>
                          <a:prstClr val="black"/>
                        </a:solidFill>
                        <a:latin typeface="Cambria Math"/>
                      </a:rPr>
                      <m:t>𝜌</m:t>
                    </m:r>
                  </m:oMath>
                </a14:m>
                <a:r>
                  <a:rPr lang="en-US" sz="2400" dirty="0" smtClean="0">
                    <a:solidFill>
                      <a:prstClr val="black"/>
                    </a:solidFill>
                  </a:rPr>
                  <a:t> is the density of the fluid, u is the x- component of velocity, n is the </a:t>
                </a:r>
              </a:p>
              <a:p>
                <a:pPr lvl="0" defTabSz="914400"/>
                <a:r>
                  <a:rPr lang="en-US" sz="2400" dirty="0" smtClean="0">
                    <a:solidFill>
                      <a:prstClr val="black"/>
                    </a:solidFill>
                  </a:rPr>
                  <a:t>direction of the flow relative to the control volume, and F is the external force</a:t>
                </a:r>
              </a:p>
              <a:p>
                <a:pPr lvl="0" defTabSz="914400"/>
                <a:r>
                  <a:rPr lang="en-US" sz="2400" dirty="0" smtClean="0">
                    <a:solidFill>
                      <a:prstClr val="black"/>
                    </a:solidFill>
                  </a:rPr>
                  <a:t>acting of the fluid. Once the initial model reached a steady flow, </a:t>
                </a:r>
                <a:r>
                  <a:rPr lang="en-US" sz="2400" dirty="0">
                    <a:solidFill>
                      <a:prstClr val="black"/>
                    </a:solidFill>
                  </a:rPr>
                  <a:t>an </a:t>
                </a:r>
                <a:endParaRPr lang="en-US" sz="2400" dirty="0" smtClean="0">
                  <a:solidFill>
                    <a:prstClr val="black"/>
                  </a:solidFill>
                </a:endParaRPr>
              </a:p>
              <a:p>
                <a:pPr lvl="0" defTabSz="914400"/>
                <a:r>
                  <a:rPr lang="en-US" sz="2400" dirty="0" smtClean="0">
                    <a:solidFill>
                      <a:prstClr val="black"/>
                    </a:solidFill>
                  </a:rPr>
                  <a:t>assumption </a:t>
                </a:r>
                <a:r>
                  <a:rPr lang="en-US" sz="2400" dirty="0">
                    <a:solidFill>
                      <a:prstClr val="black"/>
                    </a:solidFill>
                  </a:rPr>
                  <a:t>of a </a:t>
                </a:r>
                <a:r>
                  <a:rPr lang="en-US" sz="2400" dirty="0" smtClean="0">
                    <a:solidFill>
                      <a:prstClr val="black"/>
                    </a:solidFill>
                  </a:rPr>
                  <a:t>uniform velocity </a:t>
                </a:r>
                <a:r>
                  <a:rPr lang="en-US" sz="2400" dirty="0">
                    <a:solidFill>
                      <a:prstClr val="black"/>
                    </a:solidFill>
                  </a:rPr>
                  <a:t>field </a:t>
                </a:r>
                <a:r>
                  <a:rPr lang="en-US" sz="2400" dirty="0" smtClean="0">
                    <a:solidFill>
                      <a:prstClr val="black"/>
                    </a:solidFill>
                  </a:rPr>
                  <a:t>was </a:t>
                </a:r>
                <a:r>
                  <a:rPr lang="en-US" sz="2400" dirty="0">
                    <a:solidFill>
                      <a:prstClr val="black"/>
                    </a:solidFill>
                  </a:rPr>
                  <a:t>made so </a:t>
                </a:r>
                <a:r>
                  <a:rPr lang="en-US" sz="2400" dirty="0" smtClean="0">
                    <a:solidFill>
                      <a:prstClr val="black"/>
                    </a:solidFill>
                  </a:rPr>
                  <a:t>there </a:t>
                </a:r>
                <a:r>
                  <a:rPr lang="en-US" sz="2400" dirty="0">
                    <a:solidFill>
                      <a:prstClr val="black"/>
                    </a:solidFill>
                  </a:rPr>
                  <a:t>is no variation in </a:t>
                </a:r>
                <a:endParaRPr lang="en-US" sz="2400" dirty="0" smtClean="0">
                  <a:solidFill>
                    <a:prstClr val="black"/>
                  </a:solidFill>
                </a:endParaRPr>
              </a:p>
              <a:p>
                <a:pPr lvl="0" defTabSz="914400"/>
                <a:r>
                  <a:rPr lang="en-US" sz="2400" dirty="0" smtClean="0">
                    <a:solidFill>
                      <a:prstClr val="black"/>
                    </a:solidFill>
                  </a:rPr>
                  <a:t>the </a:t>
                </a:r>
                <a:r>
                  <a:rPr lang="el-GR" sz="2400" dirty="0">
                    <a:solidFill>
                      <a:prstClr val="black"/>
                    </a:solidFill>
                  </a:rPr>
                  <a:t>θ</a:t>
                </a:r>
                <a:r>
                  <a:rPr lang="en-US" sz="2400" dirty="0">
                    <a:solidFill>
                      <a:prstClr val="black"/>
                    </a:solidFill>
                  </a:rPr>
                  <a:t> direction. </a:t>
                </a:r>
                <a:r>
                  <a:rPr lang="en-US" sz="2400" dirty="0" smtClean="0">
                    <a:solidFill>
                      <a:prstClr val="black"/>
                    </a:solidFill>
                  </a:rPr>
                  <a:t>When accounting </a:t>
                </a:r>
                <a:r>
                  <a:rPr lang="en-US" sz="2400" dirty="0">
                    <a:solidFill>
                      <a:prstClr val="black"/>
                    </a:solidFill>
                  </a:rPr>
                  <a:t>for the frictional losses, the surface area of </a:t>
                </a:r>
                <a:endParaRPr lang="en-US" sz="2400" dirty="0" smtClean="0">
                  <a:solidFill>
                    <a:prstClr val="black"/>
                  </a:solidFill>
                </a:endParaRPr>
              </a:p>
              <a:p>
                <a:pPr lvl="0" defTabSz="914400"/>
                <a:r>
                  <a:rPr lang="en-US" sz="2400" dirty="0" smtClean="0">
                    <a:solidFill>
                      <a:prstClr val="black"/>
                    </a:solidFill>
                  </a:rPr>
                  <a:t>the </a:t>
                </a:r>
                <a:r>
                  <a:rPr lang="en-US" sz="2400" dirty="0">
                    <a:solidFill>
                      <a:prstClr val="black"/>
                    </a:solidFill>
                  </a:rPr>
                  <a:t>tank </a:t>
                </a:r>
                <a:r>
                  <a:rPr lang="en-US" sz="2400" dirty="0" smtClean="0">
                    <a:solidFill>
                      <a:prstClr val="black"/>
                    </a:solidFill>
                  </a:rPr>
                  <a:t>was calculated by </a:t>
                </a:r>
                <a:r>
                  <a:rPr lang="en-US" sz="2400" dirty="0">
                    <a:solidFill>
                      <a:prstClr val="black"/>
                    </a:solidFill>
                  </a:rPr>
                  <a:t>measuring the dimensions of the </a:t>
                </a:r>
                <a:r>
                  <a:rPr lang="en-US" sz="2400" dirty="0" smtClean="0">
                    <a:solidFill>
                      <a:prstClr val="black"/>
                    </a:solidFill>
                  </a:rPr>
                  <a:t>tank, </a:t>
                </a:r>
                <a:r>
                  <a:rPr lang="en-US" sz="2400" dirty="0">
                    <a:solidFill>
                      <a:prstClr val="black"/>
                    </a:solidFill>
                  </a:rPr>
                  <a:t>as well </a:t>
                </a:r>
                <a:r>
                  <a:rPr lang="en-US" sz="2400" dirty="0" smtClean="0">
                    <a:solidFill>
                      <a:prstClr val="black"/>
                    </a:solidFill>
                  </a:rPr>
                  <a:t>as, </a:t>
                </a:r>
                <a:r>
                  <a:rPr lang="en-US" sz="2400" dirty="0">
                    <a:solidFill>
                      <a:prstClr val="black"/>
                    </a:solidFill>
                  </a:rPr>
                  <a:t>the </a:t>
                </a:r>
                <a:endParaRPr lang="en-US" sz="2400" dirty="0" smtClean="0">
                  <a:solidFill>
                    <a:prstClr val="black"/>
                  </a:solidFill>
                </a:endParaRPr>
              </a:p>
              <a:p>
                <a:pPr lvl="0" defTabSz="914400"/>
                <a:r>
                  <a:rPr lang="en-US" sz="2400" dirty="0" smtClean="0">
                    <a:solidFill>
                      <a:prstClr val="black"/>
                    </a:solidFill>
                  </a:rPr>
                  <a:t>surface </a:t>
                </a:r>
                <a:r>
                  <a:rPr lang="en-US" sz="2400" dirty="0">
                    <a:solidFill>
                      <a:prstClr val="black"/>
                    </a:solidFill>
                  </a:rPr>
                  <a:t>area of the flow </a:t>
                </a:r>
                <a:r>
                  <a:rPr lang="en-US" sz="2400" dirty="0" smtClean="0">
                    <a:solidFill>
                      <a:prstClr val="black"/>
                    </a:solidFill>
                  </a:rPr>
                  <a:t>straightener tubes </a:t>
                </a:r>
                <a:r>
                  <a:rPr lang="en-US" sz="2400" dirty="0" smtClean="0"/>
                  <a:t>that</a:t>
                </a:r>
                <a:r>
                  <a:rPr lang="en-US" sz="2400" dirty="0" smtClean="0">
                    <a:solidFill>
                      <a:prstClr val="black"/>
                    </a:solidFill>
                  </a:rPr>
                  <a:t> the </a:t>
                </a:r>
                <a:r>
                  <a:rPr lang="en-US" sz="2400" dirty="0">
                    <a:solidFill>
                      <a:prstClr val="black"/>
                    </a:solidFill>
                  </a:rPr>
                  <a:t>fluid passed through. With </a:t>
                </a:r>
                <a:endParaRPr lang="en-US" sz="2400" dirty="0" smtClean="0">
                  <a:solidFill>
                    <a:prstClr val="black"/>
                  </a:solidFill>
                </a:endParaRPr>
              </a:p>
              <a:p>
                <a:pPr lvl="0" defTabSz="914400"/>
                <a:r>
                  <a:rPr lang="en-US" sz="2400" dirty="0" smtClean="0">
                    <a:solidFill>
                      <a:prstClr val="black"/>
                    </a:solidFill>
                  </a:rPr>
                  <a:t>the </a:t>
                </a:r>
                <a:r>
                  <a:rPr lang="en-US" sz="2400" dirty="0">
                    <a:solidFill>
                      <a:prstClr val="black"/>
                    </a:solidFill>
                  </a:rPr>
                  <a:t>surface area of the </a:t>
                </a:r>
                <a:r>
                  <a:rPr lang="en-US" sz="2400" dirty="0" smtClean="0">
                    <a:solidFill>
                      <a:prstClr val="black"/>
                    </a:solidFill>
                  </a:rPr>
                  <a:t>contributing </a:t>
                </a:r>
                <a:r>
                  <a:rPr lang="en-US" sz="2400" dirty="0">
                    <a:solidFill>
                      <a:prstClr val="black"/>
                    </a:solidFill>
                  </a:rPr>
                  <a:t>friction factors measured, the force </a:t>
                </a:r>
                <a:r>
                  <a:rPr lang="en-US" sz="2400" dirty="0" smtClean="0">
                    <a:solidFill>
                      <a:prstClr val="black"/>
                    </a:solidFill>
                  </a:rPr>
                  <a:t>due </a:t>
                </a:r>
                <a:r>
                  <a:rPr lang="en-US" sz="2400" dirty="0">
                    <a:solidFill>
                      <a:prstClr val="black"/>
                    </a:solidFill>
                  </a:rPr>
                  <a:t>to </a:t>
                </a:r>
                <a:endParaRPr lang="en-US" sz="2400" dirty="0" smtClean="0">
                  <a:solidFill>
                    <a:prstClr val="black"/>
                  </a:solidFill>
                </a:endParaRPr>
              </a:p>
              <a:p>
                <a:pPr lvl="0" defTabSz="914400"/>
                <a:r>
                  <a:rPr lang="en-US" sz="2400" dirty="0" smtClean="0">
                    <a:solidFill>
                      <a:prstClr val="black"/>
                    </a:solidFill>
                  </a:rPr>
                  <a:t>friction </a:t>
                </a:r>
                <a:r>
                  <a:rPr lang="en-US" sz="2400" dirty="0">
                    <a:solidFill>
                      <a:prstClr val="black"/>
                    </a:solidFill>
                  </a:rPr>
                  <a:t>is equivalent </a:t>
                </a:r>
                <a:r>
                  <a:rPr lang="en-US" sz="2400" dirty="0" smtClean="0">
                    <a:solidFill>
                      <a:prstClr val="black"/>
                    </a:solidFill>
                  </a:rPr>
                  <a:t>to </a:t>
                </a:r>
                <a:r>
                  <a:rPr lang="en-US" sz="2400" dirty="0">
                    <a:solidFill>
                      <a:prstClr val="black"/>
                    </a:solidFill>
                  </a:rPr>
                  <a:t>drag force. As shown </a:t>
                </a:r>
                <a14:m>
                  <m:oMath xmlns:m="http://schemas.openxmlformats.org/officeDocument/2006/math">
                    <m:sSub>
                      <m:sSubPr>
                        <m:ctrlPr>
                          <a:rPr lang="en-US" sz="2400" i="1">
                            <a:solidFill>
                              <a:prstClr val="black"/>
                            </a:solidFill>
                            <a:latin typeface="Cambria Math"/>
                          </a:rPr>
                        </m:ctrlPr>
                      </m:sSubPr>
                      <m:e>
                        <m:r>
                          <a:rPr lang="en-US" sz="2400" i="1">
                            <a:solidFill>
                              <a:prstClr val="black"/>
                            </a:solidFill>
                            <a:latin typeface="Cambria Math"/>
                          </a:rPr>
                          <m:t>𝐹</m:t>
                        </m:r>
                      </m:e>
                      <m:sub>
                        <m:r>
                          <a:rPr lang="en-US" sz="2400" i="1">
                            <a:solidFill>
                              <a:prstClr val="black"/>
                            </a:solidFill>
                            <a:latin typeface="Cambria Math"/>
                          </a:rPr>
                          <m:t>𝐷</m:t>
                        </m:r>
                      </m:sub>
                    </m:sSub>
                    <m:r>
                      <a:rPr lang="en-US" sz="2400" i="1">
                        <a:solidFill>
                          <a:prstClr val="black"/>
                        </a:solidFill>
                        <a:latin typeface="Cambria Math"/>
                      </a:rPr>
                      <m:t>=</m:t>
                    </m:r>
                    <m:f>
                      <m:fPr>
                        <m:ctrlPr>
                          <a:rPr lang="en-US" sz="2400" i="1">
                            <a:solidFill>
                              <a:prstClr val="black"/>
                            </a:solidFill>
                            <a:latin typeface="Cambria Math"/>
                          </a:rPr>
                        </m:ctrlPr>
                      </m:fPr>
                      <m:num>
                        <m:r>
                          <m:rPr>
                            <m:sty m:val="p"/>
                          </m:rPr>
                          <a:rPr lang="en-US" sz="2400" i="1">
                            <a:solidFill>
                              <a:prstClr val="black"/>
                            </a:solidFill>
                            <a:latin typeface="Cambria Math"/>
                          </a:rPr>
                          <m:t>ρ</m:t>
                        </m:r>
                        <m:sSub>
                          <m:sSubPr>
                            <m:ctrlPr>
                              <a:rPr lang="en-US" sz="2400" i="1">
                                <a:solidFill>
                                  <a:prstClr val="black"/>
                                </a:solidFill>
                                <a:latin typeface="Cambria Math"/>
                              </a:rPr>
                            </m:ctrlPr>
                          </m:sSubPr>
                          <m:e>
                            <m:r>
                              <a:rPr lang="en-US" sz="2400" i="1">
                                <a:solidFill>
                                  <a:prstClr val="black"/>
                                </a:solidFill>
                                <a:latin typeface="Cambria Math"/>
                              </a:rPr>
                              <m:t>𝐶</m:t>
                            </m:r>
                          </m:e>
                          <m:sub>
                            <m:r>
                              <a:rPr lang="en-US" sz="2400" i="1">
                                <a:solidFill>
                                  <a:prstClr val="black"/>
                                </a:solidFill>
                                <a:latin typeface="Cambria Math"/>
                              </a:rPr>
                              <m:t>𝐷</m:t>
                            </m:r>
                          </m:sub>
                        </m:sSub>
                        <m:sSup>
                          <m:sSupPr>
                            <m:ctrlPr>
                              <a:rPr lang="en-US" sz="2400" i="1">
                                <a:solidFill>
                                  <a:prstClr val="black"/>
                                </a:solidFill>
                                <a:latin typeface="Cambria Math"/>
                              </a:rPr>
                            </m:ctrlPr>
                          </m:sSupPr>
                          <m:e>
                            <m:r>
                              <a:rPr lang="en-US" sz="2400" i="1">
                                <a:solidFill>
                                  <a:prstClr val="black"/>
                                </a:solidFill>
                                <a:latin typeface="Cambria Math"/>
                              </a:rPr>
                              <m:t>𝑈</m:t>
                            </m:r>
                          </m:e>
                          <m:sup>
                            <m:r>
                              <a:rPr lang="en-US" sz="2400" i="1">
                                <a:solidFill>
                                  <a:prstClr val="black"/>
                                </a:solidFill>
                                <a:latin typeface="Cambria Math"/>
                              </a:rPr>
                              <m:t>2</m:t>
                            </m:r>
                          </m:sup>
                        </m:sSup>
                        <m:sSub>
                          <m:sSubPr>
                            <m:ctrlPr>
                              <a:rPr lang="en-US" sz="2400" i="1">
                                <a:solidFill>
                                  <a:prstClr val="black"/>
                                </a:solidFill>
                                <a:latin typeface="Cambria Math"/>
                              </a:rPr>
                            </m:ctrlPr>
                          </m:sSubPr>
                          <m:e>
                            <m:r>
                              <a:rPr lang="en-US" sz="2400" i="1">
                                <a:solidFill>
                                  <a:prstClr val="black"/>
                                </a:solidFill>
                                <a:latin typeface="Cambria Math"/>
                              </a:rPr>
                              <m:t>𝐴</m:t>
                            </m:r>
                          </m:e>
                          <m:sub>
                            <m:r>
                              <a:rPr lang="en-US" sz="2400" i="1">
                                <a:solidFill>
                                  <a:prstClr val="black"/>
                                </a:solidFill>
                                <a:latin typeface="Cambria Math"/>
                              </a:rPr>
                              <m:t>𝑠𝑢𝑟𝑓</m:t>
                            </m:r>
                          </m:sub>
                        </m:sSub>
                      </m:num>
                      <m:den>
                        <m:r>
                          <a:rPr lang="en-US" sz="2400" i="1">
                            <a:solidFill>
                              <a:prstClr val="black"/>
                            </a:solidFill>
                            <a:latin typeface="Cambria Math"/>
                          </a:rPr>
                          <m:t>2</m:t>
                        </m:r>
                      </m:den>
                    </m:f>
                    <m:r>
                      <a:rPr lang="en-US" sz="2400">
                        <a:solidFill>
                          <a:prstClr val="black"/>
                        </a:solidFill>
                        <a:latin typeface="Cambria Math"/>
                      </a:rPr>
                      <m:t> </m:t>
                    </m:r>
                  </m:oMath>
                </a14:m>
                <a:r>
                  <a:rPr lang="en-US" sz="2400" dirty="0">
                    <a:solidFill>
                      <a:prstClr val="black"/>
                    </a:solidFill>
                  </a:rPr>
                  <a:t>where the </a:t>
                </a:r>
                <a:endParaRPr lang="en-US" sz="2400" dirty="0" smtClean="0">
                  <a:solidFill>
                    <a:prstClr val="black"/>
                  </a:solidFill>
                </a:endParaRPr>
              </a:p>
              <a:p>
                <a:pPr lvl="0" defTabSz="914400"/>
                <a:r>
                  <a:rPr lang="en-US" sz="2400" dirty="0" smtClean="0">
                    <a:solidFill>
                      <a:prstClr val="black"/>
                    </a:solidFill>
                  </a:rPr>
                  <a:t>coefficient </a:t>
                </a:r>
                <a:r>
                  <a:rPr lang="en-US" sz="2400" dirty="0">
                    <a:solidFill>
                      <a:prstClr val="black"/>
                    </a:solidFill>
                  </a:rPr>
                  <a:t>of friction is </a:t>
                </a:r>
                <a:r>
                  <a:rPr lang="en-US" sz="2400" dirty="0"/>
                  <a:t>d</a:t>
                </a:r>
                <a:r>
                  <a:rPr lang="en-US" sz="2400" dirty="0" smtClean="0">
                    <a:solidFill>
                      <a:schemeClr val="tx1"/>
                    </a:solidFill>
                  </a:rPr>
                  <a:t>efined as </a:t>
                </a:r>
                <a14:m>
                  <m:oMath xmlns:m="http://schemas.openxmlformats.org/officeDocument/2006/math">
                    <m:sSub>
                      <m:sSubPr>
                        <m:ctrlPr>
                          <a:rPr lang="en-US" sz="2400" i="1">
                            <a:solidFill>
                              <a:schemeClr val="tx1"/>
                            </a:solidFill>
                            <a:latin typeface="Cambria Math"/>
                          </a:rPr>
                        </m:ctrlPr>
                      </m:sSubPr>
                      <m:e>
                        <m:r>
                          <a:rPr lang="en-US" sz="2400" i="1">
                            <a:solidFill>
                              <a:schemeClr val="tx1"/>
                            </a:solidFill>
                            <a:latin typeface="Cambria Math"/>
                          </a:rPr>
                          <m:t>𝐶</m:t>
                        </m:r>
                      </m:e>
                      <m:sub>
                        <m:r>
                          <a:rPr lang="en-US" sz="2400" b="0" i="1" smtClean="0">
                            <a:solidFill>
                              <a:schemeClr val="tx1"/>
                            </a:solidFill>
                            <a:latin typeface="Cambria Math"/>
                          </a:rPr>
                          <m:t>𝐷</m:t>
                        </m:r>
                      </m:sub>
                    </m:sSub>
                    <m:r>
                      <a:rPr lang="en-US" sz="2400" i="1">
                        <a:solidFill>
                          <a:schemeClr val="tx1"/>
                        </a:solidFill>
                        <a:latin typeface="Cambria Math"/>
                      </a:rPr>
                      <m:t>=</m:t>
                    </m:r>
                    <m:f>
                      <m:fPr>
                        <m:ctrlPr>
                          <a:rPr lang="en-US" sz="2400" i="1">
                            <a:solidFill>
                              <a:schemeClr val="tx1"/>
                            </a:solidFill>
                            <a:latin typeface="Cambria Math"/>
                          </a:rPr>
                        </m:ctrlPr>
                      </m:fPr>
                      <m:num>
                        <m:r>
                          <a:rPr lang="en-US" sz="2400" i="1">
                            <a:solidFill>
                              <a:schemeClr val="tx1"/>
                            </a:solidFill>
                            <a:latin typeface="Cambria Math"/>
                          </a:rPr>
                          <m:t>0.075</m:t>
                        </m:r>
                      </m:num>
                      <m:den>
                        <m:sSup>
                          <m:sSupPr>
                            <m:ctrlPr>
                              <a:rPr lang="en-US" sz="2400" i="1">
                                <a:solidFill>
                                  <a:schemeClr val="tx1"/>
                                </a:solidFill>
                                <a:latin typeface="Cambria Math"/>
                              </a:rPr>
                            </m:ctrlPr>
                          </m:sSupPr>
                          <m:e>
                            <m:d>
                              <m:dPr>
                                <m:ctrlPr>
                                  <a:rPr lang="en-US" sz="2400" i="1">
                                    <a:solidFill>
                                      <a:schemeClr val="tx1"/>
                                    </a:solidFill>
                                    <a:latin typeface="Cambria Math"/>
                                  </a:rPr>
                                </m:ctrlPr>
                              </m:dPr>
                              <m:e>
                                <m:r>
                                  <a:rPr lang="en-US" sz="2400" i="1">
                                    <a:solidFill>
                                      <a:schemeClr val="tx1"/>
                                    </a:solidFill>
                                    <a:latin typeface="Cambria Math"/>
                                  </a:rPr>
                                  <m:t>𝑙𝑜𝑔</m:t>
                                </m:r>
                                <m:r>
                                  <a:rPr lang="en-US" sz="2400" i="1">
                                    <a:solidFill>
                                      <a:schemeClr val="tx1"/>
                                    </a:solidFill>
                                    <a:latin typeface="Cambria Math"/>
                                  </a:rPr>
                                  <m:t>10</m:t>
                                </m:r>
                                <m:d>
                                  <m:dPr>
                                    <m:ctrlPr>
                                      <a:rPr lang="en-US" sz="2400" i="1">
                                        <a:solidFill>
                                          <a:schemeClr val="tx1"/>
                                        </a:solidFill>
                                        <a:latin typeface="Cambria Math"/>
                                      </a:rPr>
                                    </m:ctrlPr>
                                  </m:dPr>
                                  <m:e>
                                    <m:r>
                                      <a:rPr lang="en-US" sz="2400" i="1">
                                        <a:solidFill>
                                          <a:schemeClr val="tx1"/>
                                        </a:solidFill>
                                        <a:latin typeface="Cambria Math"/>
                                      </a:rPr>
                                      <m:t>𝑅𝑒</m:t>
                                    </m:r>
                                  </m:e>
                                </m:d>
                                <m:r>
                                  <a:rPr lang="en-US" sz="2400" i="1">
                                    <a:solidFill>
                                      <a:schemeClr val="tx1"/>
                                    </a:solidFill>
                                    <a:latin typeface="Cambria Math"/>
                                  </a:rPr>
                                  <m:t>−2</m:t>
                                </m:r>
                              </m:e>
                            </m:d>
                          </m:e>
                          <m:sup>
                            <m:r>
                              <a:rPr lang="en-US" sz="2400" i="1">
                                <a:solidFill>
                                  <a:schemeClr val="tx1"/>
                                </a:solidFill>
                                <a:latin typeface="Cambria Math"/>
                              </a:rPr>
                              <m:t>2</m:t>
                            </m:r>
                          </m:sup>
                        </m:sSup>
                      </m:den>
                    </m:f>
                  </m:oMath>
                </a14:m>
                <a:r>
                  <a:rPr lang="en-US" sz="2400" dirty="0">
                    <a:solidFill>
                      <a:schemeClr val="tx1"/>
                    </a:solidFill>
                  </a:rPr>
                  <a:t> </a:t>
                </a:r>
                <a:r>
                  <a:rPr lang="en-US" sz="2400" dirty="0" smtClean="0">
                    <a:solidFill>
                      <a:schemeClr val="tx1"/>
                    </a:solidFill>
                  </a:rPr>
                  <a:t>indicating that </a:t>
                </a:r>
                <a:r>
                  <a:rPr lang="en-US" sz="2400" dirty="0">
                    <a:solidFill>
                      <a:prstClr val="black"/>
                    </a:solidFill>
                  </a:rPr>
                  <a:t>the </a:t>
                </a:r>
                <a:endParaRPr lang="en-US" sz="2400" dirty="0" smtClean="0">
                  <a:solidFill>
                    <a:prstClr val="black"/>
                  </a:solidFill>
                </a:endParaRPr>
              </a:p>
              <a:p>
                <a:pPr lvl="0" defTabSz="914400"/>
                <a:r>
                  <a:rPr lang="en-US" sz="2400" dirty="0" smtClean="0">
                    <a:solidFill>
                      <a:prstClr val="black"/>
                    </a:solidFill>
                  </a:rPr>
                  <a:t>drag </a:t>
                </a:r>
                <a:r>
                  <a:rPr lang="en-US" sz="2400" dirty="0">
                    <a:solidFill>
                      <a:prstClr val="black"/>
                    </a:solidFill>
                  </a:rPr>
                  <a:t>coefficient is a function of the </a:t>
                </a:r>
                <a:r>
                  <a:rPr lang="en-US" sz="2400" dirty="0" smtClean="0">
                    <a:solidFill>
                      <a:prstClr val="black"/>
                    </a:solidFill>
                  </a:rPr>
                  <a:t>Reynolds number</a:t>
                </a:r>
                <a:r>
                  <a:rPr lang="en-US" sz="2400" dirty="0">
                    <a:solidFill>
                      <a:prstClr val="black"/>
                    </a:solidFill>
                  </a:rPr>
                  <a:t>. </a:t>
                </a:r>
                <a:r>
                  <a:rPr lang="en-US" sz="2400" dirty="0" smtClean="0">
                    <a:solidFill>
                      <a:prstClr val="black"/>
                    </a:solidFill>
                  </a:rPr>
                  <a:t>The p</a:t>
                </a:r>
                <a:r>
                  <a:rPr lang="en-US" sz="2400" dirty="0" smtClean="0"/>
                  <a:t>ower equation is </a:t>
                </a:r>
              </a:p>
              <a:p>
                <a:pPr lvl="0" defTabSz="914400"/>
                <a:r>
                  <a:rPr lang="en-US" sz="2400" dirty="0" smtClean="0"/>
                  <a:t>as follows</a:t>
                </a:r>
                <a14:m>
                  <m:oMath xmlns:m="http://schemas.openxmlformats.org/officeDocument/2006/math">
                    <m:r>
                      <a:rPr lang="en-US" sz="2400" b="0" i="0" smtClean="0">
                        <a:solidFill>
                          <a:prstClr val="black"/>
                        </a:solidFill>
                        <a:latin typeface="Cambria Math"/>
                      </a:rPr>
                      <m:t>,  </m:t>
                    </m:r>
                    <m:r>
                      <a:rPr lang="en-US" sz="2400" i="1">
                        <a:solidFill>
                          <a:prstClr val="black"/>
                        </a:solidFill>
                        <a:latin typeface="Cambria Math"/>
                      </a:rPr>
                      <m:t>𝑃𝑜𝑤𝑒𝑟</m:t>
                    </m:r>
                    <m:r>
                      <a:rPr lang="en-US" sz="2400" i="1">
                        <a:solidFill>
                          <a:prstClr val="black"/>
                        </a:solidFill>
                        <a:latin typeface="Cambria Math"/>
                      </a:rPr>
                      <m:t>=</m:t>
                    </m:r>
                    <m:r>
                      <a:rPr lang="en-US" sz="2400" i="1">
                        <a:solidFill>
                          <a:prstClr val="black"/>
                        </a:solidFill>
                        <a:latin typeface="Cambria Math"/>
                      </a:rPr>
                      <m:t>𝜌</m:t>
                    </m:r>
                    <m:sSup>
                      <m:sSupPr>
                        <m:ctrlPr>
                          <a:rPr lang="en-US" sz="2400" i="1">
                            <a:solidFill>
                              <a:prstClr val="black"/>
                            </a:solidFill>
                            <a:latin typeface="Cambria Math"/>
                          </a:rPr>
                        </m:ctrlPr>
                      </m:sSupPr>
                      <m:e>
                        <m:r>
                          <a:rPr lang="en-US" sz="2400" i="1">
                            <a:solidFill>
                              <a:prstClr val="black"/>
                            </a:solidFill>
                            <a:latin typeface="Cambria Math"/>
                          </a:rPr>
                          <m:t>𝑈</m:t>
                        </m:r>
                      </m:e>
                      <m:sup>
                        <m:r>
                          <a:rPr lang="en-US" sz="2400" i="1">
                            <a:solidFill>
                              <a:prstClr val="black"/>
                            </a:solidFill>
                            <a:latin typeface="Cambria Math"/>
                          </a:rPr>
                          <m:t>3</m:t>
                        </m:r>
                      </m:sup>
                    </m:sSup>
                    <m:r>
                      <a:rPr lang="en-US" sz="2400" i="1">
                        <a:solidFill>
                          <a:prstClr val="black"/>
                        </a:solidFill>
                        <a:latin typeface="Cambria Math"/>
                      </a:rPr>
                      <m:t>[</m:t>
                    </m:r>
                    <m:f>
                      <m:fPr>
                        <m:ctrlPr>
                          <a:rPr lang="en-US" sz="2400" i="1">
                            <a:solidFill>
                              <a:prstClr val="black"/>
                            </a:solidFill>
                            <a:latin typeface="Cambria Math"/>
                          </a:rPr>
                        </m:ctrlPr>
                      </m:fPr>
                      <m:num>
                        <m:sSub>
                          <m:sSubPr>
                            <m:ctrlPr>
                              <a:rPr lang="en-US" sz="2400" i="1">
                                <a:solidFill>
                                  <a:prstClr val="black"/>
                                </a:solidFill>
                                <a:latin typeface="Cambria Math"/>
                              </a:rPr>
                            </m:ctrlPr>
                          </m:sSubPr>
                          <m:e>
                            <m:r>
                              <a:rPr lang="en-US" sz="2400" i="1">
                                <a:solidFill>
                                  <a:prstClr val="black"/>
                                </a:solidFill>
                                <a:latin typeface="Cambria Math"/>
                              </a:rPr>
                              <m:t>𝐶</m:t>
                            </m:r>
                          </m:e>
                          <m:sub>
                            <m:r>
                              <a:rPr lang="en-US" sz="2400" i="1">
                                <a:solidFill>
                                  <a:prstClr val="black"/>
                                </a:solidFill>
                                <a:latin typeface="Cambria Math"/>
                              </a:rPr>
                              <m:t>𝑓</m:t>
                            </m:r>
                          </m:sub>
                        </m:sSub>
                        <m:sSub>
                          <m:sSubPr>
                            <m:ctrlPr>
                              <a:rPr lang="en-US" sz="2400" i="1">
                                <a:solidFill>
                                  <a:prstClr val="black"/>
                                </a:solidFill>
                                <a:latin typeface="Cambria Math"/>
                              </a:rPr>
                            </m:ctrlPr>
                          </m:sSubPr>
                          <m:e>
                            <m:r>
                              <a:rPr lang="en-US" sz="2400" i="1">
                                <a:solidFill>
                                  <a:prstClr val="black"/>
                                </a:solidFill>
                                <a:latin typeface="Cambria Math"/>
                              </a:rPr>
                              <m:t>𝐴</m:t>
                            </m:r>
                          </m:e>
                          <m:sub>
                            <m:r>
                              <a:rPr lang="en-US" sz="2400" i="1">
                                <a:solidFill>
                                  <a:prstClr val="black"/>
                                </a:solidFill>
                                <a:latin typeface="Cambria Math"/>
                              </a:rPr>
                              <m:t>𝑠𝑢𝑟𝑓𝑎𝑐𝑒</m:t>
                            </m:r>
                          </m:sub>
                        </m:sSub>
                      </m:num>
                      <m:den>
                        <m:r>
                          <a:rPr lang="en-US" sz="2400" i="1">
                            <a:solidFill>
                              <a:prstClr val="black"/>
                            </a:solidFill>
                            <a:latin typeface="Cambria Math"/>
                          </a:rPr>
                          <m:t>2</m:t>
                        </m:r>
                      </m:den>
                    </m:f>
                    <m:r>
                      <a:rPr lang="en-US" sz="2400" i="1">
                        <a:solidFill>
                          <a:prstClr val="black"/>
                        </a:solidFill>
                        <a:latin typeface="Cambria Math"/>
                      </a:rPr>
                      <m:t>+</m:t>
                    </m:r>
                    <m:f>
                      <m:fPr>
                        <m:ctrlPr>
                          <a:rPr lang="en-US" sz="2400" i="1">
                            <a:solidFill>
                              <a:prstClr val="black"/>
                            </a:solidFill>
                            <a:latin typeface="Cambria Math"/>
                          </a:rPr>
                        </m:ctrlPr>
                      </m:fPr>
                      <m:num>
                        <m:sSub>
                          <m:sSubPr>
                            <m:ctrlPr>
                              <a:rPr lang="en-US" sz="2400" i="1">
                                <a:solidFill>
                                  <a:prstClr val="black"/>
                                </a:solidFill>
                                <a:latin typeface="Cambria Math"/>
                              </a:rPr>
                            </m:ctrlPr>
                          </m:sSubPr>
                          <m:e>
                            <m:r>
                              <a:rPr lang="en-US" sz="2400" i="1">
                                <a:solidFill>
                                  <a:prstClr val="black"/>
                                </a:solidFill>
                                <a:latin typeface="Cambria Math"/>
                              </a:rPr>
                              <m:t>𝐶</m:t>
                            </m:r>
                          </m:e>
                          <m:sub>
                            <m:r>
                              <a:rPr lang="en-US" sz="2400" i="1">
                                <a:solidFill>
                                  <a:prstClr val="black"/>
                                </a:solidFill>
                                <a:latin typeface="Cambria Math"/>
                              </a:rPr>
                              <m:t>𝑓</m:t>
                            </m:r>
                          </m:sub>
                        </m:sSub>
                        <m:sSub>
                          <m:sSubPr>
                            <m:ctrlPr>
                              <a:rPr lang="en-US" sz="2400" i="1">
                                <a:solidFill>
                                  <a:prstClr val="black"/>
                                </a:solidFill>
                                <a:latin typeface="Cambria Math"/>
                              </a:rPr>
                            </m:ctrlPr>
                          </m:sSubPr>
                          <m:e>
                            <m:r>
                              <a:rPr lang="en-US" sz="2400" i="1">
                                <a:solidFill>
                                  <a:prstClr val="black"/>
                                </a:solidFill>
                                <a:latin typeface="Cambria Math"/>
                              </a:rPr>
                              <m:t>𝐴</m:t>
                            </m:r>
                          </m:e>
                          <m:sub>
                            <m:r>
                              <a:rPr lang="en-US" sz="2400" i="1">
                                <a:solidFill>
                                  <a:prstClr val="black"/>
                                </a:solidFill>
                                <a:latin typeface="Cambria Math"/>
                              </a:rPr>
                              <m:t>𝑠𝑡𝑟𝑎𝑖𝑔h𝑡𝑒𝑛𝑒𝑟𝑠</m:t>
                            </m:r>
                          </m:sub>
                        </m:sSub>
                      </m:num>
                      <m:den>
                        <m:r>
                          <a:rPr lang="en-US" sz="2400" i="1">
                            <a:solidFill>
                              <a:prstClr val="black"/>
                            </a:solidFill>
                            <a:latin typeface="Cambria Math"/>
                          </a:rPr>
                          <m:t>2</m:t>
                        </m:r>
                      </m:den>
                    </m:f>
                    <m:r>
                      <a:rPr lang="en-US" sz="2400" i="1">
                        <a:solidFill>
                          <a:prstClr val="black"/>
                        </a:solidFill>
                        <a:latin typeface="Cambria Math"/>
                      </a:rPr>
                      <m:t>]</m:t>
                    </m:r>
                  </m:oMath>
                </a14:m>
                <a:r>
                  <a:rPr lang="en-US" sz="2400" dirty="0">
                    <a:solidFill>
                      <a:prstClr val="black"/>
                    </a:solidFill>
                  </a:rPr>
                  <a:t> . </a:t>
                </a:r>
                <a:r>
                  <a:rPr lang="en-US" sz="2400" dirty="0" smtClean="0"/>
                  <a:t>Power was calculated in Watts and converted to Horsepower to determine the size of the motor necessary </a:t>
                </a:r>
                <a:r>
                  <a:rPr lang="en-US" sz="2400" dirty="0"/>
                  <a:t>to drive the flow. </a:t>
                </a:r>
                <a:r>
                  <a:rPr lang="en-US" sz="2400" dirty="0" smtClean="0"/>
                  <a:t>Two </a:t>
                </a:r>
                <a:r>
                  <a:rPr lang="en-US" sz="2400" dirty="0"/>
                  <a:t>flow straightener styles were compared to </a:t>
                </a:r>
                <a:r>
                  <a:rPr lang="en-US" sz="2400" dirty="0" smtClean="0"/>
                  <a:t>determine </a:t>
                </a:r>
                <a:r>
                  <a:rPr lang="en-US" sz="2400" dirty="0"/>
                  <a:t>which </a:t>
                </a:r>
                <a:r>
                  <a:rPr lang="en-US" sz="2400" dirty="0" smtClean="0"/>
                  <a:t>provided </a:t>
                </a:r>
                <a:r>
                  <a:rPr lang="en-US" sz="2400" dirty="0"/>
                  <a:t>the least amount of frictional loss. The two designs were the honeycomb stacked tube design and the other design was a porous block. The honeycomb style accounted for the least amount of frictional losses relative to the porous block. As a result, we were able to finalize a flow straightener design as well as </a:t>
                </a:r>
                <a:r>
                  <a:rPr lang="en-US" sz="2400" dirty="0" smtClean="0"/>
                  <a:t>determine</a:t>
                </a:r>
                <a:r>
                  <a:rPr lang="en-US" sz="2400" dirty="0" smtClean="0">
                    <a:solidFill>
                      <a:prstClr val="black"/>
                    </a:solidFill>
                  </a:rPr>
                  <a:t> </a:t>
                </a:r>
                <a:r>
                  <a:rPr lang="en-US" sz="2400" dirty="0">
                    <a:solidFill>
                      <a:prstClr val="black"/>
                    </a:solidFill>
                  </a:rPr>
                  <a:t>the size of the motor needed to compensate for those losses as shown in </a:t>
                </a:r>
                <a:r>
                  <a:rPr lang="en-US" sz="2400" dirty="0" smtClean="0">
                    <a:solidFill>
                      <a:prstClr val="black"/>
                    </a:solidFill>
                  </a:rPr>
                  <a:t>Figure </a:t>
                </a:r>
                <a:r>
                  <a:rPr lang="en-US" sz="2400" dirty="0">
                    <a:solidFill>
                      <a:prstClr val="black"/>
                    </a:solidFill>
                  </a:rPr>
                  <a:t>1.</a:t>
                </a:r>
              </a:p>
            </p:txBody>
          </p:sp>
        </mc:Choice>
        <mc:Fallback xmlns="">
          <p:sp>
            <p:nvSpPr>
              <p:cNvPr id="27" name="TextBox 26"/>
              <p:cNvSpPr txBox="1">
                <a:spLocks noRot="1" noChangeAspect="1" noMove="1" noResize="1" noEditPoints="1" noAdjustHandles="1" noChangeArrowheads="1" noChangeShapeType="1" noTextEdit="1"/>
              </p:cNvSpPr>
              <p:nvPr/>
            </p:nvSpPr>
            <p:spPr>
              <a:xfrm>
                <a:off x="311302" y="8237025"/>
                <a:ext cx="16335392" cy="9265688"/>
              </a:xfrm>
              <a:prstGeom prst="rect">
                <a:avLst/>
              </a:prstGeom>
              <a:blipFill rotWithShape="1">
                <a:blip r:embed="rId4" cstate="print"/>
                <a:stretch>
                  <a:fillRect/>
                </a:stretch>
              </a:blipFill>
              <a:ln>
                <a:solidFill>
                  <a:srgbClr val="0070C0"/>
                </a:solidFill>
              </a:ln>
              <a:effectLst/>
            </p:spPr>
            <p:txBody>
              <a:bodyPr/>
              <a:lstStyle/>
              <a:p>
                <a:r>
                  <a:rPr lang="en-US">
                    <a:noFill/>
                  </a:rPr>
                  <a:t> </a:t>
                </a:r>
              </a:p>
            </p:txBody>
          </p:sp>
        </mc:Fallback>
      </mc:AlternateContent>
      <p:sp>
        <p:nvSpPr>
          <p:cNvPr id="28" name="TextBox 27"/>
          <p:cNvSpPr txBox="1"/>
          <p:nvPr/>
        </p:nvSpPr>
        <p:spPr>
          <a:xfrm>
            <a:off x="688529" y="7539671"/>
            <a:ext cx="5850590" cy="1051345"/>
          </a:xfrm>
          <a:prstGeom prst="roundRect">
            <a:avLst/>
          </a:prstGeom>
          <a:solidFill>
            <a:schemeClr val="bg2">
              <a:lumMod val="90000"/>
            </a:schemeClr>
          </a:solidFill>
          <a:ln/>
        </p:spPr>
        <p:style>
          <a:lnRef idx="0">
            <a:schemeClr val="accent3"/>
          </a:lnRef>
          <a:fillRef idx="3">
            <a:schemeClr val="accent3"/>
          </a:fillRef>
          <a:effectRef idx="3">
            <a:schemeClr val="accent3"/>
          </a:effectRef>
          <a:fontRef idx="minor">
            <a:schemeClr val="lt1"/>
          </a:fontRef>
        </p:style>
        <p:txBody>
          <a:bodyPr wrap="square" lIns="72384" tIns="36192" rIns="72384" bIns="36192" rtlCol="0">
            <a:spAutoFit/>
          </a:bodyPr>
          <a:lstStyle/>
          <a:p>
            <a:pPr algn="ctr"/>
            <a:r>
              <a:rPr lang="en-US" sz="5700" dirty="0">
                <a:ln>
                  <a:solidFill>
                    <a:schemeClr val="tx1"/>
                  </a:solidFill>
                </a:ln>
                <a:solidFill>
                  <a:schemeClr val="tx1"/>
                </a:solidFill>
              </a:rPr>
              <a:t>Analytic Model</a:t>
            </a:r>
          </a:p>
        </p:txBody>
      </p:sp>
      <p:sp>
        <p:nvSpPr>
          <p:cNvPr id="29" name="TextBox 28"/>
          <p:cNvSpPr txBox="1"/>
          <p:nvPr/>
        </p:nvSpPr>
        <p:spPr>
          <a:xfrm>
            <a:off x="16966340" y="15375922"/>
            <a:ext cx="26524909" cy="13327569"/>
          </a:xfrm>
          <a:prstGeom prst="rect">
            <a:avLst/>
          </a:prstGeom>
          <a:noFill/>
          <a:ln>
            <a:solidFill>
              <a:srgbClr val="0070C0"/>
            </a:solidFill>
          </a:ln>
          <a:effectLst/>
        </p:spPr>
        <p:txBody>
          <a:bodyPr wrap="square" lIns="397076" tIns="198538" rIns="397076" bIns="198538" rtlCol="0">
            <a:spAutoFit/>
          </a:bodyPr>
          <a:lstStyle/>
          <a:p>
            <a:pPr marL="744518" indent="-744518">
              <a:buFont typeface="Arial" pitchFamily="34" charset="0"/>
              <a:buChar char="•"/>
            </a:pPr>
            <a:endParaRPr lang="en-US" sz="2400" dirty="0"/>
          </a:p>
          <a:p>
            <a:pPr marL="744518" indent="-744518">
              <a:buFont typeface="Arial" pitchFamily="34" charset="0"/>
              <a:buChar char="•"/>
            </a:pPr>
            <a:endParaRPr lang="en-US" sz="2400" dirty="0"/>
          </a:p>
          <a:p>
            <a:r>
              <a:rPr lang="en-US" sz="2400" dirty="0"/>
              <a:t>An initial ten minute run was preformed to investigate </a:t>
            </a:r>
            <a:r>
              <a:rPr lang="en-US" sz="2400" dirty="0" smtClean="0"/>
              <a:t>the development of  </a:t>
            </a:r>
            <a:r>
              <a:rPr lang="en-US" sz="2400" dirty="0"/>
              <a:t>eddy </a:t>
            </a:r>
            <a:r>
              <a:rPr lang="en-US" sz="2400" dirty="0" smtClean="0"/>
              <a:t>currents</a:t>
            </a:r>
          </a:p>
          <a:p>
            <a:r>
              <a:rPr lang="en-US" sz="2400" dirty="0" smtClean="0"/>
              <a:t>over </a:t>
            </a:r>
            <a:r>
              <a:rPr lang="en-US" sz="2400" dirty="0"/>
              <a:t>a long period of time. Given </a:t>
            </a:r>
            <a:r>
              <a:rPr lang="en-US" sz="2400" dirty="0" smtClean="0"/>
              <a:t>that there were </a:t>
            </a:r>
            <a:r>
              <a:rPr lang="en-US" sz="2400" dirty="0"/>
              <a:t>no spectrum </a:t>
            </a:r>
            <a:r>
              <a:rPr lang="en-US" sz="2400" dirty="0" smtClean="0"/>
              <a:t>spikes above the 95% confidence interval, indicating</a:t>
            </a:r>
          </a:p>
          <a:p>
            <a:r>
              <a:rPr lang="en-US" sz="2400" dirty="0" smtClean="0"/>
              <a:t>a steady flow assumption, a </a:t>
            </a:r>
            <a:r>
              <a:rPr lang="en-US" sz="2400" dirty="0"/>
              <a:t>two minute run was then conducted </a:t>
            </a:r>
            <a:r>
              <a:rPr lang="en-US" sz="2400" dirty="0" smtClean="0"/>
              <a:t>and </a:t>
            </a:r>
            <a:r>
              <a:rPr lang="en-US" sz="2400" dirty="0"/>
              <a:t>verified to be an acceptable sampling time</a:t>
            </a:r>
            <a:r>
              <a:rPr lang="en-US" sz="2400" dirty="0" smtClean="0"/>
              <a:t>.</a:t>
            </a:r>
          </a:p>
          <a:p>
            <a:r>
              <a:rPr lang="en-US" sz="2400" dirty="0" smtClean="0"/>
              <a:t>Figure 9 shows an </a:t>
            </a:r>
            <a:r>
              <a:rPr lang="en-US" sz="2400" dirty="0"/>
              <a:t>observable noise floor and a corresponding turbulence cascade of </a:t>
            </a:r>
            <a:r>
              <a:rPr lang="en-US" sz="2400" dirty="0" smtClean="0"/>
              <a:t>-5/3 slope. This </a:t>
            </a:r>
            <a:r>
              <a:rPr lang="en-US" sz="2400" dirty="0"/>
              <a:t>observation </a:t>
            </a:r>
            <a:r>
              <a:rPr lang="en-US" sz="2400" dirty="0" smtClean="0"/>
              <a:t>indicates</a:t>
            </a:r>
          </a:p>
          <a:p>
            <a:r>
              <a:rPr lang="en-US" sz="2400" dirty="0" smtClean="0"/>
              <a:t>that </a:t>
            </a:r>
            <a:r>
              <a:rPr lang="en-US" sz="2400" dirty="0"/>
              <a:t>the gathered data follows a normal wave energy dissipation </a:t>
            </a:r>
            <a:r>
              <a:rPr lang="en-US" sz="2400" dirty="0" smtClean="0"/>
              <a:t>model. Any </a:t>
            </a:r>
            <a:r>
              <a:rPr lang="en-US" sz="2400" dirty="0"/>
              <a:t>signal below the </a:t>
            </a:r>
            <a:r>
              <a:rPr lang="en-US" sz="2400" dirty="0" smtClean="0"/>
              <a:t>noise</a:t>
            </a:r>
          </a:p>
          <a:p>
            <a:r>
              <a:rPr lang="en-US" sz="2400" dirty="0" smtClean="0"/>
              <a:t>floor occurring at an energy level of 10</a:t>
            </a:r>
            <a:r>
              <a:rPr lang="en-US" sz="2400" baseline="30000" dirty="0" smtClean="0"/>
              <a:t>-5</a:t>
            </a:r>
            <a:r>
              <a:rPr lang="en-US" sz="2400" dirty="0" smtClean="0"/>
              <a:t> m</a:t>
            </a:r>
            <a:r>
              <a:rPr lang="en-US" sz="2400" baseline="30000" dirty="0" smtClean="0"/>
              <a:t>2</a:t>
            </a:r>
            <a:r>
              <a:rPr lang="en-US" sz="2400" dirty="0" smtClean="0"/>
              <a:t>/s was </a:t>
            </a:r>
            <a:r>
              <a:rPr lang="en-US" sz="2400" dirty="0"/>
              <a:t>considered bad data. The </a:t>
            </a:r>
            <a:r>
              <a:rPr lang="en-US" sz="2400" dirty="0" err="1"/>
              <a:t>Nyquist</a:t>
            </a:r>
            <a:r>
              <a:rPr lang="en-US" sz="2400" dirty="0"/>
              <a:t> frequency </a:t>
            </a:r>
            <a:r>
              <a:rPr lang="en-US" sz="2400" dirty="0" smtClean="0"/>
              <a:t>was 25 Hz, </a:t>
            </a:r>
          </a:p>
          <a:p>
            <a:r>
              <a:rPr lang="en-US" sz="2400" dirty="0" smtClean="0"/>
              <a:t>which </a:t>
            </a:r>
            <a:r>
              <a:rPr lang="en-US" sz="2400" dirty="0"/>
              <a:t>is half of the </a:t>
            </a:r>
            <a:r>
              <a:rPr lang="en-US" sz="2400" dirty="0" smtClean="0"/>
              <a:t>maximum </a:t>
            </a:r>
            <a:r>
              <a:rPr lang="en-US" sz="2400" dirty="0"/>
              <a:t>observed </a:t>
            </a:r>
            <a:r>
              <a:rPr lang="en-US" sz="2400" dirty="0" smtClean="0"/>
              <a:t>frequency indicating an observable range of up to 50 Hz.</a:t>
            </a:r>
            <a:endParaRPr lang="en-US" sz="2400" dirty="0"/>
          </a:p>
          <a:p>
            <a:endParaRPr lang="en-US" sz="2400" dirty="0" smtClean="0"/>
          </a:p>
          <a:p>
            <a:r>
              <a:rPr lang="en-US" sz="2400" dirty="0" smtClean="0"/>
              <a:t>Testing was then conducted at four sections along the flume curve. Each test section was 3.33 feet</a:t>
            </a:r>
          </a:p>
          <a:p>
            <a:r>
              <a:rPr lang="en-US" sz="2400" dirty="0" smtClean="0"/>
              <a:t>from the location of the flow straighteners.</a:t>
            </a:r>
            <a:r>
              <a:rPr lang="en-US" sz="2400" dirty="0"/>
              <a:t> </a:t>
            </a:r>
            <a:r>
              <a:rPr lang="en-US" sz="2400" dirty="0" smtClean="0"/>
              <a:t>The data gathered at each test site was then analyzed</a:t>
            </a:r>
          </a:p>
          <a:p>
            <a:r>
              <a:rPr lang="en-US" sz="2400" dirty="0" smtClean="0"/>
              <a:t>using </a:t>
            </a:r>
            <a:r>
              <a:rPr lang="en-US" sz="2400" dirty="0" err="1" smtClean="0"/>
              <a:t>Matlab</a:t>
            </a:r>
            <a:r>
              <a:rPr lang="en-US" sz="2400" dirty="0" smtClean="0"/>
              <a:t> to </a:t>
            </a:r>
            <a:r>
              <a:rPr lang="en-US" sz="2400" dirty="0"/>
              <a:t>f</a:t>
            </a:r>
            <a:r>
              <a:rPr lang="en-US" sz="2400" dirty="0" smtClean="0"/>
              <a:t>ind optimal flow characteristics. Velocity readings, correlation factors, and signal to noise</a:t>
            </a:r>
          </a:p>
          <a:p>
            <a:r>
              <a:rPr lang="en-US" sz="2400" dirty="0" smtClean="0"/>
              <a:t>ratios were studied to resolve the overall question of whether or not a circular flume is an acceptable test</a:t>
            </a:r>
          </a:p>
          <a:p>
            <a:r>
              <a:rPr lang="en-US" sz="2400" dirty="0" smtClean="0"/>
              <a:t>site for the study of sediment transport. Figure 10 shows a </a:t>
            </a:r>
            <a:r>
              <a:rPr lang="en-US" sz="2400" dirty="0"/>
              <a:t>low signal to </a:t>
            </a:r>
            <a:r>
              <a:rPr lang="en-US" sz="2400" dirty="0" smtClean="0"/>
              <a:t>noise </a:t>
            </a:r>
            <a:r>
              <a:rPr lang="en-US" sz="2400" dirty="0"/>
              <a:t>ratio indicating minimal </a:t>
            </a:r>
            <a:r>
              <a:rPr lang="en-US" sz="2400" dirty="0" smtClean="0"/>
              <a:t>particle </a:t>
            </a:r>
          </a:p>
          <a:p>
            <a:r>
              <a:rPr lang="en-US" sz="2400" dirty="0" smtClean="0"/>
              <a:t>scatter </a:t>
            </a:r>
            <a:r>
              <a:rPr lang="en-US" sz="2400" dirty="0"/>
              <a:t>in the water column and a correlation factor in </a:t>
            </a:r>
            <a:r>
              <a:rPr lang="en-US" sz="2400" dirty="0" smtClean="0"/>
              <a:t>the </a:t>
            </a:r>
            <a:r>
              <a:rPr lang="en-US" sz="2400" dirty="0"/>
              <a:t>range of 90 to 100</a:t>
            </a:r>
            <a:r>
              <a:rPr lang="en-US" sz="2400" dirty="0" smtClean="0"/>
              <a:t>%. Figure </a:t>
            </a:r>
            <a:r>
              <a:rPr lang="en-US" sz="2400" dirty="0"/>
              <a:t>11 shows the data set collected at the optimal location. It can be seen that the x velocity is </a:t>
            </a:r>
            <a:r>
              <a:rPr lang="en-US" sz="2400" dirty="0" smtClean="0"/>
              <a:t>an</a:t>
            </a:r>
          </a:p>
          <a:p>
            <a:r>
              <a:rPr lang="en-US" sz="2400" dirty="0" smtClean="0"/>
              <a:t>acceptable </a:t>
            </a:r>
            <a:r>
              <a:rPr lang="en-US" sz="2400" dirty="0"/>
              <a:t>flow speed to study particle movement while the y and z velocities remain at 0 cm/s deviating from this measurement by only 1.2 cm/s. This small deviation shows that </a:t>
            </a:r>
            <a:r>
              <a:rPr lang="en-US" sz="2400" dirty="0" smtClean="0"/>
              <a:t>the</a:t>
            </a:r>
          </a:p>
          <a:p>
            <a:r>
              <a:rPr lang="en-US" sz="2400" dirty="0" smtClean="0"/>
              <a:t>turbulence </a:t>
            </a:r>
            <a:r>
              <a:rPr lang="en-US" sz="2400" dirty="0"/>
              <a:t>at this location is minimal and negligible in the study of one directional particle movement. From our </a:t>
            </a:r>
            <a:r>
              <a:rPr lang="en-US" sz="2400" dirty="0" smtClean="0"/>
              <a:t>observations, it was confirmed </a:t>
            </a:r>
            <a:r>
              <a:rPr lang="en-US" sz="2400" dirty="0"/>
              <a:t>that this annular flume is an </a:t>
            </a:r>
            <a:r>
              <a:rPr lang="en-US" sz="2400" dirty="0" smtClean="0"/>
              <a:t>acceptable</a:t>
            </a:r>
          </a:p>
          <a:p>
            <a:r>
              <a:rPr lang="en-US" sz="2400" dirty="0" smtClean="0"/>
              <a:t>testing </a:t>
            </a:r>
            <a:r>
              <a:rPr lang="en-US" sz="2400" dirty="0"/>
              <a:t>facility to study sediment transport. The data collected shows that the optimal testing location for sediment transport in the annular flume is  12 feet from the </a:t>
            </a:r>
            <a:r>
              <a:rPr lang="en-US" sz="2400"/>
              <a:t>flow </a:t>
            </a:r>
            <a:r>
              <a:rPr lang="en-US" sz="2400" smtClean="0"/>
              <a:t>straighteners</a:t>
            </a:r>
          </a:p>
          <a:p>
            <a:r>
              <a:rPr lang="en-US" sz="2400" smtClean="0"/>
              <a:t>along </a:t>
            </a:r>
            <a:r>
              <a:rPr lang="en-US" sz="2400" dirty="0"/>
              <a:t>the curve of the tank. </a:t>
            </a:r>
          </a:p>
          <a:p>
            <a:endParaRPr lang="en-US" sz="2400" dirty="0"/>
          </a:p>
          <a:p>
            <a:endParaRPr lang="en-US" sz="2400" dirty="0"/>
          </a:p>
          <a:p>
            <a:endParaRPr lang="en-US" sz="2400" dirty="0" smtClean="0"/>
          </a:p>
          <a:p>
            <a:endParaRPr lang="en-US" sz="2400" dirty="0"/>
          </a:p>
          <a:p>
            <a:endParaRPr lang="en-US" sz="2400" dirty="0" smtClean="0"/>
          </a:p>
          <a:p>
            <a:endParaRPr lang="en-US" sz="2400" dirty="0"/>
          </a:p>
          <a:p>
            <a:endParaRPr lang="en-US" sz="2400" dirty="0" smtClean="0"/>
          </a:p>
          <a:p>
            <a:endParaRPr lang="en-US" sz="2400" dirty="0"/>
          </a:p>
          <a:p>
            <a:endParaRPr lang="en-US" sz="2400" dirty="0" smtClean="0"/>
          </a:p>
          <a:p>
            <a:endParaRPr lang="en-US" sz="2400" dirty="0" smtClean="0"/>
          </a:p>
          <a:p>
            <a:endParaRPr lang="en-US" sz="2400" dirty="0"/>
          </a:p>
          <a:p>
            <a:endParaRPr lang="en-US" sz="2400" dirty="0" smtClean="0"/>
          </a:p>
          <a:p>
            <a:endParaRPr lang="en-US" sz="2400" dirty="0"/>
          </a:p>
          <a:p>
            <a:endParaRPr lang="en-US" sz="2400" dirty="0"/>
          </a:p>
          <a:p>
            <a:endParaRPr lang="en-US" sz="2400" dirty="0"/>
          </a:p>
        </p:txBody>
      </p:sp>
      <p:sp>
        <p:nvSpPr>
          <p:cNvPr id="30" name="TextBox 29"/>
          <p:cNvSpPr txBox="1"/>
          <p:nvPr/>
        </p:nvSpPr>
        <p:spPr>
          <a:xfrm>
            <a:off x="17550242" y="15039884"/>
            <a:ext cx="5850590" cy="1051345"/>
          </a:xfrm>
          <a:prstGeom prst="roundRect">
            <a:avLst/>
          </a:prstGeom>
          <a:solidFill>
            <a:schemeClr val="bg2">
              <a:lumMod val="90000"/>
            </a:schemeClr>
          </a:solidFill>
          <a:ln/>
        </p:spPr>
        <p:style>
          <a:lnRef idx="0">
            <a:schemeClr val="accent3"/>
          </a:lnRef>
          <a:fillRef idx="3">
            <a:schemeClr val="accent3"/>
          </a:fillRef>
          <a:effectRef idx="3">
            <a:schemeClr val="accent3"/>
          </a:effectRef>
          <a:fontRef idx="minor">
            <a:schemeClr val="lt1"/>
          </a:fontRef>
        </p:style>
        <p:txBody>
          <a:bodyPr wrap="square" lIns="72384" tIns="36192" rIns="72384" bIns="36192" rtlCol="0">
            <a:spAutoFit/>
          </a:bodyPr>
          <a:lstStyle/>
          <a:p>
            <a:pPr algn="ctr"/>
            <a:r>
              <a:rPr lang="en-US" sz="5700" dirty="0">
                <a:ln>
                  <a:solidFill>
                    <a:schemeClr val="tx1"/>
                  </a:solidFill>
                </a:ln>
                <a:solidFill>
                  <a:schemeClr val="tx1"/>
                </a:solidFill>
              </a:rPr>
              <a:t>Observations</a:t>
            </a:r>
          </a:p>
        </p:txBody>
      </p:sp>
      <p:sp>
        <p:nvSpPr>
          <p:cNvPr id="31" name="TextBox 30"/>
          <p:cNvSpPr txBox="1"/>
          <p:nvPr/>
        </p:nvSpPr>
        <p:spPr>
          <a:xfrm>
            <a:off x="17041896" y="29413200"/>
            <a:ext cx="14962104" cy="3355609"/>
          </a:xfrm>
          <a:prstGeom prst="rect">
            <a:avLst/>
          </a:prstGeom>
          <a:noFill/>
          <a:ln>
            <a:solidFill>
              <a:srgbClr val="0070C0"/>
            </a:solidFill>
          </a:ln>
          <a:effectLst/>
        </p:spPr>
        <p:txBody>
          <a:bodyPr wrap="square" lIns="397076" tIns="198538" rIns="397076" bIns="198538" rtlCol="0">
            <a:spAutoFit/>
          </a:bodyPr>
          <a:lstStyle/>
          <a:p>
            <a:endParaRPr lang="en-US" sz="2400" dirty="0" smtClean="0"/>
          </a:p>
          <a:p>
            <a:r>
              <a:rPr lang="en-US" sz="2400" dirty="0" smtClean="0"/>
              <a:t>A theoretical and experimental analysis was performed to investigate as to whether an annular flume is an acceptable testing facility to study sediment transport. After construction of the necessary mounts and flow straighteners, a </a:t>
            </a:r>
            <a:r>
              <a:rPr lang="en-US" sz="2400" dirty="0" err="1" smtClean="0"/>
              <a:t>Vectrino</a:t>
            </a:r>
            <a:r>
              <a:rPr lang="en-US" sz="2400" dirty="0" smtClean="0"/>
              <a:t> II velocimeter was used to obtain 3-D velocity measurements at various locations throughout an annular flume. The </a:t>
            </a:r>
            <a:r>
              <a:rPr lang="en-US" sz="2400" dirty="0"/>
              <a:t>velocity field within flume </a:t>
            </a:r>
            <a:r>
              <a:rPr lang="en-US" sz="2400" dirty="0" smtClean="0"/>
              <a:t>was then </a:t>
            </a:r>
            <a:r>
              <a:rPr lang="en-US" sz="2400" dirty="0"/>
              <a:t>measured to evaluate the flume performance and hydrodynamic sampling regime. </a:t>
            </a:r>
            <a:r>
              <a:rPr lang="en-US" sz="2400" dirty="0" smtClean="0"/>
              <a:t>Upon processing the collected data it was confirmed that an annular flume acts as a suitable testing facility to study sediment transport.</a:t>
            </a:r>
          </a:p>
        </p:txBody>
      </p:sp>
      <p:sp>
        <p:nvSpPr>
          <p:cNvPr id="33" name="TextBox 32"/>
          <p:cNvSpPr txBox="1"/>
          <p:nvPr/>
        </p:nvSpPr>
        <p:spPr>
          <a:xfrm>
            <a:off x="17297400" y="28879800"/>
            <a:ext cx="3626837" cy="1051345"/>
          </a:xfrm>
          <a:prstGeom prst="roundRect">
            <a:avLst/>
          </a:prstGeom>
          <a:solidFill>
            <a:schemeClr val="bg2">
              <a:lumMod val="90000"/>
            </a:schemeClr>
          </a:solidFill>
          <a:ln/>
        </p:spPr>
        <p:style>
          <a:lnRef idx="0">
            <a:schemeClr val="accent3"/>
          </a:lnRef>
          <a:fillRef idx="3">
            <a:schemeClr val="accent3"/>
          </a:fillRef>
          <a:effectRef idx="3">
            <a:schemeClr val="accent3"/>
          </a:effectRef>
          <a:fontRef idx="minor">
            <a:schemeClr val="lt1"/>
          </a:fontRef>
        </p:style>
        <p:txBody>
          <a:bodyPr wrap="square" lIns="72384" tIns="36192" rIns="72384" bIns="36192" rtlCol="0">
            <a:spAutoFit/>
          </a:bodyPr>
          <a:lstStyle/>
          <a:p>
            <a:pPr algn="ctr"/>
            <a:r>
              <a:rPr lang="en-US" sz="5700" dirty="0">
                <a:ln>
                  <a:solidFill>
                    <a:schemeClr val="tx1"/>
                  </a:solidFill>
                </a:ln>
                <a:solidFill>
                  <a:schemeClr val="tx1"/>
                </a:solidFill>
              </a:rPr>
              <a:t>Summary</a:t>
            </a:r>
          </a:p>
        </p:txBody>
      </p:sp>
      <p:sp>
        <p:nvSpPr>
          <p:cNvPr id="5" name="TextBox 4"/>
          <p:cNvSpPr txBox="1"/>
          <p:nvPr/>
        </p:nvSpPr>
        <p:spPr>
          <a:xfrm>
            <a:off x="12623455" y="14191585"/>
            <a:ext cx="3452688" cy="565533"/>
          </a:xfrm>
          <a:prstGeom prst="rect">
            <a:avLst/>
          </a:prstGeom>
          <a:noFill/>
        </p:spPr>
        <p:txBody>
          <a:bodyPr wrap="square" lIns="72384" tIns="36192" rIns="72384" bIns="36192" rtlCol="0">
            <a:spAutoFit/>
          </a:bodyPr>
          <a:lstStyle/>
          <a:p>
            <a:r>
              <a:rPr lang="en-US" sz="1600" b="1" dirty="0"/>
              <a:t>Figure 1: Power generation vs. tube length for a given flow field.</a:t>
            </a:r>
          </a:p>
        </p:txBody>
      </p:sp>
      <p:pic>
        <p:nvPicPr>
          <p:cNvPr id="36" name="Picture 2" descr="C:\Users\bcs32.WILDCAT\Downloads\IMAG012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77600" y="18542236"/>
            <a:ext cx="5211912" cy="3497470"/>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pic>
        <p:nvPicPr>
          <p:cNvPr id="37" name="Picture 2" descr="C:\Users\bcs32\Downloads\image.jpe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32833" y="23849716"/>
            <a:ext cx="2942063" cy="3922751"/>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39" name="Picture 2" descr="C:\Users\bcs32\Downloads\image.jpe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531714" y="23844642"/>
            <a:ext cx="1907202" cy="3922750"/>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C:\Users\bcs32\Downloads\photo (2).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52497" y="23844642"/>
            <a:ext cx="2625103" cy="392275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descr="C:\Users\bcs32\Downloads\Default %284%29_1.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089380" y="9186411"/>
            <a:ext cx="4245957" cy="2871688"/>
          </a:xfrm>
          <a:prstGeom prst="rect">
            <a:avLst/>
          </a:prstGeom>
          <a:noFill/>
          <a:ln>
            <a:solidFill>
              <a:srgbClr val="0070C0"/>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42" name="TextBox 41"/>
          <p:cNvSpPr txBox="1"/>
          <p:nvPr/>
        </p:nvSpPr>
        <p:spPr>
          <a:xfrm>
            <a:off x="11432834" y="22402800"/>
            <a:ext cx="4901443" cy="319312"/>
          </a:xfrm>
          <a:prstGeom prst="rect">
            <a:avLst/>
          </a:prstGeom>
          <a:noFill/>
        </p:spPr>
        <p:txBody>
          <a:bodyPr wrap="square" lIns="72384" tIns="36192" rIns="72384" bIns="36192" rtlCol="0">
            <a:spAutoFit/>
          </a:bodyPr>
          <a:lstStyle/>
          <a:p>
            <a:r>
              <a:rPr lang="en-US" sz="1600" b="1" dirty="0"/>
              <a:t>Figure 2: Annular flume experimental set up.</a:t>
            </a:r>
          </a:p>
        </p:txBody>
      </p:sp>
      <p:sp>
        <p:nvSpPr>
          <p:cNvPr id="43" name="TextBox 42"/>
          <p:cNvSpPr txBox="1"/>
          <p:nvPr/>
        </p:nvSpPr>
        <p:spPr>
          <a:xfrm>
            <a:off x="8552098" y="28476522"/>
            <a:ext cx="8648870" cy="319312"/>
          </a:xfrm>
          <a:prstGeom prst="rect">
            <a:avLst/>
          </a:prstGeom>
          <a:noFill/>
        </p:spPr>
        <p:txBody>
          <a:bodyPr wrap="square" lIns="72384" tIns="36192" rIns="72384" bIns="36192" rtlCol="0">
            <a:spAutoFit/>
          </a:bodyPr>
          <a:lstStyle/>
          <a:p>
            <a:r>
              <a:rPr lang="en-US" sz="1600" b="1" dirty="0"/>
              <a:t>Figure 5:(Right) Vectrino II mounted for data collection downstream.</a:t>
            </a:r>
          </a:p>
        </p:txBody>
      </p:sp>
      <p:sp>
        <p:nvSpPr>
          <p:cNvPr id="44" name="TextBox 43"/>
          <p:cNvSpPr txBox="1"/>
          <p:nvPr/>
        </p:nvSpPr>
        <p:spPr>
          <a:xfrm>
            <a:off x="8552098" y="28174595"/>
            <a:ext cx="8648869" cy="319312"/>
          </a:xfrm>
          <a:prstGeom prst="rect">
            <a:avLst/>
          </a:prstGeom>
          <a:noFill/>
        </p:spPr>
        <p:txBody>
          <a:bodyPr wrap="square" lIns="72384" tIns="36192" rIns="72384" bIns="36192" rtlCol="0">
            <a:spAutoFit/>
          </a:bodyPr>
          <a:lstStyle/>
          <a:p>
            <a:r>
              <a:rPr lang="en-US" sz="1600" b="1" dirty="0"/>
              <a:t>Figure 4:(Center) Flow straightener design showing arc angle consistent with flume</a:t>
            </a:r>
          </a:p>
        </p:txBody>
      </p:sp>
      <p:sp>
        <p:nvSpPr>
          <p:cNvPr id="45" name="TextBox 44"/>
          <p:cNvSpPr txBox="1"/>
          <p:nvPr/>
        </p:nvSpPr>
        <p:spPr>
          <a:xfrm>
            <a:off x="8552098" y="27855283"/>
            <a:ext cx="8028546" cy="319312"/>
          </a:xfrm>
          <a:prstGeom prst="rect">
            <a:avLst/>
          </a:prstGeom>
          <a:noFill/>
        </p:spPr>
        <p:txBody>
          <a:bodyPr wrap="square" lIns="72384" tIns="36192" rIns="72384" bIns="36192" rtlCol="0">
            <a:spAutoFit/>
          </a:bodyPr>
          <a:lstStyle/>
          <a:p>
            <a:r>
              <a:rPr lang="en-US" sz="1600" b="1" dirty="0"/>
              <a:t>Figure 3:(Left) Outboard motors and motor mount.</a:t>
            </a:r>
          </a:p>
        </p:txBody>
      </p:sp>
      <p:pic>
        <p:nvPicPr>
          <p:cNvPr id="47" name="Picture 46"/>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4399824" y="12048220"/>
            <a:ext cx="4421287" cy="2245477"/>
          </a:xfrm>
          <a:prstGeom prst="rect">
            <a:avLst/>
          </a:prstGeom>
          <a:noFill/>
          <a:ln>
            <a:solidFill>
              <a:srgbClr val="0070C0"/>
            </a:solidFill>
          </a:ln>
          <a:effectLst>
            <a:outerShdw blurRad="50800" dist="38100" dir="2700000" algn="tl" rotWithShape="0">
              <a:prstClr val="black">
                <a:alpha val="40000"/>
              </a:prstClr>
            </a:outerShdw>
          </a:effectLst>
        </p:spPr>
      </p:pic>
      <p:sp>
        <p:nvSpPr>
          <p:cNvPr id="48" name="TextBox 47"/>
          <p:cNvSpPr txBox="1"/>
          <p:nvPr/>
        </p:nvSpPr>
        <p:spPr>
          <a:xfrm>
            <a:off x="34482455" y="11328798"/>
            <a:ext cx="3788228" cy="719422"/>
          </a:xfrm>
          <a:prstGeom prst="rect">
            <a:avLst/>
          </a:prstGeom>
          <a:noFill/>
        </p:spPr>
        <p:txBody>
          <a:bodyPr wrap="square" lIns="72384" tIns="36192" rIns="72384" bIns="36192" rtlCol="0">
            <a:spAutoFit/>
          </a:bodyPr>
          <a:lstStyle/>
          <a:p>
            <a:r>
              <a:rPr lang="en-US" sz="1300" b="1" dirty="0"/>
              <a:t>Figure 6:Theoretical flow trajectories without flow straighteners</a:t>
            </a:r>
          </a:p>
          <a:p>
            <a:endParaRPr lang="en-US" sz="1600" b="1" dirty="0"/>
          </a:p>
        </p:txBody>
      </p:sp>
      <p:sp>
        <p:nvSpPr>
          <p:cNvPr id="51" name="TextBox 50"/>
          <p:cNvSpPr txBox="1"/>
          <p:nvPr/>
        </p:nvSpPr>
        <p:spPr>
          <a:xfrm>
            <a:off x="34457984" y="14349609"/>
            <a:ext cx="4055854" cy="273146"/>
          </a:xfrm>
          <a:prstGeom prst="rect">
            <a:avLst/>
          </a:prstGeom>
          <a:noFill/>
        </p:spPr>
        <p:txBody>
          <a:bodyPr wrap="square" lIns="72384" tIns="36192" rIns="72384" bIns="36192" rtlCol="0">
            <a:spAutoFit/>
          </a:bodyPr>
          <a:lstStyle/>
          <a:p>
            <a:r>
              <a:rPr lang="en-US" sz="1300" b="1" dirty="0"/>
              <a:t>Figure 8</a:t>
            </a:r>
            <a:r>
              <a:rPr lang="en-US" sz="1300" b="1" dirty="0" smtClean="0"/>
              <a:t>: </a:t>
            </a:r>
            <a:r>
              <a:rPr lang="en-US" sz="1300" b="1" dirty="0"/>
              <a:t>Vertical cut plot at desired test section.</a:t>
            </a:r>
          </a:p>
        </p:txBody>
      </p:sp>
      <p:sp>
        <p:nvSpPr>
          <p:cNvPr id="52" name="TextBox 51"/>
          <p:cNvSpPr txBox="1"/>
          <p:nvPr/>
        </p:nvSpPr>
        <p:spPr>
          <a:xfrm>
            <a:off x="39706401" y="13258799"/>
            <a:ext cx="3479320" cy="473200"/>
          </a:xfrm>
          <a:prstGeom prst="rect">
            <a:avLst/>
          </a:prstGeom>
          <a:noFill/>
        </p:spPr>
        <p:txBody>
          <a:bodyPr wrap="square" lIns="72384" tIns="36192" rIns="72384" bIns="36192" rtlCol="0">
            <a:spAutoFit/>
          </a:bodyPr>
          <a:lstStyle/>
          <a:p>
            <a:r>
              <a:rPr lang="en-US" sz="1300" b="1" dirty="0"/>
              <a:t>Figure 7: Theoretical flow trajectories with flow straighteners</a:t>
            </a:r>
          </a:p>
        </p:txBody>
      </p:sp>
      <p:pic>
        <p:nvPicPr>
          <p:cNvPr id="7"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4432472" y="8019408"/>
            <a:ext cx="4388639" cy="3048105"/>
          </a:xfrm>
          <a:prstGeom prst="rect">
            <a:avLst/>
          </a:prstGeom>
          <a:noFill/>
          <a:ln w="9525">
            <a:solidFill>
              <a:srgbClr val="0070C0"/>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46" name="TextBox 45"/>
          <p:cNvSpPr txBox="1"/>
          <p:nvPr/>
        </p:nvSpPr>
        <p:spPr>
          <a:xfrm>
            <a:off x="34169143" y="28157210"/>
            <a:ext cx="6466099" cy="319312"/>
          </a:xfrm>
          <a:prstGeom prst="rect">
            <a:avLst/>
          </a:prstGeom>
          <a:noFill/>
        </p:spPr>
        <p:txBody>
          <a:bodyPr wrap="square" lIns="72384" tIns="36192" rIns="72384" bIns="36192" rtlCol="0">
            <a:spAutoFit/>
          </a:bodyPr>
          <a:lstStyle/>
          <a:p>
            <a:r>
              <a:rPr lang="en-US" sz="1600" b="1" dirty="0"/>
              <a:t>Figure </a:t>
            </a:r>
            <a:r>
              <a:rPr lang="en-US" sz="1600" b="1" dirty="0" smtClean="0"/>
              <a:t>11: Flow characteristics.</a:t>
            </a:r>
            <a:endParaRPr lang="en-US" sz="1600" b="1" dirty="0"/>
          </a:p>
        </p:txBody>
      </p:sp>
      <p:pic>
        <p:nvPicPr>
          <p:cNvPr id="6"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707896" y="10047970"/>
            <a:ext cx="5334000" cy="400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 name="TextBox 52"/>
          <p:cNvSpPr txBox="1"/>
          <p:nvPr/>
        </p:nvSpPr>
        <p:spPr>
          <a:xfrm>
            <a:off x="32232600" y="29410391"/>
            <a:ext cx="11258649" cy="3355609"/>
          </a:xfrm>
          <a:prstGeom prst="rect">
            <a:avLst/>
          </a:prstGeom>
          <a:noFill/>
          <a:ln>
            <a:solidFill>
              <a:srgbClr val="0070C0"/>
            </a:solidFill>
          </a:ln>
          <a:effectLst/>
        </p:spPr>
        <p:txBody>
          <a:bodyPr wrap="square" lIns="397076" tIns="198538" rIns="397076" bIns="198538" rtlCol="0">
            <a:spAutoFit/>
          </a:bodyPr>
          <a:lstStyle/>
          <a:p>
            <a:r>
              <a:rPr lang="en-US" sz="2400" i="1" dirty="0" smtClean="0"/>
              <a:t/>
            </a:r>
            <a:br>
              <a:rPr lang="en-US" sz="2400" i="1" dirty="0" smtClean="0"/>
            </a:br>
            <a:r>
              <a:rPr lang="en-US" sz="2400" i="1" dirty="0" err="1" smtClean="0"/>
              <a:t>SolidWorks</a:t>
            </a:r>
            <a:r>
              <a:rPr lang="en-US" sz="2400" i="1" dirty="0" smtClean="0"/>
              <a:t> Education Edition. </a:t>
            </a:r>
            <a:r>
              <a:rPr lang="en-US" sz="2400" i="1" dirty="0" err="1" smtClean="0"/>
              <a:t>Vers</a:t>
            </a:r>
            <a:r>
              <a:rPr lang="en-US" sz="2400" i="1" dirty="0" smtClean="0"/>
              <a:t>. X64. </a:t>
            </a:r>
            <a:r>
              <a:rPr lang="en-US" sz="2400" i="1" dirty="0" err="1" smtClean="0"/>
              <a:t>N.p</a:t>
            </a:r>
            <a:r>
              <a:rPr lang="en-US" sz="2400" i="1" dirty="0" smtClean="0"/>
              <a:t>.: </a:t>
            </a:r>
            <a:r>
              <a:rPr lang="en-US" sz="2400" i="1" dirty="0" err="1" smtClean="0"/>
              <a:t>n.p</a:t>
            </a:r>
            <a:r>
              <a:rPr lang="en-US" sz="2400" i="1" dirty="0" smtClean="0"/>
              <a:t>., </a:t>
            </a:r>
            <a:r>
              <a:rPr lang="en-US" sz="2400" i="1" dirty="0" err="1" smtClean="0"/>
              <a:t>n.d.</a:t>
            </a:r>
            <a:r>
              <a:rPr lang="en-US" sz="2400" i="1" dirty="0" smtClean="0"/>
              <a:t> Computer software.</a:t>
            </a:r>
          </a:p>
          <a:p>
            <a:r>
              <a:rPr lang="en-US" sz="2400" i="1" dirty="0" smtClean="0"/>
              <a:t>Nortek </a:t>
            </a:r>
            <a:r>
              <a:rPr lang="en-US" sz="2400" i="1" dirty="0" err="1" smtClean="0"/>
              <a:t>Vectrino</a:t>
            </a:r>
            <a:r>
              <a:rPr lang="en-US" sz="2400" i="1" dirty="0" smtClean="0"/>
              <a:t> II. Computer software. </a:t>
            </a:r>
            <a:r>
              <a:rPr lang="en-US" sz="2400" i="1" dirty="0" err="1" smtClean="0"/>
              <a:t>Vectrino</a:t>
            </a:r>
            <a:r>
              <a:rPr lang="en-US" sz="2400" i="1" dirty="0" smtClean="0"/>
              <a:t> Profiler. </a:t>
            </a:r>
            <a:r>
              <a:rPr lang="en-US" sz="2400" i="1" dirty="0" err="1" smtClean="0"/>
              <a:t>N.p</a:t>
            </a:r>
            <a:r>
              <a:rPr lang="en-US" sz="2400" i="1" dirty="0" smtClean="0"/>
              <a:t>., </a:t>
            </a:r>
            <a:r>
              <a:rPr lang="en-US" sz="2400" i="1" dirty="0" err="1" smtClean="0"/>
              <a:t>n.d.</a:t>
            </a:r>
            <a:r>
              <a:rPr lang="en-US" sz="2400" i="1" dirty="0" smtClean="0"/>
              <a:t> Web.</a:t>
            </a:r>
          </a:p>
          <a:p>
            <a:r>
              <a:rPr lang="en-US" sz="2400" i="1" dirty="0" err="1" smtClean="0"/>
              <a:t>Loehrke</a:t>
            </a:r>
            <a:r>
              <a:rPr lang="en-US" sz="2400" i="1" dirty="0" smtClean="0"/>
              <a:t> and </a:t>
            </a:r>
            <a:r>
              <a:rPr lang="en-US" sz="2400" i="1" dirty="0" err="1" smtClean="0"/>
              <a:t>Nagib</a:t>
            </a:r>
            <a:r>
              <a:rPr lang="en-US" sz="2400" i="1" dirty="0" smtClean="0"/>
              <a:t>. "Experiments on Management of Free-Stream Turbulence." Chicago. 1972</a:t>
            </a:r>
            <a:br>
              <a:rPr lang="en-US" sz="2400" i="1" dirty="0" smtClean="0"/>
            </a:br>
            <a:endParaRPr lang="en-US" sz="2400" i="1" dirty="0" smtClean="0"/>
          </a:p>
          <a:p>
            <a:endParaRPr lang="pt-BR" sz="2400" i="1" dirty="0" smtClean="0"/>
          </a:p>
        </p:txBody>
      </p:sp>
      <p:sp>
        <p:nvSpPr>
          <p:cNvPr id="54" name="TextBox 53"/>
          <p:cNvSpPr txBox="1"/>
          <p:nvPr/>
        </p:nvSpPr>
        <p:spPr>
          <a:xfrm>
            <a:off x="32631208" y="28895255"/>
            <a:ext cx="5237392" cy="1051345"/>
          </a:xfrm>
          <a:prstGeom prst="roundRect">
            <a:avLst/>
          </a:prstGeom>
          <a:solidFill>
            <a:schemeClr val="bg2">
              <a:lumMod val="90000"/>
            </a:schemeClr>
          </a:solidFill>
          <a:ln/>
        </p:spPr>
        <p:style>
          <a:lnRef idx="0">
            <a:schemeClr val="accent3"/>
          </a:lnRef>
          <a:fillRef idx="3">
            <a:schemeClr val="accent3"/>
          </a:fillRef>
          <a:effectRef idx="3">
            <a:schemeClr val="accent3"/>
          </a:effectRef>
          <a:fontRef idx="minor">
            <a:schemeClr val="lt1"/>
          </a:fontRef>
        </p:style>
        <p:txBody>
          <a:bodyPr wrap="square" lIns="72384" tIns="36192" rIns="72384" bIns="36192" rtlCol="0">
            <a:spAutoFit/>
          </a:bodyPr>
          <a:lstStyle/>
          <a:p>
            <a:pPr algn="ctr"/>
            <a:r>
              <a:rPr lang="en-US" sz="5700" dirty="0" smtClean="0">
                <a:ln>
                  <a:solidFill>
                    <a:schemeClr val="tx1"/>
                  </a:solidFill>
                </a:ln>
                <a:solidFill>
                  <a:schemeClr val="tx1"/>
                </a:solidFill>
              </a:rPr>
              <a:t>References</a:t>
            </a:r>
            <a:endParaRPr lang="en-US" sz="5700" dirty="0">
              <a:ln>
                <a:solidFill>
                  <a:schemeClr val="tx1"/>
                </a:solidFill>
              </a:ln>
              <a:solidFill>
                <a:schemeClr val="tx1"/>
              </a:solidFill>
            </a:endParaRPr>
          </a:p>
        </p:txBody>
      </p:sp>
      <p:pic>
        <p:nvPicPr>
          <p:cNvPr id="1027"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4169143" y="15002736"/>
            <a:ext cx="9005612" cy="640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8177203" y="21638280"/>
            <a:ext cx="15799523" cy="6420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9110818" y="22992121"/>
            <a:ext cx="8840841" cy="6292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 name="TextBox 48"/>
          <p:cNvSpPr txBox="1"/>
          <p:nvPr/>
        </p:nvSpPr>
        <p:spPr>
          <a:xfrm>
            <a:off x="21716014" y="28158190"/>
            <a:ext cx="3418113" cy="319312"/>
          </a:xfrm>
          <a:prstGeom prst="rect">
            <a:avLst/>
          </a:prstGeom>
          <a:noFill/>
        </p:spPr>
        <p:txBody>
          <a:bodyPr wrap="square" lIns="72384" tIns="36192" rIns="72384" bIns="36192" rtlCol="0">
            <a:spAutoFit/>
          </a:bodyPr>
          <a:lstStyle/>
          <a:p>
            <a:r>
              <a:rPr lang="en-US" sz="1600" b="1" dirty="0"/>
              <a:t>Figure </a:t>
            </a:r>
            <a:r>
              <a:rPr lang="en-US" sz="1600" b="1" dirty="0" smtClean="0"/>
              <a:t>10: 3D velocity readings.</a:t>
            </a:r>
            <a:endParaRPr lang="en-US" sz="1600" b="1" dirty="0"/>
          </a:p>
        </p:txBody>
      </p:sp>
      <p:sp>
        <p:nvSpPr>
          <p:cNvPr id="50" name="TextBox 49"/>
          <p:cNvSpPr txBox="1"/>
          <p:nvPr/>
        </p:nvSpPr>
        <p:spPr>
          <a:xfrm>
            <a:off x="37843462" y="20635407"/>
            <a:ext cx="2813002" cy="319312"/>
          </a:xfrm>
          <a:prstGeom prst="rect">
            <a:avLst/>
          </a:prstGeom>
          <a:noFill/>
        </p:spPr>
        <p:txBody>
          <a:bodyPr wrap="square" lIns="72384" tIns="36192" rIns="72384" bIns="36192" rtlCol="0">
            <a:spAutoFit/>
          </a:bodyPr>
          <a:lstStyle/>
          <a:p>
            <a:r>
              <a:rPr lang="en-US" sz="1600" b="1" dirty="0"/>
              <a:t>Figure 9</a:t>
            </a:r>
            <a:r>
              <a:rPr lang="en-US" sz="1600" b="1" dirty="0" smtClean="0"/>
              <a:t>: Spectrum data.</a:t>
            </a:r>
            <a:endParaRPr lang="en-US" sz="1600" b="1" dirty="0"/>
          </a:p>
        </p:txBody>
      </p:sp>
    </p:spTree>
    <p:extLst>
      <p:ext uri="{BB962C8B-B14F-4D97-AF65-F5344CB8AC3E}">
        <p14:creationId xmlns:p14="http://schemas.microsoft.com/office/powerpoint/2010/main" val="1418765351"/>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948</TotalTime>
  <Words>1707</Words>
  <Application>Microsoft Office PowerPoint</Application>
  <PresentationFormat>Custom</PresentationFormat>
  <Paragraphs>122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Slipstream</vt:lpstr>
      <vt:lpstr> Evaluation and Characterization of Fluid Dynamics in an Annular Flume Brett Goldman, Stephen Collister </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and Characterization of Fluid Dynamics in an Annular Flume</dc:title>
  <dc:creator>Brett C Goldman</dc:creator>
  <cp:lastModifiedBy> </cp:lastModifiedBy>
  <cp:revision>147</cp:revision>
  <dcterms:created xsi:type="dcterms:W3CDTF">2013-04-10T14:47:36Z</dcterms:created>
  <dcterms:modified xsi:type="dcterms:W3CDTF">2013-04-23T16:58:27Z</dcterms:modified>
</cp:coreProperties>
</file>