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90044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80088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70132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60176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50220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40264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30309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20353" algn="l" defTabSz="4180088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21" d="100"/>
          <a:sy n="21" d="100"/>
        </p:scale>
        <p:origin x="-258" y="-168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4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90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80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70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60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50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5402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630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720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610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795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1153122"/>
            <a:ext cx="37307520" cy="6537960"/>
          </a:xfrm>
        </p:spPr>
        <p:txBody>
          <a:bodyPr anchor="t"/>
          <a:lstStyle>
            <a:lvl1pPr algn="l">
              <a:defRPr sz="18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3952225"/>
            <a:ext cx="37307520" cy="7200898"/>
          </a:xfrm>
        </p:spPr>
        <p:txBody>
          <a:bodyPr anchor="b"/>
          <a:lstStyle>
            <a:lvl1pPr marL="0" indent="0">
              <a:buNone/>
              <a:defRPr sz="9100">
                <a:solidFill>
                  <a:schemeClr val="tx1">
                    <a:tint val="75000"/>
                  </a:schemeClr>
                </a:solidFill>
              </a:defRPr>
            </a:lvl1pPr>
            <a:lvl2pPr marL="2090044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2pPr>
            <a:lvl3pPr marL="4180088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3pPr>
            <a:lvl4pPr marL="6270132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8360176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1045022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2540264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4630309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6720353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558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6507" y="34823400"/>
            <a:ext cx="90487497" cy="98480880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315523" y="34823400"/>
            <a:ext cx="90487503" cy="98480880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005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2" y="7368547"/>
            <a:ext cx="19392903" cy="3070857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90044" indent="0">
              <a:buNone/>
              <a:defRPr sz="9100" b="1"/>
            </a:lvl2pPr>
            <a:lvl3pPr marL="4180088" indent="0">
              <a:buNone/>
              <a:defRPr sz="8200" b="1"/>
            </a:lvl3pPr>
            <a:lvl4pPr marL="6270132" indent="0">
              <a:buNone/>
              <a:defRPr sz="7300" b="1"/>
            </a:lvl4pPr>
            <a:lvl5pPr marL="8360176" indent="0">
              <a:buNone/>
              <a:defRPr sz="7300" b="1"/>
            </a:lvl5pPr>
            <a:lvl6pPr marL="10450220" indent="0">
              <a:buNone/>
              <a:defRPr sz="7300" b="1"/>
            </a:lvl6pPr>
            <a:lvl7pPr marL="12540264" indent="0">
              <a:buNone/>
              <a:defRPr sz="7300" b="1"/>
            </a:lvl7pPr>
            <a:lvl8pPr marL="14630309" indent="0">
              <a:buNone/>
              <a:defRPr sz="7300" b="1"/>
            </a:lvl8pPr>
            <a:lvl9pPr marL="16720353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2" y="10439404"/>
            <a:ext cx="19392903" cy="18966183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7" y="7368547"/>
            <a:ext cx="19400520" cy="3070857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90044" indent="0">
              <a:buNone/>
              <a:defRPr sz="9100" b="1"/>
            </a:lvl2pPr>
            <a:lvl3pPr marL="4180088" indent="0">
              <a:buNone/>
              <a:defRPr sz="8200" b="1"/>
            </a:lvl3pPr>
            <a:lvl4pPr marL="6270132" indent="0">
              <a:buNone/>
              <a:defRPr sz="7300" b="1"/>
            </a:lvl4pPr>
            <a:lvl5pPr marL="8360176" indent="0">
              <a:buNone/>
              <a:defRPr sz="7300" b="1"/>
            </a:lvl5pPr>
            <a:lvl6pPr marL="10450220" indent="0">
              <a:buNone/>
              <a:defRPr sz="7300" b="1"/>
            </a:lvl6pPr>
            <a:lvl7pPr marL="12540264" indent="0">
              <a:buNone/>
              <a:defRPr sz="7300" b="1"/>
            </a:lvl7pPr>
            <a:lvl8pPr marL="14630309" indent="0">
              <a:buNone/>
              <a:defRPr sz="7300" b="1"/>
            </a:lvl8pPr>
            <a:lvl9pPr marL="16720353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7" y="10439404"/>
            <a:ext cx="19400520" cy="18966183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504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277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551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3" cy="5577840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4600"/>
            </a:lvl1pPr>
            <a:lvl2pPr>
              <a:defRPr sz="12800"/>
            </a:lvl2pPr>
            <a:lvl3pPr>
              <a:defRPr sz="11000"/>
            </a:lvl3pPr>
            <a:lvl4pPr>
              <a:defRPr sz="9100"/>
            </a:lvl4pPr>
            <a:lvl5pPr>
              <a:defRPr sz="9100"/>
            </a:lvl5pPr>
            <a:lvl6pPr>
              <a:defRPr sz="9100"/>
            </a:lvl6pPr>
            <a:lvl7pPr>
              <a:defRPr sz="9100"/>
            </a:lvl7pPr>
            <a:lvl8pPr>
              <a:defRPr sz="9100"/>
            </a:lvl8pPr>
            <a:lvl9pPr>
              <a:defRPr sz="9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3" cy="22517102"/>
          </a:xfrm>
        </p:spPr>
        <p:txBody>
          <a:bodyPr/>
          <a:lstStyle>
            <a:lvl1pPr marL="0" indent="0">
              <a:buNone/>
              <a:defRPr sz="6400"/>
            </a:lvl1pPr>
            <a:lvl2pPr marL="2090044" indent="0">
              <a:buNone/>
              <a:defRPr sz="5500"/>
            </a:lvl2pPr>
            <a:lvl3pPr marL="4180088" indent="0">
              <a:buNone/>
              <a:defRPr sz="4600"/>
            </a:lvl3pPr>
            <a:lvl4pPr marL="6270132" indent="0">
              <a:buNone/>
              <a:defRPr sz="4100"/>
            </a:lvl4pPr>
            <a:lvl5pPr marL="8360176" indent="0">
              <a:buNone/>
              <a:defRPr sz="4100"/>
            </a:lvl5pPr>
            <a:lvl6pPr marL="10450220" indent="0">
              <a:buNone/>
              <a:defRPr sz="4100"/>
            </a:lvl6pPr>
            <a:lvl7pPr marL="12540264" indent="0">
              <a:buNone/>
              <a:defRPr sz="4100"/>
            </a:lvl7pPr>
            <a:lvl8pPr marL="14630309" indent="0">
              <a:buNone/>
              <a:defRPr sz="4100"/>
            </a:lvl8pPr>
            <a:lvl9pPr marL="16720353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661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3" y="23042880"/>
            <a:ext cx="26334720" cy="2720342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3" y="2941320"/>
            <a:ext cx="26334720" cy="19751040"/>
          </a:xfrm>
        </p:spPr>
        <p:txBody>
          <a:bodyPr/>
          <a:lstStyle>
            <a:lvl1pPr marL="0" indent="0">
              <a:buNone/>
              <a:defRPr sz="14600"/>
            </a:lvl1pPr>
            <a:lvl2pPr marL="2090044" indent="0">
              <a:buNone/>
              <a:defRPr sz="12800"/>
            </a:lvl2pPr>
            <a:lvl3pPr marL="4180088" indent="0">
              <a:buNone/>
              <a:defRPr sz="11000"/>
            </a:lvl3pPr>
            <a:lvl4pPr marL="6270132" indent="0">
              <a:buNone/>
              <a:defRPr sz="9100"/>
            </a:lvl4pPr>
            <a:lvl5pPr marL="8360176" indent="0">
              <a:buNone/>
              <a:defRPr sz="9100"/>
            </a:lvl5pPr>
            <a:lvl6pPr marL="10450220" indent="0">
              <a:buNone/>
              <a:defRPr sz="9100"/>
            </a:lvl6pPr>
            <a:lvl7pPr marL="12540264" indent="0">
              <a:buNone/>
              <a:defRPr sz="9100"/>
            </a:lvl7pPr>
            <a:lvl8pPr marL="14630309" indent="0">
              <a:buNone/>
              <a:defRPr sz="9100"/>
            </a:lvl8pPr>
            <a:lvl9pPr marL="16720353" indent="0">
              <a:buNone/>
              <a:defRPr sz="91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3" y="25763222"/>
            <a:ext cx="26334720" cy="3863338"/>
          </a:xfrm>
        </p:spPr>
        <p:txBody>
          <a:bodyPr/>
          <a:lstStyle>
            <a:lvl1pPr marL="0" indent="0">
              <a:buNone/>
              <a:defRPr sz="6400"/>
            </a:lvl1pPr>
            <a:lvl2pPr marL="2090044" indent="0">
              <a:buNone/>
              <a:defRPr sz="5500"/>
            </a:lvl2pPr>
            <a:lvl3pPr marL="4180088" indent="0">
              <a:buNone/>
              <a:defRPr sz="4600"/>
            </a:lvl3pPr>
            <a:lvl4pPr marL="6270132" indent="0">
              <a:buNone/>
              <a:defRPr sz="4100"/>
            </a:lvl4pPr>
            <a:lvl5pPr marL="8360176" indent="0">
              <a:buNone/>
              <a:defRPr sz="4100"/>
            </a:lvl5pPr>
            <a:lvl6pPr marL="10450220" indent="0">
              <a:buNone/>
              <a:defRPr sz="4100"/>
            </a:lvl6pPr>
            <a:lvl7pPr marL="12540264" indent="0">
              <a:buNone/>
              <a:defRPr sz="4100"/>
            </a:lvl7pPr>
            <a:lvl8pPr marL="14630309" indent="0">
              <a:buNone/>
              <a:defRPr sz="4100"/>
            </a:lvl8pPr>
            <a:lvl9pPr marL="16720353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642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214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6380205" y="5974082"/>
            <a:ext cx="45422823" cy="12733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6506" y="5974082"/>
            <a:ext cx="135552177" cy="12733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645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  <a:prstGeom prst="rect">
            <a:avLst/>
          </a:prstGeom>
        </p:spPr>
        <p:txBody>
          <a:bodyPr vert="horz" lIns="418009" tIns="209004" rIns="418009" bIns="20900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4"/>
            <a:ext cx="39502080" cy="21724622"/>
          </a:xfrm>
          <a:prstGeom prst="rect">
            <a:avLst/>
          </a:prstGeom>
        </p:spPr>
        <p:txBody>
          <a:bodyPr vert="horz" lIns="418009" tIns="209004" rIns="418009" bIns="20900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3"/>
            <a:ext cx="1024128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l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AF91D-0CC0-4145-AF6D-F5DAE6FBAD18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3"/>
            <a:ext cx="1389888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ct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3"/>
            <a:ext cx="10241280" cy="1752600"/>
          </a:xfrm>
          <a:prstGeom prst="rect">
            <a:avLst/>
          </a:prstGeom>
        </p:spPr>
        <p:txBody>
          <a:bodyPr vert="horz" lIns="418009" tIns="209004" rIns="418009" bIns="209004" rtlCol="0" anchor="ctr"/>
          <a:lstStyle>
            <a:lvl1pPr algn="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D1D5E-EAA6-40FC-AB58-B72E0DC54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969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80088" rtl="0" eaLnBrk="1" latinLnBrk="0" hangingPunct="1">
        <a:spcBef>
          <a:spcPct val="0"/>
        </a:spcBef>
        <a:buNone/>
        <a:defRPr sz="20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67533" indent="-1567533" algn="l" defTabSz="4180088" rtl="0" eaLnBrk="1" latinLnBrk="0" hangingPunct="1">
        <a:spcBef>
          <a:spcPct val="20000"/>
        </a:spcBef>
        <a:buFont typeface="Arial" pitchFamily="34" charset="0"/>
        <a:buChar char="•"/>
        <a:defRPr sz="14600" kern="1200">
          <a:solidFill>
            <a:schemeClr val="tx1"/>
          </a:solidFill>
          <a:latin typeface="+mn-lt"/>
          <a:ea typeface="+mn-ea"/>
          <a:cs typeface="+mn-cs"/>
        </a:defRPr>
      </a:lvl1pPr>
      <a:lvl2pPr marL="3396322" indent="-1306278" algn="l" defTabSz="4180088" rtl="0" eaLnBrk="1" latinLnBrk="0" hangingPunct="1">
        <a:spcBef>
          <a:spcPct val="20000"/>
        </a:spcBef>
        <a:buFont typeface="Arial" pitchFamily="34" charset="0"/>
        <a:buChar char="–"/>
        <a:defRPr sz="12800" kern="1200">
          <a:solidFill>
            <a:schemeClr val="tx1"/>
          </a:solidFill>
          <a:latin typeface="+mn-lt"/>
          <a:ea typeface="+mn-ea"/>
          <a:cs typeface="+mn-cs"/>
        </a:defRPr>
      </a:lvl2pPr>
      <a:lvl3pPr marL="5225110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3pPr>
      <a:lvl4pPr marL="7315154" indent="-1045022" algn="l" defTabSz="4180088" rtl="0" eaLnBrk="1" latinLnBrk="0" hangingPunct="1">
        <a:spcBef>
          <a:spcPct val="20000"/>
        </a:spcBef>
        <a:buFont typeface="Arial" pitchFamily="34" charset="0"/>
        <a:buChar char="–"/>
        <a:defRPr sz="9100" kern="1200">
          <a:solidFill>
            <a:schemeClr val="tx1"/>
          </a:solidFill>
          <a:latin typeface="+mn-lt"/>
          <a:ea typeface="+mn-ea"/>
          <a:cs typeface="+mn-cs"/>
        </a:defRPr>
      </a:lvl4pPr>
      <a:lvl5pPr marL="9405198" indent="-1045022" algn="l" defTabSz="4180088" rtl="0" eaLnBrk="1" latinLnBrk="0" hangingPunct="1">
        <a:spcBef>
          <a:spcPct val="20000"/>
        </a:spcBef>
        <a:buFont typeface="Arial" pitchFamily="34" charset="0"/>
        <a:buChar char="»"/>
        <a:defRPr sz="9100" kern="1200">
          <a:solidFill>
            <a:schemeClr val="tx1"/>
          </a:solidFill>
          <a:latin typeface="+mn-lt"/>
          <a:ea typeface="+mn-ea"/>
          <a:cs typeface="+mn-cs"/>
        </a:defRPr>
      </a:lvl5pPr>
      <a:lvl6pPr marL="11495242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6pPr>
      <a:lvl7pPr marL="13585287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7pPr>
      <a:lvl8pPr marL="15675331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8pPr>
      <a:lvl9pPr marL="17765375" indent="-1045022" algn="l" defTabSz="4180088" rtl="0" eaLnBrk="1" latinLnBrk="0" hangingPunct="1">
        <a:spcBef>
          <a:spcPct val="20000"/>
        </a:spcBef>
        <a:buFont typeface="Arial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2090044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4180088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6270132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360176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450220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540264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30309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6720353" algn="l" defTabSz="4180088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23645" y="-322729"/>
            <a:ext cx="37307520" cy="4114800"/>
          </a:xfrm>
        </p:spPr>
        <p:txBody>
          <a:bodyPr/>
          <a:lstStyle/>
          <a:p>
            <a:r>
              <a:rPr lang="en-US" dirty="0" smtClean="0">
                <a:latin typeface="+mn-lt"/>
                <a:cs typeface="Arial" pitchFamily="34" charset="0"/>
              </a:rPr>
              <a:t>RFID Fish Tracker</a:t>
            </a:r>
            <a:endParaRPr lang="en-US" dirty="0">
              <a:latin typeface="+mn-lt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95132" y="2662516"/>
            <a:ext cx="13676243" cy="41703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0" b="1" dirty="0" smtClean="0"/>
              <a:t>PROBLEM: </a:t>
            </a:r>
            <a:r>
              <a:rPr lang="en-US" sz="6500" dirty="0" smtClean="0"/>
              <a:t>State fish and game agencies have limited funds for extensive research projects that help to enhance and conserve local fisheries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4643" y="12877800"/>
            <a:ext cx="1240403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0" b="1" dirty="0" smtClean="0"/>
              <a:t>METHOD:</a:t>
            </a:r>
            <a:endParaRPr lang="en-US" sz="70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26" y="23170670"/>
            <a:ext cx="10495722" cy="53102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4330" y="15168282"/>
            <a:ext cx="9044609" cy="52645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8226" y="25172896"/>
            <a:ext cx="10495722" cy="669764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7277" y="3501617"/>
            <a:ext cx="14375958" cy="10940527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9896" y="4276169"/>
            <a:ext cx="14212770" cy="484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9114" y="12893043"/>
            <a:ext cx="10940995" cy="832641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669774" y="22257297"/>
            <a:ext cx="101776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400" b="1" dirty="0" smtClean="0"/>
              <a:t>CHARGE CYCLE</a:t>
            </a:r>
            <a:endParaRPr lang="en-US" sz="6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9480696" y="15006918"/>
            <a:ext cx="97801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400" b="1" dirty="0" smtClean="0"/>
              <a:t>READ CYCLE</a:t>
            </a:r>
            <a:endParaRPr lang="en-US" sz="6400" b="1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292" y="16916400"/>
            <a:ext cx="10969370" cy="329184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954156" y="14249400"/>
            <a:ext cx="142328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A Passive Integrated Transponder (PIT) </a:t>
            </a:r>
          </a:p>
          <a:p>
            <a:r>
              <a:rPr lang="en-US" sz="6000" dirty="0" smtClean="0"/>
              <a:t>is implanted in the fish</a:t>
            </a:r>
            <a:endParaRPr lang="en-US" sz="6000" dirty="0"/>
          </a:p>
        </p:txBody>
      </p:sp>
      <p:sp>
        <p:nvSpPr>
          <p:cNvPr id="20" name="TextBox 19"/>
          <p:cNvSpPr txBox="1"/>
          <p:nvPr/>
        </p:nvSpPr>
        <p:spPr>
          <a:xfrm>
            <a:off x="1046922" y="21112244"/>
            <a:ext cx="151074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Dual Coil Half – Duplex Transceiver</a:t>
            </a:r>
            <a:endParaRPr lang="en-US" sz="6000" dirty="0"/>
          </a:p>
        </p:txBody>
      </p:sp>
      <p:sp>
        <p:nvSpPr>
          <p:cNvPr id="21" name="TextBox 20"/>
          <p:cNvSpPr txBox="1"/>
          <p:nvPr/>
        </p:nvSpPr>
        <p:spPr>
          <a:xfrm>
            <a:off x="725555" y="28077463"/>
            <a:ext cx="1414338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200" dirty="0" smtClean="0"/>
              <a:t>Current driven through the low impedance coil  creates a magnetic field and charges the transponder</a:t>
            </a:r>
            <a:endParaRPr lang="en-US" sz="6200" dirty="0"/>
          </a:p>
        </p:txBody>
      </p:sp>
      <p:sp>
        <p:nvSpPr>
          <p:cNvPr id="22" name="TextBox 21"/>
          <p:cNvSpPr txBox="1"/>
          <p:nvPr/>
        </p:nvSpPr>
        <p:spPr>
          <a:xfrm>
            <a:off x="874644" y="8153400"/>
            <a:ext cx="1359673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0" b="1" dirty="0" smtClean="0"/>
              <a:t>SOLUTION:  </a:t>
            </a:r>
            <a:r>
              <a:rPr lang="en-US" sz="6500" dirty="0" smtClean="0"/>
              <a:t>A low – cost RFID reader will increase the fiscal feasibility of many fish population studies</a:t>
            </a:r>
          </a:p>
          <a:p>
            <a:endParaRPr lang="en-US" sz="8800" dirty="0" smtClean="0"/>
          </a:p>
          <a:p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5584558" y="19928546"/>
            <a:ext cx="13358191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200" dirty="0" smtClean="0"/>
              <a:t>The transponder transmits a unique code that is received by the tuned coil and processed by the receiver</a:t>
            </a:r>
            <a:endParaRPr lang="en-US" sz="6200" dirty="0"/>
          </a:p>
        </p:txBody>
      </p:sp>
      <p:sp>
        <p:nvSpPr>
          <p:cNvPr id="25" name="TextBox 24"/>
          <p:cNvSpPr txBox="1"/>
          <p:nvPr/>
        </p:nvSpPr>
        <p:spPr>
          <a:xfrm>
            <a:off x="33156939" y="2603393"/>
            <a:ext cx="1276979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200" b="1" dirty="0" smtClean="0"/>
              <a:t>SYSTEM DIAGRAM</a:t>
            </a:r>
            <a:endParaRPr lang="en-US" sz="62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18049461" y="23801294"/>
            <a:ext cx="120064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400" b="1" dirty="0" smtClean="0"/>
              <a:t>TRANSCEIVER BOARD</a:t>
            </a:r>
            <a:endParaRPr lang="en-US" sz="6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0612522" y="10080319"/>
            <a:ext cx="129606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400" dirty="0" smtClean="0"/>
              <a:t>The antennas can be scaled up for monitoring fish in small streams</a:t>
            </a:r>
            <a:endParaRPr lang="en-US" sz="6400" dirty="0"/>
          </a:p>
        </p:txBody>
      </p:sp>
      <p:sp>
        <p:nvSpPr>
          <p:cNvPr id="31" name="TextBox 30"/>
          <p:cNvSpPr txBox="1"/>
          <p:nvPr/>
        </p:nvSpPr>
        <p:spPr>
          <a:xfrm>
            <a:off x="33395478" y="22289887"/>
            <a:ext cx="12769795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200" b="1" dirty="0" smtClean="0"/>
              <a:t>SYSTEM FEATURES</a:t>
            </a:r>
            <a:endParaRPr lang="en-US" sz="62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0135443" y="23801299"/>
            <a:ext cx="1232452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 pitchFamily="34" charset="0"/>
              <a:buChar char="•"/>
            </a:pPr>
            <a:r>
              <a:rPr lang="en-US" sz="6200" dirty="0" smtClean="0"/>
              <a:t>Low cost – less than $100 in components</a:t>
            </a:r>
          </a:p>
          <a:p>
            <a:pPr marL="1143000" indent="-1143000">
              <a:buFont typeface="Arial" pitchFamily="34" charset="0"/>
              <a:buChar char="•"/>
            </a:pPr>
            <a:r>
              <a:rPr lang="en-US" sz="6200" dirty="0" smtClean="0"/>
              <a:t>Low power – can operate for 14 days with two marine batteries</a:t>
            </a:r>
          </a:p>
          <a:p>
            <a:pPr marL="1143000" indent="-1143000">
              <a:buFont typeface="Arial" pitchFamily="34" charset="0"/>
              <a:buChar char="•"/>
            </a:pPr>
            <a:r>
              <a:rPr lang="en-US" sz="6200" dirty="0" smtClean="0"/>
              <a:t>Fast read rate – 15 cycles per second</a:t>
            </a:r>
            <a:endParaRPr lang="en-US" sz="6200" dirty="0"/>
          </a:p>
        </p:txBody>
      </p:sp>
      <p:sp>
        <p:nvSpPr>
          <p:cNvPr id="30" name="TextBox 29"/>
          <p:cNvSpPr txBox="1"/>
          <p:nvPr/>
        </p:nvSpPr>
        <p:spPr>
          <a:xfrm>
            <a:off x="30453497" y="30552079"/>
            <a:ext cx="163796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/>
              <a:t> </a:t>
            </a:r>
            <a:r>
              <a:rPr lang="en-US" sz="5000" b="1" dirty="0" smtClean="0"/>
              <a:t>Engineer:  </a:t>
            </a:r>
            <a:r>
              <a:rPr lang="en-US" sz="5000" dirty="0" smtClean="0"/>
              <a:t>Nate </a:t>
            </a:r>
            <a:r>
              <a:rPr lang="en-US" sz="5000" dirty="0" err="1" smtClean="0"/>
              <a:t>Alix</a:t>
            </a:r>
            <a:r>
              <a:rPr lang="en-US" sz="5000" dirty="0" smtClean="0"/>
              <a:t>   •  </a:t>
            </a:r>
            <a:r>
              <a:rPr lang="en-US" sz="5000" b="1" dirty="0" smtClean="0"/>
              <a:t>Advisor:</a:t>
            </a:r>
            <a:r>
              <a:rPr lang="en-US" sz="5000" dirty="0" smtClean="0"/>
              <a:t>  Mike Carter</a:t>
            </a:r>
            <a:endParaRPr lang="en-US" sz="5000" dirty="0"/>
          </a:p>
        </p:txBody>
      </p:sp>
    </p:spTree>
    <p:extLst>
      <p:ext uri="{BB962C8B-B14F-4D97-AF65-F5344CB8AC3E}">
        <p14:creationId xmlns:p14="http://schemas.microsoft.com/office/powerpoint/2010/main" val="159246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157</Words>
  <Application>Microsoft Office PowerPoint</Application>
  <PresentationFormat>Custom</PresentationFormat>
  <Paragraphs>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RFID Fish Tracker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RFID Fish Tracker</dc:title>
  <dc:creator>Nathan T Alix</dc:creator>
  <cp:lastModifiedBy> </cp:lastModifiedBy>
  <cp:revision>23</cp:revision>
  <dcterms:created xsi:type="dcterms:W3CDTF">2013-04-22T21:24:26Z</dcterms:created>
  <dcterms:modified xsi:type="dcterms:W3CDTF">2013-04-23T00:59:36Z</dcterms:modified>
</cp:coreProperties>
</file>