
<file path=[Content_Types].xml><?xml version="1.0" encoding="utf-8"?>
<Types xmlns="http://schemas.openxmlformats.org/package/2006/content-types">
  <Override PartName="/ppt/charts/chart1.xml" ContentType="application/vnd.openxmlformats-officedocument.drawingml.chart+xml"/>
  <Override PartName="/ppt/slideLayouts/slideLayout1.xml" ContentType="application/vnd.openxmlformats-officedocument.presentationml.slideLayout+xml"/>
  <Default Extension="rels" ContentType="application/vnd.openxmlformats-package.relationships+xml"/>
  <Default Extension="jpeg" ContentType="image/jpeg"/>
  <Default Extension="xml" ContentType="application/xml"/>
  <Override PartName="/ppt/tableStyles.xml" ContentType="application/vnd.openxmlformats-officedocument.presentationml.tableStyles+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charts/chart6.xml" ContentType="application/vnd.openxmlformats-officedocument.drawingml.char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ppt/charts/chart4.xml" ContentType="application/vnd.openxmlformats-officedocument.drawingml.char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docProps/app.xml" ContentType="application/vnd.openxmlformats-officedocument.extended-properties+xml"/>
  <Override PartName="/ppt/charts/chart2.xml" ContentType="application/vnd.openxmlformats-officedocument.drawingml.chart+xml"/>
  <Override PartName="/ppt/slideLayouts/slideLayout2.xml" ContentType="application/vnd.openxmlformats-officedocument.presentationml.slideLayout+xml"/>
  <Override PartName="/ppt/slides/slide1.xml" ContentType="application/vnd.openxmlformats-officedocument.presentationml.slide+xml"/>
  <Default Extension="bin" ContentType="application/vnd.openxmlformats-officedocument.presentationml.printerSettings"/>
  <Override PartName="/ppt/viewProps.xml" ContentType="application/vnd.openxmlformats-officedocument.presentationml.viewProps+xml"/>
  <Override PartName="/ppt/slideLayouts/slideLayout9.xml" ContentType="application/vnd.openxmlformats-officedocument.presentationml.slideLayout+xml"/>
  <Override PartName="/ppt/presentation.xml" ContentType="application/vnd.openxmlformats-officedocument.presentationml.presentation.main+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charts/chart5.xml" ContentType="application/vnd.openxmlformats-officedocument.drawingml.chart+xml"/>
  <Override PartName="/ppt/slideLayouts/slideLayout5.xml" ContentType="application/vnd.openxmlformats-officedocument.presentationml.slideLayout+xml"/>
  <Default Extension="gif" ContentType="image/gif"/>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charts/chart3.xml" ContentType="application/vnd.openxmlformats-officedocument.drawingml.chart+xml"/>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p:sldMasterIdLst>
    <p:sldMasterId id="2147483696" r:id="rId1"/>
  </p:sldMasterIdLst>
  <p:notesMasterIdLst>
    <p:notesMasterId r:id="rId3"/>
  </p:notesMasterIdLst>
  <p:sldIdLst>
    <p:sldId id="256" r:id="rId2"/>
  </p:sldIdLst>
  <p:sldSz cx="43891200" cy="32918400"/>
  <p:notesSz cx="9144000" cy="6858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lrMru>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vertBarState="minimized">
    <p:restoredLeft sz="15591" autoAdjust="0"/>
    <p:restoredTop sz="98091" autoAdjust="0"/>
  </p:normalViewPr>
  <p:slideViewPr>
    <p:cSldViewPr>
      <p:cViewPr>
        <p:scale>
          <a:sx n="30" d="100"/>
          <a:sy n="30" d="100"/>
        </p:scale>
        <p:origin x="-88" y="-104"/>
      </p:cViewPr>
      <p:guideLst>
        <p:guide orient="horz" pos="10416"/>
        <p:guide pos="23232"/>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Classes%20Spring%2013\Cap%20Stone\Data_4_9_13.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user\Desktop\Classes%20Spring%2013\Cap%20Stone\Data%20spreadsheet-Pasture%20(Autosaved).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user\Desktop\Classes%20Spring%2013\Cap%20Stone\Data_4_9_13.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user\Desktop\Classes%20Spring%2013\Cap%20Stone\layer%20density%20v%20albedo.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user\Desktop\Classes%20Spring%2013\Cap%20Stone\layer%20density%20v%20albedo.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user\Desktop\Classes%20Spring%2013\Cap%20Stone\layer%20density%20v%20albedo.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2"/>
  <c:chart>
    <c:title>
      <c:tx>
        <c:rich>
          <a:bodyPr/>
          <a:lstStyle/>
          <a:p>
            <a:pPr>
              <a:defRPr sz="3600"/>
            </a:pPr>
            <a:r>
              <a:rPr lang="en-US" sz="3600"/>
              <a:t>Snow Scale v Snow Tube</a:t>
            </a:r>
          </a:p>
        </c:rich>
      </c:tx>
      <c:layout>
        <c:manualLayout>
          <c:xMode val="edge"/>
          <c:yMode val="edge"/>
          <c:x val="0.337115562760537"/>
          <c:y val="0.000734908136482939"/>
        </c:manualLayout>
      </c:layout>
    </c:title>
    <c:plotArea>
      <c:layout>
        <c:manualLayout>
          <c:layoutTarget val="inner"/>
          <c:xMode val="edge"/>
          <c:yMode val="edge"/>
          <c:x val="0.174234116875096"/>
          <c:y val="0.122108843537415"/>
          <c:w val="0.803550833719314"/>
          <c:h val="0.663954148588569"/>
        </c:manualLayout>
      </c:layout>
      <c:scatterChart>
        <c:scatterStyle val="lineMarker"/>
        <c:ser>
          <c:idx val="0"/>
          <c:order val="0"/>
          <c:tx>
            <c:v>Snow Scale v Snow Tube</c:v>
          </c:tx>
          <c:spPr>
            <a:ln w="28575">
              <a:noFill/>
            </a:ln>
          </c:spPr>
          <c:marker>
            <c:symbol val="diamond"/>
            <c:size val="14"/>
          </c:marker>
          <c:trendline>
            <c:trendlineType val="linear"/>
            <c:dispRSqr val="1"/>
            <c:dispEq val="1"/>
            <c:trendlineLbl>
              <c:layout>
                <c:manualLayout>
                  <c:x val="0.126020148216767"/>
                  <c:y val="0.362089024586212"/>
                </c:manualLayout>
              </c:layout>
              <c:tx>
                <c:rich>
                  <a:bodyPr/>
                  <a:lstStyle/>
                  <a:p>
                    <a:pPr>
                      <a:defRPr sz="3600"/>
                    </a:pPr>
                    <a:r>
                      <a:rPr lang="en-US"/>
                      <a:t>y = 1.179x + 0.2252
R² = 0.6101</a:t>
                    </a:r>
                  </a:p>
                </c:rich>
              </c:tx>
              <c:numFmt formatCode="General" sourceLinked="0"/>
            </c:trendlineLbl>
          </c:trendline>
          <c:xVal>
            <c:numRef>
              <c:f>(Sheet1!$C$7:$C$21,Sheet1!$C$23:$C$33,Sheet1!$C$35:$C$56,Sheet1!$C$58:$C$61,Sheet1!$C$63:$C$71,Sheet1!$C$73,Sheet1!$C$77:$C$95)</c:f>
              <c:numCache>
                <c:formatCode>General</c:formatCode>
                <c:ptCount val="81"/>
                <c:pt idx="0">
                  <c:v>1.440999999999998</c:v>
                </c:pt>
                <c:pt idx="1">
                  <c:v>2.031999999999999</c:v>
                </c:pt>
                <c:pt idx="2">
                  <c:v>2.075999999999999</c:v>
                </c:pt>
                <c:pt idx="3">
                  <c:v>2.122</c:v>
                </c:pt>
                <c:pt idx="4">
                  <c:v>2.114</c:v>
                </c:pt>
                <c:pt idx="5">
                  <c:v>2.095999999999999</c:v>
                </c:pt>
                <c:pt idx="6">
                  <c:v>2.136</c:v>
                </c:pt>
                <c:pt idx="7">
                  <c:v>2.604666666666667</c:v>
                </c:pt>
                <c:pt idx="8">
                  <c:v>1.879</c:v>
                </c:pt>
                <c:pt idx="9">
                  <c:v>2.45</c:v>
                </c:pt>
                <c:pt idx="10">
                  <c:v>2.510333333333333</c:v>
                </c:pt>
                <c:pt idx="11">
                  <c:v>1.695333333333334</c:v>
                </c:pt>
                <c:pt idx="12">
                  <c:v>1.316999999999998</c:v>
                </c:pt>
                <c:pt idx="13">
                  <c:v>1.487666666666666</c:v>
                </c:pt>
                <c:pt idx="14">
                  <c:v>1.715666666666666</c:v>
                </c:pt>
                <c:pt idx="15">
                  <c:v>1.627333333333333</c:v>
                </c:pt>
                <c:pt idx="16">
                  <c:v>1.496666666666667</c:v>
                </c:pt>
                <c:pt idx="17">
                  <c:v>1.536999999999998</c:v>
                </c:pt>
                <c:pt idx="18">
                  <c:v>1.412999999999998</c:v>
                </c:pt>
                <c:pt idx="19">
                  <c:v>1.857333333333333</c:v>
                </c:pt>
                <c:pt idx="20">
                  <c:v>1.59</c:v>
                </c:pt>
                <c:pt idx="21">
                  <c:v>1.569</c:v>
                </c:pt>
                <c:pt idx="22">
                  <c:v>1.529666666666666</c:v>
                </c:pt>
                <c:pt idx="23">
                  <c:v>1.500333333333333</c:v>
                </c:pt>
                <c:pt idx="24">
                  <c:v>1.496</c:v>
                </c:pt>
                <c:pt idx="25">
                  <c:v>1.683999999999998</c:v>
                </c:pt>
                <c:pt idx="26">
                  <c:v>0.151666666666667</c:v>
                </c:pt>
                <c:pt idx="27">
                  <c:v>0.139333333333333</c:v>
                </c:pt>
                <c:pt idx="28">
                  <c:v>0.14575</c:v>
                </c:pt>
                <c:pt idx="29">
                  <c:v>0.159333333333334</c:v>
                </c:pt>
                <c:pt idx="30">
                  <c:v>0.133</c:v>
                </c:pt>
                <c:pt idx="31">
                  <c:v>0.142666666666667</c:v>
                </c:pt>
                <c:pt idx="32">
                  <c:v>0.142333333333333</c:v>
                </c:pt>
                <c:pt idx="33">
                  <c:v>0.142</c:v>
                </c:pt>
                <c:pt idx="34">
                  <c:v>0.185</c:v>
                </c:pt>
                <c:pt idx="35">
                  <c:v>1.477666666666666</c:v>
                </c:pt>
                <c:pt idx="36">
                  <c:v>1.286999999999998</c:v>
                </c:pt>
                <c:pt idx="37">
                  <c:v>1.442999999999998</c:v>
                </c:pt>
                <c:pt idx="38">
                  <c:v>1.488666666666667</c:v>
                </c:pt>
                <c:pt idx="39">
                  <c:v>1.414999999999998</c:v>
                </c:pt>
                <c:pt idx="40">
                  <c:v>1.407333333333332</c:v>
                </c:pt>
                <c:pt idx="41">
                  <c:v>1.380666666666666</c:v>
                </c:pt>
                <c:pt idx="42">
                  <c:v>1.103333333333333</c:v>
                </c:pt>
                <c:pt idx="43">
                  <c:v>1.145</c:v>
                </c:pt>
                <c:pt idx="44">
                  <c:v>1.335</c:v>
                </c:pt>
                <c:pt idx="45">
                  <c:v>1.425999999999997</c:v>
                </c:pt>
                <c:pt idx="46">
                  <c:v>1.058666666666667</c:v>
                </c:pt>
                <c:pt idx="47">
                  <c:v>1.148666666666666</c:v>
                </c:pt>
                <c:pt idx="48">
                  <c:v>0.940666666666667</c:v>
                </c:pt>
                <c:pt idx="49">
                  <c:v>0.999666666666667</c:v>
                </c:pt>
                <c:pt idx="50">
                  <c:v>1.247666666666666</c:v>
                </c:pt>
                <c:pt idx="51">
                  <c:v>1.248666666666667</c:v>
                </c:pt>
                <c:pt idx="52">
                  <c:v>1.412666666666666</c:v>
                </c:pt>
                <c:pt idx="53">
                  <c:v>1.430999999999998</c:v>
                </c:pt>
                <c:pt idx="54">
                  <c:v>1.459666666666666</c:v>
                </c:pt>
                <c:pt idx="55">
                  <c:v>1.509666666666666</c:v>
                </c:pt>
                <c:pt idx="56">
                  <c:v>1.39</c:v>
                </c:pt>
                <c:pt idx="57">
                  <c:v>1.214</c:v>
                </c:pt>
                <c:pt idx="58">
                  <c:v>0.691666666666667</c:v>
                </c:pt>
                <c:pt idx="59">
                  <c:v>0.648666666666667</c:v>
                </c:pt>
                <c:pt idx="60">
                  <c:v>0.889</c:v>
                </c:pt>
                <c:pt idx="61">
                  <c:v>0.762666666666667</c:v>
                </c:pt>
                <c:pt idx="62">
                  <c:v>0.132666666666667</c:v>
                </c:pt>
                <c:pt idx="63">
                  <c:v>0.130333333333333</c:v>
                </c:pt>
                <c:pt idx="64">
                  <c:v>0.145666666666667</c:v>
                </c:pt>
                <c:pt idx="65">
                  <c:v>0.141333333333333</c:v>
                </c:pt>
                <c:pt idx="66">
                  <c:v>0.141333333333333</c:v>
                </c:pt>
                <c:pt idx="67">
                  <c:v>0.888666666666667</c:v>
                </c:pt>
                <c:pt idx="68">
                  <c:v>1.252999999999998</c:v>
                </c:pt>
                <c:pt idx="69">
                  <c:v>1.245666666666666</c:v>
                </c:pt>
                <c:pt idx="70">
                  <c:v>1.184333333333334</c:v>
                </c:pt>
                <c:pt idx="71">
                  <c:v>1.095666666666667</c:v>
                </c:pt>
                <c:pt idx="72">
                  <c:v>0.985666666666667</c:v>
                </c:pt>
                <c:pt idx="73">
                  <c:v>0.539666666666667</c:v>
                </c:pt>
                <c:pt idx="74">
                  <c:v>0.134666666666667</c:v>
                </c:pt>
                <c:pt idx="75">
                  <c:v>0.145666666666667</c:v>
                </c:pt>
                <c:pt idx="76">
                  <c:v>0.151666666666667</c:v>
                </c:pt>
                <c:pt idx="77">
                  <c:v>0.142333333333333</c:v>
                </c:pt>
                <c:pt idx="78">
                  <c:v>0.151333333333333</c:v>
                </c:pt>
                <c:pt idx="79">
                  <c:v>0.154333333333333</c:v>
                </c:pt>
                <c:pt idx="80">
                  <c:v>0.154</c:v>
                </c:pt>
              </c:numCache>
            </c:numRef>
          </c:xVal>
          <c:yVal>
            <c:numRef>
              <c:f>(Sheet1!$L$7:$L$21,Sheet1!$L$23:$L$33,Sheet1!$L$35:$L$56,Sheet1!$L$58:$L$61,Sheet1!$L$63:$L$71,Sheet1!$L$73,Sheet1!$L$77:$L$95)</c:f>
              <c:numCache>
                <c:formatCode>General</c:formatCode>
                <c:ptCount val="81"/>
                <c:pt idx="0">
                  <c:v>2.014922656960874</c:v>
                </c:pt>
                <c:pt idx="1">
                  <c:v>2.072491875731186</c:v>
                </c:pt>
                <c:pt idx="2">
                  <c:v>2.936030157285843</c:v>
                </c:pt>
                <c:pt idx="3">
                  <c:v>2.072491875731186</c:v>
                </c:pt>
                <c:pt idx="4">
                  <c:v>2.302768750812427</c:v>
                </c:pt>
                <c:pt idx="5">
                  <c:v>2.475476407123358</c:v>
                </c:pt>
                <c:pt idx="6">
                  <c:v>2.533045625893664</c:v>
                </c:pt>
                <c:pt idx="7">
                  <c:v>2.878460938515533</c:v>
                </c:pt>
                <c:pt idx="8">
                  <c:v>2.245199532042121</c:v>
                </c:pt>
                <c:pt idx="9">
                  <c:v>2.993599376056155</c:v>
                </c:pt>
                <c:pt idx="10">
                  <c:v>2.417907188353047</c:v>
                </c:pt>
                <c:pt idx="11">
                  <c:v>1.496799688028076</c:v>
                </c:pt>
                <c:pt idx="12">
                  <c:v>1.899784219420252</c:v>
                </c:pt>
                <c:pt idx="13">
                  <c:v>1.957353438190564</c:v>
                </c:pt>
                <c:pt idx="14">
                  <c:v>2.936030157285843</c:v>
                </c:pt>
                <c:pt idx="15">
                  <c:v>2.648184063434291</c:v>
                </c:pt>
                <c:pt idx="16">
                  <c:v>3.051168594826467</c:v>
                </c:pt>
                <c:pt idx="17">
                  <c:v>1.093815156635902</c:v>
                </c:pt>
                <c:pt idx="18">
                  <c:v>2.36033796958274</c:v>
                </c:pt>
                <c:pt idx="19">
                  <c:v>0.69083062524373</c:v>
                </c:pt>
                <c:pt idx="20">
                  <c:v>2.072491875731186</c:v>
                </c:pt>
                <c:pt idx="21">
                  <c:v>0.921107500324971</c:v>
                </c:pt>
                <c:pt idx="22">
                  <c:v>2.475476407123358</c:v>
                </c:pt>
                <c:pt idx="23">
                  <c:v>1.324092031717146</c:v>
                </c:pt>
                <c:pt idx="24">
                  <c:v>1.036245937865595</c:v>
                </c:pt>
                <c:pt idx="25">
                  <c:v>2.475476407123358</c:v>
                </c:pt>
                <c:pt idx="26">
                  <c:v>0.0</c:v>
                </c:pt>
                <c:pt idx="27">
                  <c:v>0.0</c:v>
                </c:pt>
                <c:pt idx="28">
                  <c:v>0.0</c:v>
                </c:pt>
                <c:pt idx="29">
                  <c:v>0.0</c:v>
                </c:pt>
                <c:pt idx="30">
                  <c:v>0.0</c:v>
                </c:pt>
                <c:pt idx="31">
                  <c:v>0.0</c:v>
                </c:pt>
                <c:pt idx="32">
                  <c:v>0.0</c:v>
                </c:pt>
                <c:pt idx="33">
                  <c:v>0.0</c:v>
                </c:pt>
                <c:pt idx="34">
                  <c:v>0.230276875081243</c:v>
                </c:pt>
                <c:pt idx="35">
                  <c:v>1.784645781879633</c:v>
                </c:pt>
                <c:pt idx="36">
                  <c:v>1.727076563109322</c:v>
                </c:pt>
                <c:pt idx="37">
                  <c:v>1.842215000649943</c:v>
                </c:pt>
                <c:pt idx="38">
                  <c:v>1.66950734433901</c:v>
                </c:pt>
                <c:pt idx="39">
                  <c:v>1.66950734433901</c:v>
                </c:pt>
                <c:pt idx="40">
                  <c:v>2.36033796958274</c:v>
                </c:pt>
                <c:pt idx="41">
                  <c:v>1.899784219420252</c:v>
                </c:pt>
                <c:pt idx="42">
                  <c:v>1.439230469257767</c:v>
                </c:pt>
                <c:pt idx="43">
                  <c:v>1.842215000649943</c:v>
                </c:pt>
                <c:pt idx="44">
                  <c:v>2.993599376056155</c:v>
                </c:pt>
                <c:pt idx="45">
                  <c:v>2.187630313271804</c:v>
                </c:pt>
                <c:pt idx="46">
                  <c:v>2.014922656960874</c:v>
                </c:pt>
                <c:pt idx="47">
                  <c:v>2.014922656960874</c:v>
                </c:pt>
                <c:pt idx="48">
                  <c:v>1.784645781879633</c:v>
                </c:pt>
                <c:pt idx="49">
                  <c:v>2.014922656960874</c:v>
                </c:pt>
                <c:pt idx="50">
                  <c:v>2.417907188353047</c:v>
                </c:pt>
                <c:pt idx="51">
                  <c:v>2.533045625893664</c:v>
                </c:pt>
                <c:pt idx="52">
                  <c:v>3.10873781359678</c:v>
                </c:pt>
                <c:pt idx="53">
                  <c:v>1.957353438190565</c:v>
                </c:pt>
                <c:pt idx="54">
                  <c:v>1.957353438190565</c:v>
                </c:pt>
                <c:pt idx="55">
                  <c:v>3.223876251137403</c:v>
                </c:pt>
                <c:pt idx="56">
                  <c:v>1.784645781879633</c:v>
                </c:pt>
                <c:pt idx="57">
                  <c:v>3.511722344988953</c:v>
                </c:pt>
                <c:pt idx="58">
                  <c:v>1.381661250487453</c:v>
                </c:pt>
                <c:pt idx="59">
                  <c:v>1.66950734433901</c:v>
                </c:pt>
                <c:pt idx="60">
                  <c:v>2.475476407123358</c:v>
                </c:pt>
                <c:pt idx="61">
                  <c:v>2.245199532042121</c:v>
                </c:pt>
                <c:pt idx="62">
                  <c:v>0.0</c:v>
                </c:pt>
                <c:pt idx="63">
                  <c:v>0.0</c:v>
                </c:pt>
                <c:pt idx="64">
                  <c:v>0.0</c:v>
                </c:pt>
                <c:pt idx="65">
                  <c:v>0.0</c:v>
                </c:pt>
                <c:pt idx="66">
                  <c:v>0.0</c:v>
                </c:pt>
                <c:pt idx="67">
                  <c:v>1.093815156635902</c:v>
                </c:pt>
                <c:pt idx="68">
                  <c:v>1.496799688028076</c:v>
                </c:pt>
                <c:pt idx="69">
                  <c:v>1.208953594176524</c:v>
                </c:pt>
                <c:pt idx="70">
                  <c:v>1.266522812946836</c:v>
                </c:pt>
                <c:pt idx="71">
                  <c:v>1.324092031717146</c:v>
                </c:pt>
                <c:pt idx="72">
                  <c:v>1.611938125568702</c:v>
                </c:pt>
                <c:pt idx="73">
                  <c:v>0.863538281554659</c:v>
                </c:pt>
                <c:pt idx="74">
                  <c:v>0.0</c:v>
                </c:pt>
                <c:pt idx="75">
                  <c:v>0.0</c:v>
                </c:pt>
                <c:pt idx="76">
                  <c:v>0.0</c:v>
                </c:pt>
                <c:pt idx="77">
                  <c:v>2.590614844663981</c:v>
                </c:pt>
                <c:pt idx="78">
                  <c:v>0.0</c:v>
                </c:pt>
                <c:pt idx="79">
                  <c:v>0.0</c:v>
                </c:pt>
                <c:pt idx="80">
                  <c:v>0.0</c:v>
                </c:pt>
              </c:numCache>
            </c:numRef>
          </c:yVal>
        </c:ser>
        <c:axId val="498962984"/>
        <c:axId val="498944968"/>
      </c:scatterChart>
      <c:valAx>
        <c:axId val="498962984"/>
        <c:scaling>
          <c:orientation val="minMax"/>
        </c:scaling>
        <c:axPos val="b"/>
        <c:title>
          <c:tx>
            <c:rich>
              <a:bodyPr/>
              <a:lstStyle/>
              <a:p>
                <a:pPr>
                  <a:defRPr sz="3600"/>
                </a:pPr>
                <a:r>
                  <a:rPr lang="en-US" sz="3600"/>
                  <a:t>SWE Snow Scale</a:t>
                </a:r>
              </a:p>
            </c:rich>
          </c:tx>
          <c:layout/>
        </c:title>
        <c:numFmt formatCode="General" sourceLinked="1"/>
        <c:tickLblPos val="nextTo"/>
        <c:txPr>
          <a:bodyPr/>
          <a:lstStyle/>
          <a:p>
            <a:pPr>
              <a:defRPr sz="3600"/>
            </a:pPr>
            <a:endParaRPr lang="en-US"/>
          </a:p>
        </c:txPr>
        <c:crossAx val="498944968"/>
        <c:crosses val="autoZero"/>
        <c:crossBetween val="midCat"/>
      </c:valAx>
      <c:valAx>
        <c:axId val="498944968"/>
        <c:scaling>
          <c:orientation val="minMax"/>
        </c:scaling>
        <c:axPos val="l"/>
        <c:title>
          <c:tx>
            <c:rich>
              <a:bodyPr rot="-5400000" vert="horz"/>
              <a:lstStyle/>
              <a:p>
                <a:pPr>
                  <a:defRPr sz="3600"/>
                </a:pPr>
                <a:r>
                  <a:rPr lang="en-US" sz="3600"/>
                  <a:t>SWE Snow Tube</a:t>
                </a:r>
              </a:p>
            </c:rich>
          </c:tx>
          <c:layout/>
        </c:title>
        <c:numFmt formatCode="General" sourceLinked="1"/>
        <c:tickLblPos val="nextTo"/>
        <c:txPr>
          <a:bodyPr/>
          <a:lstStyle/>
          <a:p>
            <a:pPr>
              <a:defRPr sz="3600"/>
            </a:pPr>
            <a:endParaRPr lang="en-US"/>
          </a:p>
        </c:txPr>
        <c:crossAx val="498962984"/>
        <c:crosses val="autoZero"/>
        <c:crossBetween val="midCat"/>
      </c:valAx>
      <c:spPr>
        <a:solidFill>
          <a:prstClr val="white"/>
        </a:solidFill>
      </c:spPr>
    </c:plotArea>
    <c:plotVisOnly val="1"/>
  </c:chart>
  <c:spPr>
    <a:solidFill>
      <a:prstClr val="white"/>
    </a:solidFill>
  </c:spPr>
  <c:txPr>
    <a:bodyPr/>
    <a:lstStyle/>
    <a:p>
      <a:pPr>
        <a:defRPr sz="2400" baseline="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style val="2"/>
  <c:chart>
    <c:title>
      <c:tx>
        <c:rich>
          <a:bodyPr/>
          <a:lstStyle/>
          <a:p>
            <a:pPr>
              <a:defRPr sz="3600"/>
            </a:pPr>
            <a:r>
              <a:rPr lang="en-US" sz="3600"/>
              <a:t>Depth Over Season</a:t>
            </a:r>
          </a:p>
        </c:rich>
      </c:tx>
      <c:layout>
        <c:manualLayout>
          <c:xMode val="edge"/>
          <c:yMode val="edge"/>
          <c:x val="0.33672377101511"/>
          <c:y val="0.0388349514563107"/>
        </c:manualLayout>
      </c:layout>
    </c:title>
    <c:plotArea>
      <c:layout>
        <c:manualLayout>
          <c:layoutTarget val="inner"/>
          <c:xMode val="edge"/>
          <c:yMode val="edge"/>
          <c:x val="0.14987293395758"/>
          <c:y val="0.1414885457279"/>
          <c:w val="0.830188958643683"/>
          <c:h val="0.654959738042453"/>
        </c:manualLayout>
      </c:layout>
      <c:lineChart>
        <c:grouping val="standard"/>
        <c:ser>
          <c:idx val="0"/>
          <c:order val="0"/>
          <c:tx>
            <c:v>Pasture</c:v>
          </c:tx>
          <c:marker>
            <c:symbol val="none"/>
          </c:marker>
          <c:cat>
            <c:numRef>
              <c:f>Sheet1!$A$2:$A$90</c:f>
              <c:numCache>
                <c:formatCode>m/d/yyyy</c:formatCode>
                <c:ptCount val="89"/>
                <c:pt idx="0">
                  <c:v>41277.0</c:v>
                </c:pt>
                <c:pt idx="1">
                  <c:v>41278.0</c:v>
                </c:pt>
                <c:pt idx="2">
                  <c:v>41279.0</c:v>
                </c:pt>
                <c:pt idx="3">
                  <c:v>41280.0</c:v>
                </c:pt>
                <c:pt idx="4">
                  <c:v>41281.0</c:v>
                </c:pt>
                <c:pt idx="5">
                  <c:v>41282.0</c:v>
                </c:pt>
                <c:pt idx="6">
                  <c:v>41283.0</c:v>
                </c:pt>
                <c:pt idx="7">
                  <c:v>41284.0</c:v>
                </c:pt>
                <c:pt idx="8">
                  <c:v>41285.0</c:v>
                </c:pt>
                <c:pt idx="9">
                  <c:v>41286.0</c:v>
                </c:pt>
                <c:pt idx="10">
                  <c:v>41287.0</c:v>
                </c:pt>
                <c:pt idx="11">
                  <c:v>41288.0</c:v>
                </c:pt>
                <c:pt idx="12">
                  <c:v>41289.0</c:v>
                </c:pt>
                <c:pt idx="13">
                  <c:v>41290.0</c:v>
                </c:pt>
                <c:pt idx="14">
                  <c:v>41291.0</c:v>
                </c:pt>
                <c:pt idx="15">
                  <c:v>41292.0</c:v>
                </c:pt>
                <c:pt idx="16">
                  <c:v>41293.0</c:v>
                </c:pt>
                <c:pt idx="17">
                  <c:v>41294.0</c:v>
                </c:pt>
                <c:pt idx="18">
                  <c:v>41295.0</c:v>
                </c:pt>
                <c:pt idx="19">
                  <c:v>41296.0</c:v>
                </c:pt>
                <c:pt idx="20">
                  <c:v>41297.0</c:v>
                </c:pt>
                <c:pt idx="21">
                  <c:v>41298.0</c:v>
                </c:pt>
                <c:pt idx="22">
                  <c:v>41299.0</c:v>
                </c:pt>
                <c:pt idx="23">
                  <c:v>41300.0</c:v>
                </c:pt>
                <c:pt idx="24">
                  <c:v>41301.0</c:v>
                </c:pt>
                <c:pt idx="25">
                  <c:v>41302.0</c:v>
                </c:pt>
                <c:pt idx="26">
                  <c:v>41303.0</c:v>
                </c:pt>
                <c:pt idx="27">
                  <c:v>41304.0</c:v>
                </c:pt>
                <c:pt idx="28">
                  <c:v>41305.0</c:v>
                </c:pt>
                <c:pt idx="29">
                  <c:v>41306.0</c:v>
                </c:pt>
                <c:pt idx="30">
                  <c:v>41307.0</c:v>
                </c:pt>
                <c:pt idx="31">
                  <c:v>41308.0</c:v>
                </c:pt>
                <c:pt idx="32">
                  <c:v>41309.0</c:v>
                </c:pt>
                <c:pt idx="33">
                  <c:v>41310.0</c:v>
                </c:pt>
                <c:pt idx="34">
                  <c:v>41311.0</c:v>
                </c:pt>
                <c:pt idx="35">
                  <c:v>41312.0</c:v>
                </c:pt>
                <c:pt idx="36">
                  <c:v>41313.0</c:v>
                </c:pt>
                <c:pt idx="37">
                  <c:v>41314.0</c:v>
                </c:pt>
                <c:pt idx="38">
                  <c:v>41315.0</c:v>
                </c:pt>
                <c:pt idx="39">
                  <c:v>41316.0</c:v>
                </c:pt>
                <c:pt idx="40">
                  <c:v>41317.0</c:v>
                </c:pt>
                <c:pt idx="41">
                  <c:v>41318.0</c:v>
                </c:pt>
                <c:pt idx="42">
                  <c:v>41319.0</c:v>
                </c:pt>
                <c:pt idx="43">
                  <c:v>41320.0</c:v>
                </c:pt>
                <c:pt idx="44">
                  <c:v>41321.0</c:v>
                </c:pt>
                <c:pt idx="45">
                  <c:v>41322.0</c:v>
                </c:pt>
                <c:pt idx="46">
                  <c:v>41323.0</c:v>
                </c:pt>
                <c:pt idx="47">
                  <c:v>41324.0</c:v>
                </c:pt>
                <c:pt idx="48">
                  <c:v>41325.0</c:v>
                </c:pt>
                <c:pt idx="49">
                  <c:v>41326.0</c:v>
                </c:pt>
                <c:pt idx="50">
                  <c:v>41327.0</c:v>
                </c:pt>
                <c:pt idx="51">
                  <c:v>41328.0</c:v>
                </c:pt>
                <c:pt idx="52">
                  <c:v>41329.0</c:v>
                </c:pt>
                <c:pt idx="53">
                  <c:v>41330.0</c:v>
                </c:pt>
                <c:pt idx="54">
                  <c:v>41331.0</c:v>
                </c:pt>
                <c:pt idx="55">
                  <c:v>41332.0</c:v>
                </c:pt>
                <c:pt idx="56">
                  <c:v>41333.0</c:v>
                </c:pt>
                <c:pt idx="57">
                  <c:v>41334.0</c:v>
                </c:pt>
                <c:pt idx="58">
                  <c:v>41335.0</c:v>
                </c:pt>
                <c:pt idx="59">
                  <c:v>41336.0</c:v>
                </c:pt>
                <c:pt idx="60">
                  <c:v>41337.0</c:v>
                </c:pt>
                <c:pt idx="61">
                  <c:v>41338.0</c:v>
                </c:pt>
                <c:pt idx="62">
                  <c:v>41339.0</c:v>
                </c:pt>
                <c:pt idx="63">
                  <c:v>41340.0</c:v>
                </c:pt>
                <c:pt idx="64">
                  <c:v>41341.0</c:v>
                </c:pt>
                <c:pt idx="65">
                  <c:v>41342.0</c:v>
                </c:pt>
                <c:pt idx="66">
                  <c:v>41343.0</c:v>
                </c:pt>
                <c:pt idx="67">
                  <c:v>41344.0</c:v>
                </c:pt>
                <c:pt idx="68">
                  <c:v>41345.0</c:v>
                </c:pt>
                <c:pt idx="69">
                  <c:v>41346.0</c:v>
                </c:pt>
                <c:pt idx="70">
                  <c:v>41347.0</c:v>
                </c:pt>
                <c:pt idx="71">
                  <c:v>41348.0</c:v>
                </c:pt>
                <c:pt idx="72">
                  <c:v>41349.0</c:v>
                </c:pt>
                <c:pt idx="73">
                  <c:v>41350.0</c:v>
                </c:pt>
                <c:pt idx="74">
                  <c:v>41351.0</c:v>
                </c:pt>
                <c:pt idx="75">
                  <c:v>41352.0</c:v>
                </c:pt>
                <c:pt idx="76">
                  <c:v>41353.0</c:v>
                </c:pt>
                <c:pt idx="77">
                  <c:v>41354.0</c:v>
                </c:pt>
                <c:pt idx="78">
                  <c:v>41355.0</c:v>
                </c:pt>
                <c:pt idx="79">
                  <c:v>41356.0</c:v>
                </c:pt>
                <c:pt idx="80">
                  <c:v>41357.0</c:v>
                </c:pt>
                <c:pt idx="81">
                  <c:v>41358.0</c:v>
                </c:pt>
                <c:pt idx="82">
                  <c:v>41359.0</c:v>
                </c:pt>
                <c:pt idx="83">
                  <c:v>41360.0</c:v>
                </c:pt>
                <c:pt idx="84">
                  <c:v>41361.0</c:v>
                </c:pt>
                <c:pt idx="85">
                  <c:v>41362.0</c:v>
                </c:pt>
                <c:pt idx="86">
                  <c:v>41363.0</c:v>
                </c:pt>
                <c:pt idx="87">
                  <c:v>41364.0</c:v>
                </c:pt>
                <c:pt idx="88">
                  <c:v>41365.0</c:v>
                </c:pt>
              </c:numCache>
            </c:numRef>
          </c:cat>
          <c:val>
            <c:numRef>
              <c:f>(Sheet1!$B$2:$B$16,Sheet1!$B$18:$B$29,Sheet1!$B$31:$B$51,Sheet1!$B$53:$B$56,Sheet1!$B$58:$B$66,Sheet1!$B$68,Sheet1!$B$71:$B$90)</c:f>
              <c:numCache>
                <c:formatCode>General</c:formatCode>
                <c:ptCount val="82"/>
                <c:pt idx="0">
                  <c:v>10.0</c:v>
                </c:pt>
                <c:pt idx="1">
                  <c:v>10.0</c:v>
                </c:pt>
                <c:pt idx="2">
                  <c:v>10.0</c:v>
                </c:pt>
                <c:pt idx="3">
                  <c:v>10.0</c:v>
                </c:pt>
                <c:pt idx="4">
                  <c:v>10.5</c:v>
                </c:pt>
                <c:pt idx="5">
                  <c:v>11.0</c:v>
                </c:pt>
                <c:pt idx="6">
                  <c:v>9.0</c:v>
                </c:pt>
                <c:pt idx="7">
                  <c:v>11.0</c:v>
                </c:pt>
                <c:pt idx="8">
                  <c:v>10.0</c:v>
                </c:pt>
                <c:pt idx="9">
                  <c:v>8.75</c:v>
                </c:pt>
                <c:pt idx="10">
                  <c:v>6.0</c:v>
                </c:pt>
                <c:pt idx="11">
                  <c:v>4.0</c:v>
                </c:pt>
                <c:pt idx="12">
                  <c:v>4.0</c:v>
                </c:pt>
                <c:pt idx="13">
                  <c:v>8.0</c:v>
                </c:pt>
                <c:pt idx="14">
                  <c:v>9.0</c:v>
                </c:pt>
                <c:pt idx="15">
                  <c:v>8.0</c:v>
                </c:pt>
                <c:pt idx="16">
                  <c:v>7.5</c:v>
                </c:pt>
                <c:pt idx="17">
                  <c:v>3.0</c:v>
                </c:pt>
                <c:pt idx="18">
                  <c:v>6.0</c:v>
                </c:pt>
                <c:pt idx="19">
                  <c:v>2.0</c:v>
                </c:pt>
                <c:pt idx="20">
                  <c:v>5.0</c:v>
                </c:pt>
                <c:pt idx="21">
                  <c:v>2.0</c:v>
                </c:pt>
                <c:pt idx="22">
                  <c:v>6.5</c:v>
                </c:pt>
                <c:pt idx="23">
                  <c:v>3.0</c:v>
                </c:pt>
                <c:pt idx="24">
                  <c:v>2.5</c:v>
                </c:pt>
                <c:pt idx="25">
                  <c:v>8.0</c:v>
                </c:pt>
                <c:pt idx="26">
                  <c:v>0.0</c:v>
                </c:pt>
                <c:pt idx="27">
                  <c:v>0.0</c:v>
                </c:pt>
                <c:pt idx="28">
                  <c:v>0.0</c:v>
                </c:pt>
                <c:pt idx="29">
                  <c:v>0.5</c:v>
                </c:pt>
                <c:pt idx="30">
                  <c:v>0.0</c:v>
                </c:pt>
                <c:pt idx="31">
                  <c:v>0.0</c:v>
                </c:pt>
                <c:pt idx="32">
                  <c:v>0.0</c:v>
                </c:pt>
                <c:pt idx="33">
                  <c:v>0.0</c:v>
                </c:pt>
                <c:pt idx="34">
                  <c:v>1.5</c:v>
                </c:pt>
                <c:pt idx="35">
                  <c:v>13.5</c:v>
                </c:pt>
                <c:pt idx="36">
                  <c:v>13.0</c:v>
                </c:pt>
                <c:pt idx="37">
                  <c:v>12.5</c:v>
                </c:pt>
                <c:pt idx="38">
                  <c:v>8.0</c:v>
                </c:pt>
                <c:pt idx="39">
                  <c:v>9.0</c:v>
                </c:pt>
                <c:pt idx="40">
                  <c:v>7.5</c:v>
                </c:pt>
                <c:pt idx="41">
                  <c:v>5.5</c:v>
                </c:pt>
                <c:pt idx="42">
                  <c:v>8.0</c:v>
                </c:pt>
                <c:pt idx="43">
                  <c:v>9.0</c:v>
                </c:pt>
                <c:pt idx="44">
                  <c:v>7.75</c:v>
                </c:pt>
                <c:pt idx="45">
                  <c:v>5.0</c:v>
                </c:pt>
                <c:pt idx="46">
                  <c:v>5.5</c:v>
                </c:pt>
                <c:pt idx="47">
                  <c:v>5.0</c:v>
                </c:pt>
                <c:pt idx="48">
                  <c:v>4.5</c:v>
                </c:pt>
                <c:pt idx="49">
                  <c:v>9.5</c:v>
                </c:pt>
                <c:pt idx="50">
                  <c:v>8.0</c:v>
                </c:pt>
                <c:pt idx="51">
                  <c:v>7.0</c:v>
                </c:pt>
                <c:pt idx="52">
                  <c:v>5.5</c:v>
                </c:pt>
                <c:pt idx="53">
                  <c:v>7.0</c:v>
                </c:pt>
                <c:pt idx="54">
                  <c:v>6.0</c:v>
                </c:pt>
                <c:pt idx="55">
                  <c:v>4.5</c:v>
                </c:pt>
                <c:pt idx="56">
                  <c:v>7.5</c:v>
                </c:pt>
                <c:pt idx="57">
                  <c:v>3.5</c:v>
                </c:pt>
                <c:pt idx="58">
                  <c:v>4.0</c:v>
                </c:pt>
                <c:pt idx="59">
                  <c:v>7.0</c:v>
                </c:pt>
                <c:pt idx="60">
                  <c:v>5.5</c:v>
                </c:pt>
                <c:pt idx="61">
                  <c:v>7.5</c:v>
                </c:pt>
                <c:pt idx="62">
                  <c:v>1.0</c:v>
                </c:pt>
                <c:pt idx="63">
                  <c:v>0.0</c:v>
                </c:pt>
                <c:pt idx="64">
                  <c:v>0.0</c:v>
                </c:pt>
                <c:pt idx="65">
                  <c:v>0.0</c:v>
                </c:pt>
                <c:pt idx="66">
                  <c:v>0.0</c:v>
                </c:pt>
                <c:pt idx="67">
                  <c:v>0.0</c:v>
                </c:pt>
                <c:pt idx="68">
                  <c:v>6.5</c:v>
                </c:pt>
                <c:pt idx="69">
                  <c:v>8.0</c:v>
                </c:pt>
                <c:pt idx="70">
                  <c:v>6.75</c:v>
                </c:pt>
                <c:pt idx="71">
                  <c:v>18.0</c:v>
                </c:pt>
                <c:pt idx="72">
                  <c:v>2.75</c:v>
                </c:pt>
                <c:pt idx="73">
                  <c:v>0.5</c:v>
                </c:pt>
                <c:pt idx="74">
                  <c:v>0.0</c:v>
                </c:pt>
                <c:pt idx="75">
                  <c:v>0.0</c:v>
                </c:pt>
                <c:pt idx="76">
                  <c:v>7.0</c:v>
                </c:pt>
                <c:pt idx="77">
                  <c:v>0.0</c:v>
                </c:pt>
                <c:pt idx="78">
                  <c:v>0.0</c:v>
                </c:pt>
                <c:pt idx="79">
                  <c:v>0.0</c:v>
                </c:pt>
                <c:pt idx="80">
                  <c:v>0.0</c:v>
                </c:pt>
                <c:pt idx="81">
                  <c:v>0.0</c:v>
                </c:pt>
              </c:numCache>
            </c:numRef>
          </c:val>
        </c:ser>
        <c:ser>
          <c:idx val="1"/>
          <c:order val="1"/>
          <c:tx>
            <c:v>Canopy</c:v>
          </c:tx>
          <c:spPr>
            <a:ln>
              <a:solidFill>
                <a:srgbClr val="00B050"/>
              </a:solidFill>
            </a:ln>
          </c:spPr>
          <c:marker>
            <c:symbol val="none"/>
          </c:marker>
          <c:cat>
            <c:numRef>
              <c:f>Sheet1!$A$2:$A$90</c:f>
              <c:numCache>
                <c:formatCode>m/d/yyyy</c:formatCode>
                <c:ptCount val="89"/>
                <c:pt idx="0">
                  <c:v>41277.0</c:v>
                </c:pt>
                <c:pt idx="1">
                  <c:v>41278.0</c:v>
                </c:pt>
                <c:pt idx="2">
                  <c:v>41279.0</c:v>
                </c:pt>
                <c:pt idx="3">
                  <c:v>41280.0</c:v>
                </c:pt>
                <c:pt idx="4">
                  <c:v>41281.0</c:v>
                </c:pt>
                <c:pt idx="5">
                  <c:v>41282.0</c:v>
                </c:pt>
                <c:pt idx="6">
                  <c:v>41283.0</c:v>
                </c:pt>
                <c:pt idx="7">
                  <c:v>41284.0</c:v>
                </c:pt>
                <c:pt idx="8">
                  <c:v>41285.0</c:v>
                </c:pt>
                <c:pt idx="9">
                  <c:v>41286.0</c:v>
                </c:pt>
                <c:pt idx="10">
                  <c:v>41287.0</c:v>
                </c:pt>
                <c:pt idx="11">
                  <c:v>41288.0</c:v>
                </c:pt>
                <c:pt idx="12">
                  <c:v>41289.0</c:v>
                </c:pt>
                <c:pt idx="13">
                  <c:v>41290.0</c:v>
                </c:pt>
                <c:pt idx="14">
                  <c:v>41291.0</c:v>
                </c:pt>
                <c:pt idx="15">
                  <c:v>41292.0</c:v>
                </c:pt>
                <c:pt idx="16">
                  <c:v>41293.0</c:v>
                </c:pt>
                <c:pt idx="17">
                  <c:v>41294.0</c:v>
                </c:pt>
                <c:pt idx="18">
                  <c:v>41295.0</c:v>
                </c:pt>
                <c:pt idx="19">
                  <c:v>41296.0</c:v>
                </c:pt>
                <c:pt idx="20">
                  <c:v>41297.0</c:v>
                </c:pt>
                <c:pt idx="21">
                  <c:v>41298.0</c:v>
                </c:pt>
                <c:pt idx="22">
                  <c:v>41299.0</c:v>
                </c:pt>
                <c:pt idx="23">
                  <c:v>41300.0</c:v>
                </c:pt>
                <c:pt idx="24">
                  <c:v>41301.0</c:v>
                </c:pt>
                <c:pt idx="25">
                  <c:v>41302.0</c:v>
                </c:pt>
                <c:pt idx="26">
                  <c:v>41303.0</c:v>
                </c:pt>
                <c:pt idx="27">
                  <c:v>41304.0</c:v>
                </c:pt>
                <c:pt idx="28">
                  <c:v>41305.0</c:v>
                </c:pt>
                <c:pt idx="29">
                  <c:v>41306.0</c:v>
                </c:pt>
                <c:pt idx="30">
                  <c:v>41307.0</c:v>
                </c:pt>
                <c:pt idx="31">
                  <c:v>41308.0</c:v>
                </c:pt>
                <c:pt idx="32">
                  <c:v>41309.0</c:v>
                </c:pt>
                <c:pt idx="33">
                  <c:v>41310.0</c:v>
                </c:pt>
                <c:pt idx="34">
                  <c:v>41311.0</c:v>
                </c:pt>
                <c:pt idx="35">
                  <c:v>41312.0</c:v>
                </c:pt>
                <c:pt idx="36">
                  <c:v>41313.0</c:v>
                </c:pt>
                <c:pt idx="37">
                  <c:v>41314.0</c:v>
                </c:pt>
                <c:pt idx="38">
                  <c:v>41315.0</c:v>
                </c:pt>
                <c:pt idx="39">
                  <c:v>41316.0</c:v>
                </c:pt>
                <c:pt idx="40">
                  <c:v>41317.0</c:v>
                </c:pt>
                <c:pt idx="41">
                  <c:v>41318.0</c:v>
                </c:pt>
                <c:pt idx="42">
                  <c:v>41319.0</c:v>
                </c:pt>
                <c:pt idx="43">
                  <c:v>41320.0</c:v>
                </c:pt>
                <c:pt idx="44">
                  <c:v>41321.0</c:v>
                </c:pt>
                <c:pt idx="45">
                  <c:v>41322.0</c:v>
                </c:pt>
                <c:pt idx="46">
                  <c:v>41323.0</c:v>
                </c:pt>
                <c:pt idx="47">
                  <c:v>41324.0</c:v>
                </c:pt>
                <c:pt idx="48">
                  <c:v>41325.0</c:v>
                </c:pt>
                <c:pt idx="49">
                  <c:v>41326.0</c:v>
                </c:pt>
                <c:pt idx="50">
                  <c:v>41327.0</c:v>
                </c:pt>
                <c:pt idx="51">
                  <c:v>41328.0</c:v>
                </c:pt>
                <c:pt idx="52">
                  <c:v>41329.0</c:v>
                </c:pt>
                <c:pt idx="53">
                  <c:v>41330.0</c:v>
                </c:pt>
                <c:pt idx="54">
                  <c:v>41331.0</c:v>
                </c:pt>
                <c:pt idx="55">
                  <c:v>41332.0</c:v>
                </c:pt>
                <c:pt idx="56">
                  <c:v>41333.0</c:v>
                </c:pt>
                <c:pt idx="57">
                  <c:v>41334.0</c:v>
                </c:pt>
                <c:pt idx="58">
                  <c:v>41335.0</c:v>
                </c:pt>
                <c:pt idx="59">
                  <c:v>41336.0</c:v>
                </c:pt>
                <c:pt idx="60">
                  <c:v>41337.0</c:v>
                </c:pt>
                <c:pt idx="61">
                  <c:v>41338.0</c:v>
                </c:pt>
                <c:pt idx="62">
                  <c:v>41339.0</c:v>
                </c:pt>
                <c:pt idx="63">
                  <c:v>41340.0</c:v>
                </c:pt>
                <c:pt idx="64">
                  <c:v>41341.0</c:v>
                </c:pt>
                <c:pt idx="65">
                  <c:v>41342.0</c:v>
                </c:pt>
                <c:pt idx="66">
                  <c:v>41343.0</c:v>
                </c:pt>
                <c:pt idx="67">
                  <c:v>41344.0</c:v>
                </c:pt>
                <c:pt idx="68">
                  <c:v>41345.0</c:v>
                </c:pt>
                <c:pt idx="69">
                  <c:v>41346.0</c:v>
                </c:pt>
                <c:pt idx="70">
                  <c:v>41347.0</c:v>
                </c:pt>
                <c:pt idx="71">
                  <c:v>41348.0</c:v>
                </c:pt>
                <c:pt idx="72">
                  <c:v>41349.0</c:v>
                </c:pt>
                <c:pt idx="73">
                  <c:v>41350.0</c:v>
                </c:pt>
                <c:pt idx="74">
                  <c:v>41351.0</c:v>
                </c:pt>
                <c:pt idx="75">
                  <c:v>41352.0</c:v>
                </c:pt>
                <c:pt idx="76">
                  <c:v>41353.0</c:v>
                </c:pt>
                <c:pt idx="77">
                  <c:v>41354.0</c:v>
                </c:pt>
                <c:pt idx="78">
                  <c:v>41355.0</c:v>
                </c:pt>
                <c:pt idx="79">
                  <c:v>41356.0</c:v>
                </c:pt>
                <c:pt idx="80">
                  <c:v>41357.0</c:v>
                </c:pt>
                <c:pt idx="81">
                  <c:v>41358.0</c:v>
                </c:pt>
                <c:pt idx="82">
                  <c:v>41359.0</c:v>
                </c:pt>
                <c:pt idx="83">
                  <c:v>41360.0</c:v>
                </c:pt>
                <c:pt idx="84">
                  <c:v>41361.0</c:v>
                </c:pt>
                <c:pt idx="85">
                  <c:v>41362.0</c:v>
                </c:pt>
                <c:pt idx="86">
                  <c:v>41363.0</c:v>
                </c:pt>
                <c:pt idx="87">
                  <c:v>41364.0</c:v>
                </c:pt>
                <c:pt idx="88">
                  <c:v>41365.0</c:v>
                </c:pt>
              </c:numCache>
            </c:numRef>
          </c:cat>
          <c:val>
            <c:numRef>
              <c:f>('C:\Users\user\Desktop\Classes Spring 13\Cap Stone\[Data spreadsheet-Canopy.xlsx]Sheet1'!$M$24:$M$38,'C:\Users\user\Desktop\Classes Spring 13\Cap Stone\[Data spreadsheet-Canopy.xlsx]Sheet1'!$M$40:$M$50,'C:\Users\user\Desktop\Classes Spring 13\Cap Stone\[Data spreadsheet-Canopy.xlsx]Sheet1'!$M$52:$M$73,'C:\Users\user\Desktop\Classes Spring 13\Cap Stone\[Data spreadsheet-Canopy.xlsx]Sheet1'!$M$75:$M$78,'C:\Users\user\Desktop\Classes Spring 13\Cap Stone\[Data spreadsheet-Canopy.xlsx]Sheet1'!$M$80:$M$90,'C:\Users\user\Desktop\Classes Spring 13\Cap Stone\[Data spreadsheet-Canopy.xlsx]Sheet1'!$M$93:$M$101,'C:\Users\user\Desktop\Classes Spring 13\Cap Stone\[Data spreadsheet-Canopy.xlsx]Sheet1'!$M$103:$M$112)</c:f>
              <c:numCache>
                <c:formatCode>General</c:formatCode>
                <c:ptCount val="82"/>
                <c:pt idx="0">
                  <c:v>10.5</c:v>
                </c:pt>
                <c:pt idx="1">
                  <c:v>11.0</c:v>
                </c:pt>
                <c:pt idx="2">
                  <c:v>10.5</c:v>
                </c:pt>
                <c:pt idx="3">
                  <c:v>10.5</c:v>
                </c:pt>
                <c:pt idx="4">
                  <c:v>10.5</c:v>
                </c:pt>
                <c:pt idx="5">
                  <c:v>10.0</c:v>
                </c:pt>
                <c:pt idx="6">
                  <c:v>9.0</c:v>
                </c:pt>
                <c:pt idx="7">
                  <c:v>9.0</c:v>
                </c:pt>
                <c:pt idx="8">
                  <c:v>9.5</c:v>
                </c:pt>
                <c:pt idx="9">
                  <c:v>7.5</c:v>
                </c:pt>
                <c:pt idx="10">
                  <c:v>7.5</c:v>
                </c:pt>
                <c:pt idx="11">
                  <c:v>5.0</c:v>
                </c:pt>
                <c:pt idx="12">
                  <c:v>5.0</c:v>
                </c:pt>
                <c:pt idx="13">
                  <c:v>7.5</c:v>
                </c:pt>
                <c:pt idx="14">
                  <c:v>8.0</c:v>
                </c:pt>
                <c:pt idx="15">
                  <c:v>6.5</c:v>
                </c:pt>
                <c:pt idx="16">
                  <c:v>6.0</c:v>
                </c:pt>
                <c:pt idx="17">
                  <c:v>6.0</c:v>
                </c:pt>
                <c:pt idx="18">
                  <c:v>5.0</c:v>
                </c:pt>
                <c:pt idx="19">
                  <c:v>6.0</c:v>
                </c:pt>
                <c:pt idx="20">
                  <c:v>6.0</c:v>
                </c:pt>
                <c:pt idx="21">
                  <c:v>5.75</c:v>
                </c:pt>
                <c:pt idx="22">
                  <c:v>6.0</c:v>
                </c:pt>
                <c:pt idx="23">
                  <c:v>5.7</c:v>
                </c:pt>
                <c:pt idx="24">
                  <c:v>5.5</c:v>
                </c:pt>
                <c:pt idx="25">
                  <c:v>8.0</c:v>
                </c:pt>
                <c:pt idx="26">
                  <c:v>3.0</c:v>
                </c:pt>
                <c:pt idx="27">
                  <c:v>3.0</c:v>
                </c:pt>
                <c:pt idx="28">
                  <c:v>2.5</c:v>
                </c:pt>
                <c:pt idx="29">
                  <c:v>3.0</c:v>
                </c:pt>
                <c:pt idx="30">
                  <c:v>3.0</c:v>
                </c:pt>
                <c:pt idx="31">
                  <c:v>6.0</c:v>
                </c:pt>
                <c:pt idx="32">
                  <c:v>5.0</c:v>
                </c:pt>
                <c:pt idx="33">
                  <c:v>4.75</c:v>
                </c:pt>
                <c:pt idx="34">
                  <c:v>4.0</c:v>
                </c:pt>
                <c:pt idx="35">
                  <c:v>16.0</c:v>
                </c:pt>
                <c:pt idx="36">
                  <c:v>15.5</c:v>
                </c:pt>
                <c:pt idx="37">
                  <c:v>14.0</c:v>
                </c:pt>
                <c:pt idx="38">
                  <c:v>12.0</c:v>
                </c:pt>
                <c:pt idx="39">
                  <c:v>10.5</c:v>
                </c:pt>
                <c:pt idx="40">
                  <c:v>10.0</c:v>
                </c:pt>
                <c:pt idx="41">
                  <c:v>9.75</c:v>
                </c:pt>
                <c:pt idx="42">
                  <c:v>11.0</c:v>
                </c:pt>
                <c:pt idx="43">
                  <c:v>10.0</c:v>
                </c:pt>
                <c:pt idx="44">
                  <c:v>9.25</c:v>
                </c:pt>
                <c:pt idx="45">
                  <c:v>9.0</c:v>
                </c:pt>
                <c:pt idx="46">
                  <c:v>8.5</c:v>
                </c:pt>
                <c:pt idx="47">
                  <c:v>8.0</c:v>
                </c:pt>
                <c:pt idx="48">
                  <c:v>8.5</c:v>
                </c:pt>
                <c:pt idx="49">
                  <c:v>8.5</c:v>
                </c:pt>
                <c:pt idx="50">
                  <c:v>10.0</c:v>
                </c:pt>
                <c:pt idx="51">
                  <c:v>9.0</c:v>
                </c:pt>
                <c:pt idx="52">
                  <c:v>9.0</c:v>
                </c:pt>
                <c:pt idx="53">
                  <c:v>8.0</c:v>
                </c:pt>
                <c:pt idx="54">
                  <c:v>10.0</c:v>
                </c:pt>
                <c:pt idx="55">
                  <c:v>8.0</c:v>
                </c:pt>
                <c:pt idx="56">
                  <c:v>7.5</c:v>
                </c:pt>
                <c:pt idx="57">
                  <c:v>7.0</c:v>
                </c:pt>
                <c:pt idx="58">
                  <c:v>7.0</c:v>
                </c:pt>
                <c:pt idx="59">
                  <c:v>7.5</c:v>
                </c:pt>
                <c:pt idx="60">
                  <c:v>11.5</c:v>
                </c:pt>
                <c:pt idx="61">
                  <c:v>9.0</c:v>
                </c:pt>
                <c:pt idx="62">
                  <c:v>7.0</c:v>
                </c:pt>
                <c:pt idx="63">
                  <c:v>5.0</c:v>
                </c:pt>
                <c:pt idx="64">
                  <c:v>5.0</c:v>
                </c:pt>
                <c:pt idx="65">
                  <c:v>4.0</c:v>
                </c:pt>
                <c:pt idx="66">
                  <c:v>4.0</c:v>
                </c:pt>
                <c:pt idx="67">
                  <c:v>3.75</c:v>
                </c:pt>
                <c:pt idx="68">
                  <c:v>4.5</c:v>
                </c:pt>
                <c:pt idx="69">
                  <c:v>12.0</c:v>
                </c:pt>
                <c:pt idx="70">
                  <c:v>17.0</c:v>
                </c:pt>
                <c:pt idx="71">
                  <c:v>17.5</c:v>
                </c:pt>
                <c:pt idx="72">
                  <c:v>15.0</c:v>
                </c:pt>
                <c:pt idx="73">
                  <c:v>14.0</c:v>
                </c:pt>
                <c:pt idx="74">
                  <c:v>12.0</c:v>
                </c:pt>
                <c:pt idx="75">
                  <c:v>11.0</c:v>
                </c:pt>
                <c:pt idx="76">
                  <c:v>11.0</c:v>
                </c:pt>
                <c:pt idx="77">
                  <c:v>8.75</c:v>
                </c:pt>
                <c:pt idx="78">
                  <c:v>7.0</c:v>
                </c:pt>
                <c:pt idx="79">
                  <c:v>6.0</c:v>
                </c:pt>
                <c:pt idx="80">
                  <c:v>5.0</c:v>
                </c:pt>
                <c:pt idx="81">
                  <c:v>0.0</c:v>
                </c:pt>
              </c:numCache>
            </c:numRef>
          </c:val>
        </c:ser>
        <c:marker val="1"/>
        <c:axId val="473336664"/>
        <c:axId val="473343960"/>
      </c:lineChart>
      <c:dateAx>
        <c:axId val="473336664"/>
        <c:scaling>
          <c:orientation val="minMax"/>
          <c:max val="41365.0"/>
        </c:scaling>
        <c:axPos val="b"/>
        <c:title>
          <c:tx>
            <c:rich>
              <a:bodyPr/>
              <a:lstStyle/>
              <a:p>
                <a:pPr>
                  <a:defRPr/>
                </a:pPr>
                <a:r>
                  <a:rPr lang="en-US"/>
                  <a:t>Time (days)</a:t>
                </a:r>
              </a:p>
            </c:rich>
          </c:tx>
          <c:layout/>
        </c:title>
        <c:numFmt formatCode="m/d" sourceLinked="0"/>
        <c:tickLblPos val="nextTo"/>
        <c:txPr>
          <a:bodyPr rot="0"/>
          <a:lstStyle/>
          <a:p>
            <a:pPr>
              <a:defRPr/>
            </a:pPr>
            <a:endParaRPr lang="en-US"/>
          </a:p>
        </c:txPr>
        <c:crossAx val="473343960"/>
        <c:crosses val="autoZero"/>
        <c:lblOffset val="100"/>
        <c:majorUnit val="10.0"/>
        <c:majorTimeUnit val="days"/>
      </c:dateAx>
      <c:valAx>
        <c:axId val="473343960"/>
        <c:scaling>
          <c:orientation val="minMax"/>
        </c:scaling>
        <c:axPos val="l"/>
        <c:title>
          <c:tx>
            <c:rich>
              <a:bodyPr rot="-5400000" vert="horz"/>
              <a:lstStyle/>
              <a:p>
                <a:pPr>
                  <a:defRPr/>
                </a:pPr>
                <a:r>
                  <a:rPr lang="en-US"/>
                  <a:t>Depth (in)</a:t>
                </a:r>
              </a:p>
            </c:rich>
          </c:tx>
          <c:layout/>
        </c:title>
        <c:numFmt formatCode="General" sourceLinked="1"/>
        <c:tickLblPos val="nextTo"/>
        <c:crossAx val="473336664"/>
        <c:crosses val="autoZero"/>
        <c:crossBetween val="between"/>
      </c:valAx>
    </c:plotArea>
    <c:legend>
      <c:legendPos val="r"/>
      <c:layout>
        <c:manualLayout>
          <c:xMode val="edge"/>
          <c:yMode val="edge"/>
          <c:x val="0.182383574519401"/>
          <c:y val="0.136243406467395"/>
          <c:w val="0.201815989217564"/>
          <c:h val="0.14497834008613"/>
        </c:manualLayout>
      </c:layout>
    </c:legend>
    <c:plotVisOnly val="1"/>
  </c:chart>
  <c:spPr>
    <a:solidFill>
      <a:prstClr val="white"/>
    </a:solidFill>
  </c:spPr>
  <c:txPr>
    <a:bodyPr/>
    <a:lstStyle/>
    <a:p>
      <a:pPr>
        <a:defRPr sz="36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2"/>
  <c:chart>
    <c:plotArea>
      <c:layout>
        <c:manualLayout>
          <c:layoutTarget val="inner"/>
          <c:xMode val="edge"/>
          <c:yMode val="edge"/>
          <c:x val="0.0907558049146295"/>
          <c:y val="0.0365079365079365"/>
          <c:w val="0.827908767501623"/>
          <c:h val="0.784718285214348"/>
        </c:manualLayout>
      </c:layout>
      <c:lineChart>
        <c:grouping val="standard"/>
        <c:ser>
          <c:idx val="1"/>
          <c:order val="1"/>
          <c:tx>
            <c:v>Density</c:v>
          </c:tx>
          <c:marker>
            <c:symbol val="none"/>
          </c:marker>
          <c:cat>
            <c:numRef>
              <c:f>Sheet1!$D$7:$D$95</c:f>
              <c:numCache>
                <c:formatCode>d\-mmm</c:formatCode>
                <c:ptCount val="89"/>
                <c:pt idx="0">
                  <c:v>41277.0</c:v>
                </c:pt>
                <c:pt idx="1">
                  <c:v>41278.0</c:v>
                </c:pt>
                <c:pt idx="2">
                  <c:v>41279.0</c:v>
                </c:pt>
                <c:pt idx="3">
                  <c:v>41280.0</c:v>
                </c:pt>
                <c:pt idx="4">
                  <c:v>41281.0</c:v>
                </c:pt>
                <c:pt idx="5">
                  <c:v>41282.0</c:v>
                </c:pt>
                <c:pt idx="6">
                  <c:v>41283.0</c:v>
                </c:pt>
                <c:pt idx="7">
                  <c:v>41284.0</c:v>
                </c:pt>
                <c:pt idx="8">
                  <c:v>41285.0</c:v>
                </c:pt>
                <c:pt idx="9">
                  <c:v>41286.0</c:v>
                </c:pt>
                <c:pt idx="10">
                  <c:v>41287.0</c:v>
                </c:pt>
                <c:pt idx="11">
                  <c:v>41288.0</c:v>
                </c:pt>
                <c:pt idx="12">
                  <c:v>41289.0</c:v>
                </c:pt>
                <c:pt idx="13">
                  <c:v>41290.0</c:v>
                </c:pt>
                <c:pt idx="14">
                  <c:v>41291.0</c:v>
                </c:pt>
                <c:pt idx="15">
                  <c:v>41292.0</c:v>
                </c:pt>
                <c:pt idx="16">
                  <c:v>41293.0</c:v>
                </c:pt>
                <c:pt idx="17">
                  <c:v>41294.0</c:v>
                </c:pt>
                <c:pt idx="18">
                  <c:v>41295.0</c:v>
                </c:pt>
                <c:pt idx="19">
                  <c:v>41296.0</c:v>
                </c:pt>
                <c:pt idx="20">
                  <c:v>41297.0</c:v>
                </c:pt>
                <c:pt idx="21">
                  <c:v>41298.0</c:v>
                </c:pt>
                <c:pt idx="22">
                  <c:v>41299.0</c:v>
                </c:pt>
                <c:pt idx="23">
                  <c:v>41300.0</c:v>
                </c:pt>
                <c:pt idx="24">
                  <c:v>41301.0</c:v>
                </c:pt>
                <c:pt idx="25">
                  <c:v>41302.0</c:v>
                </c:pt>
                <c:pt idx="26">
                  <c:v>41303.0</c:v>
                </c:pt>
                <c:pt idx="27">
                  <c:v>41304.0</c:v>
                </c:pt>
                <c:pt idx="28">
                  <c:v>41305.0</c:v>
                </c:pt>
                <c:pt idx="29">
                  <c:v>41306.0</c:v>
                </c:pt>
                <c:pt idx="30">
                  <c:v>41307.0</c:v>
                </c:pt>
                <c:pt idx="31">
                  <c:v>41308.0</c:v>
                </c:pt>
                <c:pt idx="32">
                  <c:v>41309.0</c:v>
                </c:pt>
                <c:pt idx="33">
                  <c:v>41310.0</c:v>
                </c:pt>
                <c:pt idx="34">
                  <c:v>41311.0</c:v>
                </c:pt>
                <c:pt idx="35">
                  <c:v>41312.0</c:v>
                </c:pt>
                <c:pt idx="36">
                  <c:v>41313.0</c:v>
                </c:pt>
                <c:pt idx="37">
                  <c:v>41314.0</c:v>
                </c:pt>
                <c:pt idx="38">
                  <c:v>41315.0</c:v>
                </c:pt>
                <c:pt idx="39">
                  <c:v>41316.0</c:v>
                </c:pt>
                <c:pt idx="40">
                  <c:v>41317.0</c:v>
                </c:pt>
                <c:pt idx="41">
                  <c:v>41318.0</c:v>
                </c:pt>
                <c:pt idx="42">
                  <c:v>41319.0</c:v>
                </c:pt>
                <c:pt idx="43">
                  <c:v>41320.0</c:v>
                </c:pt>
                <c:pt idx="44">
                  <c:v>41321.0</c:v>
                </c:pt>
                <c:pt idx="45">
                  <c:v>41322.0</c:v>
                </c:pt>
                <c:pt idx="46">
                  <c:v>41323.0</c:v>
                </c:pt>
                <c:pt idx="47">
                  <c:v>41324.0</c:v>
                </c:pt>
                <c:pt idx="48">
                  <c:v>41325.0</c:v>
                </c:pt>
                <c:pt idx="49">
                  <c:v>41326.0</c:v>
                </c:pt>
                <c:pt idx="50">
                  <c:v>41327.0</c:v>
                </c:pt>
                <c:pt idx="51">
                  <c:v>41328.0</c:v>
                </c:pt>
                <c:pt idx="52">
                  <c:v>41329.0</c:v>
                </c:pt>
                <c:pt idx="53">
                  <c:v>41330.0</c:v>
                </c:pt>
                <c:pt idx="54">
                  <c:v>41331.0</c:v>
                </c:pt>
                <c:pt idx="55">
                  <c:v>41332.0</c:v>
                </c:pt>
                <c:pt idx="56">
                  <c:v>41333.0</c:v>
                </c:pt>
                <c:pt idx="57">
                  <c:v>41334.0</c:v>
                </c:pt>
                <c:pt idx="58">
                  <c:v>41335.0</c:v>
                </c:pt>
                <c:pt idx="59">
                  <c:v>41336.0</c:v>
                </c:pt>
                <c:pt idx="60">
                  <c:v>41337.0</c:v>
                </c:pt>
                <c:pt idx="61">
                  <c:v>41338.0</c:v>
                </c:pt>
                <c:pt idx="62">
                  <c:v>41339.0</c:v>
                </c:pt>
                <c:pt idx="63">
                  <c:v>41340.0</c:v>
                </c:pt>
                <c:pt idx="64">
                  <c:v>41341.0</c:v>
                </c:pt>
                <c:pt idx="65">
                  <c:v>41342.0</c:v>
                </c:pt>
                <c:pt idx="66">
                  <c:v>41343.0</c:v>
                </c:pt>
                <c:pt idx="67">
                  <c:v>41344.0</c:v>
                </c:pt>
                <c:pt idx="68">
                  <c:v>41345.0</c:v>
                </c:pt>
                <c:pt idx="69">
                  <c:v>41346.0</c:v>
                </c:pt>
                <c:pt idx="70">
                  <c:v>41347.0</c:v>
                </c:pt>
                <c:pt idx="71">
                  <c:v>41348.0</c:v>
                </c:pt>
                <c:pt idx="72">
                  <c:v>41349.0</c:v>
                </c:pt>
                <c:pt idx="73">
                  <c:v>41350.0</c:v>
                </c:pt>
                <c:pt idx="74">
                  <c:v>41351.0</c:v>
                </c:pt>
                <c:pt idx="75">
                  <c:v>41352.0</c:v>
                </c:pt>
                <c:pt idx="76">
                  <c:v>41353.0</c:v>
                </c:pt>
                <c:pt idx="77">
                  <c:v>41354.0</c:v>
                </c:pt>
                <c:pt idx="78">
                  <c:v>41355.0</c:v>
                </c:pt>
                <c:pt idx="79">
                  <c:v>41356.0</c:v>
                </c:pt>
                <c:pt idx="80">
                  <c:v>41357.0</c:v>
                </c:pt>
                <c:pt idx="81">
                  <c:v>41358.0</c:v>
                </c:pt>
                <c:pt idx="82">
                  <c:v>41359.0</c:v>
                </c:pt>
                <c:pt idx="83">
                  <c:v>41360.0</c:v>
                </c:pt>
                <c:pt idx="84">
                  <c:v>41361.0</c:v>
                </c:pt>
                <c:pt idx="85">
                  <c:v>41362.0</c:v>
                </c:pt>
                <c:pt idx="86">
                  <c:v>41363.0</c:v>
                </c:pt>
                <c:pt idx="87">
                  <c:v>41364.0</c:v>
                </c:pt>
                <c:pt idx="88">
                  <c:v>41365.0</c:v>
                </c:pt>
              </c:numCache>
            </c:numRef>
          </c:cat>
          <c:val>
            <c:numRef>
              <c:f>(Sheet1!$J$7:$J$21,Sheet1!$J$23:$J$33,Sheet1!$J$35:$J$56,Sheet1!$J$58:$J$61,Sheet1!$J$63:$J$71,Sheet1!$J$73,Sheet1!$J$76:$J$95)</c:f>
              <c:numCache>
                <c:formatCode>General</c:formatCode>
                <c:ptCount val="82"/>
                <c:pt idx="0">
                  <c:v>201.4922656960872</c:v>
                </c:pt>
                <c:pt idx="1">
                  <c:v>207.2491875731183</c:v>
                </c:pt>
                <c:pt idx="2">
                  <c:v>293.603015728584</c:v>
                </c:pt>
                <c:pt idx="3">
                  <c:v>207.2491875731183</c:v>
                </c:pt>
                <c:pt idx="4">
                  <c:v>219.3113096011834</c:v>
                </c:pt>
                <c:pt idx="5">
                  <c:v>225.0433097384872</c:v>
                </c:pt>
                <c:pt idx="6">
                  <c:v>281.4495139881849</c:v>
                </c:pt>
                <c:pt idx="7">
                  <c:v>261.678267137776</c:v>
                </c:pt>
                <c:pt idx="8">
                  <c:v>224.5199532042113</c:v>
                </c:pt>
                <c:pt idx="9">
                  <c:v>342.1256429778465</c:v>
                </c:pt>
                <c:pt idx="10">
                  <c:v>402.9845313921739</c:v>
                </c:pt>
                <c:pt idx="11">
                  <c:v>374.1999220070197</c:v>
                </c:pt>
                <c:pt idx="12">
                  <c:v>474.9460548550629</c:v>
                </c:pt>
                <c:pt idx="13">
                  <c:v>244.6691797738203</c:v>
                </c:pt>
                <c:pt idx="14">
                  <c:v>326.2255730317607</c:v>
                </c:pt>
                <c:pt idx="15">
                  <c:v>331.0230079292861</c:v>
                </c:pt>
                <c:pt idx="16">
                  <c:v>406.8224793101956</c:v>
                </c:pt>
                <c:pt idx="17">
                  <c:v>364.6050522119675</c:v>
                </c:pt>
                <c:pt idx="18">
                  <c:v>393.3896615971234</c:v>
                </c:pt>
                <c:pt idx="19">
                  <c:v>345.4153126218642</c:v>
                </c:pt>
                <c:pt idx="20">
                  <c:v>414.4983751462365</c:v>
                </c:pt>
                <c:pt idx="21">
                  <c:v>460.5537501624855</c:v>
                </c:pt>
                <c:pt idx="22">
                  <c:v>380.8425241728247</c:v>
                </c:pt>
                <c:pt idx="23">
                  <c:v>441.3640105723817</c:v>
                </c:pt>
                <c:pt idx="24">
                  <c:v>414.4983751462365</c:v>
                </c:pt>
                <c:pt idx="25">
                  <c:v>309.4345508904198</c:v>
                </c:pt>
                <c:pt idx="26">
                  <c:v>0.0</c:v>
                </c:pt>
                <c:pt idx="27">
                  <c:v>0.0</c:v>
                </c:pt>
                <c:pt idx="28">
                  <c:v>0.0</c:v>
                </c:pt>
                <c:pt idx="29">
                  <c:v>0.0</c:v>
                </c:pt>
                <c:pt idx="30">
                  <c:v>0.0</c:v>
                </c:pt>
                <c:pt idx="31">
                  <c:v>0.0</c:v>
                </c:pt>
                <c:pt idx="32">
                  <c:v>0.0</c:v>
                </c:pt>
                <c:pt idx="33">
                  <c:v>0.0</c:v>
                </c:pt>
                <c:pt idx="34">
                  <c:v>153.5179167208284</c:v>
                </c:pt>
                <c:pt idx="35">
                  <c:v>132.1959838429358</c:v>
                </c:pt>
                <c:pt idx="36">
                  <c:v>132.8520433161018</c:v>
                </c:pt>
                <c:pt idx="37">
                  <c:v>147.3772000519956</c:v>
                </c:pt>
                <c:pt idx="38">
                  <c:v>208.6884180423764</c:v>
                </c:pt>
                <c:pt idx="39">
                  <c:v>222.6009792452012</c:v>
                </c:pt>
                <c:pt idx="40">
                  <c:v>262.259774398082</c:v>
                </c:pt>
                <c:pt idx="41">
                  <c:v>253.3045625893668</c:v>
                </c:pt>
                <c:pt idx="42">
                  <c:v>261.678267137776</c:v>
                </c:pt>
                <c:pt idx="43">
                  <c:v>230.2768750812425</c:v>
                </c:pt>
                <c:pt idx="44">
                  <c:v>332.6221528951284</c:v>
                </c:pt>
                <c:pt idx="45">
                  <c:v>282.2748791318463</c:v>
                </c:pt>
                <c:pt idx="46">
                  <c:v>402.9845313921742</c:v>
                </c:pt>
                <c:pt idx="47">
                  <c:v>366.3495739928863</c:v>
                </c:pt>
                <c:pt idx="48">
                  <c:v>356.9291563759262</c:v>
                </c:pt>
                <c:pt idx="49">
                  <c:v>287.8460938515535</c:v>
                </c:pt>
                <c:pt idx="50">
                  <c:v>254.5165461424262</c:v>
                </c:pt>
                <c:pt idx="51">
                  <c:v>316.6307032367087</c:v>
                </c:pt>
                <c:pt idx="52">
                  <c:v>444.1054019423966</c:v>
                </c:pt>
                <c:pt idx="53">
                  <c:v>326.2255730317607</c:v>
                </c:pt>
                <c:pt idx="54">
                  <c:v>355.8824433073754</c:v>
                </c:pt>
                <c:pt idx="55">
                  <c:v>460.5537501624852</c:v>
                </c:pt>
                <c:pt idx="56">
                  <c:v>396.587951528807</c:v>
                </c:pt>
                <c:pt idx="57">
                  <c:v>468.229645998527</c:v>
                </c:pt>
                <c:pt idx="58">
                  <c:v>394.7603572821303</c:v>
                </c:pt>
                <c:pt idx="59">
                  <c:v>417.3768360847526</c:v>
                </c:pt>
                <c:pt idx="60">
                  <c:v>353.6394867319088</c:v>
                </c:pt>
                <c:pt idx="61">
                  <c:v>408.2180967349303</c:v>
                </c:pt>
                <c:pt idx="62">
                  <c:v>0.0</c:v>
                </c:pt>
                <c:pt idx="63">
                  <c:v>0.0</c:v>
                </c:pt>
                <c:pt idx="64">
                  <c:v>0.0</c:v>
                </c:pt>
                <c:pt idx="65">
                  <c:v>0.0</c:v>
                </c:pt>
                <c:pt idx="66">
                  <c:v>0.0</c:v>
                </c:pt>
                <c:pt idx="67">
                  <c:v>0.0</c:v>
                </c:pt>
                <c:pt idx="68">
                  <c:v>168.2792548670617</c:v>
                </c:pt>
                <c:pt idx="69">
                  <c:v>187.0999610035098</c:v>
                </c:pt>
                <c:pt idx="70">
                  <c:v>179.1042361742998</c:v>
                </c:pt>
                <c:pt idx="71">
                  <c:v>211.0871354911394</c:v>
                </c:pt>
                <c:pt idx="72">
                  <c:v>220.6820052861908</c:v>
                </c:pt>
                <c:pt idx="73">
                  <c:v>89.55211808714998</c:v>
                </c:pt>
                <c:pt idx="74">
                  <c:v>314.0139205653307</c:v>
                </c:pt>
                <c:pt idx="75">
                  <c:v>0.0</c:v>
                </c:pt>
                <c:pt idx="76">
                  <c:v>0.0</c:v>
                </c:pt>
                <c:pt idx="77">
                  <c:v>0.0</c:v>
                </c:pt>
                <c:pt idx="78">
                  <c:v>370.0878349519969</c:v>
                </c:pt>
                <c:pt idx="79">
                  <c:v>0.0</c:v>
                </c:pt>
                <c:pt idx="80">
                  <c:v>0.0</c:v>
                </c:pt>
                <c:pt idx="81">
                  <c:v>0.0</c:v>
                </c:pt>
              </c:numCache>
            </c:numRef>
          </c:val>
        </c:ser>
        <c:marker val="1"/>
        <c:axId val="473624360"/>
        <c:axId val="473631688"/>
      </c:lineChart>
      <c:lineChart>
        <c:grouping val="standard"/>
        <c:ser>
          <c:idx val="0"/>
          <c:order val="0"/>
          <c:tx>
            <c:v>Depth</c:v>
          </c:tx>
          <c:marker>
            <c:symbol val="none"/>
          </c:marker>
          <c:cat>
            <c:numRef>
              <c:f>Sheet1!$D$7:$D$95</c:f>
              <c:numCache>
                <c:formatCode>d\-mmm</c:formatCode>
                <c:ptCount val="89"/>
                <c:pt idx="0">
                  <c:v>41277.0</c:v>
                </c:pt>
                <c:pt idx="1">
                  <c:v>41278.0</c:v>
                </c:pt>
                <c:pt idx="2">
                  <c:v>41279.0</c:v>
                </c:pt>
                <c:pt idx="3">
                  <c:v>41280.0</c:v>
                </c:pt>
                <c:pt idx="4">
                  <c:v>41281.0</c:v>
                </c:pt>
                <c:pt idx="5">
                  <c:v>41282.0</c:v>
                </c:pt>
                <c:pt idx="6">
                  <c:v>41283.0</c:v>
                </c:pt>
                <c:pt idx="7">
                  <c:v>41284.0</c:v>
                </c:pt>
                <c:pt idx="8">
                  <c:v>41285.0</c:v>
                </c:pt>
                <c:pt idx="9">
                  <c:v>41286.0</c:v>
                </c:pt>
                <c:pt idx="10">
                  <c:v>41287.0</c:v>
                </c:pt>
                <c:pt idx="11">
                  <c:v>41288.0</c:v>
                </c:pt>
                <c:pt idx="12">
                  <c:v>41289.0</c:v>
                </c:pt>
                <c:pt idx="13">
                  <c:v>41290.0</c:v>
                </c:pt>
                <c:pt idx="14">
                  <c:v>41291.0</c:v>
                </c:pt>
                <c:pt idx="15">
                  <c:v>41292.0</c:v>
                </c:pt>
                <c:pt idx="16">
                  <c:v>41293.0</c:v>
                </c:pt>
                <c:pt idx="17">
                  <c:v>41294.0</c:v>
                </c:pt>
                <c:pt idx="18">
                  <c:v>41295.0</c:v>
                </c:pt>
                <c:pt idx="19">
                  <c:v>41296.0</c:v>
                </c:pt>
                <c:pt idx="20">
                  <c:v>41297.0</c:v>
                </c:pt>
                <c:pt idx="21">
                  <c:v>41298.0</c:v>
                </c:pt>
                <c:pt idx="22">
                  <c:v>41299.0</c:v>
                </c:pt>
                <c:pt idx="23">
                  <c:v>41300.0</c:v>
                </c:pt>
                <c:pt idx="24">
                  <c:v>41301.0</c:v>
                </c:pt>
                <c:pt idx="25">
                  <c:v>41302.0</c:v>
                </c:pt>
                <c:pt idx="26">
                  <c:v>41303.0</c:v>
                </c:pt>
                <c:pt idx="27">
                  <c:v>41304.0</c:v>
                </c:pt>
                <c:pt idx="28">
                  <c:v>41305.0</c:v>
                </c:pt>
                <c:pt idx="29">
                  <c:v>41306.0</c:v>
                </c:pt>
                <c:pt idx="30">
                  <c:v>41307.0</c:v>
                </c:pt>
                <c:pt idx="31">
                  <c:v>41308.0</c:v>
                </c:pt>
                <c:pt idx="32">
                  <c:v>41309.0</c:v>
                </c:pt>
                <c:pt idx="33">
                  <c:v>41310.0</c:v>
                </c:pt>
                <c:pt idx="34">
                  <c:v>41311.0</c:v>
                </c:pt>
                <c:pt idx="35">
                  <c:v>41312.0</c:v>
                </c:pt>
                <c:pt idx="36">
                  <c:v>41313.0</c:v>
                </c:pt>
                <c:pt idx="37">
                  <c:v>41314.0</c:v>
                </c:pt>
                <c:pt idx="38">
                  <c:v>41315.0</c:v>
                </c:pt>
                <c:pt idx="39">
                  <c:v>41316.0</c:v>
                </c:pt>
                <c:pt idx="40">
                  <c:v>41317.0</c:v>
                </c:pt>
                <c:pt idx="41">
                  <c:v>41318.0</c:v>
                </c:pt>
                <c:pt idx="42">
                  <c:v>41319.0</c:v>
                </c:pt>
                <c:pt idx="43">
                  <c:v>41320.0</c:v>
                </c:pt>
                <c:pt idx="44">
                  <c:v>41321.0</c:v>
                </c:pt>
                <c:pt idx="45">
                  <c:v>41322.0</c:v>
                </c:pt>
                <c:pt idx="46">
                  <c:v>41323.0</c:v>
                </c:pt>
                <c:pt idx="47">
                  <c:v>41324.0</c:v>
                </c:pt>
                <c:pt idx="48">
                  <c:v>41325.0</c:v>
                </c:pt>
                <c:pt idx="49">
                  <c:v>41326.0</c:v>
                </c:pt>
                <c:pt idx="50">
                  <c:v>41327.0</c:v>
                </c:pt>
                <c:pt idx="51">
                  <c:v>41328.0</c:v>
                </c:pt>
                <c:pt idx="52">
                  <c:v>41329.0</c:v>
                </c:pt>
                <c:pt idx="53">
                  <c:v>41330.0</c:v>
                </c:pt>
                <c:pt idx="54">
                  <c:v>41331.0</c:v>
                </c:pt>
                <c:pt idx="55">
                  <c:v>41332.0</c:v>
                </c:pt>
                <c:pt idx="56">
                  <c:v>41333.0</c:v>
                </c:pt>
                <c:pt idx="57">
                  <c:v>41334.0</c:v>
                </c:pt>
                <c:pt idx="58">
                  <c:v>41335.0</c:v>
                </c:pt>
                <c:pt idx="59">
                  <c:v>41336.0</c:v>
                </c:pt>
                <c:pt idx="60">
                  <c:v>41337.0</c:v>
                </c:pt>
                <c:pt idx="61">
                  <c:v>41338.0</c:v>
                </c:pt>
                <c:pt idx="62">
                  <c:v>41339.0</c:v>
                </c:pt>
                <c:pt idx="63">
                  <c:v>41340.0</c:v>
                </c:pt>
                <c:pt idx="64">
                  <c:v>41341.0</c:v>
                </c:pt>
                <c:pt idx="65">
                  <c:v>41342.0</c:v>
                </c:pt>
                <c:pt idx="66">
                  <c:v>41343.0</c:v>
                </c:pt>
                <c:pt idx="67">
                  <c:v>41344.0</c:v>
                </c:pt>
                <c:pt idx="68">
                  <c:v>41345.0</c:v>
                </c:pt>
                <c:pt idx="69">
                  <c:v>41346.0</c:v>
                </c:pt>
                <c:pt idx="70">
                  <c:v>41347.0</c:v>
                </c:pt>
                <c:pt idx="71">
                  <c:v>41348.0</c:v>
                </c:pt>
                <c:pt idx="72">
                  <c:v>41349.0</c:v>
                </c:pt>
                <c:pt idx="73">
                  <c:v>41350.0</c:v>
                </c:pt>
                <c:pt idx="74">
                  <c:v>41351.0</c:v>
                </c:pt>
                <c:pt idx="75">
                  <c:v>41352.0</c:v>
                </c:pt>
                <c:pt idx="76">
                  <c:v>41353.0</c:v>
                </c:pt>
                <c:pt idx="77">
                  <c:v>41354.0</c:v>
                </c:pt>
                <c:pt idx="78">
                  <c:v>41355.0</c:v>
                </c:pt>
                <c:pt idx="79">
                  <c:v>41356.0</c:v>
                </c:pt>
                <c:pt idx="80">
                  <c:v>41357.0</c:v>
                </c:pt>
                <c:pt idx="81">
                  <c:v>41358.0</c:v>
                </c:pt>
                <c:pt idx="82">
                  <c:v>41359.0</c:v>
                </c:pt>
                <c:pt idx="83">
                  <c:v>41360.0</c:v>
                </c:pt>
                <c:pt idx="84">
                  <c:v>41361.0</c:v>
                </c:pt>
                <c:pt idx="85">
                  <c:v>41362.0</c:v>
                </c:pt>
                <c:pt idx="86">
                  <c:v>41363.0</c:v>
                </c:pt>
                <c:pt idx="87">
                  <c:v>41364.0</c:v>
                </c:pt>
                <c:pt idx="88">
                  <c:v>41365.0</c:v>
                </c:pt>
              </c:numCache>
            </c:numRef>
          </c:cat>
          <c:val>
            <c:numRef>
              <c:f>(Sheet1!$F$7:$F$21,Sheet1!$F$23:$F$33,Sheet1!$F$35:$F$56,Sheet1!$F$58:$F$61,Sheet1!$F$63:$F$71,Sheet1!$F$73,Sheet1!$F$76:$F$95)</c:f>
              <c:numCache>
                <c:formatCode>General</c:formatCode>
                <c:ptCount val="82"/>
                <c:pt idx="0">
                  <c:v>10.0</c:v>
                </c:pt>
                <c:pt idx="1">
                  <c:v>10.0</c:v>
                </c:pt>
                <c:pt idx="2">
                  <c:v>10.0</c:v>
                </c:pt>
                <c:pt idx="3">
                  <c:v>10.0</c:v>
                </c:pt>
                <c:pt idx="4">
                  <c:v>10.5</c:v>
                </c:pt>
                <c:pt idx="5">
                  <c:v>11.0</c:v>
                </c:pt>
                <c:pt idx="6">
                  <c:v>9.0</c:v>
                </c:pt>
                <c:pt idx="7">
                  <c:v>11.0</c:v>
                </c:pt>
                <c:pt idx="8">
                  <c:v>10.0</c:v>
                </c:pt>
                <c:pt idx="9">
                  <c:v>8.75</c:v>
                </c:pt>
                <c:pt idx="10">
                  <c:v>6.0</c:v>
                </c:pt>
                <c:pt idx="11">
                  <c:v>4.0</c:v>
                </c:pt>
                <c:pt idx="12">
                  <c:v>4.0</c:v>
                </c:pt>
                <c:pt idx="13">
                  <c:v>8.0</c:v>
                </c:pt>
                <c:pt idx="14">
                  <c:v>9.0</c:v>
                </c:pt>
                <c:pt idx="15">
                  <c:v>8.0</c:v>
                </c:pt>
                <c:pt idx="16">
                  <c:v>7.5</c:v>
                </c:pt>
                <c:pt idx="17">
                  <c:v>3.0</c:v>
                </c:pt>
                <c:pt idx="18">
                  <c:v>6.0</c:v>
                </c:pt>
                <c:pt idx="19">
                  <c:v>2.0</c:v>
                </c:pt>
                <c:pt idx="20">
                  <c:v>5.0</c:v>
                </c:pt>
                <c:pt idx="21">
                  <c:v>2.0</c:v>
                </c:pt>
                <c:pt idx="22">
                  <c:v>6.5</c:v>
                </c:pt>
                <c:pt idx="23">
                  <c:v>3.0</c:v>
                </c:pt>
                <c:pt idx="24">
                  <c:v>2.5</c:v>
                </c:pt>
                <c:pt idx="25">
                  <c:v>8.0</c:v>
                </c:pt>
                <c:pt idx="26">
                  <c:v>0.0</c:v>
                </c:pt>
                <c:pt idx="27">
                  <c:v>0.0</c:v>
                </c:pt>
                <c:pt idx="28">
                  <c:v>0.0</c:v>
                </c:pt>
                <c:pt idx="29">
                  <c:v>0.5</c:v>
                </c:pt>
                <c:pt idx="30">
                  <c:v>0.0</c:v>
                </c:pt>
                <c:pt idx="31">
                  <c:v>0.0</c:v>
                </c:pt>
                <c:pt idx="32">
                  <c:v>0.0</c:v>
                </c:pt>
                <c:pt idx="33">
                  <c:v>0.0</c:v>
                </c:pt>
                <c:pt idx="34">
                  <c:v>1.5</c:v>
                </c:pt>
                <c:pt idx="35">
                  <c:v>13.5</c:v>
                </c:pt>
                <c:pt idx="36">
                  <c:v>13.0</c:v>
                </c:pt>
                <c:pt idx="37">
                  <c:v>12.5</c:v>
                </c:pt>
                <c:pt idx="38">
                  <c:v>8.0</c:v>
                </c:pt>
                <c:pt idx="39">
                  <c:v>7.5</c:v>
                </c:pt>
                <c:pt idx="40">
                  <c:v>9.0</c:v>
                </c:pt>
                <c:pt idx="41">
                  <c:v>7.5</c:v>
                </c:pt>
                <c:pt idx="42">
                  <c:v>5.5</c:v>
                </c:pt>
                <c:pt idx="43">
                  <c:v>8.0</c:v>
                </c:pt>
                <c:pt idx="44">
                  <c:v>9.0</c:v>
                </c:pt>
                <c:pt idx="45">
                  <c:v>7.75</c:v>
                </c:pt>
                <c:pt idx="46">
                  <c:v>5.0</c:v>
                </c:pt>
                <c:pt idx="47">
                  <c:v>5.5</c:v>
                </c:pt>
                <c:pt idx="48">
                  <c:v>5.0</c:v>
                </c:pt>
                <c:pt idx="49">
                  <c:v>7.0</c:v>
                </c:pt>
                <c:pt idx="50">
                  <c:v>9.5</c:v>
                </c:pt>
                <c:pt idx="51">
                  <c:v>8.0</c:v>
                </c:pt>
                <c:pt idx="52">
                  <c:v>7.0</c:v>
                </c:pt>
                <c:pt idx="53">
                  <c:v>6.0</c:v>
                </c:pt>
                <c:pt idx="54">
                  <c:v>5.5</c:v>
                </c:pt>
                <c:pt idx="55">
                  <c:v>7.0</c:v>
                </c:pt>
                <c:pt idx="56">
                  <c:v>4.5</c:v>
                </c:pt>
                <c:pt idx="57">
                  <c:v>7.5</c:v>
                </c:pt>
                <c:pt idx="58">
                  <c:v>3.5</c:v>
                </c:pt>
                <c:pt idx="59">
                  <c:v>4.0</c:v>
                </c:pt>
                <c:pt idx="60">
                  <c:v>7.0</c:v>
                </c:pt>
                <c:pt idx="61">
                  <c:v>5.5</c:v>
                </c:pt>
                <c:pt idx="62">
                  <c:v>1.0</c:v>
                </c:pt>
                <c:pt idx="63">
                  <c:v>0.0</c:v>
                </c:pt>
                <c:pt idx="64">
                  <c:v>0.0</c:v>
                </c:pt>
                <c:pt idx="65">
                  <c:v>0.0</c:v>
                </c:pt>
                <c:pt idx="66">
                  <c:v>0.0</c:v>
                </c:pt>
                <c:pt idx="67">
                  <c:v>0.0</c:v>
                </c:pt>
                <c:pt idx="68">
                  <c:v>6.5</c:v>
                </c:pt>
                <c:pt idx="69">
                  <c:v>8.0</c:v>
                </c:pt>
                <c:pt idx="70">
                  <c:v>6.75</c:v>
                </c:pt>
                <c:pt idx="71">
                  <c:v>6.0</c:v>
                </c:pt>
                <c:pt idx="72">
                  <c:v>6.0</c:v>
                </c:pt>
                <c:pt idx="73">
                  <c:v>18.0</c:v>
                </c:pt>
                <c:pt idx="74">
                  <c:v>2.75</c:v>
                </c:pt>
                <c:pt idx="75">
                  <c:v>0.5</c:v>
                </c:pt>
                <c:pt idx="76">
                  <c:v>0.0</c:v>
                </c:pt>
                <c:pt idx="77">
                  <c:v>0.0</c:v>
                </c:pt>
                <c:pt idx="78">
                  <c:v>7.0</c:v>
                </c:pt>
                <c:pt idx="79">
                  <c:v>0.0</c:v>
                </c:pt>
                <c:pt idx="80">
                  <c:v>0.0</c:v>
                </c:pt>
                <c:pt idx="81">
                  <c:v>0.0</c:v>
                </c:pt>
              </c:numCache>
            </c:numRef>
          </c:val>
        </c:ser>
        <c:marker val="1"/>
        <c:axId val="473644552"/>
        <c:axId val="473638200"/>
      </c:lineChart>
      <c:dateAx>
        <c:axId val="473624360"/>
        <c:scaling>
          <c:orientation val="minMax"/>
        </c:scaling>
        <c:axPos val="b"/>
        <c:title>
          <c:tx>
            <c:rich>
              <a:bodyPr/>
              <a:lstStyle/>
              <a:p>
                <a:pPr>
                  <a:defRPr sz="3000"/>
                </a:pPr>
                <a:r>
                  <a:rPr lang="en-US" sz="3000" dirty="0"/>
                  <a:t>Date</a:t>
                </a:r>
              </a:p>
            </c:rich>
          </c:tx>
          <c:layout/>
        </c:title>
        <c:numFmt formatCode="d\-mmm" sourceLinked="1"/>
        <c:tickLblPos val="nextTo"/>
        <c:spPr>
          <a:ln w="25400"/>
        </c:spPr>
        <c:txPr>
          <a:bodyPr/>
          <a:lstStyle/>
          <a:p>
            <a:pPr>
              <a:defRPr sz="3400" baseline="0"/>
            </a:pPr>
            <a:endParaRPr lang="en-US"/>
          </a:p>
        </c:txPr>
        <c:crossAx val="473631688"/>
        <c:crosses val="autoZero"/>
        <c:auto val="1"/>
        <c:lblOffset val="100"/>
      </c:dateAx>
      <c:valAx>
        <c:axId val="473631688"/>
        <c:scaling>
          <c:orientation val="minMax"/>
        </c:scaling>
        <c:axPos val="l"/>
        <c:title>
          <c:tx>
            <c:rich>
              <a:bodyPr rot="-5400000" vert="horz"/>
              <a:lstStyle/>
              <a:p>
                <a:pPr>
                  <a:defRPr sz="3600"/>
                </a:pPr>
                <a:r>
                  <a:rPr lang="en-US" sz="3600" dirty="0"/>
                  <a:t>Density (kg/m3)</a:t>
                </a:r>
              </a:p>
            </c:rich>
          </c:tx>
          <c:layout>
            <c:manualLayout>
              <c:xMode val="edge"/>
              <c:yMode val="edge"/>
              <c:x val="0.0032979976442874"/>
              <c:y val="0.238517935258093"/>
            </c:manualLayout>
          </c:layout>
        </c:title>
        <c:numFmt formatCode="General" sourceLinked="1"/>
        <c:tickLblPos val="nextTo"/>
        <c:txPr>
          <a:bodyPr/>
          <a:lstStyle/>
          <a:p>
            <a:pPr>
              <a:defRPr sz="3600" baseline="0"/>
            </a:pPr>
            <a:endParaRPr lang="en-US"/>
          </a:p>
        </c:txPr>
        <c:crossAx val="473624360"/>
        <c:crosses val="autoZero"/>
        <c:crossBetween val="between"/>
      </c:valAx>
      <c:valAx>
        <c:axId val="473638200"/>
        <c:scaling>
          <c:orientation val="minMax"/>
        </c:scaling>
        <c:axPos val="r"/>
        <c:title>
          <c:tx>
            <c:rich>
              <a:bodyPr rot="-5400000" vert="horz"/>
              <a:lstStyle/>
              <a:p>
                <a:pPr>
                  <a:defRPr sz="3600"/>
                </a:pPr>
                <a:r>
                  <a:rPr lang="en-US" sz="3600" dirty="0"/>
                  <a:t>Depth (in)</a:t>
                </a:r>
              </a:p>
            </c:rich>
          </c:tx>
          <c:layout/>
        </c:title>
        <c:numFmt formatCode="General" sourceLinked="1"/>
        <c:tickLblPos val="nextTo"/>
        <c:txPr>
          <a:bodyPr/>
          <a:lstStyle/>
          <a:p>
            <a:pPr>
              <a:defRPr sz="3600" baseline="0"/>
            </a:pPr>
            <a:endParaRPr lang="en-US"/>
          </a:p>
        </c:txPr>
        <c:crossAx val="473644552"/>
        <c:crosses val="max"/>
        <c:crossBetween val="between"/>
      </c:valAx>
      <c:dateAx>
        <c:axId val="473644552"/>
        <c:scaling>
          <c:orientation val="minMax"/>
        </c:scaling>
        <c:delete val="1"/>
        <c:axPos val="b"/>
        <c:numFmt formatCode="d\-mmm" sourceLinked="1"/>
        <c:tickLblPos val="none"/>
        <c:crossAx val="473638200"/>
        <c:crosses val="autoZero"/>
        <c:auto val="1"/>
        <c:lblOffset val="100"/>
      </c:dateAx>
    </c:plotArea>
    <c:legend>
      <c:legendPos val="r"/>
      <c:layout>
        <c:manualLayout>
          <c:xMode val="edge"/>
          <c:yMode val="edge"/>
          <c:x val="0.091217180007976"/>
          <c:y val="0.657139607549056"/>
          <c:w val="0.115496600910752"/>
          <c:h val="0.150800149981252"/>
        </c:manualLayout>
      </c:layout>
      <c:spPr>
        <a:ln w="12700"/>
      </c:spPr>
      <c:txPr>
        <a:bodyPr/>
        <a:lstStyle/>
        <a:p>
          <a:pPr>
            <a:defRPr sz="3600" baseline="0"/>
          </a:pPr>
          <a:endParaRPr lang="en-US"/>
        </a:p>
      </c:txPr>
    </c:legend>
    <c:plotVisOnly val="1"/>
  </c:chart>
  <c:spPr>
    <a:solidFill>
      <a:schemeClr val="bg1"/>
    </a:solidFill>
  </c:sp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date1904 val="1"/>
  <c:lang val="en-US"/>
  <c:style val="2"/>
  <c:chart>
    <c:title>
      <c:tx>
        <c:rich>
          <a:bodyPr/>
          <a:lstStyle/>
          <a:p>
            <a:pPr>
              <a:defRPr sz="3600"/>
            </a:pPr>
            <a:r>
              <a:rPr lang="en-US" sz="3600" dirty="0"/>
              <a:t>Layer 3</a:t>
            </a:r>
          </a:p>
        </c:rich>
      </c:tx>
      <c:layout/>
    </c:title>
    <c:plotArea>
      <c:layout>
        <c:manualLayout>
          <c:layoutTarget val="inner"/>
          <c:xMode val="edge"/>
          <c:yMode val="edge"/>
          <c:x val="0.175592755104085"/>
          <c:y val="0.0991769547325103"/>
          <c:w val="0.74856123900543"/>
          <c:h val="0.654264443796377"/>
        </c:manualLayout>
      </c:layout>
      <c:scatterChart>
        <c:scatterStyle val="lineMarker"/>
        <c:ser>
          <c:idx val="0"/>
          <c:order val="0"/>
          <c:tx>
            <c:v>Layer 3</c:v>
          </c:tx>
          <c:spPr>
            <a:ln w="28575">
              <a:noFill/>
            </a:ln>
          </c:spPr>
          <c:marker>
            <c:symbol val="diamond"/>
            <c:size val="14"/>
          </c:marker>
          <c:trendline>
            <c:trendlineType val="linear"/>
            <c:dispRSqr val="1"/>
            <c:dispEq val="1"/>
            <c:trendlineLbl>
              <c:layout>
                <c:manualLayout>
                  <c:x val="0.0604764789016758"/>
                  <c:y val="-0.19064662371749"/>
                </c:manualLayout>
              </c:layout>
              <c:tx>
                <c:rich>
                  <a:bodyPr/>
                  <a:lstStyle/>
                  <a:p>
                    <a:pPr>
                      <a:defRPr/>
                    </a:pPr>
                    <a:r>
                      <a:rPr lang="pt-BR" sz="2400" baseline="0" dirty="0"/>
                      <a:t>y = -2E-05x + 0.8715
R² = 0.0045</a:t>
                    </a:r>
                    <a:endParaRPr lang="pt-BR" sz="2400" dirty="0"/>
                  </a:p>
                </c:rich>
              </c:tx>
              <c:numFmt formatCode="General" sourceLinked="0"/>
            </c:trendlineLbl>
          </c:trendline>
          <c:xVal>
            <c:numRef>
              <c:f>(Sheet1!$M$4:$M$11,Sheet1!$M$48:$M$49,Sheet1!$M$51,Sheet1!$M$54,Sheet1!$M$68,Sheet1!$M$79)</c:f>
              <c:numCache>
                <c:formatCode>General</c:formatCode>
                <c:ptCount val="14"/>
                <c:pt idx="0">
                  <c:v>282.0891719745223</c:v>
                </c:pt>
                <c:pt idx="1">
                  <c:v>327.424931756142</c:v>
                </c:pt>
                <c:pt idx="2">
                  <c:v>193.0967546254169</c:v>
                </c:pt>
                <c:pt idx="3">
                  <c:v>256.4447017950206</c:v>
                </c:pt>
                <c:pt idx="4">
                  <c:v>291.0443837832377</c:v>
                </c:pt>
                <c:pt idx="5">
                  <c:v>221.6414922656963</c:v>
                </c:pt>
                <c:pt idx="6">
                  <c:v>218.2832878374283</c:v>
                </c:pt>
                <c:pt idx="7">
                  <c:v>313.4324133050249</c:v>
                </c:pt>
                <c:pt idx="8">
                  <c:v>342.5368516833485</c:v>
                </c:pt>
                <c:pt idx="9">
                  <c:v>402.9845313921747</c:v>
                </c:pt>
                <c:pt idx="10">
                  <c:v>1108.207461328485</c:v>
                </c:pt>
                <c:pt idx="11">
                  <c:v>362.6860782529573</c:v>
                </c:pt>
                <c:pt idx="12">
                  <c:v>335.8204428268127</c:v>
                </c:pt>
                <c:pt idx="13">
                  <c:v>272.0145586897181</c:v>
                </c:pt>
              </c:numCache>
            </c:numRef>
          </c:xVal>
          <c:yVal>
            <c:numRef>
              <c:f>(Sheet1!$N$4:$N$11,Sheet1!$N$48:$N$49,Sheet1!$N$51,Sheet1!$N$54,Sheet1!$N$68,Sheet1!$N$79)</c:f>
              <c:numCache>
                <c:formatCode>General</c:formatCode>
                <c:ptCount val="14"/>
                <c:pt idx="0">
                  <c:v>0.937354988</c:v>
                </c:pt>
                <c:pt idx="1">
                  <c:v>0.955462184999999</c:v>
                </c:pt>
                <c:pt idx="2">
                  <c:v>0.91902834</c:v>
                </c:pt>
                <c:pt idx="3">
                  <c:v>0.861669243</c:v>
                </c:pt>
                <c:pt idx="4">
                  <c:v>0.831797235</c:v>
                </c:pt>
                <c:pt idx="5">
                  <c:v>0.861967695</c:v>
                </c:pt>
                <c:pt idx="6">
                  <c:v>0.814092954</c:v>
                </c:pt>
                <c:pt idx="7">
                  <c:v>0.784090909</c:v>
                </c:pt>
                <c:pt idx="8">
                  <c:v>0.902938090241</c:v>
                </c:pt>
                <c:pt idx="9">
                  <c:v>0.881811204912</c:v>
                </c:pt>
                <c:pt idx="10">
                  <c:v>0.849706561024873</c:v>
                </c:pt>
                <c:pt idx="11">
                  <c:v>0.891191709845</c:v>
                </c:pt>
                <c:pt idx="12">
                  <c:v>0.807674526121</c:v>
                </c:pt>
                <c:pt idx="13">
                  <c:v>0.827087794433</c:v>
                </c:pt>
              </c:numCache>
            </c:numRef>
          </c:yVal>
        </c:ser>
        <c:axId val="473683096"/>
        <c:axId val="473704680"/>
      </c:scatterChart>
      <c:valAx>
        <c:axId val="473683096"/>
        <c:scaling>
          <c:orientation val="minMax"/>
          <c:max val="1200.0"/>
          <c:min val="0.0"/>
        </c:scaling>
        <c:axPos val="b"/>
        <c:title>
          <c:tx>
            <c:rich>
              <a:bodyPr/>
              <a:lstStyle/>
              <a:p>
                <a:pPr>
                  <a:defRPr sz="3000"/>
                </a:pPr>
                <a:r>
                  <a:rPr lang="en-US" sz="3000" dirty="0"/>
                  <a:t>Density (kg/m3)</a:t>
                </a:r>
              </a:p>
            </c:rich>
          </c:tx>
          <c:layout>
            <c:manualLayout>
              <c:xMode val="edge"/>
              <c:yMode val="edge"/>
              <c:x val="0.336429845124321"/>
              <c:y val="0.897313102716093"/>
            </c:manualLayout>
          </c:layout>
        </c:title>
        <c:numFmt formatCode="General" sourceLinked="1"/>
        <c:tickLblPos val="nextTo"/>
        <c:txPr>
          <a:bodyPr/>
          <a:lstStyle/>
          <a:p>
            <a:pPr>
              <a:defRPr sz="3000" baseline="0"/>
            </a:pPr>
            <a:endParaRPr lang="en-US"/>
          </a:p>
        </c:txPr>
        <c:crossAx val="473704680"/>
        <c:crosses val="autoZero"/>
        <c:crossBetween val="midCat"/>
        <c:majorUnit val="200.0"/>
      </c:valAx>
      <c:valAx>
        <c:axId val="473704680"/>
        <c:scaling>
          <c:orientation val="minMax"/>
          <c:max val="1.0"/>
          <c:min val="0.6"/>
        </c:scaling>
        <c:axPos val="l"/>
        <c:title>
          <c:tx>
            <c:rich>
              <a:bodyPr rot="-5400000" vert="horz"/>
              <a:lstStyle/>
              <a:p>
                <a:pPr>
                  <a:defRPr sz="3000"/>
                </a:pPr>
                <a:r>
                  <a:rPr lang="en-US" sz="3000" dirty="0"/>
                  <a:t>Albedo</a:t>
                </a:r>
              </a:p>
            </c:rich>
          </c:tx>
          <c:layout/>
        </c:title>
        <c:numFmt formatCode="General" sourceLinked="1"/>
        <c:tickLblPos val="nextTo"/>
        <c:txPr>
          <a:bodyPr/>
          <a:lstStyle/>
          <a:p>
            <a:pPr>
              <a:defRPr sz="3000" baseline="0"/>
            </a:pPr>
            <a:endParaRPr lang="en-US"/>
          </a:p>
        </c:txPr>
        <c:crossAx val="473683096"/>
        <c:crosses val="autoZero"/>
        <c:crossBetween val="midCat"/>
      </c:valAx>
    </c:plotArea>
    <c:plotVisOnly val="1"/>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date1904 val="1"/>
  <c:lang val="en-US"/>
  <c:style val="2"/>
  <c:chart>
    <c:title>
      <c:tx>
        <c:rich>
          <a:bodyPr/>
          <a:lstStyle/>
          <a:p>
            <a:pPr>
              <a:defRPr sz="3600"/>
            </a:pPr>
            <a:r>
              <a:rPr lang="en-US" sz="3600" dirty="0"/>
              <a:t>Layer 2 </a:t>
            </a:r>
          </a:p>
        </c:rich>
      </c:tx>
      <c:layout/>
    </c:title>
    <c:plotArea>
      <c:layout/>
      <c:scatterChart>
        <c:scatterStyle val="lineMarker"/>
        <c:ser>
          <c:idx val="0"/>
          <c:order val="0"/>
          <c:tx>
            <c:v>Layer 2 </c:v>
          </c:tx>
          <c:spPr>
            <a:ln w="28575">
              <a:noFill/>
            </a:ln>
          </c:spPr>
          <c:marker>
            <c:symbol val="diamond"/>
            <c:size val="14"/>
          </c:marker>
          <c:trendline>
            <c:trendlineType val="linear"/>
            <c:dispRSqr val="1"/>
            <c:dispEq val="1"/>
            <c:trendlineLbl>
              <c:layout>
                <c:manualLayout>
                  <c:x val="0.204018247719035"/>
                  <c:y val="-0.264942620204389"/>
                </c:manualLayout>
              </c:layout>
              <c:tx>
                <c:rich>
                  <a:bodyPr/>
                  <a:lstStyle/>
                  <a:p>
                    <a:pPr>
                      <a:defRPr/>
                    </a:pPr>
                    <a:r>
                      <a:rPr lang="en-US" sz="2400" baseline="0" dirty="0"/>
                      <a:t>y = -0.0002x + 0.9058
R² = 0.0763</a:t>
                    </a:r>
                    <a:endParaRPr lang="en-US" sz="2400" dirty="0"/>
                  </a:p>
                </c:rich>
              </c:tx>
              <c:numFmt formatCode="General" sourceLinked="0"/>
            </c:trendlineLbl>
          </c:trendline>
          <c:xVal>
            <c:numRef>
              <c:f>(Sheet1!$L$4:$L$12,Sheet1!$L$15,Sheet1!$L$18:$L$21,Sheet1!$L$23,Sheet1!$L$28,Sheet1!$L$48:$L$49,Sheet1!$L$51,Sheet1!$L$53:$L$56,Sheet1!$L$58:$L$61,Sheet1!$L$63,Sheet1!$L$66,Sheet1!$L$68,Sheet1!$L$79)</c:f>
              <c:numCache>
                <c:formatCode>General</c:formatCode>
                <c:ptCount val="31"/>
                <c:pt idx="0">
                  <c:v>282.0891719745223</c:v>
                </c:pt>
                <c:pt idx="1">
                  <c:v>251.8653321201091</c:v>
                </c:pt>
                <c:pt idx="2">
                  <c:v>352.6114649681532</c:v>
                </c:pt>
                <c:pt idx="3">
                  <c:v>322.3876251137403</c:v>
                </c:pt>
                <c:pt idx="4">
                  <c:v>302.2383985441303</c:v>
                </c:pt>
                <c:pt idx="5">
                  <c:v>402.9845313921747</c:v>
                </c:pt>
                <c:pt idx="6">
                  <c:v>302.2383985441317</c:v>
                </c:pt>
                <c:pt idx="7">
                  <c:v>302.238398544131</c:v>
                </c:pt>
                <c:pt idx="8">
                  <c:v>390.3912647861692</c:v>
                </c:pt>
                <c:pt idx="9">
                  <c:v>280.6499415052648</c:v>
                </c:pt>
                <c:pt idx="10">
                  <c:v>382.8353048225657</c:v>
                </c:pt>
                <c:pt idx="11">
                  <c:v>372.760691537762</c:v>
                </c:pt>
                <c:pt idx="12">
                  <c:v>319.0294206854718</c:v>
                </c:pt>
                <c:pt idx="13">
                  <c:v>377.7979981801641</c:v>
                </c:pt>
                <c:pt idx="14">
                  <c:v>390.3912647861692</c:v>
                </c:pt>
                <c:pt idx="15">
                  <c:v>402.9845313921747</c:v>
                </c:pt>
                <c:pt idx="16">
                  <c:v>302.2383985441307</c:v>
                </c:pt>
                <c:pt idx="17">
                  <c:v>340.0181983621471</c:v>
                </c:pt>
                <c:pt idx="18">
                  <c:v>277.0518653321205</c:v>
                </c:pt>
                <c:pt idx="19">
                  <c:v>151.1191992720666</c:v>
                </c:pt>
                <c:pt idx="20">
                  <c:v>237.0497243483381</c:v>
                </c:pt>
                <c:pt idx="21">
                  <c:v>251.8653321201092</c:v>
                </c:pt>
                <c:pt idx="22">
                  <c:v>369.4024871094938</c:v>
                </c:pt>
                <c:pt idx="23">
                  <c:v>324.6264280659186</c:v>
                </c:pt>
                <c:pt idx="24">
                  <c:v>268.6563542614498</c:v>
                </c:pt>
                <c:pt idx="25">
                  <c:v>402.9845313921747</c:v>
                </c:pt>
                <c:pt idx="26">
                  <c:v>415.57779799818</c:v>
                </c:pt>
                <c:pt idx="27">
                  <c:v>483.5814376706093</c:v>
                </c:pt>
                <c:pt idx="28">
                  <c:v>352.6114649681532</c:v>
                </c:pt>
                <c:pt idx="29">
                  <c:v>453.3575978161981</c:v>
                </c:pt>
                <c:pt idx="30">
                  <c:v>171.2684258416743</c:v>
                </c:pt>
              </c:numCache>
            </c:numRef>
          </c:xVal>
          <c:yVal>
            <c:numRef>
              <c:f>(Sheet1!$N$4:$N$12,Sheet1!$N$15,Sheet1!$N$18:$N$21,Sheet1!$N$23,Sheet1!$N$28,Sheet1!$N$48:$N$49,Sheet1!$N$51,Sheet1!$N$53:$N$56,Sheet1!$N$58:$N$61,Sheet1!$N$63,Sheet1!$N$66,Sheet1!$N$68,Sheet1!$N$79)</c:f>
              <c:numCache>
                <c:formatCode>General</c:formatCode>
                <c:ptCount val="31"/>
                <c:pt idx="0">
                  <c:v>0.937354988</c:v>
                </c:pt>
                <c:pt idx="1">
                  <c:v>0.955462184999999</c:v>
                </c:pt>
                <c:pt idx="2">
                  <c:v>0.91902834</c:v>
                </c:pt>
                <c:pt idx="3">
                  <c:v>0.861669243</c:v>
                </c:pt>
                <c:pt idx="4">
                  <c:v>0.831797235</c:v>
                </c:pt>
                <c:pt idx="5">
                  <c:v>0.861967695</c:v>
                </c:pt>
                <c:pt idx="6">
                  <c:v>0.814092954</c:v>
                </c:pt>
                <c:pt idx="7">
                  <c:v>0.784090909</c:v>
                </c:pt>
                <c:pt idx="8">
                  <c:v>0.7890625</c:v>
                </c:pt>
                <c:pt idx="9">
                  <c:v>0.882352940999999</c:v>
                </c:pt>
                <c:pt idx="10">
                  <c:v>0.838521401</c:v>
                </c:pt>
                <c:pt idx="11">
                  <c:v>0.784971098</c:v>
                </c:pt>
                <c:pt idx="12">
                  <c:v>0.822440087</c:v>
                </c:pt>
                <c:pt idx="13">
                  <c:v>0.809053975624</c:v>
                </c:pt>
                <c:pt idx="14">
                  <c:v>0.832689832690001</c:v>
                </c:pt>
                <c:pt idx="15">
                  <c:v>0.883527454243</c:v>
                </c:pt>
                <c:pt idx="16">
                  <c:v>0.902938090241</c:v>
                </c:pt>
                <c:pt idx="17">
                  <c:v>0.881811204912</c:v>
                </c:pt>
                <c:pt idx="18">
                  <c:v>0.849706561024873</c:v>
                </c:pt>
                <c:pt idx="19">
                  <c:v>0.764957264957</c:v>
                </c:pt>
                <c:pt idx="20">
                  <c:v>0.891191709845</c:v>
                </c:pt>
                <c:pt idx="21">
                  <c:v>0.859952324195</c:v>
                </c:pt>
                <c:pt idx="22">
                  <c:v>0.810273405137</c:v>
                </c:pt>
                <c:pt idx="23">
                  <c:v>0.754480286738</c:v>
                </c:pt>
                <c:pt idx="24">
                  <c:v>0.723170731707</c:v>
                </c:pt>
                <c:pt idx="25">
                  <c:v>0.736398467433001</c:v>
                </c:pt>
                <c:pt idx="26">
                  <c:v>0.751937984496</c:v>
                </c:pt>
                <c:pt idx="27">
                  <c:v>0.707048458150001</c:v>
                </c:pt>
                <c:pt idx="28">
                  <c:v>0.871927554981</c:v>
                </c:pt>
                <c:pt idx="29">
                  <c:v>0.807674526121</c:v>
                </c:pt>
                <c:pt idx="30">
                  <c:v>0.827087794433</c:v>
                </c:pt>
              </c:numCache>
            </c:numRef>
          </c:yVal>
        </c:ser>
        <c:axId val="473771304"/>
        <c:axId val="473778408"/>
      </c:scatterChart>
      <c:valAx>
        <c:axId val="473771304"/>
        <c:scaling>
          <c:orientation val="minMax"/>
          <c:max val="600.0"/>
        </c:scaling>
        <c:axPos val="b"/>
        <c:title>
          <c:tx>
            <c:rich>
              <a:bodyPr/>
              <a:lstStyle/>
              <a:p>
                <a:pPr>
                  <a:defRPr sz="3000"/>
                </a:pPr>
                <a:r>
                  <a:rPr lang="en-US" sz="3000" dirty="0"/>
                  <a:t>Density (kg/m3)</a:t>
                </a:r>
              </a:p>
            </c:rich>
          </c:tx>
          <c:layout>
            <c:manualLayout>
              <c:xMode val="edge"/>
              <c:yMode val="edge"/>
              <c:x val="0.357743554114559"/>
              <c:y val="0.920792079207921"/>
            </c:manualLayout>
          </c:layout>
        </c:title>
        <c:numFmt formatCode="General" sourceLinked="1"/>
        <c:tickLblPos val="nextTo"/>
        <c:txPr>
          <a:bodyPr/>
          <a:lstStyle/>
          <a:p>
            <a:pPr>
              <a:defRPr sz="3000" baseline="0"/>
            </a:pPr>
            <a:endParaRPr lang="en-US"/>
          </a:p>
        </c:txPr>
        <c:crossAx val="473778408"/>
        <c:crosses val="autoZero"/>
        <c:crossBetween val="midCat"/>
      </c:valAx>
      <c:valAx>
        <c:axId val="473778408"/>
        <c:scaling>
          <c:orientation val="minMax"/>
          <c:max val="1.0"/>
          <c:min val="0.6"/>
        </c:scaling>
        <c:axPos val="l"/>
        <c:title>
          <c:tx>
            <c:rich>
              <a:bodyPr rot="-5400000" vert="horz"/>
              <a:lstStyle/>
              <a:p>
                <a:pPr>
                  <a:defRPr sz="3000"/>
                </a:pPr>
                <a:r>
                  <a:rPr lang="en-US" sz="3000" dirty="0"/>
                  <a:t>Albedo</a:t>
                </a:r>
              </a:p>
            </c:rich>
          </c:tx>
          <c:layout>
            <c:manualLayout>
              <c:xMode val="edge"/>
              <c:yMode val="edge"/>
              <c:x val="0.0178571428571429"/>
              <c:y val="0.428129223208801"/>
            </c:manualLayout>
          </c:layout>
        </c:title>
        <c:numFmt formatCode="General" sourceLinked="1"/>
        <c:tickLblPos val="nextTo"/>
        <c:txPr>
          <a:bodyPr/>
          <a:lstStyle/>
          <a:p>
            <a:pPr>
              <a:defRPr sz="3000" baseline="0"/>
            </a:pPr>
            <a:endParaRPr lang="en-US"/>
          </a:p>
        </c:txPr>
        <c:crossAx val="473771304"/>
        <c:crosses val="autoZero"/>
        <c:crossBetween val="midCat"/>
      </c:valAx>
    </c:plotArea>
    <c:plotVisOnly val="1"/>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date1904 val="1"/>
  <c:lang val="en-US"/>
  <c:style val="2"/>
  <c:chart>
    <c:title>
      <c:tx>
        <c:rich>
          <a:bodyPr/>
          <a:lstStyle/>
          <a:p>
            <a:pPr>
              <a:defRPr sz="3600"/>
            </a:pPr>
            <a:r>
              <a:rPr lang="en-US" sz="3600" dirty="0"/>
              <a:t>Layer 1 </a:t>
            </a:r>
          </a:p>
        </c:rich>
      </c:tx>
      <c:layout>
        <c:manualLayout>
          <c:xMode val="edge"/>
          <c:yMode val="edge"/>
          <c:x val="0.448377445466376"/>
          <c:y val="0.0207860624564787"/>
        </c:manualLayout>
      </c:layout>
    </c:title>
    <c:plotArea>
      <c:layout/>
      <c:scatterChart>
        <c:scatterStyle val="lineMarker"/>
        <c:ser>
          <c:idx val="0"/>
          <c:order val="0"/>
          <c:tx>
            <c:v>Layer 1 v Albedo</c:v>
          </c:tx>
          <c:spPr>
            <a:ln w="28575">
              <a:noFill/>
            </a:ln>
          </c:spPr>
          <c:marker>
            <c:symbol val="diamond"/>
            <c:size val="14"/>
          </c:marker>
          <c:trendline>
            <c:trendlineType val="linear"/>
            <c:dispRSqr val="1"/>
            <c:dispEq val="1"/>
            <c:trendlineLbl>
              <c:layout>
                <c:manualLayout>
                  <c:x val="0.0545886172123222"/>
                  <c:y val="-0.38660542432196"/>
                </c:manualLayout>
              </c:layout>
              <c:tx>
                <c:rich>
                  <a:bodyPr/>
                  <a:lstStyle/>
                  <a:p>
                    <a:pPr>
                      <a:defRPr/>
                    </a:pPr>
                    <a:r>
                      <a:rPr lang="en-US" sz="2400" baseline="0" dirty="0"/>
                      <a:t>y = -0.0002x + 0.8808
R² = 0.2051</a:t>
                    </a:r>
                    <a:endParaRPr lang="en-US" sz="2400" dirty="0"/>
                  </a:p>
                </c:rich>
              </c:tx>
              <c:numFmt formatCode="General" sourceLinked="0"/>
            </c:trendlineLbl>
          </c:trendline>
          <c:xVal>
            <c:numRef>
              <c:f>(Sheet1!$K$2:$K$16,Sheet1!$K$18:$K$28,Sheet1!$K$40:$K$51,Sheet1!$K$53:$K$56,Sheet1!$K$58:$K$66,Sheet1!$K$68,Sheet1!$K$77:$K$82)</c:f>
              <c:numCache>
                <c:formatCode>General</c:formatCode>
                <c:ptCount val="58"/>
                <c:pt idx="0">
                  <c:v>176.3057324840765</c:v>
                </c:pt>
                <c:pt idx="1">
                  <c:v>181.3430391264787</c:v>
                </c:pt>
                <c:pt idx="2">
                  <c:v>221.6414922656967</c:v>
                </c:pt>
                <c:pt idx="3">
                  <c:v>134.3281771307251</c:v>
                </c:pt>
                <c:pt idx="4">
                  <c:v>201.4922656960875</c:v>
                </c:pt>
                <c:pt idx="5">
                  <c:v>201.4922656960875</c:v>
                </c:pt>
                <c:pt idx="6">
                  <c:v>151.119199272066</c:v>
                </c:pt>
                <c:pt idx="7">
                  <c:v>282.0891719745225</c:v>
                </c:pt>
                <c:pt idx="8">
                  <c:v>201.4922656960875</c:v>
                </c:pt>
                <c:pt idx="9">
                  <c:v>402.984531392175</c:v>
                </c:pt>
                <c:pt idx="10">
                  <c:v>377.7979981801635</c:v>
                </c:pt>
                <c:pt idx="11">
                  <c:v>327.4249317561422</c:v>
                </c:pt>
                <c:pt idx="12">
                  <c:v>415.5777979981802</c:v>
                </c:pt>
                <c:pt idx="13">
                  <c:v>134.3281771307251</c:v>
                </c:pt>
                <c:pt idx="14">
                  <c:v>198.8410516737703</c:v>
                </c:pt>
                <c:pt idx="15">
                  <c:v>167.9102214134063</c:v>
                </c:pt>
                <c:pt idx="16">
                  <c:v>342.5368516833484</c:v>
                </c:pt>
                <c:pt idx="17">
                  <c:v>176.3057324840771</c:v>
                </c:pt>
                <c:pt idx="18">
                  <c:v>671.6408856536252</c:v>
                </c:pt>
                <c:pt idx="19">
                  <c:v>302.2383985441312</c:v>
                </c:pt>
                <c:pt idx="20">
                  <c:v>705.2229299363086</c:v>
                </c:pt>
                <c:pt idx="21">
                  <c:v>402.984531392175</c:v>
                </c:pt>
                <c:pt idx="22">
                  <c:v>722.0139520776467</c:v>
                </c:pt>
                <c:pt idx="23">
                  <c:v>386.193509250834</c:v>
                </c:pt>
                <c:pt idx="24">
                  <c:v>362.6860782529575</c:v>
                </c:pt>
                <c:pt idx="25">
                  <c:v>176.3057324840766</c:v>
                </c:pt>
                <c:pt idx="26">
                  <c:v>116.2455379015889</c:v>
                </c:pt>
                <c:pt idx="27">
                  <c:v>128.9550500454961</c:v>
                </c:pt>
                <c:pt idx="28">
                  <c:v>182.6023657870792</c:v>
                </c:pt>
                <c:pt idx="29">
                  <c:v>194.7758568395511</c:v>
                </c:pt>
                <c:pt idx="30">
                  <c:v>229.4773025983218</c:v>
                </c:pt>
                <c:pt idx="31">
                  <c:v>221.6414922656961</c:v>
                </c:pt>
                <c:pt idx="32">
                  <c:v>228.9684837455538</c:v>
                </c:pt>
                <c:pt idx="33">
                  <c:v>201.4922656960875</c:v>
                </c:pt>
                <c:pt idx="34">
                  <c:v>143.9230469257774</c:v>
                </c:pt>
                <c:pt idx="35">
                  <c:v>151.1191992720656</c:v>
                </c:pt>
                <c:pt idx="36">
                  <c:v>352.6114649681529</c:v>
                </c:pt>
                <c:pt idx="37">
                  <c:v>251.8653321201105</c:v>
                </c:pt>
                <c:pt idx="38">
                  <c:v>316.630703236709</c:v>
                </c:pt>
                <c:pt idx="39">
                  <c:v>100.7461328480445</c:v>
                </c:pt>
                <c:pt idx="40">
                  <c:v>134.3281771307251</c:v>
                </c:pt>
                <c:pt idx="41">
                  <c:v>259.0614844663982</c:v>
                </c:pt>
                <c:pt idx="42">
                  <c:v>436.5665756748556</c:v>
                </c:pt>
                <c:pt idx="43">
                  <c:v>369.4024871094946</c:v>
                </c:pt>
                <c:pt idx="44">
                  <c:v>428.1710646041854</c:v>
                </c:pt>
                <c:pt idx="45">
                  <c:v>402.984531392175</c:v>
                </c:pt>
                <c:pt idx="46">
                  <c:v>347.0144575877061</c:v>
                </c:pt>
                <c:pt idx="47">
                  <c:v>537.3127085229</c:v>
                </c:pt>
                <c:pt idx="48">
                  <c:v>345.4153126218642</c:v>
                </c:pt>
                <c:pt idx="49">
                  <c:v>365.2047315741584</c:v>
                </c:pt>
                <c:pt idx="50">
                  <c:v>453.3575978161966</c:v>
                </c:pt>
                <c:pt idx="51">
                  <c:v>503.730664240221</c:v>
                </c:pt>
                <c:pt idx="52">
                  <c:v>147.2443480086792</c:v>
                </c:pt>
                <c:pt idx="53">
                  <c:v>163.7124658780711</c:v>
                </c:pt>
                <c:pt idx="54">
                  <c:v>302.2383985441312</c:v>
                </c:pt>
                <c:pt idx="55">
                  <c:v>184.7012435547469</c:v>
                </c:pt>
                <c:pt idx="56">
                  <c:v>193.096754625417</c:v>
                </c:pt>
                <c:pt idx="57">
                  <c:v>226.6787989080985</c:v>
                </c:pt>
              </c:numCache>
            </c:numRef>
          </c:xVal>
          <c:yVal>
            <c:numRef>
              <c:f>(Sheet1!$N$2:$N$16,Sheet1!$N$18:$N$28,Sheet1!$N$40:$N$51,Sheet1!$N$53:$N$56,Sheet1!$N$58:$N$66,Sheet1!$N$68,Sheet1!$N$77:$N$82)</c:f>
              <c:numCache>
                <c:formatCode>General</c:formatCode>
                <c:ptCount val="58"/>
                <c:pt idx="0">
                  <c:v>0.934220251</c:v>
                </c:pt>
                <c:pt idx="1">
                  <c:v>0.866995073892</c:v>
                </c:pt>
                <c:pt idx="2">
                  <c:v>0.937354988</c:v>
                </c:pt>
                <c:pt idx="3">
                  <c:v>0.955462185</c:v>
                </c:pt>
                <c:pt idx="4">
                  <c:v>0.91902834</c:v>
                </c:pt>
                <c:pt idx="5">
                  <c:v>0.861669243</c:v>
                </c:pt>
                <c:pt idx="6">
                  <c:v>0.831797235</c:v>
                </c:pt>
                <c:pt idx="7">
                  <c:v>0.861967695</c:v>
                </c:pt>
                <c:pt idx="8">
                  <c:v>0.814092954</c:v>
                </c:pt>
                <c:pt idx="9">
                  <c:v>0.784090909</c:v>
                </c:pt>
                <c:pt idx="10">
                  <c:v>0.7890625</c:v>
                </c:pt>
                <c:pt idx="11">
                  <c:v>0.760722348</c:v>
                </c:pt>
                <c:pt idx="12">
                  <c:v>0.75708502</c:v>
                </c:pt>
                <c:pt idx="13">
                  <c:v>0.882352941</c:v>
                </c:pt>
                <c:pt idx="14">
                  <c:v>0.863036304</c:v>
                </c:pt>
                <c:pt idx="15">
                  <c:v>0.838521401</c:v>
                </c:pt>
                <c:pt idx="16">
                  <c:v>0.784971098</c:v>
                </c:pt>
                <c:pt idx="17">
                  <c:v>0.822440087</c:v>
                </c:pt>
                <c:pt idx="18">
                  <c:v>0.809053975624</c:v>
                </c:pt>
                <c:pt idx="19">
                  <c:v>0.841584158416</c:v>
                </c:pt>
                <c:pt idx="20">
                  <c:v>0.83268983269</c:v>
                </c:pt>
                <c:pt idx="21">
                  <c:v>0.832302405498</c:v>
                </c:pt>
                <c:pt idx="22">
                  <c:v>0.871401151631</c:v>
                </c:pt>
                <c:pt idx="23">
                  <c:v>0.825062034739</c:v>
                </c:pt>
                <c:pt idx="24">
                  <c:v>0.828220858896</c:v>
                </c:pt>
                <c:pt idx="25">
                  <c:v>0.883527454243</c:v>
                </c:pt>
                <c:pt idx="26">
                  <c:v>0.860845070423</c:v>
                </c:pt>
                <c:pt idx="27">
                  <c:v>0.876404494382</c:v>
                </c:pt>
                <c:pt idx="28">
                  <c:v>0.817245817246</c:v>
                </c:pt>
                <c:pt idx="29">
                  <c:v>0.833145036011863</c:v>
                </c:pt>
                <c:pt idx="30">
                  <c:v>0.830262423227</c:v>
                </c:pt>
                <c:pt idx="31">
                  <c:v>0.806620209059</c:v>
                </c:pt>
                <c:pt idx="32">
                  <c:v>0.849071832123</c:v>
                </c:pt>
                <c:pt idx="33">
                  <c:v>0.88064516129</c:v>
                </c:pt>
                <c:pt idx="34">
                  <c:v>0.902938090241</c:v>
                </c:pt>
                <c:pt idx="35">
                  <c:v>0.881811204912</c:v>
                </c:pt>
                <c:pt idx="36">
                  <c:v>0.809034907598</c:v>
                </c:pt>
                <c:pt idx="37">
                  <c:v>0.849706561024873</c:v>
                </c:pt>
                <c:pt idx="38">
                  <c:v>0.764957264957</c:v>
                </c:pt>
                <c:pt idx="39">
                  <c:v>0.891191709845</c:v>
                </c:pt>
                <c:pt idx="40">
                  <c:v>0.859952324195</c:v>
                </c:pt>
                <c:pt idx="41">
                  <c:v>0.810273405137</c:v>
                </c:pt>
                <c:pt idx="42">
                  <c:v>0.754480286738</c:v>
                </c:pt>
                <c:pt idx="43">
                  <c:v>0.723170731707</c:v>
                </c:pt>
                <c:pt idx="44">
                  <c:v>0.736398467433</c:v>
                </c:pt>
                <c:pt idx="45">
                  <c:v>0.751937984496</c:v>
                </c:pt>
                <c:pt idx="46">
                  <c:v>0.706194690265</c:v>
                </c:pt>
                <c:pt idx="47">
                  <c:v>0.70704845815</c:v>
                </c:pt>
                <c:pt idx="48">
                  <c:v>0.664036076663</c:v>
                </c:pt>
                <c:pt idx="49">
                  <c:v>0.732064421669</c:v>
                </c:pt>
                <c:pt idx="50">
                  <c:v>0.871927554981</c:v>
                </c:pt>
                <c:pt idx="51">
                  <c:v>0.807674526121</c:v>
                </c:pt>
                <c:pt idx="52">
                  <c:v>0.887772194305</c:v>
                </c:pt>
                <c:pt idx="53">
                  <c:v>0.884377758164</c:v>
                </c:pt>
                <c:pt idx="54">
                  <c:v>0.827087794433</c:v>
                </c:pt>
                <c:pt idx="55">
                  <c:v>0.768005652965412</c:v>
                </c:pt>
                <c:pt idx="56">
                  <c:v>0.806358173763912</c:v>
                </c:pt>
                <c:pt idx="57">
                  <c:v>0.765827093261</c:v>
                </c:pt>
              </c:numCache>
            </c:numRef>
          </c:yVal>
        </c:ser>
        <c:axId val="473843960"/>
        <c:axId val="473851800"/>
      </c:scatterChart>
      <c:valAx>
        <c:axId val="473843960"/>
        <c:scaling>
          <c:orientation val="minMax"/>
        </c:scaling>
        <c:axPos val="b"/>
        <c:title>
          <c:tx>
            <c:rich>
              <a:bodyPr/>
              <a:lstStyle/>
              <a:p>
                <a:pPr>
                  <a:defRPr sz="3000"/>
                </a:pPr>
                <a:r>
                  <a:rPr lang="en-US" sz="3000" dirty="0"/>
                  <a:t>Density</a:t>
                </a:r>
                <a:r>
                  <a:rPr lang="en-US" sz="3000" baseline="0" dirty="0"/>
                  <a:t> (kg/m3)</a:t>
                </a:r>
                <a:endParaRPr lang="en-US" sz="3000" dirty="0"/>
              </a:p>
            </c:rich>
          </c:tx>
          <c:layout>
            <c:manualLayout>
              <c:xMode val="edge"/>
              <c:yMode val="edge"/>
              <c:x val="0.357066212311696"/>
              <c:y val="0.917435856232257"/>
            </c:manualLayout>
          </c:layout>
        </c:title>
        <c:numFmt formatCode="General" sourceLinked="1"/>
        <c:tickLblPos val="nextTo"/>
        <c:txPr>
          <a:bodyPr/>
          <a:lstStyle/>
          <a:p>
            <a:pPr>
              <a:defRPr sz="3000" baseline="0"/>
            </a:pPr>
            <a:endParaRPr lang="en-US"/>
          </a:p>
        </c:txPr>
        <c:crossAx val="473851800"/>
        <c:crosses val="autoZero"/>
        <c:crossBetween val="midCat"/>
      </c:valAx>
      <c:valAx>
        <c:axId val="473851800"/>
        <c:scaling>
          <c:orientation val="minMax"/>
          <c:max val="1.0"/>
          <c:min val="0.6"/>
        </c:scaling>
        <c:axPos val="l"/>
        <c:title>
          <c:tx>
            <c:rich>
              <a:bodyPr rot="-5400000" vert="horz"/>
              <a:lstStyle/>
              <a:p>
                <a:pPr>
                  <a:defRPr sz="3000"/>
                </a:pPr>
                <a:r>
                  <a:rPr lang="en-US" sz="3000" dirty="0"/>
                  <a:t>Albedo</a:t>
                </a:r>
              </a:p>
            </c:rich>
          </c:tx>
          <c:layout/>
        </c:title>
        <c:numFmt formatCode="General" sourceLinked="1"/>
        <c:tickLblPos val="nextTo"/>
        <c:txPr>
          <a:bodyPr/>
          <a:lstStyle/>
          <a:p>
            <a:pPr>
              <a:defRPr sz="3000" baseline="0"/>
            </a:pPr>
            <a:endParaRPr lang="en-US"/>
          </a:p>
        </c:txPr>
        <c:crossAx val="473843960"/>
        <c:crosses val="autoZero"/>
        <c:crossBetween val="midCat"/>
      </c:valAx>
    </c:plotArea>
    <c:plotVisOnly val="1"/>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C7CBA111-2C22-4B0F-AF67-2506C608A156}" type="datetimeFigureOut">
              <a:rPr lang="en-US" smtClean="0"/>
              <a:pPr/>
              <a:t>4/23/13</a:t>
            </a:fld>
            <a:endParaRPr lang="en-US"/>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20806427-9BBA-4EFD-8734-F7AD20413D1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0806427-9BBA-4EFD-8734-F7AD20413D1E}"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7421437-CFD6-423C-A090-AA26929A4CA5}" type="datetimeFigureOut">
              <a:rPr lang="en-US" smtClean="0"/>
              <a:pPr/>
              <a:t>4/23/13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421437-CFD6-423C-A090-AA26929A4CA5}" type="datetimeFigureOut">
              <a:rPr lang="en-US" smtClean="0"/>
              <a:pPr/>
              <a:t>4/23/13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7421437-CFD6-423C-A090-AA26929A4CA5}" type="datetimeFigureOut">
              <a:rPr lang="en-US" smtClean="0"/>
              <a:pPr/>
              <a:t>4/23/13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7421437-CFD6-423C-A090-AA26929A4CA5}" type="datetimeFigureOut">
              <a:rPr lang="en-US" smtClean="0"/>
              <a:pPr/>
              <a:t>4/23/13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7421437-CFD6-423C-A090-AA26929A4CA5}" type="datetimeFigureOut">
              <a:rPr lang="en-US" smtClean="0"/>
              <a:pPr/>
              <a:t>4/23/13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421437-CFD6-423C-A090-AA26929A4CA5}" type="datetimeFigureOut">
              <a:rPr lang="en-US" smtClean="0"/>
              <a:pPr/>
              <a:t>4/23/13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421437-CFD6-423C-A090-AA26929A4CA5}" type="datetimeFigureOut">
              <a:rPr lang="en-US" smtClean="0"/>
              <a:pPr/>
              <a:t>4/23/13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421437-CFD6-423C-A090-AA26929A4CA5}" type="datetimeFigureOut">
              <a:rPr lang="en-US" smtClean="0"/>
              <a:pPr/>
              <a:t>4/23/13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7421437-CFD6-423C-A090-AA26929A4CA5}" type="datetimeFigureOut">
              <a:rPr lang="en-US" smtClean="0"/>
              <a:pPr/>
              <a:t>4/23/13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421437-CFD6-423C-A090-AA26929A4CA5}" type="datetimeFigureOut">
              <a:rPr lang="en-US" smtClean="0"/>
              <a:pPr/>
              <a:t>4/23/13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7421437-CFD6-423C-A090-AA26929A4CA5}" type="datetimeFigureOut">
              <a:rPr lang="en-US" smtClean="0"/>
              <a:pPr/>
              <a:t>4/23/13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1ACFE1A-6B9F-41CF-BBF6-A8188C346A4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67421437-CFD6-423C-A090-AA26929A4CA5}" type="datetimeFigureOut">
              <a:rPr lang="en-US" smtClean="0"/>
              <a:pPr/>
              <a:t>4/23/13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B1ACFE1A-6B9F-41CF-BBF6-A8188C346A4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chart" Target="../charts/chart5.xml"/><Relationship Id="rId12" Type="http://schemas.openxmlformats.org/officeDocument/2006/relationships/chart" Target="../charts/chart6.xml"/><Relationship Id="rId13" Type="http://schemas.openxmlformats.org/officeDocument/2006/relationships/image" Target="../media/image5.jpeg"/><Relationship Id="rId14" Type="http://schemas.openxmlformats.org/officeDocument/2006/relationships/image" Target="../media/image6.jpeg"/><Relationship Id="rId15" Type="http://schemas.openxmlformats.org/officeDocument/2006/relationships/image" Target="../media/image7.jpe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chart" Target="../charts/chart1.xml"/><Relationship Id="rId4" Type="http://schemas.openxmlformats.org/officeDocument/2006/relationships/chart" Target="../charts/chart2.xml"/><Relationship Id="rId5" Type="http://schemas.openxmlformats.org/officeDocument/2006/relationships/image" Target="../media/image1.jpeg"/><Relationship Id="rId6" Type="http://schemas.openxmlformats.org/officeDocument/2006/relationships/image" Target="../media/image2.jpeg"/><Relationship Id="rId7" Type="http://schemas.openxmlformats.org/officeDocument/2006/relationships/chart" Target="../charts/chart3.xml"/><Relationship Id="rId8" Type="http://schemas.openxmlformats.org/officeDocument/2006/relationships/chart" Target="../charts/chart4.xml"/><Relationship Id="rId9" Type="http://schemas.openxmlformats.org/officeDocument/2006/relationships/image" Target="../media/image3.jpeg"/><Relationship Id="rId10"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9" name="Chart 8"/>
          <p:cNvGraphicFramePr/>
          <p:nvPr/>
        </p:nvGraphicFramePr>
        <p:xfrm>
          <a:off x="10820400" y="8763000"/>
          <a:ext cx="10363200" cy="74676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p:nvPr/>
        </p:nvGraphicFramePr>
        <p:xfrm>
          <a:off x="21488400" y="8458200"/>
          <a:ext cx="11277600" cy="78486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Table 15"/>
          <p:cNvGraphicFramePr>
            <a:graphicFrameLocks noGrp="1"/>
          </p:cNvGraphicFramePr>
          <p:nvPr/>
        </p:nvGraphicFramePr>
        <p:xfrm>
          <a:off x="11353800" y="4956810"/>
          <a:ext cx="21717000" cy="3348990"/>
        </p:xfrm>
        <a:graphic>
          <a:graphicData uri="http://schemas.openxmlformats.org/drawingml/2006/table">
            <a:tbl>
              <a:tblPr/>
              <a:tblGrid>
                <a:gridCol w="6133810"/>
                <a:gridCol w="2818237"/>
                <a:gridCol w="1657786"/>
                <a:gridCol w="3088584"/>
                <a:gridCol w="2672861"/>
                <a:gridCol w="2672861"/>
                <a:gridCol w="2672861"/>
              </a:tblGrid>
              <a:tr h="482600">
                <a:tc>
                  <a:txBody>
                    <a:bodyPr/>
                    <a:lstStyle/>
                    <a:p>
                      <a:pPr algn="l" fontAlgn="b"/>
                      <a:r>
                        <a:rPr lang="en-US" sz="3600" b="0" i="0" u="none" strike="noStrike" dirty="0">
                          <a:solidFill>
                            <a:srgbClr val="000000"/>
                          </a:solidFill>
                          <a:latin typeface="Calibri"/>
                        </a:rPr>
                        <a:t>ANOVA</a:t>
                      </a: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w="12700" cap="flat" cmpd="sng" algn="ctr">
                      <a:solidFill>
                        <a:scrgbClr r="0" g="0" b="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r>
              <a:tr h="482600">
                <a:tc>
                  <a:txBody>
                    <a:bodyPr/>
                    <a:lstStyle/>
                    <a:p>
                      <a:pPr algn="ctr" fontAlgn="b"/>
                      <a:r>
                        <a:rPr lang="en-US" sz="3600" b="0" i="1" u="none" strike="noStrike" dirty="0">
                          <a:solidFill>
                            <a:srgbClr val="000000"/>
                          </a:solidFill>
                          <a:latin typeface="Calibri"/>
                        </a:rPr>
                        <a:t>Source of Variation</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a:solidFill>
                            <a:srgbClr val="000000"/>
                          </a:solidFill>
                          <a:latin typeface="Calibri"/>
                        </a:rPr>
                        <a:t>SS</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a:solidFill>
                            <a:srgbClr val="000000"/>
                          </a:solidFill>
                          <a:latin typeface="Calibri"/>
                        </a:rPr>
                        <a:t>df</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a:solidFill>
                            <a:srgbClr val="000000"/>
                          </a:solidFill>
                          <a:latin typeface="Calibri"/>
                        </a:rPr>
                        <a:t>MS</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dirty="0">
                          <a:solidFill>
                            <a:srgbClr val="000000"/>
                          </a:solidFill>
                          <a:latin typeface="Calibri"/>
                        </a:rPr>
                        <a:t>F</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a:solidFill>
                            <a:srgbClr val="000000"/>
                          </a:solidFill>
                          <a:latin typeface="Calibri"/>
                        </a:rPr>
                        <a:t>P-value</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600" b="0" i="1" u="none" strike="noStrike">
                          <a:solidFill>
                            <a:srgbClr val="000000"/>
                          </a:solidFill>
                          <a:latin typeface="Calibri"/>
                        </a:rPr>
                        <a:t>F crit</a:t>
                      </a:r>
                    </a:p>
                  </a:txBody>
                  <a:tcPr marL="9525" marR="9525" marT="9525" marB="0" anchor="b">
                    <a:lnL>
                      <a:noFill/>
                    </a:lnL>
                    <a:lnR>
                      <a:noFill/>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r>
              <a:tr h="482600">
                <a:tc>
                  <a:txBody>
                    <a:bodyPr/>
                    <a:lstStyle/>
                    <a:p>
                      <a:pPr algn="l" fontAlgn="b"/>
                      <a:r>
                        <a:rPr lang="en-US" sz="3600" b="0" i="0" u="none" strike="noStrike" dirty="0">
                          <a:solidFill>
                            <a:srgbClr val="000000"/>
                          </a:solidFill>
                          <a:latin typeface="Calibri"/>
                        </a:rPr>
                        <a:t>Between </a:t>
                      </a:r>
                      <a:r>
                        <a:rPr lang="en-US" sz="3600" b="0" i="0" u="none" strike="noStrike" dirty="0" smtClean="0">
                          <a:solidFill>
                            <a:srgbClr val="000000"/>
                          </a:solidFill>
                          <a:latin typeface="Calibri"/>
                        </a:rPr>
                        <a:t>SWE Groups</a:t>
                      </a:r>
                      <a:endParaRPr lang="en-US" sz="3600" b="0" i="0" u="none" strike="noStrike" dirty="0">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3600" b="0" i="0" u="none" strike="noStrike" dirty="0">
                          <a:solidFill>
                            <a:srgbClr val="000000"/>
                          </a:solidFill>
                          <a:latin typeface="Calibri"/>
                        </a:rPr>
                        <a:t>6.023776</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3600" b="0" i="0" u="none" strike="noStrike" dirty="0">
                          <a:solidFill>
                            <a:srgbClr val="000000"/>
                          </a:solidFill>
                          <a:latin typeface="Calibri"/>
                        </a:rPr>
                        <a:t>1</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3600" b="0" i="0" u="none" strike="noStrike">
                          <a:solidFill>
                            <a:srgbClr val="000000"/>
                          </a:solidFill>
                          <a:latin typeface="Calibri"/>
                        </a:rPr>
                        <a:t>6.023776</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3600" b="0" i="0" u="none" strike="noStrike">
                          <a:solidFill>
                            <a:srgbClr val="000000"/>
                          </a:solidFill>
                          <a:latin typeface="Calibri"/>
                        </a:rPr>
                        <a:t>7.567153</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3600" b="0" i="0" u="none" strike="noStrike" dirty="0">
                          <a:solidFill>
                            <a:srgbClr val="000000"/>
                          </a:solidFill>
                          <a:latin typeface="Calibri"/>
                        </a:rPr>
                        <a:t>0.006581</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rgbClr val="FFFF00"/>
                    </a:solidFill>
                  </a:tcPr>
                </a:tc>
                <a:tc>
                  <a:txBody>
                    <a:bodyPr/>
                    <a:lstStyle/>
                    <a:p>
                      <a:pPr algn="r" fontAlgn="b"/>
                      <a:r>
                        <a:rPr lang="en-US" sz="3600" b="0" i="0" u="none" strike="noStrike" dirty="0">
                          <a:solidFill>
                            <a:srgbClr val="000000"/>
                          </a:solidFill>
                          <a:latin typeface="Calibri"/>
                        </a:rPr>
                        <a:t>3.896092</a:t>
                      </a: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r>
              <a:tr h="482600">
                <a:tc>
                  <a:txBody>
                    <a:bodyPr/>
                    <a:lstStyle/>
                    <a:p>
                      <a:pPr algn="l" fontAlgn="b"/>
                      <a:r>
                        <a:rPr lang="en-US" sz="3600" b="0" i="0" u="none" strike="noStrike">
                          <a:solidFill>
                            <a:srgbClr val="000000"/>
                          </a:solidFill>
                          <a:latin typeface="Calibri"/>
                        </a:rPr>
                        <a:t>Within Groups</a:t>
                      </a:r>
                    </a:p>
                  </a:txBody>
                  <a:tcPr marL="9525" marR="9525" marT="9525" marB="0" anchor="b">
                    <a:lnL>
                      <a:noFill/>
                    </a:lnL>
                    <a:lnR>
                      <a:noFill/>
                    </a:lnR>
                    <a:lnT>
                      <a:noFill/>
                    </a:lnT>
                    <a:lnB>
                      <a:noFill/>
                    </a:lnB>
                    <a:solidFill>
                      <a:schemeClr val="bg1"/>
                    </a:solidFill>
                  </a:tcPr>
                </a:tc>
                <a:tc>
                  <a:txBody>
                    <a:bodyPr/>
                    <a:lstStyle/>
                    <a:p>
                      <a:pPr algn="r" fontAlgn="b"/>
                      <a:r>
                        <a:rPr lang="en-US" sz="3600" b="0" i="0" u="none" strike="noStrike" dirty="0">
                          <a:solidFill>
                            <a:srgbClr val="000000"/>
                          </a:solidFill>
                          <a:latin typeface="Calibri"/>
                        </a:rPr>
                        <a:t>136.9193</a:t>
                      </a:r>
                    </a:p>
                  </a:txBody>
                  <a:tcPr marL="9525" marR="9525" marT="9525" marB="0" anchor="b">
                    <a:lnL>
                      <a:noFill/>
                    </a:lnL>
                    <a:lnR>
                      <a:noFill/>
                    </a:lnR>
                    <a:lnT>
                      <a:noFill/>
                    </a:lnT>
                    <a:lnB>
                      <a:noFill/>
                    </a:lnB>
                    <a:solidFill>
                      <a:schemeClr val="bg1"/>
                    </a:solidFill>
                  </a:tcPr>
                </a:tc>
                <a:tc>
                  <a:txBody>
                    <a:bodyPr/>
                    <a:lstStyle/>
                    <a:p>
                      <a:pPr algn="r" fontAlgn="b"/>
                      <a:r>
                        <a:rPr lang="en-US" sz="3600" b="0" i="0" u="none" strike="noStrike" dirty="0">
                          <a:solidFill>
                            <a:srgbClr val="000000"/>
                          </a:solidFill>
                          <a:latin typeface="Calibri"/>
                        </a:rPr>
                        <a:t>172</a:t>
                      </a:r>
                    </a:p>
                  </a:txBody>
                  <a:tcPr marL="9525" marR="9525" marT="9525" marB="0" anchor="b">
                    <a:lnL>
                      <a:noFill/>
                    </a:lnL>
                    <a:lnR>
                      <a:noFill/>
                    </a:lnR>
                    <a:lnT>
                      <a:noFill/>
                    </a:lnT>
                    <a:lnB>
                      <a:noFill/>
                    </a:lnB>
                    <a:solidFill>
                      <a:schemeClr val="bg1"/>
                    </a:solidFill>
                  </a:tcPr>
                </a:tc>
                <a:tc>
                  <a:txBody>
                    <a:bodyPr/>
                    <a:lstStyle/>
                    <a:p>
                      <a:pPr algn="r" fontAlgn="b"/>
                      <a:r>
                        <a:rPr lang="en-US" sz="3600" b="0" i="0" u="none" strike="noStrike" dirty="0">
                          <a:solidFill>
                            <a:srgbClr val="000000"/>
                          </a:solidFill>
                          <a:latin typeface="Calibri"/>
                        </a:rPr>
                        <a:t>0.796043</a:t>
                      </a: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r>
              <a:tr h="482600">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dirty="0">
                        <a:solidFill>
                          <a:srgbClr val="000000"/>
                        </a:solidFill>
                        <a:latin typeface="Calibri"/>
                      </a:endParaRPr>
                    </a:p>
                  </a:txBody>
                  <a:tcPr marL="9525" marR="9525" marT="9525" marB="0" anchor="b">
                    <a:lnL>
                      <a:noFill/>
                    </a:lnL>
                    <a:lnR>
                      <a:noFill/>
                    </a:lnR>
                    <a:lnT>
                      <a:noFill/>
                    </a:lnT>
                    <a:lnB>
                      <a:noFill/>
                    </a:lnB>
                    <a:solidFill>
                      <a:schemeClr val="bg1"/>
                    </a:solidFill>
                  </a:tcPr>
                </a:tc>
                <a:tc>
                  <a:txBody>
                    <a:bodyPr/>
                    <a:lstStyle/>
                    <a:p>
                      <a:pPr algn="l" fontAlgn="b"/>
                      <a:endParaRPr lang="en-US" sz="3600" b="0" i="0" u="none" strike="noStrike">
                        <a:solidFill>
                          <a:srgbClr val="000000"/>
                        </a:solidFill>
                        <a:latin typeface="Calibri"/>
                      </a:endParaRPr>
                    </a:p>
                  </a:txBody>
                  <a:tcPr marL="9525" marR="9525" marT="9525" marB="0" anchor="b">
                    <a:lnL>
                      <a:noFill/>
                    </a:lnL>
                    <a:lnR>
                      <a:noFill/>
                    </a:lnR>
                    <a:lnT>
                      <a:noFill/>
                    </a:lnT>
                    <a:lnB>
                      <a:noFill/>
                    </a:lnB>
                    <a:solidFill>
                      <a:schemeClr val="bg1"/>
                    </a:solidFill>
                  </a:tcPr>
                </a:tc>
              </a:tr>
              <a:tr h="482600">
                <a:tc>
                  <a:txBody>
                    <a:bodyPr/>
                    <a:lstStyle/>
                    <a:p>
                      <a:pPr algn="l" fontAlgn="b"/>
                      <a:r>
                        <a:rPr lang="en-US" sz="3600" b="0" i="0" u="none" strike="noStrike" dirty="0">
                          <a:solidFill>
                            <a:srgbClr val="000000"/>
                          </a:solidFill>
                          <a:latin typeface="Calibri"/>
                        </a:rPr>
                        <a:t>Total</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r" fontAlgn="b"/>
                      <a:r>
                        <a:rPr lang="en-US" sz="3600" b="0" i="0" u="none" strike="noStrike" dirty="0">
                          <a:solidFill>
                            <a:srgbClr val="000000"/>
                          </a:solidFill>
                          <a:latin typeface="Calibri"/>
                        </a:rPr>
                        <a:t>142.9431</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r" fontAlgn="b"/>
                      <a:r>
                        <a:rPr lang="en-US" sz="3600" b="0" i="0" u="none" strike="noStrike" dirty="0">
                          <a:solidFill>
                            <a:srgbClr val="000000"/>
                          </a:solidFill>
                          <a:latin typeface="Calibri"/>
                        </a:rPr>
                        <a:t>173</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l" fontAlgn="b"/>
                      <a:r>
                        <a:rPr lang="en-US" sz="3600" b="0" i="0" u="none" strike="noStrike" dirty="0">
                          <a:solidFill>
                            <a:srgbClr val="000000"/>
                          </a:solidFill>
                          <a:latin typeface="Calibri"/>
                        </a:rPr>
                        <a:t> </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l" fontAlgn="b"/>
                      <a:r>
                        <a:rPr lang="en-US" sz="3600" b="0" i="0" u="none" strike="noStrike" dirty="0">
                          <a:solidFill>
                            <a:srgbClr val="000000"/>
                          </a:solidFill>
                          <a:latin typeface="Calibri"/>
                        </a:rPr>
                        <a:t> </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l" fontAlgn="b"/>
                      <a:r>
                        <a:rPr lang="en-US" sz="3600" b="0" i="0" u="none" strike="noStrike" dirty="0">
                          <a:solidFill>
                            <a:srgbClr val="000000"/>
                          </a:solidFill>
                          <a:latin typeface="Calibri"/>
                        </a:rPr>
                        <a:t> </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c>
                  <a:txBody>
                    <a:bodyPr/>
                    <a:lstStyle/>
                    <a:p>
                      <a:pPr algn="l" fontAlgn="b"/>
                      <a:r>
                        <a:rPr lang="en-US" sz="3600" b="0" i="0" u="none" strike="noStrike" dirty="0">
                          <a:solidFill>
                            <a:srgbClr val="000000"/>
                          </a:solidFill>
                          <a:latin typeface="Calibri"/>
                        </a:rPr>
                        <a:t> </a:t>
                      </a:r>
                    </a:p>
                  </a:txBody>
                  <a:tcPr marL="9525" marR="9525" marT="9525" marB="0" anchor="b">
                    <a:lnL>
                      <a:noFill/>
                    </a:lnL>
                    <a:lnR>
                      <a:noFill/>
                    </a:lnR>
                    <a:lnT>
                      <a:noFill/>
                    </a:lnT>
                    <a:lnB w="12700" cap="flat" cmpd="sng" algn="ctr">
                      <a:solidFill>
                        <a:scrgbClr r="0" g="0" b="0"/>
                      </a:solidFill>
                      <a:prstDash val="solid"/>
                      <a:round/>
                      <a:headEnd type="none" w="med" len="med"/>
                      <a:tailEnd type="none" w="med" len="med"/>
                    </a:lnB>
                    <a:solidFill>
                      <a:schemeClr val="bg1"/>
                    </a:solidFill>
                  </a:tcPr>
                </a:tc>
              </a:tr>
            </a:tbl>
          </a:graphicData>
        </a:graphic>
      </p:graphicFrame>
      <p:pic>
        <p:nvPicPr>
          <p:cNvPr id="17" name="Picture 16" descr="G:\my_pictures\1114121036.jpg"/>
          <p:cNvPicPr>
            <a:picLocks noChangeAspect="1"/>
          </p:cNvPicPr>
          <p:nvPr/>
        </p:nvPicPr>
        <p:blipFill>
          <a:blip r:embed="rId5" cstate="print"/>
          <a:srcRect/>
          <a:stretch>
            <a:fillRect/>
          </a:stretch>
        </p:blipFill>
        <p:spPr bwMode="auto">
          <a:xfrm>
            <a:off x="990600" y="14325600"/>
            <a:ext cx="8686800" cy="7197635"/>
          </a:xfrm>
          <a:prstGeom prst="rect">
            <a:avLst/>
          </a:prstGeom>
          <a:noFill/>
          <a:ln w="9525">
            <a:noFill/>
            <a:miter lim="800000"/>
            <a:headEnd/>
            <a:tailEnd/>
          </a:ln>
        </p:spPr>
      </p:pic>
      <p:pic>
        <p:nvPicPr>
          <p:cNvPr id="18" name="Picture 17" descr="C:\Users\user\Downloads\DSCN0094 (1).jpg"/>
          <p:cNvPicPr>
            <a:picLocks noChangeAspect="1"/>
          </p:cNvPicPr>
          <p:nvPr/>
        </p:nvPicPr>
        <p:blipFill>
          <a:blip r:embed="rId6" cstate="print"/>
          <a:srcRect/>
          <a:stretch>
            <a:fillRect/>
          </a:stretch>
        </p:blipFill>
        <p:spPr bwMode="auto">
          <a:xfrm>
            <a:off x="990600" y="22326600"/>
            <a:ext cx="8763000" cy="5007429"/>
          </a:xfrm>
          <a:prstGeom prst="rect">
            <a:avLst/>
          </a:prstGeom>
          <a:noFill/>
          <a:ln w="9525">
            <a:noFill/>
            <a:miter lim="800000"/>
            <a:headEnd/>
            <a:tailEnd/>
          </a:ln>
        </p:spPr>
      </p:pic>
      <p:sp>
        <p:nvSpPr>
          <p:cNvPr id="22" name="TextBox 21"/>
          <p:cNvSpPr txBox="1"/>
          <p:nvPr/>
        </p:nvSpPr>
        <p:spPr>
          <a:xfrm>
            <a:off x="990600" y="13106400"/>
            <a:ext cx="8686800" cy="990600"/>
          </a:xfrm>
          <a:prstGeom prst="rect">
            <a:avLst/>
          </a:prstGeom>
          <a:solidFill>
            <a:schemeClr val="tx2"/>
          </a:solidFill>
          <a:effectLst>
            <a:outerShdw blurRad="50800" dist="38100" dir="2700000" algn="tl" rotWithShape="0">
              <a:prstClr val="black">
                <a:alpha val="40000"/>
              </a:prstClr>
            </a:outerShdw>
          </a:effectLst>
        </p:spPr>
        <p:txBody>
          <a:bodyPr wrap="square" rtlCol="0">
            <a:spAutoFit/>
          </a:bodyPr>
          <a:lstStyle/>
          <a:p>
            <a:r>
              <a:rPr lang="en-US" sz="5600" dirty="0" smtClean="0">
                <a:solidFill>
                  <a:schemeClr val="bg1"/>
                </a:solidFill>
              </a:rPr>
              <a:t>Methods</a:t>
            </a:r>
            <a:endParaRPr lang="en-US" sz="5600" dirty="0">
              <a:solidFill>
                <a:schemeClr val="bg1"/>
              </a:solidFill>
            </a:endParaRPr>
          </a:p>
        </p:txBody>
      </p:sp>
      <p:sp>
        <p:nvSpPr>
          <p:cNvPr id="23" name="TextBox 22"/>
          <p:cNvSpPr txBox="1"/>
          <p:nvPr/>
        </p:nvSpPr>
        <p:spPr>
          <a:xfrm>
            <a:off x="990600" y="3733800"/>
            <a:ext cx="8686800" cy="954107"/>
          </a:xfrm>
          <a:prstGeom prst="rect">
            <a:avLst/>
          </a:prstGeom>
          <a:solidFill>
            <a:schemeClr val="tx2"/>
          </a:solidFill>
          <a:effectLst>
            <a:outerShdw blurRad="50800" dist="38100" dir="2700000" algn="tl" rotWithShape="0">
              <a:prstClr val="black">
                <a:alpha val="40000"/>
              </a:prstClr>
            </a:outerShdw>
          </a:effectLst>
        </p:spPr>
        <p:txBody>
          <a:bodyPr wrap="square" rtlCol="0">
            <a:spAutoFit/>
          </a:bodyPr>
          <a:lstStyle/>
          <a:p>
            <a:r>
              <a:rPr lang="en-US" sz="5600" dirty="0" smtClean="0">
                <a:solidFill>
                  <a:schemeClr val="bg1"/>
                </a:solidFill>
              </a:rPr>
              <a:t>Introduction</a:t>
            </a:r>
            <a:endParaRPr lang="en-US" sz="5600" dirty="0">
              <a:solidFill>
                <a:schemeClr val="bg1"/>
              </a:solidFill>
            </a:endParaRPr>
          </a:p>
        </p:txBody>
      </p:sp>
      <p:sp>
        <p:nvSpPr>
          <p:cNvPr id="24" name="TextBox 23"/>
          <p:cNvSpPr txBox="1"/>
          <p:nvPr/>
        </p:nvSpPr>
        <p:spPr>
          <a:xfrm>
            <a:off x="10287000" y="3733800"/>
            <a:ext cx="32613600" cy="960119"/>
          </a:xfrm>
          <a:prstGeom prst="rect">
            <a:avLst/>
          </a:prstGeom>
          <a:solidFill>
            <a:schemeClr val="tx2"/>
          </a:solidFill>
          <a:effectLst>
            <a:outerShdw blurRad="50800" dist="38100" dir="2700000" algn="tl" rotWithShape="0">
              <a:prstClr val="black">
                <a:alpha val="40000"/>
              </a:prstClr>
            </a:outerShdw>
          </a:effectLst>
        </p:spPr>
        <p:txBody>
          <a:bodyPr wrap="square" rtlCol="0">
            <a:spAutoFit/>
          </a:bodyPr>
          <a:lstStyle/>
          <a:p>
            <a:r>
              <a:rPr lang="en-US" sz="5600" dirty="0" smtClean="0">
                <a:solidFill>
                  <a:schemeClr val="bg1"/>
                </a:solidFill>
              </a:rPr>
              <a:t>Results</a:t>
            </a:r>
            <a:endParaRPr lang="en-US" sz="5600" dirty="0">
              <a:solidFill>
                <a:schemeClr val="bg1"/>
              </a:solidFill>
            </a:endParaRPr>
          </a:p>
        </p:txBody>
      </p:sp>
      <p:graphicFrame>
        <p:nvGraphicFramePr>
          <p:cNvPr id="28" name="Chart 27"/>
          <p:cNvGraphicFramePr/>
          <p:nvPr/>
        </p:nvGraphicFramePr>
        <p:xfrm>
          <a:off x="10896600" y="17145000"/>
          <a:ext cx="21869400" cy="8001000"/>
        </p:xfrm>
        <a:graphic>
          <a:graphicData uri="http://schemas.openxmlformats.org/drawingml/2006/chart">
            <c:chart xmlns:c="http://schemas.openxmlformats.org/drawingml/2006/chart" xmlns:r="http://schemas.openxmlformats.org/officeDocument/2006/relationships" r:id="rId7"/>
          </a:graphicData>
        </a:graphic>
      </p:graphicFrame>
      <p:sp>
        <p:nvSpPr>
          <p:cNvPr id="29" name="TextBox 28"/>
          <p:cNvSpPr txBox="1"/>
          <p:nvPr/>
        </p:nvSpPr>
        <p:spPr>
          <a:xfrm>
            <a:off x="990600" y="4800599"/>
            <a:ext cx="8686800" cy="7848304"/>
          </a:xfrm>
          <a:prstGeom prst="rect">
            <a:avLst/>
          </a:prstGeom>
          <a:noFill/>
        </p:spPr>
        <p:txBody>
          <a:bodyPr wrap="square" rtlCol="0">
            <a:spAutoFit/>
          </a:bodyPr>
          <a:lstStyle/>
          <a:p>
            <a:pPr marL="502920" indent="-457200"/>
            <a:r>
              <a:rPr lang="en-US" sz="3600" b="1" dirty="0" smtClean="0"/>
              <a:t>Albedo </a:t>
            </a:r>
            <a:r>
              <a:rPr lang="en-US" sz="3600" dirty="0" smtClean="0"/>
              <a:t>is the amount of solar radiation is reflected off a given surface.  </a:t>
            </a:r>
          </a:p>
          <a:p>
            <a:pPr marL="502920" indent="-457200"/>
            <a:r>
              <a:rPr lang="en-US" sz="3600" dirty="0" smtClean="0"/>
              <a:t>Snow albedo ranges from 0.9 for fresh snow to 0.6 for old snow. </a:t>
            </a:r>
          </a:p>
          <a:p>
            <a:pPr marL="502920" indent="-457200"/>
            <a:r>
              <a:rPr lang="en-US" sz="3600" dirty="0" smtClean="0"/>
              <a:t>As the density of snow increases, grains become larger and absorb more light, lowering the albedo.</a:t>
            </a:r>
          </a:p>
          <a:p>
            <a:pPr marL="502920" indent="-457200"/>
            <a:r>
              <a:rPr lang="en-US" sz="3600" dirty="0" smtClean="0"/>
              <a:t>Once-daily snow density samples may not capture the rapid change in albedo as a snowpack melts.</a:t>
            </a:r>
          </a:p>
          <a:p>
            <a:pPr marL="502920" indent="-457200"/>
            <a:r>
              <a:rPr lang="en-US" sz="3600" dirty="0" smtClean="0"/>
              <a:t>Here, I compare two snow density methods to albedo and evaluate the performance of the 2KR </a:t>
            </a:r>
            <a:r>
              <a:rPr lang="en-US" sz="3600" dirty="0" err="1" smtClean="0"/>
              <a:t>SnowScale</a:t>
            </a:r>
            <a:r>
              <a:rPr lang="en-US" sz="3600" dirty="0" smtClean="0"/>
              <a:t> that collects 30-min averaged snow density.</a:t>
            </a:r>
          </a:p>
        </p:txBody>
      </p:sp>
      <p:sp>
        <p:nvSpPr>
          <p:cNvPr id="30" name="TextBox 29"/>
          <p:cNvSpPr txBox="1"/>
          <p:nvPr/>
        </p:nvSpPr>
        <p:spPr>
          <a:xfrm>
            <a:off x="1000760" y="19843056"/>
            <a:ext cx="8666480" cy="2308324"/>
          </a:xfrm>
          <a:prstGeom prst="rect">
            <a:avLst/>
          </a:prstGeom>
          <a:solidFill>
            <a:schemeClr val="bg1"/>
          </a:solidFill>
          <a:ln w="22225" cap="flat" cmpd="sng" algn="ctr">
            <a:solidFill>
              <a:srgbClr val="10253F"/>
            </a:solidFill>
            <a:prstDash val="solid"/>
            <a:round/>
            <a:headEnd type="none" w="med" len="med"/>
            <a:tailEnd type="none" w="med" len="med"/>
          </a:ln>
        </p:spPr>
        <p:txBody>
          <a:bodyPr wrap="square" rtlCol="0">
            <a:spAutoFit/>
          </a:bodyPr>
          <a:lstStyle/>
          <a:p>
            <a:r>
              <a:rPr lang="en-US" sz="3600" dirty="0" smtClean="0"/>
              <a:t>The 2KR </a:t>
            </a:r>
            <a:r>
              <a:rPr lang="en-US" sz="3600" dirty="0" err="1" smtClean="0"/>
              <a:t>SnowScale</a:t>
            </a:r>
            <a:r>
              <a:rPr lang="en-US" sz="3600" dirty="0" smtClean="0"/>
              <a:t> weighs the snow using three load cells to calculate the Snow Water </a:t>
            </a:r>
            <a:r>
              <a:rPr lang="en-US" sz="3600" dirty="0" err="1" smtClean="0"/>
              <a:t>Equivilant</a:t>
            </a:r>
            <a:r>
              <a:rPr lang="en-US" sz="3600" dirty="0" smtClean="0"/>
              <a:t> (SWE) of the snow pack every 30-min.</a:t>
            </a:r>
          </a:p>
        </p:txBody>
      </p:sp>
      <p:sp>
        <p:nvSpPr>
          <p:cNvPr id="31" name="TextBox 30"/>
          <p:cNvSpPr txBox="1"/>
          <p:nvPr/>
        </p:nvSpPr>
        <p:spPr>
          <a:xfrm>
            <a:off x="990600" y="27660600"/>
            <a:ext cx="8763000" cy="4247317"/>
          </a:xfrm>
          <a:prstGeom prst="rect">
            <a:avLst/>
          </a:prstGeom>
          <a:noFill/>
          <a:ln>
            <a:solidFill>
              <a:schemeClr val="tx2"/>
            </a:solidFill>
          </a:ln>
        </p:spPr>
        <p:txBody>
          <a:bodyPr wrap="square" rtlCol="0">
            <a:spAutoFit/>
          </a:bodyPr>
          <a:lstStyle/>
          <a:p>
            <a:r>
              <a:rPr lang="en-US" sz="3600" dirty="0" smtClean="0"/>
              <a:t>SWE data was collected using snow tubes at noon from January 3</a:t>
            </a:r>
            <a:r>
              <a:rPr lang="en-US" sz="3600" baseline="30000" dirty="0" smtClean="0"/>
              <a:t>rd</a:t>
            </a:r>
            <a:r>
              <a:rPr lang="en-US" sz="3600" dirty="0" smtClean="0"/>
              <a:t> to April 1</a:t>
            </a:r>
            <a:r>
              <a:rPr lang="en-US" sz="3600" baseline="30000" dirty="0" smtClean="0"/>
              <a:t>st</a:t>
            </a:r>
            <a:r>
              <a:rPr lang="en-US" sz="3600" dirty="0" smtClean="0"/>
              <a:t> 2013.</a:t>
            </a:r>
          </a:p>
          <a:p>
            <a:r>
              <a:rPr lang="en-US" sz="3600" dirty="0" smtClean="0"/>
              <a:t>The daily data was processed using the following equations:</a:t>
            </a:r>
          </a:p>
          <a:p>
            <a:pPr algn="ctr"/>
            <a:endParaRPr lang="en-US" sz="3600" dirty="0" smtClean="0"/>
          </a:p>
          <a:p>
            <a:pPr algn="ctr"/>
            <a:r>
              <a:rPr lang="en-US" sz="3000" dirty="0" smtClean="0"/>
              <a:t>Snow Density (kg/m</a:t>
            </a:r>
            <a:r>
              <a:rPr lang="en-US" sz="3000" baseline="30000" dirty="0" smtClean="0"/>
              <a:t>3</a:t>
            </a:r>
            <a:r>
              <a:rPr lang="en-US" sz="3000" dirty="0" smtClean="0"/>
              <a:t>) = mass (kg)/volume (m^3)</a:t>
            </a:r>
          </a:p>
          <a:p>
            <a:pPr algn="ctr"/>
            <a:r>
              <a:rPr lang="en-US" sz="3000" dirty="0" smtClean="0"/>
              <a:t>Snow Density (%) = Snow Density (kg/m</a:t>
            </a:r>
            <a:r>
              <a:rPr lang="en-US" sz="3000" baseline="30000" dirty="0" smtClean="0"/>
              <a:t>3</a:t>
            </a:r>
            <a:r>
              <a:rPr lang="en-US" sz="3000" dirty="0" smtClean="0"/>
              <a:t>)/1000 kg/m</a:t>
            </a:r>
            <a:r>
              <a:rPr lang="en-US" sz="3000" baseline="30000" dirty="0" smtClean="0"/>
              <a:t>3</a:t>
            </a:r>
            <a:endParaRPr lang="en-US" sz="3000" dirty="0" smtClean="0"/>
          </a:p>
          <a:p>
            <a:pPr algn="ctr"/>
            <a:r>
              <a:rPr lang="en-US" sz="3000" dirty="0" smtClean="0"/>
              <a:t>SWE = Depth * Density (%)</a:t>
            </a:r>
          </a:p>
        </p:txBody>
      </p:sp>
      <p:graphicFrame>
        <p:nvGraphicFramePr>
          <p:cNvPr id="34" name="Chart 33"/>
          <p:cNvGraphicFramePr/>
          <p:nvPr/>
        </p:nvGraphicFramePr>
        <p:xfrm>
          <a:off x="33528000" y="19888200"/>
          <a:ext cx="9982200" cy="6781800"/>
        </p:xfrm>
        <a:graphic>
          <a:graphicData uri="http://schemas.openxmlformats.org/drawingml/2006/chart">
            <c:chart xmlns:c="http://schemas.openxmlformats.org/drawingml/2006/chart" xmlns:r="http://schemas.openxmlformats.org/officeDocument/2006/relationships" r:id="rId8"/>
          </a:graphicData>
        </a:graphic>
      </p:graphicFrame>
      <p:sp>
        <p:nvSpPr>
          <p:cNvPr id="36" name="TextBox 35"/>
          <p:cNvSpPr txBox="1"/>
          <p:nvPr/>
        </p:nvSpPr>
        <p:spPr>
          <a:xfrm>
            <a:off x="10515600" y="25298400"/>
            <a:ext cx="22555200" cy="990600"/>
          </a:xfrm>
          <a:prstGeom prst="rect">
            <a:avLst/>
          </a:prstGeom>
          <a:solidFill>
            <a:schemeClr val="tx2"/>
          </a:solidFill>
          <a:effectLst>
            <a:outerShdw blurRad="50800" dist="38100" dir="2700000" algn="tl" rotWithShape="0">
              <a:prstClr val="black">
                <a:alpha val="40000"/>
              </a:prstClr>
            </a:outerShdw>
          </a:effectLst>
        </p:spPr>
        <p:txBody>
          <a:bodyPr wrap="square" rtlCol="0">
            <a:spAutoFit/>
          </a:bodyPr>
          <a:lstStyle/>
          <a:p>
            <a:r>
              <a:rPr lang="en-US" sz="5600" dirty="0" smtClean="0">
                <a:solidFill>
                  <a:schemeClr val="bg1"/>
                </a:solidFill>
              </a:rPr>
              <a:t>Conclusions</a:t>
            </a:r>
            <a:endParaRPr lang="en-US" sz="5600" dirty="0">
              <a:solidFill>
                <a:schemeClr val="bg1"/>
              </a:solidFill>
            </a:endParaRPr>
          </a:p>
        </p:txBody>
      </p:sp>
      <p:sp>
        <p:nvSpPr>
          <p:cNvPr id="37" name="Rectangle 36"/>
          <p:cNvSpPr/>
          <p:nvPr/>
        </p:nvSpPr>
        <p:spPr>
          <a:xfrm>
            <a:off x="990600" y="0"/>
            <a:ext cx="42900600" cy="3276600"/>
          </a:xfrm>
          <a:prstGeom prst="rect">
            <a:avLst/>
          </a:prstGeom>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http://images.forbes.com/media/lists/colleges/university-of-new-hampshire-main-campus_200x200.jpg"/>
          <p:cNvPicPr>
            <a:picLocks noChangeAspect="1"/>
          </p:cNvPicPr>
          <p:nvPr/>
        </p:nvPicPr>
        <p:blipFill>
          <a:blip r:embed="rId9" cstate="print"/>
          <a:srcRect t="9804" b="33333"/>
          <a:stretch>
            <a:fillRect/>
          </a:stretch>
        </p:blipFill>
        <p:spPr bwMode="auto">
          <a:xfrm>
            <a:off x="10287000" y="491363"/>
            <a:ext cx="3662645" cy="2212848"/>
          </a:xfrm>
          <a:prstGeom prst="rect">
            <a:avLst/>
          </a:prstGeom>
          <a:noFill/>
          <a:ln w="9525">
            <a:noFill/>
            <a:miter lim="800000"/>
            <a:headEnd/>
            <a:tailEnd/>
          </a:ln>
        </p:spPr>
      </p:pic>
      <p:sp>
        <p:nvSpPr>
          <p:cNvPr id="4" name="TextBox 3"/>
          <p:cNvSpPr txBox="1"/>
          <p:nvPr/>
        </p:nvSpPr>
        <p:spPr>
          <a:xfrm>
            <a:off x="12763500" y="0"/>
            <a:ext cx="18364200" cy="3046988"/>
          </a:xfrm>
          <a:prstGeom prst="rect">
            <a:avLst/>
          </a:prstGeom>
          <a:noFill/>
        </p:spPr>
        <p:txBody>
          <a:bodyPr wrap="square" rtlCol="0">
            <a:spAutoFit/>
          </a:bodyPr>
          <a:lstStyle/>
          <a:p>
            <a:pPr algn="ctr"/>
            <a:r>
              <a:rPr lang="en-US" sz="8000" dirty="0" smtClean="0">
                <a:solidFill>
                  <a:schemeClr val="bg1"/>
                </a:solidFill>
              </a:rPr>
              <a:t>   Snow Water Equivalent and Albedo</a:t>
            </a:r>
          </a:p>
          <a:p>
            <a:pPr algn="ctr"/>
            <a:r>
              <a:rPr lang="en-US" sz="4000" dirty="0" smtClean="0">
                <a:solidFill>
                  <a:schemeClr val="bg1"/>
                </a:solidFill>
              </a:rPr>
              <a:t> Ian Chase</a:t>
            </a:r>
          </a:p>
          <a:p>
            <a:pPr algn="ctr"/>
            <a:r>
              <a:rPr lang="en-US" sz="3600" dirty="0" smtClean="0">
                <a:solidFill>
                  <a:schemeClr val="bg1"/>
                </a:solidFill>
              </a:rPr>
              <a:t>PhD Candidate Elizabeth </a:t>
            </a:r>
            <a:r>
              <a:rPr lang="en-US" sz="3600" dirty="0" err="1" smtClean="0">
                <a:solidFill>
                  <a:schemeClr val="bg1"/>
                </a:solidFill>
              </a:rPr>
              <a:t>Burakowski</a:t>
            </a:r>
            <a:r>
              <a:rPr lang="en-US" sz="3600" dirty="0" smtClean="0">
                <a:solidFill>
                  <a:schemeClr val="bg1"/>
                </a:solidFill>
              </a:rPr>
              <a:t> and Dr. Scott </a:t>
            </a:r>
            <a:r>
              <a:rPr lang="en-US" sz="3600" dirty="0" err="1" smtClean="0">
                <a:solidFill>
                  <a:schemeClr val="bg1"/>
                </a:solidFill>
              </a:rPr>
              <a:t>Ollineger</a:t>
            </a:r>
            <a:r>
              <a:rPr lang="en-US" sz="3600" dirty="0" smtClean="0">
                <a:solidFill>
                  <a:schemeClr val="bg1"/>
                </a:solidFill>
              </a:rPr>
              <a:t> </a:t>
            </a:r>
          </a:p>
          <a:p>
            <a:pPr algn="ctr"/>
            <a:r>
              <a:rPr lang="en-US" sz="3600" dirty="0" smtClean="0">
                <a:solidFill>
                  <a:schemeClr val="bg1"/>
                </a:solidFill>
              </a:rPr>
              <a:t>Department of Earth Sciences, University of New </a:t>
            </a:r>
            <a:r>
              <a:rPr lang="en-US" sz="3600" dirty="0" smtClean="0">
                <a:solidFill>
                  <a:schemeClr val="bg1"/>
                </a:solidFill>
              </a:rPr>
              <a:t>Hampshire</a:t>
            </a:r>
          </a:p>
        </p:txBody>
      </p:sp>
      <p:pic>
        <p:nvPicPr>
          <p:cNvPr id="8" name="Picture 7" descr="2KR Systems, LLC (603) 397-3330 Design Engineering and Manufacturing Barrington, NH"/>
          <p:cNvPicPr/>
          <p:nvPr/>
        </p:nvPicPr>
        <p:blipFill>
          <a:blip r:embed="rId10" cstate="print"/>
          <a:srcRect/>
          <a:stretch>
            <a:fillRect/>
          </a:stretch>
        </p:blipFill>
        <p:spPr bwMode="auto">
          <a:xfrm>
            <a:off x="30327600" y="491363"/>
            <a:ext cx="4867275" cy="2212848"/>
          </a:xfrm>
          <a:prstGeom prst="rect">
            <a:avLst/>
          </a:prstGeom>
          <a:noFill/>
          <a:ln w="9525">
            <a:noFill/>
            <a:miter lim="800000"/>
            <a:headEnd/>
            <a:tailEnd/>
          </a:ln>
        </p:spPr>
      </p:pic>
      <p:graphicFrame>
        <p:nvGraphicFramePr>
          <p:cNvPr id="38" name="Chart 37"/>
          <p:cNvGraphicFramePr/>
          <p:nvPr/>
        </p:nvGraphicFramePr>
        <p:xfrm>
          <a:off x="33604200" y="12192000"/>
          <a:ext cx="9067800" cy="7696200"/>
        </p:xfrm>
        <a:graphic>
          <a:graphicData uri="http://schemas.openxmlformats.org/drawingml/2006/chart">
            <c:chart xmlns:c="http://schemas.openxmlformats.org/drawingml/2006/chart" xmlns:r="http://schemas.openxmlformats.org/officeDocument/2006/relationships" r:id="rId11"/>
          </a:graphicData>
        </a:graphic>
      </p:graphicFrame>
      <p:sp>
        <p:nvSpPr>
          <p:cNvPr id="39" name="TextBox 38"/>
          <p:cNvSpPr txBox="1"/>
          <p:nvPr/>
        </p:nvSpPr>
        <p:spPr>
          <a:xfrm>
            <a:off x="10363200" y="4953000"/>
            <a:ext cx="838200" cy="769441"/>
          </a:xfrm>
          <a:prstGeom prst="rect">
            <a:avLst/>
          </a:prstGeom>
          <a:noFill/>
        </p:spPr>
        <p:txBody>
          <a:bodyPr wrap="square" rtlCol="0">
            <a:spAutoFit/>
          </a:bodyPr>
          <a:lstStyle/>
          <a:p>
            <a:r>
              <a:rPr lang="en-US" sz="4400" dirty="0" smtClean="0"/>
              <a:t>(a)</a:t>
            </a:r>
            <a:endParaRPr lang="en-US" sz="4400" dirty="0"/>
          </a:p>
        </p:txBody>
      </p:sp>
      <p:sp>
        <p:nvSpPr>
          <p:cNvPr id="40" name="TextBox 39"/>
          <p:cNvSpPr txBox="1"/>
          <p:nvPr/>
        </p:nvSpPr>
        <p:spPr>
          <a:xfrm>
            <a:off x="10436447" y="8817114"/>
            <a:ext cx="764953" cy="707886"/>
          </a:xfrm>
          <a:prstGeom prst="rect">
            <a:avLst/>
          </a:prstGeom>
          <a:noFill/>
        </p:spPr>
        <p:txBody>
          <a:bodyPr wrap="none" rtlCol="0">
            <a:spAutoFit/>
          </a:bodyPr>
          <a:lstStyle/>
          <a:p>
            <a:r>
              <a:rPr lang="en-US" sz="4000" dirty="0" smtClean="0"/>
              <a:t>(b)</a:t>
            </a:r>
            <a:endParaRPr lang="en-US" sz="4000" dirty="0"/>
          </a:p>
        </p:txBody>
      </p:sp>
      <p:sp>
        <p:nvSpPr>
          <p:cNvPr id="41" name="TextBox 40"/>
          <p:cNvSpPr txBox="1"/>
          <p:nvPr/>
        </p:nvSpPr>
        <p:spPr>
          <a:xfrm>
            <a:off x="21640800" y="8817114"/>
            <a:ext cx="712054" cy="707886"/>
          </a:xfrm>
          <a:prstGeom prst="rect">
            <a:avLst/>
          </a:prstGeom>
          <a:noFill/>
        </p:spPr>
        <p:txBody>
          <a:bodyPr wrap="none" rtlCol="0">
            <a:spAutoFit/>
          </a:bodyPr>
          <a:lstStyle/>
          <a:p>
            <a:r>
              <a:rPr lang="en-US" sz="4000" dirty="0" smtClean="0"/>
              <a:t>(c)</a:t>
            </a:r>
            <a:endParaRPr lang="en-US" sz="4000" dirty="0"/>
          </a:p>
        </p:txBody>
      </p:sp>
      <p:sp>
        <p:nvSpPr>
          <p:cNvPr id="42" name="TextBox 41"/>
          <p:cNvSpPr txBox="1"/>
          <p:nvPr/>
        </p:nvSpPr>
        <p:spPr>
          <a:xfrm>
            <a:off x="10436447" y="16687800"/>
            <a:ext cx="764953" cy="707886"/>
          </a:xfrm>
          <a:prstGeom prst="rect">
            <a:avLst/>
          </a:prstGeom>
          <a:noFill/>
        </p:spPr>
        <p:txBody>
          <a:bodyPr wrap="none" rtlCol="0">
            <a:spAutoFit/>
          </a:bodyPr>
          <a:lstStyle/>
          <a:p>
            <a:r>
              <a:rPr lang="en-US" sz="4000" dirty="0" smtClean="0"/>
              <a:t>(d)</a:t>
            </a:r>
            <a:endParaRPr lang="en-US" sz="4000" dirty="0"/>
          </a:p>
        </p:txBody>
      </p:sp>
      <p:sp>
        <p:nvSpPr>
          <p:cNvPr id="44" name="TextBox 43"/>
          <p:cNvSpPr txBox="1"/>
          <p:nvPr/>
        </p:nvSpPr>
        <p:spPr>
          <a:xfrm>
            <a:off x="33451800" y="5715000"/>
            <a:ext cx="750526" cy="707886"/>
          </a:xfrm>
          <a:prstGeom prst="rect">
            <a:avLst/>
          </a:prstGeom>
          <a:noFill/>
        </p:spPr>
        <p:txBody>
          <a:bodyPr wrap="none" rtlCol="0">
            <a:spAutoFit/>
          </a:bodyPr>
          <a:lstStyle/>
          <a:p>
            <a:r>
              <a:rPr lang="en-US" sz="4000" dirty="0" smtClean="0"/>
              <a:t>(e)</a:t>
            </a:r>
            <a:endParaRPr lang="en-US" sz="4000" dirty="0"/>
          </a:p>
        </p:txBody>
      </p:sp>
      <p:sp>
        <p:nvSpPr>
          <p:cNvPr id="46" name="TextBox 45"/>
          <p:cNvSpPr txBox="1"/>
          <p:nvPr/>
        </p:nvSpPr>
        <p:spPr>
          <a:xfrm>
            <a:off x="10515600" y="26670000"/>
            <a:ext cx="32385000" cy="4524316"/>
          </a:xfrm>
          <a:prstGeom prst="rect">
            <a:avLst/>
          </a:prstGeom>
          <a:noFill/>
          <a:ln>
            <a:solidFill>
              <a:schemeClr val="tx2"/>
            </a:solidFill>
          </a:ln>
        </p:spPr>
        <p:txBody>
          <a:bodyPr wrap="square" rtlCol="0">
            <a:spAutoFit/>
          </a:bodyPr>
          <a:lstStyle/>
          <a:p>
            <a:pPr marL="742950" indent="-742950">
              <a:buFont typeface="Arial"/>
              <a:buChar char="•"/>
            </a:pPr>
            <a:r>
              <a:rPr lang="en-US" sz="3600" dirty="0" smtClean="0"/>
              <a:t>When plotted against one another the daily SWE and the </a:t>
            </a:r>
            <a:r>
              <a:rPr lang="en-US" sz="3600" dirty="0" err="1" smtClean="0"/>
              <a:t>SnowScale</a:t>
            </a:r>
            <a:r>
              <a:rPr lang="en-US" sz="3600" dirty="0" smtClean="0"/>
              <a:t> SWE show a weak correlation at best (b). An ANOVA test (a)</a:t>
            </a:r>
            <a:r>
              <a:rPr lang="en-US" sz="3600" dirty="0" smtClean="0"/>
              <a:t> shows a </a:t>
            </a:r>
            <a:r>
              <a:rPr lang="en-US" sz="3600" dirty="0" smtClean="0"/>
              <a:t>significant difference between the two methods.</a:t>
            </a:r>
            <a:r>
              <a:rPr lang="en-US" sz="3600" dirty="0" smtClean="0"/>
              <a:t> The metal </a:t>
            </a:r>
            <a:r>
              <a:rPr lang="en-US" sz="3600" dirty="0" err="1" smtClean="0"/>
              <a:t>SnowScale</a:t>
            </a:r>
            <a:r>
              <a:rPr lang="en-US" sz="3600" dirty="0" smtClean="0"/>
              <a:t> would </a:t>
            </a:r>
            <a:r>
              <a:rPr lang="en-US" sz="3600" dirty="0" smtClean="0"/>
              <a:t>heat up and melt the snow faster</a:t>
            </a:r>
            <a:r>
              <a:rPr lang="en-US" sz="3600" dirty="0" smtClean="0"/>
              <a:t> on the </a:t>
            </a:r>
            <a:r>
              <a:rPr lang="en-US" sz="3600" dirty="0" err="1" smtClean="0"/>
              <a:t>SnowScale</a:t>
            </a:r>
            <a:r>
              <a:rPr lang="en-US" sz="3600" dirty="0" smtClean="0"/>
              <a:t> than in the field. </a:t>
            </a:r>
            <a:endParaRPr lang="en-US" sz="3600" strike="sngStrike" dirty="0" smtClean="0">
              <a:solidFill>
                <a:srgbClr val="FF0000"/>
              </a:solidFill>
            </a:endParaRPr>
          </a:p>
          <a:p>
            <a:pPr marL="742950" indent="-742950">
              <a:buFont typeface="Arial"/>
              <a:buChar char="•"/>
            </a:pPr>
            <a:r>
              <a:rPr lang="en-US" sz="3600" dirty="0" smtClean="0"/>
              <a:t>It is clear that the canopy holds its snow pack</a:t>
            </a:r>
            <a:r>
              <a:rPr lang="en-US" sz="3600" dirty="0" smtClean="0"/>
              <a:t> longer than </a:t>
            </a:r>
            <a:r>
              <a:rPr lang="en-US" sz="3600" dirty="0" smtClean="0"/>
              <a:t>the pasture. Over the course of the snow season, it holds its depth better (c). The pasture is open to the full force of solar radiation, while the canopy has some shading from the tree branches. </a:t>
            </a:r>
          </a:p>
          <a:p>
            <a:pPr marL="742950" indent="-742950">
              <a:buFont typeface="Arial"/>
              <a:buChar char="•"/>
            </a:pPr>
            <a:r>
              <a:rPr lang="en-US" sz="3600" dirty="0" smtClean="0"/>
              <a:t>There is an overall trend for density to increase as the snow pack melts and refreezes over the course of the snow season (d). Seen as density increases as depth decreases. </a:t>
            </a:r>
          </a:p>
          <a:p>
            <a:pPr marL="742950" indent="-742950">
              <a:buFont typeface="Arial"/>
              <a:buChar char="•"/>
            </a:pPr>
            <a:r>
              <a:rPr lang="en-US" sz="3600" dirty="0" smtClean="0"/>
              <a:t>Albedo</a:t>
            </a:r>
            <a:r>
              <a:rPr lang="en-US" sz="3600" dirty="0" smtClean="0"/>
              <a:t> decreases </a:t>
            </a:r>
            <a:r>
              <a:rPr lang="en-US" sz="3600" dirty="0" smtClean="0"/>
              <a:t>as density increases (e). But the correlations or R-squared values are not</a:t>
            </a:r>
            <a:r>
              <a:rPr lang="en-US" sz="3600" dirty="0" smtClean="0">
                <a:solidFill>
                  <a:srgbClr val="FF0000"/>
                </a:solidFill>
              </a:rPr>
              <a:t> </a:t>
            </a:r>
            <a:r>
              <a:rPr lang="en-US" sz="3600" dirty="0" smtClean="0"/>
              <a:t>high enough to be a significant finding.  There needs to be more data collected to find a stronger  correlation,  possibly over a multiple seasons. </a:t>
            </a:r>
            <a:endParaRPr lang="en-US" sz="3600" dirty="0" smtClean="0">
              <a:solidFill>
                <a:srgbClr val="FF0000"/>
              </a:solidFill>
            </a:endParaRPr>
          </a:p>
        </p:txBody>
      </p:sp>
      <p:graphicFrame>
        <p:nvGraphicFramePr>
          <p:cNvPr id="32" name="Chart 31"/>
          <p:cNvGraphicFramePr/>
          <p:nvPr/>
        </p:nvGraphicFramePr>
        <p:xfrm>
          <a:off x="33604200" y="4876800"/>
          <a:ext cx="9067800" cy="7467600"/>
        </p:xfrm>
        <a:graphic>
          <a:graphicData uri="http://schemas.openxmlformats.org/drawingml/2006/chart">
            <c:chart xmlns:c="http://schemas.openxmlformats.org/drawingml/2006/chart" xmlns:r="http://schemas.openxmlformats.org/officeDocument/2006/relationships" r:id="rId12"/>
          </a:graphicData>
        </a:graphic>
      </p:graphicFrame>
      <p:pic>
        <p:nvPicPr>
          <p:cNvPr id="33" name="Picture 32" descr="nsf1.jpg"/>
          <p:cNvPicPr>
            <a:picLocks noChangeAspect="1"/>
          </p:cNvPicPr>
          <p:nvPr/>
        </p:nvPicPr>
        <p:blipFill>
          <a:blip r:embed="rId13"/>
          <a:stretch>
            <a:fillRect/>
          </a:stretch>
        </p:blipFill>
        <p:spPr>
          <a:xfrm>
            <a:off x="7391400" y="491363"/>
            <a:ext cx="2199597" cy="2212848"/>
          </a:xfrm>
          <a:prstGeom prst="rect">
            <a:avLst/>
          </a:prstGeom>
        </p:spPr>
      </p:pic>
      <p:pic>
        <p:nvPicPr>
          <p:cNvPr id="35" name="Picture 34" descr="e-s-logo-stacked-550x225.jpg"/>
          <p:cNvPicPr>
            <a:picLocks noChangeAspect="1"/>
          </p:cNvPicPr>
          <p:nvPr/>
        </p:nvPicPr>
        <p:blipFill>
          <a:blip r:embed="rId14"/>
          <a:stretch>
            <a:fillRect/>
          </a:stretch>
        </p:blipFill>
        <p:spPr>
          <a:xfrm>
            <a:off x="1600200" y="491363"/>
            <a:ext cx="5291593" cy="2212848"/>
          </a:xfrm>
          <a:prstGeom prst="rect">
            <a:avLst/>
          </a:prstGeom>
        </p:spPr>
      </p:pic>
      <p:pic>
        <p:nvPicPr>
          <p:cNvPr id="43" name="Picture 42" descr="citingepscor.jpg"/>
          <p:cNvPicPr>
            <a:picLocks noChangeAspect="1"/>
          </p:cNvPicPr>
          <p:nvPr/>
        </p:nvPicPr>
        <p:blipFill>
          <a:blip r:embed="rId15"/>
          <a:stretch>
            <a:fillRect/>
          </a:stretch>
        </p:blipFill>
        <p:spPr>
          <a:xfrm>
            <a:off x="35814000" y="762000"/>
            <a:ext cx="7581900" cy="1876425"/>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637</TotalTime>
  <Words>526</Words>
  <Application>Microsoft Macintosh PowerPoint</Application>
  <PresentationFormat>Custom</PresentationFormat>
  <Paragraphs>74</Paragraphs>
  <Slides>1</Slides>
  <Notes>1</Notes>
  <HiddenSlides>0</HiddenSlides>
  <MMClips>0</MMClips>
  <ScaleCrop>false</ScaleCrop>
  <HeadingPairs>
    <vt:vector size="4" baseType="variant">
      <vt:variant>
        <vt:lpstr>Design Template</vt:lpstr>
      </vt:variant>
      <vt:variant>
        <vt:i4>1</vt:i4>
      </vt:variant>
      <vt:variant>
        <vt:lpstr>Slide Titles</vt:lpstr>
      </vt:variant>
      <vt:variant>
        <vt:i4>1</vt:i4>
      </vt:variant>
    </vt:vector>
  </HeadingPairs>
  <TitlesOfParts>
    <vt:vector size="2" baseType="lpstr">
      <vt:lpstr>Office Theme</vt:lpstr>
      <vt:lpstr>Slide 1</vt:lpstr>
    </vt:vector>
  </TitlesOfParts>
  <Manager/>
  <Company>Hewlett-Packard</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Ian Case</dc:creator>
  <cp:keywords/>
  <dc:description/>
  <cp:lastModifiedBy>Liz</cp:lastModifiedBy>
  <cp:revision>71</cp:revision>
  <dcterms:created xsi:type="dcterms:W3CDTF">2013-04-23T10:54:25Z</dcterms:created>
  <dcterms:modified xsi:type="dcterms:W3CDTF">2013-04-23T11:31:07Z</dcterms:modified>
  <cp:category/>
</cp:coreProperties>
</file>