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41148000" cy="21945600"/>
  <p:notesSz cx="147828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b="1" kern="1200">
        <a:solidFill>
          <a:schemeClr val="tx2"/>
        </a:solidFill>
        <a:latin typeface="Arial" charset="0"/>
        <a:ea typeface="+mn-ea"/>
        <a:cs typeface="+mn-cs"/>
      </a:defRPr>
    </a:lvl1pPr>
    <a:lvl2pPr marL="484188" indent="-26988" algn="l" rtl="0" fontAlgn="base">
      <a:spcBef>
        <a:spcPct val="0"/>
      </a:spcBef>
      <a:spcAft>
        <a:spcPct val="0"/>
      </a:spcAft>
      <a:defRPr sz="1400" b="1" kern="1200">
        <a:solidFill>
          <a:schemeClr val="tx2"/>
        </a:solidFill>
        <a:latin typeface="Arial" charset="0"/>
        <a:ea typeface="+mn-ea"/>
        <a:cs typeface="+mn-cs"/>
      </a:defRPr>
    </a:lvl2pPr>
    <a:lvl3pPr marL="968375" indent="-53975" algn="l" rtl="0" fontAlgn="base">
      <a:spcBef>
        <a:spcPct val="0"/>
      </a:spcBef>
      <a:spcAft>
        <a:spcPct val="0"/>
      </a:spcAft>
      <a:defRPr sz="1400" b="1" kern="1200">
        <a:solidFill>
          <a:schemeClr val="tx2"/>
        </a:solidFill>
        <a:latin typeface="Arial" charset="0"/>
        <a:ea typeface="+mn-ea"/>
        <a:cs typeface="+mn-cs"/>
      </a:defRPr>
    </a:lvl3pPr>
    <a:lvl4pPr marL="1454150" indent="-82550" algn="l" rtl="0" fontAlgn="base">
      <a:spcBef>
        <a:spcPct val="0"/>
      </a:spcBef>
      <a:spcAft>
        <a:spcPct val="0"/>
      </a:spcAft>
      <a:defRPr sz="1400" b="1" kern="1200">
        <a:solidFill>
          <a:schemeClr val="tx2"/>
        </a:solidFill>
        <a:latin typeface="Arial" charset="0"/>
        <a:ea typeface="+mn-ea"/>
        <a:cs typeface="+mn-cs"/>
      </a:defRPr>
    </a:lvl4pPr>
    <a:lvl5pPr marL="1938338" indent="-109538" algn="l" rtl="0" fontAlgn="base">
      <a:spcBef>
        <a:spcPct val="0"/>
      </a:spcBef>
      <a:spcAft>
        <a:spcPct val="0"/>
      </a:spcAft>
      <a:defRPr sz="1400" b="1" kern="1200">
        <a:solidFill>
          <a:schemeClr val="tx2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b="1" kern="1200">
        <a:solidFill>
          <a:schemeClr val="tx2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b="1" kern="1200">
        <a:solidFill>
          <a:schemeClr val="tx2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b="1" kern="1200">
        <a:solidFill>
          <a:schemeClr val="tx2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b="1" kern="1200">
        <a:solidFill>
          <a:schemeClr val="tx2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rajagop" initials="k" lastIdx="6" clrIdx="0"/>
  <p:cmAuthor id="1" name="Christine Nichols" initials="CN" lastIdx="15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FFFFE9"/>
    <a:srgbClr val="FF0066"/>
    <a:srgbClr val="E9EFFF"/>
    <a:srgbClr val="339966"/>
    <a:srgbClr val="AF333F"/>
    <a:srgbClr val="65D9E9"/>
    <a:srgbClr val="7DCDFF"/>
    <a:srgbClr val="011F7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8781" autoAdjust="0"/>
    <p:restoredTop sz="99882" autoAdjust="0"/>
  </p:normalViewPr>
  <p:slideViewPr>
    <p:cSldViewPr>
      <p:cViewPr>
        <p:scale>
          <a:sx n="50" d="100"/>
          <a:sy n="50" d="100"/>
        </p:scale>
        <p:origin x="5502" y="3570"/>
      </p:cViewPr>
      <p:guideLst>
        <p:guide orient="horz" pos="6912"/>
        <p:guide pos="129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6405563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t" anchorCtr="0" compatLnSpc="1">
            <a:prstTxWarp prst="textNoShape">
              <a:avLst/>
            </a:prstTxWarp>
          </a:bodyPr>
          <a:lstStyle>
            <a:lvl1pPr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8374063" y="0"/>
            <a:ext cx="6405562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t" anchorCtr="0" compatLnSpc="1">
            <a:prstTxWarp prst="textNoShape">
              <a:avLst/>
            </a:prstTxWarp>
          </a:bodyPr>
          <a:lstStyle>
            <a:lvl1pPr algn="r"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64055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b" anchorCtr="0" compatLnSpc="1">
            <a:prstTxWarp prst="textNoShape">
              <a:avLst/>
            </a:prstTxWarp>
          </a:bodyPr>
          <a:lstStyle>
            <a:lvl1pPr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8374063" y="8829675"/>
            <a:ext cx="6405562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b" anchorCtr="0" compatLnSpc="1">
            <a:prstTxWarp prst="textNoShape">
              <a:avLst/>
            </a:prstTxWarp>
          </a:bodyPr>
          <a:lstStyle>
            <a:lvl1pPr algn="r"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5E3C863B-3B9E-4A45-9900-E2FEEE4D3A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2960750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6405563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t" anchorCtr="0" compatLnSpc="1">
            <a:prstTxWarp prst="textNoShape">
              <a:avLst/>
            </a:prstTxWarp>
          </a:bodyPr>
          <a:lstStyle>
            <a:lvl1pPr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8374063" y="0"/>
            <a:ext cx="6405562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t" anchorCtr="0" compatLnSpc="1">
            <a:prstTxWarp prst="textNoShape">
              <a:avLst/>
            </a:prstTxWarp>
          </a:bodyPr>
          <a:lstStyle>
            <a:lvl1pPr algn="r"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124325" y="696913"/>
            <a:ext cx="6534150" cy="34845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477963" y="4418013"/>
            <a:ext cx="11826875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64055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b" anchorCtr="0" compatLnSpc="1">
            <a:prstTxWarp prst="textNoShape">
              <a:avLst/>
            </a:prstTxWarp>
          </a:bodyPr>
          <a:lstStyle>
            <a:lvl1pPr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8374063" y="8829675"/>
            <a:ext cx="6405562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51229" tIns="75611" rIns="151229" bIns="75611" numCol="1" anchor="b" anchorCtr="0" compatLnSpc="1">
            <a:prstTxWarp prst="textNoShape">
              <a:avLst/>
            </a:prstTxWarp>
          </a:bodyPr>
          <a:lstStyle>
            <a:lvl1pPr algn="r" defTabSz="1512888">
              <a:defRPr sz="19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89837CF-B59D-47B7-B37F-DC4CF658B0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049249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1pPr>
    <a:lvl2pPr marL="484188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2pPr>
    <a:lvl3pPr marL="968375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3pPr>
    <a:lvl4pPr marL="145415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4pPr>
    <a:lvl5pPr marL="1938338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Arial" charset="0"/>
        <a:ea typeface="+mn-ea"/>
        <a:cs typeface="+mn-cs"/>
      </a:defRPr>
    </a:lvl5pPr>
    <a:lvl6pPr marL="2424532" algn="l" defTabSz="96981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09438" algn="l" defTabSz="96981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94344" algn="l" defTabSz="96981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879251" algn="l" defTabSz="969813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86765" y="6818169"/>
            <a:ext cx="34974471" cy="4703618"/>
          </a:xfrm>
          <a:prstGeom prst="rect">
            <a:avLst/>
          </a:prstGeom>
        </p:spPr>
        <p:txBody>
          <a:bodyPr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71870" y="12436188"/>
            <a:ext cx="28804265" cy="5607627"/>
          </a:xfrm>
          <a:prstGeom prst="rect">
            <a:avLst/>
          </a:prstGeom>
        </p:spPr>
        <p:txBody>
          <a:bodyPr lIns="96981" tIns="48491" rIns="96981" bIns="48491"/>
          <a:lstStyle>
            <a:lvl1pPr marL="0" indent="0" algn="ctr">
              <a:buNone/>
              <a:defRPr/>
            </a:lvl1pPr>
            <a:lvl2pPr marL="484906" indent="0" algn="ctr">
              <a:buNone/>
              <a:defRPr/>
            </a:lvl2pPr>
            <a:lvl3pPr marL="969813" indent="0" algn="ctr">
              <a:buNone/>
              <a:defRPr/>
            </a:lvl3pPr>
            <a:lvl4pPr marL="1454719" indent="0" algn="ctr">
              <a:buNone/>
              <a:defRPr/>
            </a:lvl4pPr>
            <a:lvl5pPr marL="1939625" indent="0" algn="ctr">
              <a:buNone/>
              <a:defRPr/>
            </a:lvl5pPr>
            <a:lvl6pPr marL="2424532" indent="0" algn="ctr">
              <a:buNone/>
              <a:defRPr/>
            </a:lvl6pPr>
            <a:lvl7pPr marL="2909438" indent="0" algn="ctr">
              <a:buNone/>
              <a:defRPr/>
            </a:lvl7pPr>
            <a:lvl8pPr marL="3394344" indent="0" algn="ctr">
              <a:buNone/>
              <a:defRPr/>
            </a:lvl8pPr>
            <a:lvl9pPr marL="3879251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719555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8032"/>
            <a:ext cx="37034529" cy="3657600"/>
          </a:xfrm>
          <a:prstGeom prst="rect">
            <a:avLst/>
          </a:prstGeom>
        </p:spPr>
        <p:txBody>
          <a:bodyPr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6736" y="5120987"/>
            <a:ext cx="37034529" cy="14483195"/>
          </a:xfrm>
          <a:prstGeom prst="rect">
            <a:avLst/>
          </a:prstGeom>
        </p:spPr>
        <p:txBody>
          <a:bodyPr lIns="96981" tIns="48491" rIns="96981" bIns="4849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90220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1238" y="14102198"/>
            <a:ext cx="34974471" cy="4358986"/>
          </a:xfrm>
          <a:prstGeom prst="rect">
            <a:avLst/>
          </a:prstGeom>
        </p:spPr>
        <p:txBody>
          <a:bodyPr lIns="96981" tIns="48491" rIns="96981" bIns="48491" anchor="t"/>
          <a:lstStyle>
            <a:lvl1pPr algn="l">
              <a:defRPr sz="4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51238" y="9301598"/>
            <a:ext cx="34974471" cy="4800600"/>
          </a:xfrm>
          <a:prstGeom prst="rect">
            <a:avLst/>
          </a:prstGeom>
        </p:spPr>
        <p:txBody>
          <a:bodyPr lIns="96981" tIns="48491" rIns="96981" bIns="48491" anchor="b"/>
          <a:lstStyle>
            <a:lvl1pPr marL="0" indent="0">
              <a:buNone/>
              <a:defRPr sz="2100"/>
            </a:lvl1pPr>
            <a:lvl2pPr marL="484906" indent="0">
              <a:buNone/>
              <a:defRPr sz="1900"/>
            </a:lvl2pPr>
            <a:lvl3pPr marL="969813" indent="0">
              <a:buNone/>
              <a:defRPr sz="1700"/>
            </a:lvl3pPr>
            <a:lvl4pPr marL="1454719" indent="0">
              <a:buNone/>
              <a:defRPr sz="1500"/>
            </a:lvl4pPr>
            <a:lvl5pPr marL="1939625" indent="0">
              <a:buNone/>
              <a:defRPr sz="1500"/>
            </a:lvl5pPr>
            <a:lvl6pPr marL="2424532" indent="0">
              <a:buNone/>
              <a:defRPr sz="1500"/>
            </a:lvl6pPr>
            <a:lvl7pPr marL="2909438" indent="0">
              <a:buNone/>
              <a:defRPr sz="1500"/>
            </a:lvl7pPr>
            <a:lvl8pPr marL="3394344" indent="0">
              <a:buNone/>
              <a:defRPr sz="1500"/>
            </a:lvl8pPr>
            <a:lvl9pPr marL="3879251" indent="0">
              <a:buNone/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544855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8032"/>
            <a:ext cx="37034529" cy="3657600"/>
          </a:xfrm>
          <a:prstGeom prst="rect">
            <a:avLst/>
          </a:prstGeom>
        </p:spPr>
        <p:txBody>
          <a:bodyPr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56737" y="5120987"/>
            <a:ext cx="18437520" cy="14483195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653745" y="5120987"/>
            <a:ext cx="18437520" cy="14483195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 sz="30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1919370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8032"/>
            <a:ext cx="37034529" cy="3657600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56736" y="4913170"/>
            <a:ext cx="18181674" cy="2047009"/>
          </a:xfrm>
          <a:prstGeom prst="rect">
            <a:avLst/>
          </a:prstGeom>
        </p:spPr>
        <p:txBody>
          <a:bodyPr lIns="96981" tIns="48491" rIns="96981" bIns="48491" anchor="b"/>
          <a:lstStyle>
            <a:lvl1pPr marL="0" indent="0">
              <a:buNone/>
              <a:defRPr sz="2500" b="1"/>
            </a:lvl1pPr>
            <a:lvl2pPr marL="484906" indent="0">
              <a:buNone/>
              <a:defRPr sz="2100" b="1"/>
            </a:lvl2pPr>
            <a:lvl3pPr marL="969813" indent="0">
              <a:buNone/>
              <a:defRPr sz="1900" b="1"/>
            </a:lvl3pPr>
            <a:lvl4pPr marL="1454719" indent="0">
              <a:buNone/>
              <a:defRPr sz="1700" b="1"/>
            </a:lvl4pPr>
            <a:lvl5pPr marL="1939625" indent="0">
              <a:buNone/>
              <a:defRPr sz="1700" b="1"/>
            </a:lvl5pPr>
            <a:lvl6pPr marL="2424532" indent="0">
              <a:buNone/>
              <a:defRPr sz="1700" b="1"/>
            </a:lvl6pPr>
            <a:lvl7pPr marL="2909438" indent="0">
              <a:buNone/>
              <a:defRPr sz="1700" b="1"/>
            </a:lvl7pPr>
            <a:lvl8pPr marL="3394344" indent="0">
              <a:buNone/>
              <a:defRPr sz="1700" b="1"/>
            </a:lvl8pPr>
            <a:lvl9pPr marL="3879251" indent="0">
              <a:buNone/>
              <a:defRPr sz="1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56736" y="6960179"/>
            <a:ext cx="18181674" cy="12644005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0902945" y="4913170"/>
            <a:ext cx="18188320" cy="2047009"/>
          </a:xfrm>
          <a:prstGeom prst="rect">
            <a:avLst/>
          </a:prstGeom>
        </p:spPr>
        <p:txBody>
          <a:bodyPr lIns="96981" tIns="48491" rIns="96981" bIns="48491" anchor="b"/>
          <a:lstStyle>
            <a:lvl1pPr marL="0" indent="0">
              <a:buNone/>
              <a:defRPr sz="2500" b="1"/>
            </a:lvl1pPr>
            <a:lvl2pPr marL="484906" indent="0">
              <a:buNone/>
              <a:defRPr sz="2100" b="1"/>
            </a:lvl2pPr>
            <a:lvl3pPr marL="969813" indent="0">
              <a:buNone/>
              <a:defRPr sz="1900" b="1"/>
            </a:lvl3pPr>
            <a:lvl4pPr marL="1454719" indent="0">
              <a:buNone/>
              <a:defRPr sz="1700" b="1"/>
            </a:lvl4pPr>
            <a:lvl5pPr marL="1939625" indent="0">
              <a:buNone/>
              <a:defRPr sz="1700" b="1"/>
            </a:lvl5pPr>
            <a:lvl6pPr marL="2424532" indent="0">
              <a:buNone/>
              <a:defRPr sz="1700" b="1"/>
            </a:lvl6pPr>
            <a:lvl7pPr marL="2909438" indent="0">
              <a:buNone/>
              <a:defRPr sz="1700" b="1"/>
            </a:lvl7pPr>
            <a:lvl8pPr marL="3394344" indent="0">
              <a:buNone/>
              <a:defRPr sz="1700" b="1"/>
            </a:lvl8pPr>
            <a:lvl9pPr marL="3879251" indent="0">
              <a:buNone/>
              <a:defRPr sz="1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902945" y="6960179"/>
            <a:ext cx="18188320" cy="12644005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642577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8032"/>
            <a:ext cx="37034529" cy="3657600"/>
          </a:xfrm>
          <a:prstGeom prst="rect">
            <a:avLst/>
          </a:prstGeom>
        </p:spPr>
        <p:txBody>
          <a:bodyPr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57348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50388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4570"/>
            <a:ext cx="13538237" cy="3718213"/>
          </a:xfrm>
          <a:prstGeom prst="rect">
            <a:avLst/>
          </a:prstGeom>
        </p:spPr>
        <p:txBody>
          <a:bodyPr lIns="96981" tIns="48491" rIns="96981" bIns="48491" anchor="b"/>
          <a:lstStyle>
            <a:lvl1pPr algn="l">
              <a:defRPr sz="2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88391" y="874569"/>
            <a:ext cx="23002875" cy="18729613"/>
          </a:xfrm>
          <a:prstGeom prst="rect">
            <a:avLst/>
          </a:prstGeom>
        </p:spPr>
        <p:txBody>
          <a:bodyPr lIns="96981" tIns="48491" rIns="96981" bIns="48491"/>
          <a:lstStyle>
            <a:lvl1pPr>
              <a:defRPr sz="3400"/>
            </a:lvl1pPr>
            <a:lvl2pPr>
              <a:defRPr sz="30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56736" y="4592782"/>
            <a:ext cx="13538237" cy="15011400"/>
          </a:xfrm>
          <a:prstGeom prst="rect">
            <a:avLst/>
          </a:prstGeom>
        </p:spPr>
        <p:txBody>
          <a:bodyPr lIns="96981" tIns="48491" rIns="96981" bIns="48491"/>
          <a:lstStyle>
            <a:lvl1pPr marL="0" indent="0">
              <a:buNone/>
              <a:defRPr sz="1500"/>
            </a:lvl1pPr>
            <a:lvl2pPr marL="484906" indent="0">
              <a:buNone/>
              <a:defRPr sz="1300"/>
            </a:lvl2pPr>
            <a:lvl3pPr marL="969813" indent="0">
              <a:buNone/>
              <a:defRPr sz="1100"/>
            </a:lvl3pPr>
            <a:lvl4pPr marL="1454719" indent="0">
              <a:buNone/>
              <a:defRPr sz="1000"/>
            </a:lvl4pPr>
            <a:lvl5pPr marL="1939625" indent="0">
              <a:buNone/>
              <a:defRPr sz="1000"/>
            </a:lvl5pPr>
            <a:lvl6pPr marL="2424532" indent="0">
              <a:buNone/>
              <a:defRPr sz="1000"/>
            </a:lvl6pPr>
            <a:lvl7pPr marL="2909438" indent="0">
              <a:buNone/>
              <a:defRPr sz="1000"/>
            </a:lvl7pPr>
            <a:lvl8pPr marL="3394344" indent="0">
              <a:buNone/>
              <a:defRPr sz="1000"/>
            </a:lvl8pPr>
            <a:lvl9pPr marL="387925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107960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65794" y="15361228"/>
            <a:ext cx="24689132" cy="1814945"/>
          </a:xfrm>
          <a:prstGeom prst="rect">
            <a:avLst/>
          </a:prstGeom>
        </p:spPr>
        <p:txBody>
          <a:bodyPr lIns="96981" tIns="48491" rIns="96981" bIns="48491" anchor="b"/>
          <a:lstStyle>
            <a:lvl1pPr algn="l">
              <a:defRPr sz="2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065794" y="1960420"/>
            <a:ext cx="24689132" cy="13167014"/>
          </a:xfrm>
          <a:prstGeom prst="rect">
            <a:avLst/>
          </a:prstGeom>
        </p:spPr>
        <p:txBody>
          <a:bodyPr lIns="96981" tIns="48491" rIns="96981" bIns="48491"/>
          <a:lstStyle>
            <a:lvl1pPr marL="0" indent="0">
              <a:buNone/>
              <a:defRPr sz="3400"/>
            </a:lvl1pPr>
            <a:lvl2pPr marL="484906" indent="0">
              <a:buNone/>
              <a:defRPr sz="3000"/>
            </a:lvl2pPr>
            <a:lvl3pPr marL="969813" indent="0">
              <a:buNone/>
              <a:defRPr sz="2500"/>
            </a:lvl3pPr>
            <a:lvl4pPr marL="1454719" indent="0">
              <a:buNone/>
              <a:defRPr sz="2100"/>
            </a:lvl4pPr>
            <a:lvl5pPr marL="1939625" indent="0">
              <a:buNone/>
              <a:defRPr sz="2100"/>
            </a:lvl5pPr>
            <a:lvl6pPr marL="2424532" indent="0">
              <a:buNone/>
              <a:defRPr sz="2100"/>
            </a:lvl6pPr>
            <a:lvl7pPr marL="2909438" indent="0">
              <a:buNone/>
              <a:defRPr sz="2100"/>
            </a:lvl7pPr>
            <a:lvl8pPr marL="3394344" indent="0">
              <a:buNone/>
              <a:defRPr sz="2100"/>
            </a:lvl8pPr>
            <a:lvl9pPr marL="3879251" indent="0">
              <a:buNone/>
              <a:defRPr sz="21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65794" y="17176174"/>
            <a:ext cx="24689132" cy="2575214"/>
          </a:xfrm>
          <a:prstGeom prst="rect">
            <a:avLst/>
          </a:prstGeom>
        </p:spPr>
        <p:txBody>
          <a:bodyPr lIns="96981" tIns="48491" rIns="96981" bIns="48491"/>
          <a:lstStyle>
            <a:lvl1pPr marL="0" indent="0">
              <a:buNone/>
              <a:defRPr sz="1500"/>
            </a:lvl1pPr>
            <a:lvl2pPr marL="484906" indent="0">
              <a:buNone/>
              <a:defRPr sz="1300"/>
            </a:lvl2pPr>
            <a:lvl3pPr marL="969813" indent="0">
              <a:buNone/>
              <a:defRPr sz="1100"/>
            </a:lvl3pPr>
            <a:lvl4pPr marL="1454719" indent="0">
              <a:buNone/>
              <a:defRPr sz="1000"/>
            </a:lvl4pPr>
            <a:lvl5pPr marL="1939625" indent="0">
              <a:buNone/>
              <a:defRPr sz="1000"/>
            </a:lvl5pPr>
            <a:lvl6pPr marL="2424532" indent="0">
              <a:buNone/>
              <a:defRPr sz="1000"/>
            </a:lvl6pPr>
            <a:lvl7pPr marL="2909438" indent="0">
              <a:buNone/>
              <a:defRPr sz="1000"/>
            </a:lvl7pPr>
            <a:lvl8pPr marL="3394344" indent="0">
              <a:buNone/>
              <a:defRPr sz="1000"/>
            </a:lvl8pPr>
            <a:lvl9pPr marL="3879251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4157333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6736" y="878032"/>
            <a:ext cx="37034529" cy="3657600"/>
          </a:xfrm>
          <a:prstGeom prst="rect">
            <a:avLst/>
          </a:prstGeom>
        </p:spPr>
        <p:txBody>
          <a:bodyPr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56736" y="5120987"/>
            <a:ext cx="37034529" cy="14483195"/>
          </a:xfrm>
          <a:prstGeom prst="rect">
            <a:avLst/>
          </a:prstGeom>
        </p:spPr>
        <p:txBody>
          <a:bodyPr vert="eaVert" lIns="96981" tIns="48491" rIns="96981" bIns="4849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5505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9832634" y="878034"/>
            <a:ext cx="9258632" cy="18726149"/>
          </a:xfrm>
          <a:prstGeom prst="rect">
            <a:avLst/>
          </a:prstGeom>
        </p:spPr>
        <p:txBody>
          <a:bodyPr vert="eaVert" lIns="96981" tIns="48491" rIns="96981" bIns="48491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56737" y="878034"/>
            <a:ext cx="27616409" cy="18726149"/>
          </a:xfrm>
          <a:prstGeom prst="rect">
            <a:avLst/>
          </a:prstGeom>
        </p:spPr>
        <p:txBody>
          <a:bodyPr vert="eaVert" lIns="96981" tIns="48491" rIns="96981" bIns="4849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2359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2056736" y="878034"/>
            <a:ext cx="37034529" cy="18726149"/>
          </a:xfrm>
          <a:prstGeom prst="rect">
            <a:avLst/>
          </a:prstGeom>
        </p:spPr>
        <p:txBody>
          <a:bodyPr lIns="96981" tIns="48491" rIns="96981" bIns="4849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51254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2" name="Text Box 38"/>
          <p:cNvSpPr txBox="1">
            <a:spLocks noChangeArrowheads="1"/>
          </p:cNvSpPr>
          <p:nvPr/>
        </p:nvSpPr>
        <p:spPr bwMode="auto">
          <a:xfrm>
            <a:off x="14001750" y="4114800"/>
            <a:ext cx="13129301" cy="53765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90497" tIns="45248" rIns="90497" bIns="45248">
            <a:spAutoFit/>
          </a:bodyPr>
          <a:lstStyle>
            <a:lvl1pPr algn="l" defTabSz="2047875">
              <a:defRPr>
                <a:solidFill>
                  <a:schemeClr val="tx1"/>
                </a:solidFill>
                <a:latin typeface="Arial" charset="0"/>
              </a:defRPr>
            </a:lvl1pPr>
            <a:lvl2pPr marL="427038" algn="l" defTabSz="2047875">
              <a:defRPr>
                <a:solidFill>
                  <a:schemeClr val="tx1"/>
                </a:solidFill>
                <a:latin typeface="Arial" charset="0"/>
              </a:defRPr>
            </a:lvl2pPr>
            <a:lvl3pPr marL="854075" algn="l" defTabSz="2047875">
              <a:defRPr>
                <a:solidFill>
                  <a:schemeClr val="tx1"/>
                </a:solidFill>
                <a:latin typeface="Arial" charset="0"/>
              </a:defRPr>
            </a:lvl3pPr>
            <a:lvl4pPr marL="1279525" algn="l" defTabSz="2047875">
              <a:defRPr>
                <a:solidFill>
                  <a:schemeClr val="tx1"/>
                </a:solidFill>
                <a:latin typeface="Arial" charset="0"/>
              </a:defRPr>
            </a:lvl4pPr>
            <a:lvl5pPr marL="1706563" algn="l" defTabSz="2047875">
              <a:defRPr>
                <a:solidFill>
                  <a:schemeClr val="tx1"/>
                </a:solidFill>
                <a:latin typeface="Arial" charset="0"/>
              </a:defRPr>
            </a:lvl5pPr>
            <a:lvl6pPr marL="2163763" defTabSz="20478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620963" defTabSz="20478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078163" defTabSz="20478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535363" defTabSz="204787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endParaRPr lang="en-US" sz="2900" b="0" dirty="0" smtClean="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defTabSz="2171700" rtl="0" eaLnBrk="0" fontAlgn="base" hangingPunct="0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+mj-lt"/>
          <a:ea typeface="+mj-ea"/>
          <a:cs typeface="+mj-cs"/>
        </a:defRPr>
      </a:lvl1pPr>
      <a:lvl2pPr algn="ctr" defTabSz="2171700" rtl="0" eaLnBrk="0" fontAlgn="base" hangingPunct="0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2pPr>
      <a:lvl3pPr algn="ctr" defTabSz="2171700" rtl="0" eaLnBrk="0" fontAlgn="base" hangingPunct="0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3pPr>
      <a:lvl4pPr algn="ctr" defTabSz="2171700" rtl="0" eaLnBrk="0" fontAlgn="base" hangingPunct="0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4pPr>
      <a:lvl5pPr algn="ctr" defTabSz="2171700" rtl="0" eaLnBrk="0" fontAlgn="base" hangingPunct="0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5pPr>
      <a:lvl6pPr marL="484906" algn="ctr" defTabSz="2171976" rtl="0" fontAlgn="base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6pPr>
      <a:lvl7pPr marL="969813" algn="ctr" defTabSz="2171976" rtl="0" fontAlgn="base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7pPr>
      <a:lvl8pPr marL="1454719" algn="ctr" defTabSz="2171976" rtl="0" fontAlgn="base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8pPr>
      <a:lvl9pPr marL="1939625" algn="ctr" defTabSz="2171976" rtl="0" fontAlgn="base">
        <a:spcBef>
          <a:spcPct val="0"/>
        </a:spcBef>
        <a:spcAft>
          <a:spcPct val="0"/>
        </a:spcAft>
        <a:defRPr sz="6500" b="1">
          <a:solidFill>
            <a:schemeClr val="bg1"/>
          </a:solidFill>
          <a:latin typeface="Arial" charset="0"/>
        </a:defRPr>
      </a:lvl9pPr>
    </p:titleStyle>
    <p:bodyStyle>
      <a:lvl1pPr marL="814388" indent="-814388" algn="l" defTabSz="2171700" rtl="0" eaLnBrk="0" fontAlgn="base" hangingPunct="0">
        <a:spcBef>
          <a:spcPct val="20000"/>
        </a:spcBef>
        <a:spcAft>
          <a:spcPct val="0"/>
        </a:spcAft>
        <a:defRPr sz="1700">
          <a:solidFill>
            <a:schemeClr val="tx1"/>
          </a:solidFill>
          <a:latin typeface="+mn-lt"/>
          <a:ea typeface="+mn-ea"/>
          <a:cs typeface="+mn-cs"/>
        </a:defRPr>
      </a:lvl1pPr>
      <a:lvl2pPr marL="1763713" indent="-677863" algn="l" defTabSz="2171700" rtl="0" eaLnBrk="0" fontAlgn="base" hangingPunct="0">
        <a:spcBef>
          <a:spcPct val="20000"/>
        </a:spcBef>
        <a:spcAft>
          <a:spcPct val="0"/>
        </a:spcAft>
        <a:buChar char="–"/>
        <a:defRPr sz="3600">
          <a:solidFill>
            <a:schemeClr val="tx1"/>
          </a:solidFill>
          <a:latin typeface="+mn-lt"/>
        </a:defRPr>
      </a:lvl2pPr>
      <a:lvl3pPr marL="2714625" indent="-542925" algn="l" defTabSz="2171700" rtl="0" eaLnBrk="0" fontAlgn="base" hangingPunct="0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+mn-lt"/>
        </a:defRPr>
      </a:lvl3pPr>
      <a:lvl4pPr marL="3798888" indent="-539750" algn="l" defTabSz="2171700" rtl="0" eaLnBrk="0" fontAlgn="base" hangingPunct="0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</a:defRPr>
      </a:lvl4pPr>
      <a:lvl5pPr marL="4886325" indent="-541338" algn="l" defTabSz="2171700" rtl="0" eaLnBrk="0" fontAlgn="base" hangingPunct="0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5pPr>
      <a:lvl6pPr marL="5372695" indent="-542152" algn="l" defTabSz="2171976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6pPr>
      <a:lvl7pPr marL="5857602" indent="-542152" algn="l" defTabSz="2171976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7pPr>
      <a:lvl8pPr marL="6342508" indent="-542152" algn="l" defTabSz="2171976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8pPr>
      <a:lvl9pPr marL="6827414" indent="-542152" algn="l" defTabSz="2171976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4906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69813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4719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39625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4532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09438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94344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79251" algn="l" defTabSz="969813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Word_2007_Document1.doc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package" Target="../embeddings/Word_2007_Document3.docx"/><Relationship Id="rId4" Type="http://schemas.openxmlformats.org/officeDocument/2006/relationships/package" Target="../embeddings/Word_2007_Document2.doc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6848"/>
          <p:cNvSpPr txBox="1">
            <a:spLocks noChangeArrowheads="1"/>
          </p:cNvSpPr>
          <p:nvPr/>
        </p:nvSpPr>
        <p:spPr bwMode="auto">
          <a:xfrm>
            <a:off x="20896229" y="10287000"/>
            <a:ext cx="9192638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>
            <a:lvl1pPr marL="2286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We do see a positive relationship with our POSNEWS dummy and a negative relationship with our NEGNEWS dummy</a:t>
            </a:r>
          </a:p>
          <a:p>
            <a:pPr lvl="1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Supports our hypothesis that positive news drives stock price up and vice versa</a:t>
            </a:r>
          </a:p>
          <a:p>
            <a:pPr lvl="1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However these coefficients are found to be statistically insignificant </a:t>
            </a:r>
            <a:endParaRPr lang="en-US" sz="1900" dirty="0" smtClean="0">
              <a:solidFill>
                <a:schemeClr val="tx1"/>
              </a:solidFill>
              <a:latin typeface="Verdana" pitchFamily="34" charset="0"/>
              <a:cs typeface="Times New Roman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Most variables with the exception of Index were found to be insignificant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However most of the signs of the coefficients resulted as expected 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endParaRPr lang="en-US" sz="1900" dirty="0">
              <a:solidFill>
                <a:schemeClr val="tx1"/>
              </a:solidFill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endParaRPr lang="en-US" sz="1900" dirty="0">
              <a:solidFill>
                <a:schemeClr val="tx1"/>
              </a:solidFill>
              <a:latin typeface="Verdana" pitchFamily="34" charset="0"/>
              <a:cs typeface="Times New Roman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 smtClean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r>
              <a:rPr lang="en-US" sz="1900" dirty="0" smtClean="0">
                <a:latin typeface="Verdana" pitchFamily="34" charset="0"/>
              </a:rPr>
              <a:t>The R-Square and Adjusted R-Square measures are seen to be very small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r>
              <a:rPr lang="en-US" sz="1900" dirty="0" smtClean="0">
                <a:latin typeface="Verdana" pitchFamily="34" charset="0"/>
              </a:rPr>
              <a:t>The model does not account for very much of the variation in the dependent variable BDX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r>
              <a:rPr lang="en-US" sz="1900" dirty="0" smtClean="0">
                <a:latin typeface="Verdana" pitchFamily="34" charset="0"/>
              </a:rPr>
              <a:t>This points to probable omitted variable bias</a:t>
            </a: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</p:txBody>
      </p:sp>
      <p:sp>
        <p:nvSpPr>
          <p:cNvPr id="2051" name="Text Box 6848"/>
          <p:cNvSpPr txBox="1">
            <a:spLocks noChangeArrowheads="1"/>
          </p:cNvSpPr>
          <p:nvPr/>
        </p:nvSpPr>
        <p:spPr bwMode="auto">
          <a:xfrm>
            <a:off x="10591800" y="4687956"/>
            <a:ext cx="9396936" cy="7656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>
            <a:lvl1pPr marL="2286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800100" indent="-3429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Examined one company Becton Dickinson and Co (BDX)</a:t>
            </a:r>
          </a:p>
          <a:p>
            <a:pPr lvl="1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Global medical technology company</a:t>
            </a:r>
          </a:p>
          <a:p>
            <a:pPr lvl="1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Traded on the New York Stock Exchange</a:t>
            </a:r>
          </a:p>
          <a:p>
            <a:pPr lvl="1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S&amp;P 500</a:t>
            </a:r>
          </a:p>
          <a:p>
            <a:pPr lvl="1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Big market cap and high liquidity. </a:t>
            </a: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Good for my purposes because it is more responsive to material news however does not have “too much” media coverage</a:t>
            </a:r>
            <a:endParaRPr lang="en-US" sz="1900" dirty="0" smtClean="0">
              <a:solidFill>
                <a:schemeClr val="tx1"/>
              </a:solidFill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Examined BDX over a 3 ½ month time span</a:t>
            </a:r>
          </a:p>
          <a:p>
            <a:pPr lvl="1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January 1 – April 17 2013</a:t>
            </a:r>
          </a:p>
          <a:p>
            <a:pPr marL="228600" lvl="1" indent="-228600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Used </a:t>
            </a: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dummy variables to account for </a:t>
            </a: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positive news articles and negative ones</a:t>
            </a:r>
          </a:p>
          <a:p>
            <a:pPr marL="571500" lvl="2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Days that had neither were labeled “neutral”</a:t>
            </a:r>
          </a:p>
          <a:p>
            <a:pPr marL="228600" lvl="1" indent="-228600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73 </a:t>
            </a: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observations </a:t>
            </a:r>
          </a:p>
          <a:p>
            <a:pPr marL="571500" lvl="2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Unit of observation: A single day of trading</a:t>
            </a:r>
          </a:p>
          <a:p>
            <a:pPr marL="571500" lvl="2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Used a variety of news sources to avoid bias as well as omitted duplicate stories</a:t>
            </a:r>
            <a:endParaRPr lang="en-US" sz="1900" dirty="0">
              <a:solidFill>
                <a:schemeClr val="tx1"/>
              </a:solidFill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latin typeface="Verdana" pitchFamily="34" charset="0"/>
              </a:rPr>
              <a:t>Examined daily returns of BDX while trying to isolate relevant news as my source of variation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</a:pPr>
            <a:endParaRPr lang="en-US" sz="1900" dirty="0">
              <a:latin typeface="Verdana" pitchFamily="34" charset="0"/>
            </a:endParaRPr>
          </a:p>
        </p:txBody>
      </p:sp>
      <p:sp>
        <p:nvSpPr>
          <p:cNvPr id="2052" name="Rectangle 3386"/>
          <p:cNvSpPr>
            <a:spLocks noChangeArrowheads="1"/>
          </p:cNvSpPr>
          <p:nvPr/>
        </p:nvSpPr>
        <p:spPr bwMode="auto">
          <a:xfrm>
            <a:off x="10641" y="1"/>
            <a:ext cx="41137360" cy="313248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50802" rIns="0" bIns="37701" anchor="ctr"/>
          <a:lstStyle/>
          <a:p>
            <a:pPr indent="2986088" algn="ctr" defTabSz="904875">
              <a:lnSpc>
                <a:spcPct val="90000"/>
              </a:lnSpc>
            </a:pPr>
            <a:r>
              <a:rPr lang="en-US" sz="5700" dirty="0">
                <a:solidFill>
                  <a:srgbClr val="FFFF99"/>
                </a:solidFill>
                <a:latin typeface="Calibri" pitchFamily="34" charset="0"/>
                <a:cs typeface="Arial" charset="0"/>
              </a:rPr>
              <a:t>		</a:t>
            </a:r>
            <a:r>
              <a:rPr lang="en-US" sz="6400" dirty="0" smtClean="0">
                <a:solidFill>
                  <a:srgbClr val="FFFF99"/>
                </a:solidFill>
                <a:latin typeface="Calibri" pitchFamily="34" charset="0"/>
                <a:cs typeface="Arial" charset="0"/>
              </a:rPr>
              <a:t>An Analysis of Financial News and the Effect on Stock Price</a:t>
            </a:r>
            <a:endParaRPr lang="en-US" sz="6400" dirty="0">
              <a:solidFill>
                <a:srgbClr val="FFFF99"/>
              </a:solidFill>
              <a:cs typeface="Arial" charset="0"/>
            </a:endParaRPr>
          </a:p>
          <a:p>
            <a:pPr indent="2986088" algn="ctr" defTabSz="904875" eaLnBrk="0" hangingPunct="0"/>
            <a:r>
              <a:rPr lang="en-US" sz="3000" dirty="0" smtClean="0">
                <a:solidFill>
                  <a:srgbClr val="EAEAEA"/>
                </a:solidFill>
                <a:latin typeface="Verdana" pitchFamily="34" charset="0"/>
                <a:cs typeface="Arial" charset="0"/>
              </a:rPr>
              <a:t>By Michael Cohn</a:t>
            </a:r>
            <a:r>
              <a:rPr lang="en-US" sz="3000" dirty="0">
                <a:solidFill>
                  <a:srgbClr val="EAEAEA"/>
                </a:solidFill>
                <a:latin typeface="Verdana" pitchFamily="34" charset="0"/>
                <a:cs typeface="Arial" charset="0"/>
              </a:rPr>
              <a:t>		</a:t>
            </a:r>
          </a:p>
        </p:txBody>
      </p:sp>
      <p:sp>
        <p:nvSpPr>
          <p:cNvPr id="2" name="Text Box 6436"/>
          <p:cNvSpPr txBox="1">
            <a:spLocks noChangeArrowheads="1"/>
          </p:cNvSpPr>
          <p:nvPr/>
        </p:nvSpPr>
        <p:spPr bwMode="auto">
          <a:xfrm>
            <a:off x="679161" y="4687956"/>
            <a:ext cx="9192638" cy="9206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>
            <a:lvl1pPr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14000"/>
              </a:lnSpc>
              <a:spcBef>
                <a:spcPts val="1200"/>
              </a:spcBef>
              <a:defRPr/>
            </a:pPr>
            <a:r>
              <a:rPr lang="en-US" sz="1550" dirty="0" smtClean="0">
                <a:latin typeface="Verdana" pitchFamily="34" charset="0"/>
              </a:rPr>
              <a:t>INTRODUCTION: Stock prices change in response to unexpected fundamental information. There has been a lot of past research into finding a way to turn qualitative </a:t>
            </a:r>
            <a:r>
              <a:rPr lang="en-US" sz="1550" dirty="0" smtClean="0">
                <a:latin typeface="Verdana" pitchFamily="34" charset="0"/>
              </a:rPr>
              <a:t>information</a:t>
            </a:r>
            <a:r>
              <a:rPr lang="en-US" sz="1550" dirty="0" smtClean="0">
                <a:latin typeface="Verdana" pitchFamily="34" charset="0"/>
              </a:rPr>
              <a:t> </a:t>
            </a:r>
            <a:r>
              <a:rPr lang="en-US" sz="1550" dirty="0" smtClean="0">
                <a:latin typeface="Verdana" pitchFamily="34" charset="0"/>
              </a:rPr>
              <a:t>such as news articles in to quantifiable and measureable data. </a:t>
            </a:r>
          </a:p>
          <a:p>
            <a:pPr eaLnBrk="1" hangingPunct="1">
              <a:lnSpc>
                <a:spcPct val="114000"/>
              </a:lnSpc>
              <a:spcBef>
                <a:spcPts val="1200"/>
              </a:spcBef>
              <a:defRPr/>
            </a:pPr>
            <a:r>
              <a:rPr lang="en-US" sz="1550" dirty="0" smtClean="0">
                <a:latin typeface="Verdana" pitchFamily="34" charset="0"/>
              </a:rPr>
              <a:t>METHODS: In this study I attempt to examine whether or not the direction in movement is correlated with good or bad news. I attempt to find whether the occurrence of a positive news article causes stock price to increase or the contrary if a negative news article causes stock price to decrease. I model this by examining daily returns for one company Becton Dickinson and Co (BDX) against dummy variables for the occurrence of positive or negative news articles. In doing so I attempt to isolate the relevant news as my source of variation by controlling for other factors such as market volatility, sector trends and behavior of substitutes. </a:t>
            </a:r>
          </a:p>
          <a:p>
            <a:pPr eaLnBrk="1" hangingPunct="1">
              <a:lnSpc>
                <a:spcPct val="114000"/>
              </a:lnSpc>
              <a:spcBef>
                <a:spcPts val="1200"/>
              </a:spcBef>
              <a:defRPr/>
            </a:pPr>
            <a:r>
              <a:rPr lang="en-US" sz="1550" dirty="0" smtClean="0">
                <a:latin typeface="Verdana" pitchFamily="34" charset="0"/>
              </a:rPr>
              <a:t>RESULTS: My model offered up non conclusive results. I did find a negative sign for my negative news coefficient and a positive one for my positive news coefficient. This could be interpreted as negative news causing stock price to decrease and visa versa. However the coefficients were found to be insignificant. </a:t>
            </a:r>
            <a:endParaRPr lang="en-US" sz="1550" dirty="0">
              <a:latin typeface="Verdana" pitchFamily="34" charset="0"/>
            </a:endParaRPr>
          </a:p>
          <a:p>
            <a:pPr eaLnBrk="1" hangingPunct="1">
              <a:lnSpc>
                <a:spcPct val="114000"/>
              </a:lnSpc>
              <a:spcBef>
                <a:spcPts val="1200"/>
              </a:spcBef>
              <a:defRPr/>
            </a:pPr>
            <a:r>
              <a:rPr lang="en-US" sz="1550" dirty="0" smtClean="0">
                <a:latin typeface="Verdana" pitchFamily="34" charset="0"/>
              </a:rPr>
              <a:t>CONCLUSION: Due to limitations in my study I was unable to come up with conclusive results. However further research along with the use of text mining methods could yield more conclusive findings. </a:t>
            </a:r>
          </a:p>
          <a:p>
            <a:pPr eaLnBrk="1" hangingPunct="1">
              <a:spcBef>
                <a:spcPts val="800"/>
              </a:spcBef>
              <a:defRPr/>
            </a:pPr>
            <a:endParaRPr lang="en-US" sz="1600" dirty="0" smtClean="0">
              <a:latin typeface="Verdana" pitchFamily="34" charset="0"/>
            </a:endParaRPr>
          </a:p>
        </p:txBody>
      </p:sp>
      <p:sp>
        <p:nvSpPr>
          <p:cNvPr id="2055" name="AutoShape 6844"/>
          <p:cNvSpPr>
            <a:spLocks noChangeArrowheads="1"/>
          </p:cNvSpPr>
          <p:nvPr/>
        </p:nvSpPr>
        <p:spPr bwMode="auto">
          <a:xfrm>
            <a:off x="679161" y="3498574"/>
            <a:ext cx="9192638" cy="988944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511" tIns="45255" rIns="90511" bIns="45255" anchor="ctr"/>
          <a:lstStyle/>
          <a:p>
            <a:pPr algn="ctr" defTabSz="2171700"/>
            <a:r>
              <a:rPr lang="en-US" sz="5100">
                <a:solidFill>
                  <a:srgbClr val="FFFF99"/>
                </a:solidFill>
                <a:latin typeface="Calibri" pitchFamily="34" charset="0"/>
              </a:rPr>
              <a:t>Abstract</a:t>
            </a:r>
          </a:p>
        </p:txBody>
      </p:sp>
      <p:sp>
        <p:nvSpPr>
          <p:cNvPr id="2056" name="AutoShape 6844"/>
          <p:cNvSpPr>
            <a:spLocks noChangeArrowheads="1"/>
          </p:cNvSpPr>
          <p:nvPr/>
        </p:nvSpPr>
        <p:spPr bwMode="auto">
          <a:xfrm>
            <a:off x="533400" y="10668000"/>
            <a:ext cx="9192638" cy="988944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511" tIns="45255" rIns="90511" bIns="45255" anchor="ctr"/>
          <a:lstStyle/>
          <a:p>
            <a:pPr algn="ctr" defTabSz="2171700"/>
            <a:r>
              <a:rPr lang="en-US" sz="5100" dirty="0" smtClean="0">
                <a:solidFill>
                  <a:srgbClr val="FFFF99"/>
                </a:solidFill>
                <a:latin typeface="Calibri" pitchFamily="34" charset="0"/>
              </a:rPr>
              <a:t>Prior Studies</a:t>
            </a:r>
            <a:endParaRPr lang="en-US" sz="5100" dirty="0">
              <a:solidFill>
                <a:srgbClr val="FFFF99"/>
              </a:solidFill>
              <a:latin typeface="Calibri" pitchFamily="34" charset="0"/>
            </a:endParaRPr>
          </a:p>
        </p:txBody>
      </p:sp>
      <p:sp>
        <p:nvSpPr>
          <p:cNvPr id="2057" name="AutoShape 6844"/>
          <p:cNvSpPr>
            <a:spLocks noChangeArrowheads="1"/>
          </p:cNvSpPr>
          <p:nvPr/>
        </p:nvSpPr>
        <p:spPr bwMode="auto">
          <a:xfrm>
            <a:off x="10796098" y="3498574"/>
            <a:ext cx="9192638" cy="988944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511" tIns="45255" rIns="90511" bIns="45255" anchor="ctr"/>
          <a:lstStyle/>
          <a:p>
            <a:pPr algn="ctr" defTabSz="2171700"/>
            <a:r>
              <a:rPr lang="en-US" sz="5100" dirty="0">
                <a:solidFill>
                  <a:srgbClr val="FFFF99"/>
                </a:solidFill>
                <a:latin typeface="Calibri" pitchFamily="34" charset="0"/>
              </a:rPr>
              <a:t>Methods</a:t>
            </a:r>
          </a:p>
        </p:txBody>
      </p:sp>
      <p:sp>
        <p:nvSpPr>
          <p:cNvPr id="2058" name="AutoShape 6844"/>
          <p:cNvSpPr>
            <a:spLocks noChangeArrowheads="1"/>
          </p:cNvSpPr>
          <p:nvPr/>
        </p:nvSpPr>
        <p:spPr bwMode="auto">
          <a:xfrm>
            <a:off x="30632400" y="10134600"/>
            <a:ext cx="9192638" cy="988944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511" tIns="45255" rIns="90511" bIns="45255" anchor="ctr"/>
          <a:lstStyle/>
          <a:p>
            <a:pPr algn="ctr" defTabSz="2171700"/>
            <a:r>
              <a:rPr lang="en-US" sz="5100" dirty="0">
                <a:solidFill>
                  <a:srgbClr val="FFFF99"/>
                </a:solidFill>
                <a:latin typeface="Calibri" pitchFamily="34" charset="0"/>
              </a:rPr>
              <a:t>Limitations and Conclusions</a:t>
            </a:r>
          </a:p>
        </p:txBody>
      </p:sp>
      <p:sp>
        <p:nvSpPr>
          <p:cNvPr id="2059" name="Text Box 3403"/>
          <p:cNvSpPr txBox="1">
            <a:spLocks noChangeArrowheads="1"/>
          </p:cNvSpPr>
          <p:nvPr/>
        </p:nvSpPr>
        <p:spPr bwMode="auto">
          <a:xfrm>
            <a:off x="30632400" y="11582400"/>
            <a:ext cx="9192638" cy="723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>
            <a:lvl1pPr marL="212725" indent="-212725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Small sample size</a:t>
            </a:r>
          </a:p>
          <a:p>
            <a:pPr lvl="1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Only examined one company</a:t>
            </a:r>
          </a:p>
          <a:p>
            <a:pPr lvl="1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Short time period</a:t>
            </a:r>
          </a:p>
          <a:p>
            <a:pPr lvl="1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Only 73 Observations</a:t>
            </a:r>
            <a:endParaRPr lang="en-US" sz="1900" dirty="0">
              <a:solidFill>
                <a:schemeClr val="tx1"/>
              </a:solidFill>
              <a:latin typeface="Verdana" pitchFamily="34" charset="0"/>
              <a:cs typeface="Times New Roman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There is an external validity issue that comes from only examining one company</a:t>
            </a:r>
          </a:p>
          <a:p>
            <a:pPr lvl="1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For example small cap firms are probably much less affected by financial news</a:t>
            </a:r>
            <a:endParaRPr lang="en-US" sz="1900" dirty="0">
              <a:solidFill>
                <a:schemeClr val="tx1"/>
              </a:solidFill>
              <a:latin typeface="Verdana" pitchFamily="34" charset="0"/>
              <a:cs typeface="Times New Roman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Technology available to me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Human error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Omitted variable bias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Possible </a:t>
            </a:r>
            <a:r>
              <a:rPr lang="en-US" sz="1900" dirty="0" err="1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multicollinearity</a:t>
            </a: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endParaRPr lang="en-US" sz="1900" dirty="0" smtClean="0">
              <a:solidFill>
                <a:schemeClr val="tx1"/>
              </a:solidFill>
              <a:latin typeface="Verdana" pitchFamily="34" charset="0"/>
              <a:cs typeface="Times New Roman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Although the coefficients are insignificant they do support the hypothesis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  <a:cs typeface="Times New Roman" pitchFamily="18" charset="0"/>
              </a:rPr>
              <a:t>Further investigation could provide much stronger results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endParaRPr lang="en-US" sz="1900" dirty="0">
              <a:solidFill>
                <a:schemeClr val="tx1"/>
              </a:solidFill>
              <a:latin typeface="Verdana" pitchFamily="34" charset="0"/>
              <a:cs typeface="Times New Roman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endParaRPr lang="en-US" sz="1900" dirty="0">
              <a:solidFill>
                <a:schemeClr val="tx1"/>
              </a:solidFill>
              <a:latin typeface="Verdana" pitchFamily="34" charset="0"/>
              <a:cs typeface="Times New Roman" pitchFamily="18" charset="0"/>
            </a:endParaRP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</a:pPr>
            <a:endParaRPr lang="en-US" sz="1900" dirty="0">
              <a:solidFill>
                <a:schemeClr val="tx1"/>
              </a:solidFill>
              <a:latin typeface="Verdana" pitchFamily="34" charset="0"/>
              <a:cs typeface="Times New Roman" pitchFamily="18" charset="0"/>
            </a:endParaRPr>
          </a:p>
        </p:txBody>
      </p:sp>
      <p:sp>
        <p:nvSpPr>
          <p:cNvPr id="2062" name="Text Box 6436"/>
          <p:cNvSpPr txBox="1">
            <a:spLocks noChangeArrowheads="1"/>
          </p:cNvSpPr>
          <p:nvPr/>
        </p:nvSpPr>
        <p:spPr bwMode="auto">
          <a:xfrm>
            <a:off x="609600" y="11658600"/>
            <a:ext cx="9192638" cy="998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>
            <a:lvl1pPr marL="2286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2286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lvl="1" indent="0" eaLnBrk="1" hangingPunct="1">
              <a:lnSpc>
                <a:spcPct val="120000"/>
              </a:lnSpc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sz="2300" dirty="0" smtClean="0">
                <a:solidFill>
                  <a:schemeClr val="accent5">
                    <a:lumMod val="50000"/>
                  </a:schemeClr>
                </a:solidFill>
              </a:rPr>
              <a:t>“Text Mining Systems for Market Response to News</a:t>
            </a:r>
            <a:r>
              <a:rPr lang="en-US" sz="2300" dirty="0" smtClean="0">
                <a:solidFill>
                  <a:schemeClr val="accent5">
                    <a:lumMod val="50000"/>
                  </a:schemeClr>
                </a:solidFill>
              </a:rPr>
              <a:t>”</a:t>
            </a:r>
            <a:endParaRPr lang="en-US" sz="23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lvl="2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  <a:defRPr/>
            </a:pPr>
            <a:r>
              <a:rPr lang="en-US" sz="1900" dirty="0" err="1" smtClean="0">
                <a:solidFill>
                  <a:schemeClr val="tx1"/>
                </a:solidFill>
                <a:latin typeface="Verdana" pitchFamily="34" charset="0"/>
              </a:rPr>
              <a:t>Mittermayer</a:t>
            </a: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 and </a:t>
            </a:r>
            <a:r>
              <a:rPr lang="en-US" sz="1900" dirty="0" err="1" smtClean="0">
                <a:solidFill>
                  <a:schemeClr val="tx1"/>
                </a:solidFill>
                <a:latin typeface="Verdana" pitchFamily="34" charset="0"/>
              </a:rPr>
              <a:t>Knolmayer</a:t>
            </a: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 </a:t>
            </a:r>
          </a:p>
          <a:p>
            <a:pPr lvl="2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Use past situations to predict how asset price will react in the future.</a:t>
            </a:r>
          </a:p>
          <a:p>
            <a:pPr lvl="2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Used to predict short term price trends not price levels themselves</a:t>
            </a:r>
          </a:p>
          <a:p>
            <a:pPr lvl="2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Examines both cause and effect</a:t>
            </a:r>
          </a:p>
          <a:p>
            <a:pPr lvl="2"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UBS uses a model that analyzes news headlines to predict exchange rate trends over a 3 hour time horizon</a:t>
            </a:r>
          </a:p>
          <a:p>
            <a:pPr marL="0" indent="0" eaLnBrk="1" hangingPunct="1"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sz="2300" dirty="0" smtClean="0">
                <a:solidFill>
                  <a:schemeClr val="accent5">
                    <a:lumMod val="50000"/>
                  </a:schemeClr>
                </a:solidFill>
              </a:rPr>
              <a:t>“Which News Moves Stock Prices?”</a:t>
            </a:r>
          </a:p>
          <a:p>
            <a:pPr marL="914400" lvl="2" indent="0" eaLnBrk="1" hangingPunct="1">
              <a:lnSpc>
                <a:spcPct val="120000"/>
              </a:lnSpc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sz="1900" dirty="0" err="1" smtClean="0">
                <a:solidFill>
                  <a:schemeClr val="tx1"/>
                </a:solidFill>
                <a:latin typeface="Verdana" pitchFamily="34" charset="0"/>
              </a:rPr>
              <a:t>Boudoukh</a:t>
            </a: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, Feldman, </a:t>
            </a:r>
            <a:r>
              <a:rPr lang="en-US" sz="1900" dirty="0" err="1" smtClean="0">
                <a:solidFill>
                  <a:schemeClr val="tx1"/>
                </a:solidFill>
                <a:latin typeface="Verdana" pitchFamily="34" charset="0"/>
              </a:rPr>
              <a:t>Kogan</a:t>
            </a: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 and Richardson</a:t>
            </a:r>
          </a:p>
          <a:p>
            <a:pPr marL="914400" lvl="2" indent="0" eaLnBrk="1" hangingPunct="1">
              <a:lnSpc>
                <a:spcPct val="120000"/>
              </a:lnSpc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Textual Analysis</a:t>
            </a:r>
          </a:p>
          <a:p>
            <a:pPr marL="914400" lvl="2" indent="0" eaLnBrk="1" hangingPunct="1">
              <a:lnSpc>
                <a:spcPct val="120000"/>
              </a:lnSpc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Identified news, Unidentified news and no news days</a:t>
            </a:r>
          </a:p>
          <a:p>
            <a:pPr marL="914400" lvl="2" indent="0" eaLnBrk="1" hangingPunct="1">
              <a:lnSpc>
                <a:spcPct val="120000"/>
              </a:lnSpc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Found Higher Volatility in the stock market on days there was related news stories</a:t>
            </a:r>
          </a:p>
          <a:p>
            <a:pPr marL="0" indent="0" eaLnBrk="1" hangingPunct="1">
              <a:lnSpc>
                <a:spcPct val="120000"/>
              </a:lnSpc>
              <a:spcBef>
                <a:spcPct val="50000"/>
              </a:spcBef>
              <a:defRPr/>
            </a:pPr>
            <a:r>
              <a:rPr lang="en-US" sz="2300" dirty="0" smtClean="0">
                <a:solidFill>
                  <a:schemeClr val="accent5">
                    <a:lumMod val="50000"/>
                  </a:schemeClr>
                </a:solidFill>
              </a:rPr>
              <a:t>“Exchange Rates and Fundamentals: New Evidence from Real Time Data”</a:t>
            </a:r>
          </a:p>
          <a:p>
            <a:pPr marL="914400" lvl="2" indent="0" eaLnBrk="1" hangingPunct="1">
              <a:lnSpc>
                <a:spcPct val="120000"/>
              </a:lnSpc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 </a:t>
            </a:r>
            <a:r>
              <a:rPr lang="en-US" sz="1900" dirty="0" err="1" smtClean="0">
                <a:solidFill>
                  <a:schemeClr val="tx1"/>
                </a:solidFill>
                <a:latin typeface="Verdana" pitchFamily="34" charset="0"/>
              </a:rPr>
              <a:t>Ehrmann</a:t>
            </a: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 and </a:t>
            </a:r>
            <a:r>
              <a:rPr lang="en-US" sz="1900" dirty="0" err="1" smtClean="0">
                <a:solidFill>
                  <a:schemeClr val="tx1"/>
                </a:solidFill>
                <a:latin typeface="Verdana" pitchFamily="34" charset="0"/>
              </a:rPr>
              <a:t>Fratzscher</a:t>
            </a:r>
            <a:endParaRPr lang="en-US" sz="1900" dirty="0" smtClean="0">
              <a:solidFill>
                <a:schemeClr val="tx1"/>
              </a:solidFill>
              <a:latin typeface="Verdana" pitchFamily="34" charset="0"/>
            </a:endParaRPr>
          </a:p>
          <a:p>
            <a:pPr marL="914400" lvl="2" indent="0" eaLnBrk="1" hangingPunct="1">
              <a:lnSpc>
                <a:spcPct val="120000"/>
              </a:lnSpc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Examined the relationship between macroeconomic news and the exchange rate</a:t>
            </a:r>
          </a:p>
          <a:p>
            <a:pPr marL="914400" lvl="2" indent="0" eaLnBrk="1" hangingPunct="1">
              <a:lnSpc>
                <a:spcPct val="120000"/>
              </a:lnSpc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Examine the effects in the first moment after the news release</a:t>
            </a:r>
          </a:p>
          <a:p>
            <a:pPr marL="0" indent="0" eaLnBrk="1" hangingPunct="1">
              <a:lnSpc>
                <a:spcPct val="120000"/>
              </a:lnSpc>
              <a:spcBef>
                <a:spcPct val="50000"/>
              </a:spcBef>
              <a:buFont typeface="Arial" pitchFamily="34" charset="0"/>
              <a:buChar char="•"/>
              <a:defRPr/>
            </a:pPr>
            <a:endParaRPr lang="en-US" sz="1900" dirty="0" smtClean="0">
              <a:solidFill>
                <a:schemeClr val="tx1"/>
              </a:solidFill>
              <a:latin typeface="Verdana" pitchFamily="34" charset="0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50000"/>
              </a:spcBef>
              <a:defRPr/>
            </a:pPr>
            <a:endParaRPr lang="en-US" sz="2300" dirty="0" smtClean="0">
              <a:solidFill>
                <a:srgbClr val="011F73"/>
              </a:solidFill>
            </a:endParaRPr>
          </a:p>
          <a:p>
            <a:pPr eaLnBrk="1" hangingPunct="1">
              <a:lnSpc>
                <a:spcPct val="120000"/>
              </a:lnSpc>
              <a:spcBef>
                <a:spcPts val="600"/>
              </a:spcBef>
              <a:buFont typeface="Wingdings" pitchFamily="2" charset="2"/>
              <a:buChar char=""/>
              <a:defRPr/>
            </a:pPr>
            <a:endParaRPr lang="en-US" sz="1900" dirty="0" smtClean="0">
              <a:solidFill>
                <a:schemeClr val="tx1"/>
              </a:solidFill>
              <a:latin typeface="Verdana" pitchFamily="34" charset="0"/>
            </a:endParaRPr>
          </a:p>
          <a:p>
            <a:pPr lvl="1" eaLnBrk="1" hangingPunct="1">
              <a:lnSpc>
                <a:spcPct val="120000"/>
              </a:lnSpc>
              <a:spcBef>
                <a:spcPts val="1063"/>
              </a:spcBef>
              <a:buFont typeface="Wingdings" pitchFamily="2" charset="2"/>
              <a:buChar char=""/>
              <a:defRPr/>
            </a:pPr>
            <a:endParaRPr lang="en-US" sz="1900" baseline="30000" dirty="0" smtClean="0">
              <a:solidFill>
                <a:schemeClr val="tx1"/>
              </a:solidFill>
              <a:latin typeface="Verdana" pitchFamily="34" charset="0"/>
            </a:endParaRPr>
          </a:p>
        </p:txBody>
      </p:sp>
      <p:sp>
        <p:nvSpPr>
          <p:cNvPr id="2063" name="Text Box 6853"/>
          <p:cNvSpPr txBox="1">
            <a:spLocks noChangeArrowheads="1"/>
          </p:cNvSpPr>
          <p:nvPr/>
        </p:nvSpPr>
        <p:spPr bwMode="auto">
          <a:xfrm>
            <a:off x="30933957" y="3419061"/>
            <a:ext cx="8840011" cy="451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981" tIns="48491" rIns="96981" bIns="48491">
            <a:spAutoFit/>
          </a:bodyPr>
          <a:lstStyle>
            <a:lvl1pPr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300" dirty="0">
                <a:solidFill>
                  <a:schemeClr val="accent5">
                    <a:lumMod val="50000"/>
                  </a:schemeClr>
                </a:solidFill>
              </a:rPr>
              <a:t>Table </a:t>
            </a:r>
            <a:r>
              <a:rPr lang="en-US" sz="2300" dirty="0" smtClean="0">
                <a:solidFill>
                  <a:schemeClr val="accent5">
                    <a:lumMod val="50000"/>
                  </a:schemeClr>
                </a:solidFill>
              </a:rPr>
              <a:t>3. Summary Statistics</a:t>
            </a:r>
            <a:endParaRPr lang="en-US" sz="23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064" name="Rectangle 1"/>
          <p:cNvSpPr>
            <a:spLocks noChangeArrowheads="1"/>
          </p:cNvSpPr>
          <p:nvPr/>
        </p:nvSpPr>
        <p:spPr bwMode="auto">
          <a:xfrm>
            <a:off x="30861000" y="8839200"/>
            <a:ext cx="9192638" cy="975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981" tIns="48491" rIns="96981" bIns="48491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1900" b="0" dirty="0" smtClean="0"/>
              <a:t> </a:t>
            </a:r>
            <a:r>
              <a:rPr lang="en-US" sz="1900" dirty="0" smtClean="0"/>
              <a:t>Note that only about half of all observations exhibited days containing relevant news. (either positive or negative)</a:t>
            </a:r>
          </a:p>
          <a:p>
            <a:pPr>
              <a:buFont typeface="Arial" pitchFamily="34" charset="0"/>
              <a:buChar char="•"/>
            </a:pPr>
            <a:endParaRPr lang="en-US" sz="1900" b="0" dirty="0"/>
          </a:p>
        </p:txBody>
      </p:sp>
      <p:sp>
        <p:nvSpPr>
          <p:cNvPr id="2065" name="TextBox 1"/>
          <p:cNvSpPr txBox="1">
            <a:spLocks noChangeArrowheads="1"/>
          </p:cNvSpPr>
          <p:nvPr/>
        </p:nvSpPr>
        <p:spPr bwMode="auto">
          <a:xfrm>
            <a:off x="459024" y="250135"/>
            <a:ext cx="197937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742950" indent="-285750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/>
            <a:endParaRPr lang="en-US" sz="4800" dirty="0">
              <a:solidFill>
                <a:srgbClr val="FFFF99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2066" name="Rectangle 3389"/>
          <p:cNvSpPr>
            <a:spLocks noChangeArrowheads="1"/>
          </p:cNvSpPr>
          <p:nvPr/>
        </p:nvSpPr>
        <p:spPr bwMode="auto">
          <a:xfrm>
            <a:off x="11401604" y="21389009"/>
            <a:ext cx="18096487" cy="604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/>
          <a:p>
            <a:pPr algn="ctr" defTabSz="2171700"/>
            <a:endParaRPr lang="en-US" sz="2100" dirty="0">
              <a:solidFill>
                <a:srgbClr val="011F73"/>
              </a:solidFill>
              <a:latin typeface="Verdana" pitchFamily="34" charset="0"/>
            </a:endParaRPr>
          </a:p>
        </p:txBody>
      </p:sp>
      <p:sp>
        <p:nvSpPr>
          <p:cNvPr id="2067" name="AutoShape 6844"/>
          <p:cNvSpPr>
            <a:spLocks noChangeArrowheads="1"/>
          </p:cNvSpPr>
          <p:nvPr/>
        </p:nvSpPr>
        <p:spPr bwMode="auto">
          <a:xfrm>
            <a:off x="10591800" y="12573000"/>
            <a:ext cx="9192638" cy="988943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511" tIns="45255" rIns="90511" bIns="45255" anchor="ctr"/>
          <a:lstStyle/>
          <a:p>
            <a:pPr algn="ctr" defTabSz="2171700"/>
            <a:r>
              <a:rPr lang="en-US" sz="5100" dirty="0" smtClean="0">
                <a:solidFill>
                  <a:srgbClr val="FFFF99"/>
                </a:solidFill>
                <a:latin typeface="Calibri" pitchFamily="34" charset="0"/>
              </a:rPr>
              <a:t>Model/Results</a:t>
            </a:r>
            <a:endParaRPr lang="en-US" sz="5100" dirty="0">
              <a:solidFill>
                <a:srgbClr val="FFFF99"/>
              </a:solidFill>
              <a:latin typeface="Calibri" pitchFamily="34" charset="0"/>
            </a:endParaRPr>
          </a:p>
        </p:txBody>
      </p:sp>
      <p:sp>
        <p:nvSpPr>
          <p:cNvPr id="31" name="Text Box 6848"/>
          <p:cNvSpPr txBox="1">
            <a:spLocks noChangeArrowheads="1"/>
          </p:cNvSpPr>
          <p:nvPr/>
        </p:nvSpPr>
        <p:spPr bwMode="auto">
          <a:xfrm>
            <a:off x="10515600" y="13868400"/>
            <a:ext cx="9192638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>
            <a:lvl1pPr marL="228600" indent="-22860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BDX=β1 + β2POSNEWS + β3NEGNEWS + β4Index + β5VIX + β6ABT + β7Sector + β8Gold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  <a:defRPr/>
            </a:pPr>
            <a:endParaRPr lang="en-US" sz="1900" dirty="0" smtClean="0">
              <a:solidFill>
                <a:schemeClr val="tx1"/>
              </a:solidFill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BDX: The daily returns for Becton Dickinson and Co (BDX)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POSNEWS: The occurrence of a positive news article pertaining to BDX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NEGNEWS: The occurrence of a negative news article pertaining to BDX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Index: Daily returns for the S&amp;P 500 as a whole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VIX: Volatility index which measures expected percent change in the S&amp;P 500 for the next 30 days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ABT: The daily returns for Abbott Laboratories. A competitor with BDX and also part of the S&amp;P 500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Gold: SPDR GLD – An ETF that tracks the price of a tenth of an ounce of gold</a:t>
            </a:r>
          </a:p>
          <a:p>
            <a:pPr eaLnBrk="1" hangingPunct="1">
              <a:lnSpc>
                <a:spcPct val="120000"/>
              </a:lnSpc>
              <a:spcBef>
                <a:spcPts val="900"/>
              </a:spcBef>
              <a:buFont typeface="Wingdings" pitchFamily="2" charset="2"/>
              <a:buChar char=""/>
              <a:defRPr/>
            </a:pPr>
            <a:r>
              <a:rPr lang="en-US" sz="1900" dirty="0" smtClean="0">
                <a:solidFill>
                  <a:schemeClr val="tx1"/>
                </a:solidFill>
                <a:latin typeface="Verdana" pitchFamily="34" charset="0"/>
              </a:rPr>
              <a:t>Sector: The difference in closing price from previous day closing price for the S&amp;P 500 healthcare sector</a:t>
            </a:r>
            <a:endParaRPr lang="en-US" sz="1900" dirty="0" smtClean="0">
              <a:solidFill>
                <a:schemeClr val="tx1"/>
              </a:solidFill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b="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 smtClean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50000"/>
              </a:spcBef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</p:txBody>
      </p:sp>
      <p:sp>
        <p:nvSpPr>
          <p:cNvPr id="32" name="Text Box 6848"/>
          <p:cNvSpPr txBox="1">
            <a:spLocks noChangeArrowheads="1"/>
          </p:cNvSpPr>
          <p:nvPr/>
        </p:nvSpPr>
        <p:spPr bwMode="auto">
          <a:xfrm>
            <a:off x="20726400" y="17754600"/>
            <a:ext cx="9192638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511" tIns="45255" rIns="90511" bIns="45255"/>
          <a:lstStyle>
            <a:lvl1pPr marL="228600" indent="-22860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3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3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ts val="900"/>
              </a:spcBef>
              <a:defRPr/>
            </a:pPr>
            <a:endParaRPr lang="en-US" sz="1900" dirty="0">
              <a:solidFill>
                <a:schemeClr val="tx1"/>
              </a:solidFill>
              <a:latin typeface="Verdana" pitchFamily="34" charset="0"/>
            </a:endParaRPr>
          </a:p>
          <a:p>
            <a:pPr marL="0" indent="0" eaLnBrk="1" hangingPunct="1">
              <a:lnSpc>
                <a:spcPct val="120000"/>
              </a:lnSpc>
              <a:spcBef>
                <a:spcPct val="50000"/>
              </a:spcBef>
              <a:defRPr/>
            </a:pPr>
            <a:endParaRPr lang="en-US" sz="1900" dirty="0">
              <a:solidFill>
                <a:schemeClr val="tx1"/>
              </a:solidFill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Wingdings" pitchFamily="2" charset="2"/>
              <a:buChar char=""/>
              <a:defRPr/>
            </a:pPr>
            <a:endParaRPr lang="en-US" sz="1900" dirty="0">
              <a:latin typeface="Verdana" pitchFamily="34" charset="0"/>
            </a:endParaRPr>
          </a:p>
        </p:txBody>
      </p:sp>
      <p:sp>
        <p:nvSpPr>
          <p:cNvPr id="2070" name="Text Box 6853"/>
          <p:cNvSpPr txBox="1">
            <a:spLocks noChangeArrowheads="1"/>
          </p:cNvSpPr>
          <p:nvPr/>
        </p:nvSpPr>
        <p:spPr bwMode="auto">
          <a:xfrm>
            <a:off x="20975267" y="3419061"/>
            <a:ext cx="8756414" cy="451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981" tIns="48491" rIns="96981" bIns="48491">
            <a:spAutoFit/>
          </a:bodyPr>
          <a:lstStyle>
            <a:lvl1pPr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300" dirty="0" smtClean="0">
                <a:solidFill>
                  <a:schemeClr val="accent5">
                    <a:lumMod val="50000"/>
                  </a:schemeClr>
                </a:solidFill>
              </a:rPr>
              <a:t>Table </a:t>
            </a:r>
            <a:r>
              <a:rPr lang="en-US" sz="2300" dirty="0">
                <a:solidFill>
                  <a:schemeClr val="accent5">
                    <a:lumMod val="50000"/>
                  </a:schemeClr>
                </a:solidFill>
              </a:rPr>
              <a:t>1. </a:t>
            </a:r>
            <a:r>
              <a:rPr lang="en-US" sz="2300" dirty="0" smtClean="0">
                <a:solidFill>
                  <a:schemeClr val="accent5">
                    <a:lumMod val="50000"/>
                  </a:schemeClr>
                </a:solidFill>
              </a:rPr>
              <a:t>Parameter Estimates</a:t>
            </a:r>
            <a:endParaRPr lang="en-US" sz="23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071" name="Text Box 6853"/>
          <p:cNvSpPr txBox="1">
            <a:spLocks noChangeArrowheads="1"/>
          </p:cNvSpPr>
          <p:nvPr/>
        </p:nvSpPr>
        <p:spPr bwMode="auto">
          <a:xfrm>
            <a:off x="21412200" y="14478000"/>
            <a:ext cx="8795934" cy="451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981" tIns="48491" rIns="96981" bIns="48491">
            <a:spAutoFit/>
          </a:bodyPr>
          <a:lstStyle>
            <a:lvl1pPr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1pPr>
            <a:lvl2pPr marL="742950" indent="-28575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2pPr>
            <a:lvl3pPr marL="11430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3pPr>
            <a:lvl4pPr marL="16002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4pPr>
            <a:lvl5pPr marL="2057400" indent="-228600" defTabSz="2047875" eaLnBrk="0" hangingPunct="0">
              <a:defRPr sz="1400" b="1">
                <a:solidFill>
                  <a:schemeClr val="tx2"/>
                </a:solidFill>
                <a:latin typeface="Arial" charset="0"/>
              </a:defRPr>
            </a:lvl5pPr>
            <a:lvl6pPr marL="25146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6pPr>
            <a:lvl7pPr marL="29718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7pPr>
            <a:lvl8pPr marL="34290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8pPr>
            <a:lvl9pPr marL="3886200" indent="-228600" defTabSz="2047875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300" dirty="0">
                <a:solidFill>
                  <a:schemeClr val="accent5">
                    <a:lumMod val="50000"/>
                  </a:schemeClr>
                </a:solidFill>
              </a:rPr>
              <a:t>Table </a:t>
            </a:r>
            <a:r>
              <a:rPr lang="en-US" sz="2300" dirty="0" smtClean="0">
                <a:solidFill>
                  <a:schemeClr val="accent5">
                    <a:lumMod val="50000"/>
                  </a:schemeClr>
                </a:solidFill>
              </a:rPr>
              <a:t>2. R-Square and Adjusted R-Squared</a:t>
            </a:r>
            <a:endParaRPr lang="en-US" sz="2300" dirty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1028" name="Object 4"/>
          <p:cNvGraphicFramePr>
            <a:graphicFrameLocks noChangeAspect="1"/>
          </p:cNvGraphicFramePr>
          <p:nvPr/>
        </p:nvGraphicFramePr>
        <p:xfrm>
          <a:off x="20040600" y="15316200"/>
          <a:ext cx="9493768" cy="2286000"/>
        </p:xfrm>
        <a:graphic>
          <a:graphicData uri="http://schemas.openxmlformats.org/presentationml/2006/ole">
            <p:oleObj spid="_x0000_s1028" name="Document" r:id="rId3" imgW="6032166" imgH="1147890" progId="Word.Document.12">
              <p:embed/>
            </p:oleObj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20269200" y="4038600"/>
          <a:ext cx="9753600" cy="5867400"/>
        </p:xfrm>
        <a:graphic>
          <a:graphicData uri="http://schemas.openxmlformats.org/presentationml/2006/ole">
            <p:oleObj spid="_x0000_s1027" name="Document" r:id="rId4" imgW="6032166" imgH="3216829" progId="Word.Document.12">
              <p:embed/>
            </p:oleObj>
          </a:graphicData>
        </a:graphic>
      </p:graphicFrame>
      <p:graphicFrame>
        <p:nvGraphicFramePr>
          <p:cNvPr id="1029" name="Object 5"/>
          <p:cNvGraphicFramePr>
            <a:graphicFrameLocks noChangeAspect="1"/>
          </p:cNvGraphicFramePr>
          <p:nvPr/>
        </p:nvGraphicFramePr>
        <p:xfrm>
          <a:off x="30556200" y="4114800"/>
          <a:ext cx="9792381" cy="4876800"/>
        </p:xfrm>
        <a:graphic>
          <a:graphicData uri="http://schemas.openxmlformats.org/presentationml/2006/ole">
            <p:oleObj spid="_x0000_s1029" name="Document" r:id="rId5" imgW="6032166" imgH="3011952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=""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=""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20478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3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=""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=""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20478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3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10129</TotalTime>
  <Words>865</Words>
  <Application>Microsoft Office PowerPoint</Application>
  <PresentationFormat>Custom</PresentationFormat>
  <Paragraphs>119</Paragraphs>
  <Slides>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Default Design</vt:lpstr>
      <vt:lpstr>Word 2007 Document</vt:lpstr>
      <vt:lpstr>Slide 1</vt:lpstr>
    </vt:vector>
  </TitlesOfParts>
  <Company>BHE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ACAAI 2011</dc:title>
  <dc:creator>Staff@BHEI.COM</dc:creator>
  <cp:lastModifiedBy>Michael</cp:lastModifiedBy>
  <cp:revision>811</cp:revision>
  <dcterms:created xsi:type="dcterms:W3CDTF">2003-12-17T18:44:28Z</dcterms:created>
  <dcterms:modified xsi:type="dcterms:W3CDTF">2013-04-23T15:15:21Z</dcterms:modified>
</cp:coreProperties>
</file>