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1pPr>
    <a:lvl2pPr marL="1881012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2pPr>
    <a:lvl3pPr marL="3762024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3pPr>
    <a:lvl4pPr marL="5643037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4pPr>
    <a:lvl5pPr marL="7524049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5pPr>
    <a:lvl6pPr marL="9405061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6pPr>
    <a:lvl7pPr marL="11286073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7pPr>
    <a:lvl8pPr marL="13167086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8pPr>
    <a:lvl9pPr marL="15048098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4660"/>
  </p:normalViewPr>
  <p:slideViewPr>
    <p:cSldViewPr>
      <p:cViewPr varScale="1">
        <p:scale>
          <a:sx n="17" d="100"/>
          <a:sy n="17" d="100"/>
        </p:scale>
        <p:origin x="-1656" y="-138"/>
      </p:cViewPr>
      <p:guideLst>
        <p:guide orient="horz" pos="9216"/>
        <p:guide pos="115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Darren%20Brown\Documents\Presentation%20graphs%20(Autosaved)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Darren%20Brown\Documents\Presentation%20graphs%20(Autosaved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2800" dirty="0" err="1"/>
              <a:t>Nasdaq</a:t>
            </a:r>
            <a:r>
              <a:rPr lang="en-US" sz="2800" dirty="0"/>
              <a:t> and </a:t>
            </a:r>
            <a:r>
              <a:rPr lang="en-US" sz="2800" dirty="0" smtClean="0"/>
              <a:t>S+P 500</a:t>
            </a:r>
            <a:endParaRPr lang="en-US" sz="2800" dirty="0"/>
          </a:p>
        </c:rich>
      </c:tx>
      <c:layout/>
      <c:overlay val="0"/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Sheet5!$C$3</c:f>
              <c:strCache>
                <c:ptCount val="1"/>
                <c:pt idx="0">
                  <c:v>Nasdaq</c:v>
                </c:pt>
              </c:strCache>
            </c:strRef>
          </c:tx>
          <c:xVal>
            <c:numRef>
              <c:f>Sheet5!$B$4:$B$19</c:f>
              <c:numCache>
                <c:formatCode>General</c:formatCode>
                <c:ptCount val="16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</c:v>
                </c:pt>
                <c:pt idx="15">
                  <c:v>2012</c:v>
                </c:pt>
              </c:numCache>
            </c:numRef>
          </c:xVal>
          <c:yVal>
            <c:numRef>
              <c:f>Sheet5!$C$4:$C$19</c:f>
              <c:numCache>
                <c:formatCode>General</c:formatCode>
                <c:ptCount val="16"/>
                <c:pt idx="0">
                  <c:v>1291.03</c:v>
                </c:pt>
                <c:pt idx="1">
                  <c:v>1570.35</c:v>
                </c:pt>
                <c:pt idx="2">
                  <c:v>2192.69</c:v>
                </c:pt>
                <c:pt idx="3">
                  <c:v>4096.3100000000004</c:v>
                </c:pt>
                <c:pt idx="4">
                  <c:v>2470.52</c:v>
                </c:pt>
                <c:pt idx="5">
                  <c:v>1950.4</c:v>
                </c:pt>
                <c:pt idx="6">
                  <c:v>1335.51</c:v>
                </c:pt>
                <c:pt idx="7">
                  <c:v>2003.37</c:v>
                </c:pt>
                <c:pt idx="8">
                  <c:v>2175.44</c:v>
                </c:pt>
                <c:pt idx="9">
                  <c:v>2205.3200000000002</c:v>
                </c:pt>
                <c:pt idx="10">
                  <c:v>2415.29</c:v>
                </c:pt>
                <c:pt idx="11">
                  <c:v>2652.28</c:v>
                </c:pt>
                <c:pt idx="12">
                  <c:v>1577.03</c:v>
                </c:pt>
                <c:pt idx="13">
                  <c:v>2269.15</c:v>
                </c:pt>
                <c:pt idx="14">
                  <c:v>2653.87</c:v>
                </c:pt>
                <c:pt idx="15">
                  <c:v>2605.15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Sheet5!$D$3</c:f>
              <c:strCache>
                <c:ptCount val="1"/>
                <c:pt idx="0">
                  <c:v>S+P</c:v>
                </c:pt>
              </c:strCache>
            </c:strRef>
          </c:tx>
          <c:xVal>
            <c:numRef>
              <c:f>Sheet5!$B$4:$B$19</c:f>
              <c:numCache>
                <c:formatCode>General</c:formatCode>
                <c:ptCount val="16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</c:v>
                </c:pt>
                <c:pt idx="15">
                  <c:v>2012</c:v>
                </c:pt>
              </c:numCache>
            </c:numRef>
          </c:xVal>
          <c:yVal>
            <c:numRef>
              <c:f>Sheet5!$D$4:$D$19</c:f>
              <c:numCache>
                <c:formatCode>General</c:formatCode>
                <c:ptCount val="16"/>
                <c:pt idx="0">
                  <c:v>740.74</c:v>
                </c:pt>
                <c:pt idx="1">
                  <c:v>970.43</c:v>
                </c:pt>
                <c:pt idx="2">
                  <c:v>1229.23</c:v>
                </c:pt>
                <c:pt idx="3">
                  <c:v>1469.25</c:v>
                </c:pt>
                <c:pt idx="4">
                  <c:v>1320.28</c:v>
                </c:pt>
                <c:pt idx="5">
                  <c:v>1148.08</c:v>
                </c:pt>
                <c:pt idx="6">
                  <c:v>879.82</c:v>
                </c:pt>
                <c:pt idx="7">
                  <c:v>1111.92</c:v>
                </c:pt>
                <c:pt idx="8">
                  <c:v>1211.92</c:v>
                </c:pt>
                <c:pt idx="9">
                  <c:v>1248.29</c:v>
                </c:pt>
                <c:pt idx="10">
                  <c:v>1418.3</c:v>
                </c:pt>
                <c:pt idx="11">
                  <c:v>1468.36</c:v>
                </c:pt>
                <c:pt idx="12">
                  <c:v>903.25</c:v>
                </c:pt>
                <c:pt idx="13">
                  <c:v>1115.0999999999999</c:v>
                </c:pt>
                <c:pt idx="14">
                  <c:v>1257.6400000000001</c:v>
                </c:pt>
                <c:pt idx="15">
                  <c:v>1257.5999999999999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7919872"/>
        <c:axId val="70537216"/>
      </c:scatterChart>
      <c:valAx>
        <c:axId val="6791987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sz="2000" dirty="0"/>
                  <a:t>Year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70537216"/>
        <c:crosses val="autoZero"/>
        <c:crossBetween val="midCat"/>
        <c:majorUnit val="2"/>
      </c:valAx>
      <c:valAx>
        <c:axId val="7053721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 sz="2000" dirty="0"/>
                  <a:t>Price Index</a:t>
                </a:r>
              </a:p>
            </c:rich>
          </c:tx>
          <c:layout/>
          <c:overlay val="0"/>
        </c:title>
        <c:numFmt formatCode="_(&quot;$&quot;* #,##0_);_(&quot;$&quot;* \(#,##0\);_(&quot;$&quot;* &quot;-&quot;_);_(@_)" sourceLinked="0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67919872"/>
        <c:crosses val="autoZero"/>
        <c:crossBetween val="midCat"/>
      </c:valAx>
    </c:plotArea>
    <c:legend>
      <c:legendPos val="r"/>
      <c:layout/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spPr>
    <a:solidFill>
      <a:schemeClr val="tx1"/>
    </a:solidFill>
    <a:ln>
      <a:solidFill>
        <a:schemeClr val="bg1"/>
      </a:solidFill>
    </a:ln>
  </c:spPr>
  <c:txPr>
    <a:bodyPr/>
    <a:lstStyle/>
    <a:p>
      <a:pPr>
        <a:defRPr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2800" dirty="0"/>
              <a:t>Daily Average Revenue Transactions</a:t>
            </a:r>
          </a:p>
        </c:rich>
      </c:tx>
      <c:layout/>
      <c:overlay val="0"/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Sheet2!$C$2</c:f>
              <c:strCache>
                <c:ptCount val="1"/>
                <c:pt idx="0">
                  <c:v>ETRADE</c:v>
                </c:pt>
              </c:strCache>
            </c:strRef>
          </c:tx>
          <c:xVal>
            <c:numRef>
              <c:f>Sheet2!$B$3:$B$16</c:f>
              <c:numCache>
                <c:formatCode>General</c:formatCode>
                <c:ptCount val="14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</c:numCache>
            </c:numRef>
          </c:xVal>
          <c:yVal>
            <c:numRef>
              <c:f>Sheet2!$C$3:$C$16</c:f>
              <c:numCache>
                <c:formatCode>_(* #,##0_);_(* \(#,##0\);_(* "-"??_);_(@_)</c:formatCode>
                <c:ptCount val="14"/>
                <c:pt idx="0">
                  <c:v>68500</c:v>
                </c:pt>
                <c:pt idx="1">
                  <c:v>96570</c:v>
                </c:pt>
                <c:pt idx="2">
                  <c:v>89018</c:v>
                </c:pt>
                <c:pt idx="3">
                  <c:v>87464</c:v>
                </c:pt>
                <c:pt idx="4">
                  <c:v>119260</c:v>
                </c:pt>
                <c:pt idx="5">
                  <c:v>129285</c:v>
                </c:pt>
                <c:pt idx="6">
                  <c:v>97740</c:v>
                </c:pt>
                <c:pt idx="7">
                  <c:v>159348</c:v>
                </c:pt>
                <c:pt idx="8">
                  <c:v>187022</c:v>
                </c:pt>
                <c:pt idx="9">
                  <c:v>169075</c:v>
                </c:pt>
                <c:pt idx="10">
                  <c:v>179183</c:v>
                </c:pt>
                <c:pt idx="11">
                  <c:v>150532</c:v>
                </c:pt>
                <c:pt idx="12">
                  <c:v>157475</c:v>
                </c:pt>
                <c:pt idx="13">
                  <c:v>138112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Sheet2!$D$2</c:f>
              <c:strCache>
                <c:ptCount val="1"/>
                <c:pt idx="0">
                  <c:v>Charles Schwab</c:v>
                </c:pt>
              </c:strCache>
            </c:strRef>
          </c:tx>
          <c:xVal>
            <c:numRef>
              <c:f>Sheet2!$B$3:$B$16</c:f>
              <c:numCache>
                <c:formatCode>General</c:formatCode>
                <c:ptCount val="14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</c:numCache>
            </c:numRef>
          </c:xVal>
          <c:yVal>
            <c:numRef>
              <c:f>Sheet2!$D$3:$D$16</c:f>
              <c:numCache>
                <c:formatCode>_(* #,##0_);_(* \(#,##0\);_(* "-"??_);_(@_)</c:formatCode>
                <c:ptCount val="14"/>
                <c:pt idx="0">
                  <c:v>163100</c:v>
                </c:pt>
                <c:pt idx="1">
                  <c:v>242000</c:v>
                </c:pt>
                <c:pt idx="2">
                  <c:v>159700</c:v>
                </c:pt>
                <c:pt idx="3">
                  <c:v>134100</c:v>
                </c:pt>
                <c:pt idx="4">
                  <c:v>140800</c:v>
                </c:pt>
                <c:pt idx="5">
                  <c:v>156400</c:v>
                </c:pt>
                <c:pt idx="6">
                  <c:v>197900</c:v>
                </c:pt>
                <c:pt idx="7">
                  <c:v>234400</c:v>
                </c:pt>
                <c:pt idx="8">
                  <c:v>245300</c:v>
                </c:pt>
                <c:pt idx="9">
                  <c:v>292600</c:v>
                </c:pt>
                <c:pt idx="10">
                  <c:v>285800</c:v>
                </c:pt>
                <c:pt idx="11">
                  <c:v>270700</c:v>
                </c:pt>
                <c:pt idx="12">
                  <c:v>303800</c:v>
                </c:pt>
                <c:pt idx="13">
                  <c:v>282700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7952896"/>
        <c:axId val="79633024"/>
      </c:scatterChart>
      <c:valAx>
        <c:axId val="3795289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2000"/>
                </a:pPr>
                <a:r>
                  <a:rPr lang="en-US" sz="2000"/>
                  <a:t>Year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79633024"/>
        <c:crosses val="autoZero"/>
        <c:crossBetween val="midCat"/>
        <c:majorUnit val="2"/>
      </c:valAx>
      <c:valAx>
        <c:axId val="79633024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2000"/>
                </a:pPr>
                <a:r>
                  <a:rPr lang="en-US" sz="2000"/>
                  <a:t>DART's</a:t>
                </a:r>
              </a:p>
            </c:rich>
          </c:tx>
          <c:layout/>
          <c:overlay val="0"/>
        </c:title>
        <c:numFmt formatCode="_(* #,##0_);_(* \(#,##0\);_(* &quot;-&quot;??_);_(@_)" sourceLinked="1"/>
        <c:majorTickMark val="none"/>
        <c:minorTickMark val="none"/>
        <c:tickLblPos val="nextTo"/>
        <c:crossAx val="37952896"/>
        <c:crosses val="autoZero"/>
        <c:crossBetween val="midCat"/>
      </c:valAx>
    </c:plotArea>
    <c:legend>
      <c:legendPos val="r"/>
      <c:layout/>
      <c:overlay val="0"/>
    </c:legend>
    <c:plotVisOnly val="1"/>
    <c:dispBlanksAs val="gap"/>
    <c:showDLblsOverMax val="0"/>
  </c:chart>
  <c:spPr>
    <a:solidFill>
      <a:schemeClr val="tx1"/>
    </a:solidFill>
    <a:ln>
      <a:solidFill>
        <a:schemeClr val="bg1"/>
      </a:solidFill>
    </a:ln>
  </c:spPr>
  <c:txPr>
    <a:bodyPr/>
    <a:lstStyle/>
    <a:p>
      <a:pPr>
        <a:defRPr sz="16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89817"/>
            <a:ext cx="31089600" cy="627210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120"/>
            <a:ext cx="2560320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81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2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3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4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BC73-8A9C-4A7A-87CD-AC0443549FD7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278CA-C728-4985-A560-FB5F983F07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702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BC73-8A9C-4A7A-87CD-AC0443549FD7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278CA-C728-4985-A560-FB5F983F07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892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3" y="18802775"/>
            <a:ext cx="31089600" cy="5811520"/>
          </a:xfrm>
        </p:spPr>
        <p:txBody>
          <a:bodyPr anchor="t"/>
          <a:lstStyle>
            <a:lvl1pPr algn="l">
              <a:defRPr sz="16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3" y="12401978"/>
            <a:ext cx="31089600" cy="6400798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81012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2024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3037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404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506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BC73-8A9C-4A7A-87CD-AC0443549FD7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278CA-C728-4985-A560-FB5F983F07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698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54702" y="36413441"/>
            <a:ext cx="52362100" cy="10298853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826403" y="36413441"/>
            <a:ext cx="52362100" cy="10298853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BC73-8A9C-4A7A-87CD-AC0443549FD7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278CA-C728-4985-A560-FB5F983F07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100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49815"/>
            <a:ext cx="16160753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9466"/>
            <a:ext cx="16160753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3" y="6549815"/>
            <a:ext cx="16167100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3" y="9279466"/>
            <a:ext cx="16167100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BC73-8A9C-4A7A-87CD-AC0443549FD7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278CA-C728-4985-A560-FB5F983F07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324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BC73-8A9C-4A7A-87CD-AC0443549FD7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278CA-C728-4985-A560-FB5F983F07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68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BC73-8A9C-4A7A-87CD-AC0443549FD7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278CA-C728-4985-A560-FB5F983F07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513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1" y="1165014"/>
            <a:ext cx="12033253" cy="4958080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016"/>
            <a:ext cx="20447000" cy="24973282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1" y="6123096"/>
            <a:ext cx="12033253" cy="20015202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BC73-8A9C-4A7A-87CD-AC0443549FD7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278CA-C728-4985-A560-FB5F983F07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343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3" y="20482561"/>
            <a:ext cx="21945600" cy="2418082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3" y="2614506"/>
            <a:ext cx="21945600" cy="17556480"/>
          </a:xfrm>
        </p:spPr>
        <p:txBody>
          <a:bodyPr/>
          <a:lstStyle>
            <a:lvl1pPr marL="0" indent="0">
              <a:buNone/>
              <a:defRPr sz="13200"/>
            </a:lvl1pPr>
            <a:lvl2pPr marL="1881012" indent="0">
              <a:buNone/>
              <a:defRPr sz="11500"/>
            </a:lvl2pPr>
            <a:lvl3pPr marL="3762024" indent="0">
              <a:buNone/>
              <a:defRPr sz="9900"/>
            </a:lvl3pPr>
            <a:lvl4pPr marL="5643037" indent="0">
              <a:buNone/>
              <a:defRPr sz="8200"/>
            </a:lvl4pPr>
            <a:lvl5pPr marL="7524049" indent="0">
              <a:buNone/>
              <a:defRPr sz="8200"/>
            </a:lvl5pPr>
            <a:lvl6pPr marL="9405061" indent="0">
              <a:buNone/>
              <a:defRPr sz="8200"/>
            </a:lvl6pPr>
            <a:lvl7pPr marL="11286073" indent="0">
              <a:buNone/>
              <a:defRPr sz="8200"/>
            </a:lvl7pPr>
            <a:lvl8pPr marL="13167086" indent="0">
              <a:buNone/>
              <a:defRPr sz="8200"/>
            </a:lvl8pPr>
            <a:lvl9pPr marL="15048098" indent="0">
              <a:buNone/>
              <a:defRPr sz="8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3" y="22900643"/>
            <a:ext cx="21945600" cy="3434078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BC73-8A9C-4A7A-87CD-AC0443549FD7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278CA-C728-4985-A560-FB5F983F07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361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BC73-8A9C-4A7A-87CD-AC0443549FD7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278CA-C728-4985-A560-FB5F983F07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304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4855052" y="6251792"/>
            <a:ext cx="26333448" cy="13315018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54700" y="6251792"/>
            <a:ext cx="78390753" cy="13315018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BC73-8A9C-4A7A-87CD-AC0443549FD7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278CA-C728-4985-A560-FB5F983F07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370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  <a:prstGeom prst="rect">
            <a:avLst/>
          </a:prstGeom>
        </p:spPr>
        <p:txBody>
          <a:bodyPr vert="horz" lIns="376202" tIns="188101" rIns="376202" bIns="18810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827523"/>
            <a:ext cx="32918400" cy="19310775"/>
          </a:xfrm>
          <a:prstGeom prst="rect">
            <a:avLst/>
          </a:prstGeom>
        </p:spPr>
        <p:txBody>
          <a:bodyPr vert="horz" lIns="376202" tIns="188101" rIns="376202" bIns="18810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7120429"/>
            <a:ext cx="8534400" cy="1557866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l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ABC73-8A9C-4A7A-87CD-AC0443549FD7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7120429"/>
            <a:ext cx="11582400" cy="1557866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ct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7120429"/>
            <a:ext cx="8534400" cy="1557866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278CA-C728-4985-A560-FB5F983F07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9580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762024" rtl="0" eaLnBrk="1" latinLnBrk="0" hangingPunct="1">
        <a:spcBef>
          <a:spcPct val="0"/>
        </a:spcBef>
        <a:buNone/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0759" indent="-1410759" algn="l" defTabSz="3762024" rtl="0" eaLnBrk="1" latinLnBrk="0" hangingPunct="1">
        <a:spcBef>
          <a:spcPct val="20000"/>
        </a:spcBef>
        <a:buFont typeface="Arial" pitchFamily="34" charset="0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1pPr>
      <a:lvl2pPr marL="3056645" indent="-1175633" algn="l" defTabSz="3762024" rtl="0" eaLnBrk="1" latinLnBrk="0" hangingPunct="1">
        <a:spcBef>
          <a:spcPct val="20000"/>
        </a:spcBef>
        <a:buFont typeface="Arial" pitchFamily="34" charset="0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702531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543" indent="-940506" algn="l" defTabSz="3762024" rtl="0" eaLnBrk="1" latinLnBrk="0" hangingPunct="1">
        <a:spcBef>
          <a:spcPct val="20000"/>
        </a:spcBef>
        <a:buFont typeface="Arial" pitchFamily="34" charset="0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64555" indent="-940506" algn="l" defTabSz="3762024" rtl="0" eaLnBrk="1" latinLnBrk="0" hangingPunct="1">
        <a:spcBef>
          <a:spcPct val="20000"/>
        </a:spcBef>
        <a:buFont typeface="Arial" pitchFamily="34" charset="0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45567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6580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107592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88604" indent="-940506" algn="l" defTabSz="3762024" rtl="0" eaLnBrk="1" latinLnBrk="0" hangingPunct="1">
        <a:spcBef>
          <a:spcPct val="20000"/>
        </a:spcBef>
        <a:buFont typeface="Arial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1012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2024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3037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4049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5061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6073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7086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8098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67000" y="1524001"/>
            <a:ext cx="31089600" cy="914399"/>
          </a:xfrm>
        </p:spPr>
        <p:txBody>
          <a:bodyPr>
            <a:noAutofit/>
          </a:bodyPr>
          <a:lstStyle/>
          <a:p>
            <a:r>
              <a:rPr lang="en-US" sz="11000" b="1" dirty="0" smtClean="0"/>
              <a:t>How Technology has Effected Trading in Finance </a:t>
            </a:r>
            <a:br>
              <a:rPr lang="en-US" sz="11000" b="1" dirty="0" smtClean="0"/>
            </a:br>
            <a:r>
              <a:rPr lang="en-US" sz="9000" b="1" dirty="0" smtClean="0"/>
              <a:t>By Darren Brown</a:t>
            </a:r>
            <a:endParaRPr lang="en-US" sz="9000" b="1" dirty="0"/>
          </a:p>
        </p:txBody>
      </p:sp>
      <p:grpSp>
        <p:nvGrpSpPr>
          <p:cNvPr id="26" name="Group 25"/>
          <p:cNvGrpSpPr/>
          <p:nvPr/>
        </p:nvGrpSpPr>
        <p:grpSpPr>
          <a:xfrm>
            <a:off x="3352800" y="14630400"/>
            <a:ext cx="10715625" cy="12725400"/>
            <a:chOff x="3352800" y="14630400"/>
            <a:chExt cx="10715625" cy="12725400"/>
          </a:xfrm>
        </p:grpSpPr>
        <p:grpSp>
          <p:nvGrpSpPr>
            <p:cNvPr id="24" name="Group 23"/>
            <p:cNvGrpSpPr/>
            <p:nvPr/>
          </p:nvGrpSpPr>
          <p:grpSpPr>
            <a:xfrm>
              <a:off x="3352800" y="19050000"/>
              <a:ext cx="10715625" cy="7254240"/>
              <a:chOff x="3352800" y="19050000"/>
              <a:chExt cx="10715625" cy="7254240"/>
            </a:xfrm>
          </p:grpSpPr>
          <p:pic>
            <p:nvPicPr>
              <p:cNvPr id="1026" name="Picture 2" descr="The big board room in 1920.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52800" y="19050000"/>
                <a:ext cx="5524500" cy="2681422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88900" cap="sq">
                <a:solidFill>
                  <a:srgbClr val="FFFFFF"/>
                </a:solidFill>
                <a:miter lim="800000"/>
              </a:ln>
              <a:effectLst>
                <a:outerShdw blurRad="55000" dist="18000" dir="54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twoPt" dir="t">
                  <a:rot lat="0" lon="0" rev="7200000"/>
                </a:lightRig>
              </a:scene3d>
              <a:sp3d>
                <a:bevelT w="25400" h="19050"/>
                <a:contourClr>
                  <a:srgbClr val="FFFFFF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28" name="Picture 4" descr="The floor of the NYSE in 1969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15826"/>
              <a:stretch/>
            </p:blipFill>
            <p:spPr bwMode="auto">
              <a:xfrm>
                <a:off x="8710612" y="19050000"/>
                <a:ext cx="5357813" cy="2693181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88900" cap="sq">
                <a:solidFill>
                  <a:srgbClr val="FFFFFF"/>
                </a:solidFill>
                <a:miter lim="800000"/>
              </a:ln>
              <a:effectLst>
                <a:outerShdw blurRad="55000" dist="18000" dir="54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twoPt" dir="t">
                  <a:rot lat="0" lon="0" rev="7200000"/>
                </a:lightRig>
              </a:scene3d>
              <a:sp3d>
                <a:bevelT w="25400" h="19050"/>
                <a:contourClr>
                  <a:srgbClr val="FFFFFF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30" name="Picture 6" descr="Here's what the floor of the stock exchange looks like now.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52800" y="21793200"/>
                <a:ext cx="10715625" cy="4511040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88900" cap="sq">
                <a:solidFill>
                  <a:srgbClr val="FFFFFF"/>
                </a:solidFill>
                <a:miter lim="800000"/>
              </a:ln>
              <a:effectLst>
                <a:outerShdw blurRad="55000" dist="18000" dir="54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twoPt" dir="t">
                  <a:rot lat="0" lon="0" rev="7200000"/>
                </a:lightRig>
              </a:scene3d>
              <a:sp3d>
                <a:bevelT w="25400" h="19050"/>
                <a:contourClr>
                  <a:srgbClr val="FFFFFF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1" name="TextBox 10"/>
            <p:cNvSpPr txBox="1"/>
            <p:nvPr/>
          </p:nvSpPr>
          <p:spPr>
            <a:xfrm>
              <a:off x="4648200" y="14630400"/>
              <a:ext cx="7924800" cy="28007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8800" dirty="0" smtClean="0"/>
                <a:t>New York</a:t>
              </a:r>
            </a:p>
            <a:p>
              <a:pPr algn="ctr"/>
              <a:r>
                <a:rPr lang="en-US" sz="8800" dirty="0" smtClean="0"/>
                <a:t> Stock Exchange</a:t>
              </a:r>
              <a:endParaRPr lang="en-US" sz="88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890010" y="17958137"/>
              <a:ext cx="448056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0" dirty="0" smtClean="0"/>
                <a:t>1920</a:t>
              </a:r>
              <a:endParaRPr lang="en-US" sz="6000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9101613" y="17958137"/>
              <a:ext cx="448056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0" dirty="0" smtClean="0"/>
                <a:t>1970</a:t>
              </a:r>
              <a:endParaRPr lang="en-US" sz="6000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370320" y="26340137"/>
              <a:ext cx="448056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0" dirty="0" smtClean="0"/>
                <a:t>2013</a:t>
              </a:r>
              <a:endParaRPr lang="en-US" sz="6000" dirty="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990600" y="4038600"/>
            <a:ext cx="34335720" cy="9664721"/>
            <a:chOff x="990600" y="3428999"/>
            <a:chExt cx="34335720" cy="9664721"/>
          </a:xfrm>
        </p:grpSpPr>
        <p:cxnSp>
          <p:nvCxnSpPr>
            <p:cNvPr id="4" name="Straight Connector 3"/>
            <p:cNvCxnSpPr/>
            <p:nvPr/>
          </p:nvCxnSpPr>
          <p:spPr>
            <a:xfrm>
              <a:off x="2438400" y="8915400"/>
              <a:ext cx="31699200" cy="0"/>
            </a:xfrm>
            <a:prstGeom prst="line">
              <a:avLst/>
            </a:prstGeom>
            <a:ln w="190500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TextBox 2"/>
            <p:cNvSpPr txBox="1"/>
            <p:nvPr/>
          </p:nvSpPr>
          <p:spPr>
            <a:xfrm>
              <a:off x="1371600" y="3429000"/>
              <a:ext cx="6324600" cy="424731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marL="1143000" indent="-1143000">
                <a:buFont typeface="Arial" pitchFamily="34" charset="0"/>
                <a:buChar char="•"/>
              </a:pPr>
              <a:r>
                <a:rPr lang="en-US" sz="5400" dirty="0" smtClean="0"/>
                <a:t>Pencil and Paper.</a:t>
              </a:r>
            </a:p>
            <a:p>
              <a:pPr marL="1143000" indent="-1143000">
                <a:buFont typeface="Arial" pitchFamily="34" charset="0"/>
                <a:buChar char="•"/>
              </a:pPr>
              <a:r>
                <a:rPr lang="en-US" sz="5400" dirty="0" smtClean="0"/>
                <a:t>Prices put on wall manually.</a:t>
              </a:r>
            </a:p>
            <a:p>
              <a:pPr marL="1143000" indent="-1143000">
                <a:buFont typeface="Arial" pitchFamily="34" charset="0"/>
                <a:buChar char="•"/>
              </a:pPr>
              <a:r>
                <a:rPr lang="en-US" sz="5400" dirty="0" smtClean="0"/>
                <a:t>All trades made on floor.</a:t>
              </a:r>
              <a:endParaRPr lang="en-US" sz="5400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7238523" y="9677400"/>
              <a:ext cx="6324600" cy="34163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marL="1143000" indent="-1143000">
                <a:buFont typeface="Arial" pitchFamily="34" charset="0"/>
                <a:buChar char="•"/>
              </a:pPr>
              <a:r>
                <a:rPr lang="en-US" sz="5400" dirty="0" smtClean="0"/>
                <a:t>Introduction of telephone.</a:t>
              </a:r>
            </a:p>
            <a:p>
              <a:pPr marL="1143000" indent="-1143000">
                <a:buFont typeface="Arial" pitchFamily="34" charset="0"/>
                <a:buChar char="•"/>
              </a:pPr>
              <a:r>
                <a:rPr lang="en-US" sz="5400" dirty="0" smtClean="0"/>
                <a:t>Trades allowed to be called in.</a:t>
              </a:r>
              <a:endParaRPr lang="en-US" sz="54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2553950" y="3428999"/>
              <a:ext cx="6324600" cy="424731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marL="1143000" indent="-1143000">
                <a:buFont typeface="Arial" pitchFamily="34" charset="0"/>
                <a:buChar char="•"/>
              </a:pPr>
              <a:r>
                <a:rPr lang="en-US" sz="5400" dirty="0" smtClean="0"/>
                <a:t>Invention of computers.</a:t>
              </a:r>
            </a:p>
            <a:p>
              <a:pPr marL="1143000" indent="-1143000">
                <a:buFont typeface="Arial" pitchFamily="34" charset="0"/>
                <a:buChar char="•"/>
              </a:pPr>
              <a:r>
                <a:rPr lang="en-US" sz="5400" dirty="0" smtClean="0"/>
                <a:t>Easier record keeping and calculations.</a:t>
              </a:r>
              <a:endParaRPr lang="en-US" sz="540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7602200" y="9677400"/>
              <a:ext cx="7696200" cy="34163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marL="1143000" indent="-1143000">
                <a:buFont typeface="Arial" pitchFamily="34" charset="0"/>
                <a:buChar char="•"/>
              </a:pPr>
              <a:r>
                <a:rPr lang="en-US" sz="5400" dirty="0" smtClean="0"/>
                <a:t>Internet is created.</a:t>
              </a:r>
            </a:p>
            <a:p>
              <a:pPr marL="1143000" indent="-1143000">
                <a:buFont typeface="Arial" pitchFamily="34" charset="0"/>
                <a:buChar char="•"/>
              </a:pPr>
              <a:r>
                <a:rPr lang="en-US" sz="5400" dirty="0" smtClean="0"/>
                <a:t>Stocks can be viewed online by trading professionals.</a:t>
              </a:r>
              <a:endParaRPr lang="en-US" sz="5400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3241000" y="3429000"/>
              <a:ext cx="10210800" cy="424731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marL="1143000" indent="-1143000">
                <a:buFont typeface="Arial" pitchFamily="34" charset="0"/>
                <a:buChar char="•"/>
              </a:pPr>
              <a:r>
                <a:rPr lang="en-US" sz="5400" dirty="0" smtClean="0"/>
                <a:t>Online Trading makes it’s debut.</a:t>
              </a:r>
            </a:p>
            <a:p>
              <a:pPr marL="1143000" indent="-1143000">
                <a:buFont typeface="Arial" pitchFamily="34" charset="0"/>
                <a:buChar char="•"/>
              </a:pPr>
              <a:r>
                <a:rPr lang="en-US" sz="5400" dirty="0" smtClean="0"/>
                <a:t>“Day Traders” enter the market.</a:t>
              </a:r>
            </a:p>
            <a:p>
              <a:pPr marL="1143000" indent="-1143000">
                <a:buFont typeface="Arial" pitchFamily="34" charset="0"/>
                <a:buChar char="•"/>
              </a:pPr>
              <a:r>
                <a:rPr lang="en-US" sz="5400" dirty="0" smtClean="0"/>
                <a:t>New Online Trading Industry (ETRADE, Charles Schwab, etc.)</a:t>
              </a:r>
              <a:endParaRPr lang="en-US" sz="5400" dirty="0"/>
            </a:p>
          </p:txBody>
        </p:sp>
        <p:cxnSp>
          <p:nvCxnSpPr>
            <p:cNvPr id="6" name="Straight Connector 5"/>
            <p:cNvCxnSpPr/>
            <p:nvPr/>
          </p:nvCxnSpPr>
          <p:spPr>
            <a:xfrm flipV="1">
              <a:off x="2438400" y="7676317"/>
              <a:ext cx="0" cy="1239083"/>
            </a:xfrm>
            <a:prstGeom prst="line">
              <a:avLst/>
            </a:prstGeom>
            <a:ln w="127000">
              <a:solidFill>
                <a:schemeClr val="tx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V="1">
              <a:off x="15621000" y="7696200"/>
              <a:ext cx="0" cy="1239083"/>
            </a:xfrm>
            <a:prstGeom prst="line">
              <a:avLst/>
            </a:prstGeom>
            <a:ln w="127000">
              <a:solidFill>
                <a:schemeClr val="tx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V="1">
              <a:off x="28327350" y="7696200"/>
              <a:ext cx="0" cy="1239083"/>
            </a:xfrm>
            <a:prstGeom prst="line">
              <a:avLst/>
            </a:prstGeom>
            <a:ln w="127000">
              <a:solidFill>
                <a:schemeClr val="tx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>
              <a:stCxn id="13" idx="0"/>
            </p:cNvCxnSpPr>
            <p:nvPr/>
          </p:nvCxnSpPr>
          <p:spPr>
            <a:xfrm flipV="1">
              <a:off x="10400823" y="8935283"/>
              <a:ext cx="0" cy="742117"/>
            </a:xfrm>
            <a:prstGeom prst="line">
              <a:avLst/>
            </a:prstGeom>
            <a:ln w="127000">
              <a:solidFill>
                <a:schemeClr val="tx1"/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21393150" y="8964274"/>
              <a:ext cx="0" cy="742117"/>
            </a:xfrm>
            <a:prstGeom prst="line">
              <a:avLst/>
            </a:prstGeom>
            <a:ln w="127000">
              <a:solidFill>
                <a:schemeClr val="tx1"/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990600" y="9448800"/>
              <a:ext cx="2377440" cy="12311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1900</a:t>
              </a:r>
              <a:endParaRPr lang="en-US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2948880" y="9448800"/>
              <a:ext cx="2377440" cy="12311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2013</a:t>
              </a:r>
              <a:endParaRPr lang="en-US" dirty="0"/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8987074" y="8217694"/>
            <a:ext cx="282749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1920’s</a:t>
            </a:r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14151768" y="9713118"/>
            <a:ext cx="282749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1950’s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19979401" y="8217694"/>
            <a:ext cx="282749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1980’s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26913601" y="9726215"/>
            <a:ext cx="2827497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Late</a:t>
            </a:r>
          </a:p>
          <a:p>
            <a:pPr algn="ctr"/>
            <a:r>
              <a:rPr lang="en-US" dirty="0" smtClean="0"/>
              <a:t>1990’s</a:t>
            </a:r>
            <a:endParaRPr lang="en-US" dirty="0"/>
          </a:p>
        </p:txBody>
      </p:sp>
      <p:graphicFrame>
        <p:nvGraphicFramePr>
          <p:cNvPr id="37" name="Chart 3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1509399"/>
              </p:ext>
            </p:extLst>
          </p:nvPr>
        </p:nvGraphicFramePr>
        <p:xfrm>
          <a:off x="16535400" y="23622000"/>
          <a:ext cx="7861936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24940260" y="14630400"/>
            <a:ext cx="10515600" cy="133882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1143000" indent="-1143000">
              <a:buFont typeface="Arial" pitchFamily="34" charset="0"/>
              <a:buChar char="•"/>
            </a:pPr>
            <a:r>
              <a:rPr lang="en-US" sz="5400" dirty="0" smtClean="0"/>
              <a:t>Positive correlation between the NYSE trading volume and DART’s of ETRADE and Charles Schwab.</a:t>
            </a:r>
          </a:p>
          <a:p>
            <a:pPr marL="1143000" indent="-1143000">
              <a:buFont typeface="Arial" pitchFamily="34" charset="0"/>
              <a:buChar char="•"/>
            </a:pPr>
            <a:r>
              <a:rPr lang="en-US" sz="5400" dirty="0" smtClean="0"/>
              <a:t>Daily Average Revenue Trades for both ETRADE and Charles Schwab correlate with </a:t>
            </a:r>
            <a:r>
              <a:rPr lang="en-US" sz="5400" dirty="0" err="1" smtClean="0"/>
              <a:t>Nasdaq</a:t>
            </a:r>
            <a:r>
              <a:rPr lang="en-US" sz="5400" dirty="0" smtClean="0"/>
              <a:t> and S+P 500.</a:t>
            </a:r>
          </a:p>
          <a:p>
            <a:pPr marL="1143000" indent="-1143000">
              <a:buFont typeface="Arial" pitchFamily="34" charset="0"/>
              <a:buChar char="•"/>
            </a:pPr>
            <a:r>
              <a:rPr lang="en-US" sz="5400" dirty="0" smtClean="0"/>
              <a:t>In 2000, all three graphs spike just prior to significant drop in 2001 (due to 9/11).</a:t>
            </a:r>
          </a:p>
          <a:p>
            <a:pPr marL="1143000" indent="-1143000">
              <a:buFont typeface="Arial" pitchFamily="34" charset="0"/>
              <a:buChar char="•"/>
            </a:pPr>
            <a:r>
              <a:rPr lang="en-US" sz="5400" dirty="0" smtClean="0"/>
              <a:t>Steady increase from 2002 to 2008 until housing bubble burst.</a:t>
            </a:r>
          </a:p>
          <a:p>
            <a:pPr marL="1143000" indent="-1143000">
              <a:buFont typeface="Arial" pitchFamily="34" charset="0"/>
              <a:buChar char="•"/>
            </a:pPr>
            <a:r>
              <a:rPr lang="en-US" sz="5400" dirty="0" smtClean="0"/>
              <a:t>ETRADE and Charles Schwab DART’s affected much less by the 2008 crisis than the </a:t>
            </a:r>
            <a:r>
              <a:rPr lang="en-US" sz="5400" dirty="0" err="1" smtClean="0"/>
              <a:t>Nasdaq</a:t>
            </a:r>
            <a:r>
              <a:rPr lang="en-US" sz="5400" dirty="0" smtClean="0"/>
              <a:t> and S+P 500 market indexes.</a:t>
            </a:r>
          </a:p>
        </p:txBody>
      </p:sp>
      <p:graphicFrame>
        <p:nvGraphicFramePr>
          <p:cNvPr id="40" name="Chart 3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8242303"/>
              </p:ext>
            </p:extLst>
          </p:nvPr>
        </p:nvGraphicFramePr>
        <p:xfrm>
          <a:off x="16535400" y="18901966"/>
          <a:ext cx="7871460" cy="4502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28" name="Picture 4" descr="http://alphaleon.files.wordpress.com/2012/09/average-annual-nyse-volume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35400" y="14387096"/>
            <a:ext cx="7861935" cy="429778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17701259" y="14458146"/>
            <a:ext cx="4976097" cy="95410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</a:rPr>
              <a:t>NYSE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</a:rPr>
              <a:t> Average Annual Trading Volume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02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4076</TotalTime>
  <Words>200</Words>
  <Application>Microsoft Office PowerPoint</Application>
  <PresentationFormat>Custom</PresentationFormat>
  <Paragraphs>38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How Technology has Effected Trading in Finance  By Darren Brown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Technology has Effected Trading in Finance By Darren Brown</dc:title>
  <dc:creator>Darren Brown</dc:creator>
  <cp:lastModifiedBy>Darren Brown</cp:lastModifiedBy>
  <cp:revision>7</cp:revision>
  <dcterms:created xsi:type="dcterms:W3CDTF">2013-04-18T16:16:28Z</dcterms:created>
  <dcterms:modified xsi:type="dcterms:W3CDTF">2013-04-23T15:17:44Z</dcterms:modified>
</cp:coreProperties>
</file>