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1148000" cy="21945600"/>
  <p:notesSz cx="147828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1pPr>
    <a:lvl2pPr marL="484188" indent="-26988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2pPr>
    <a:lvl3pPr marL="968375" indent="-53975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3pPr>
    <a:lvl4pPr marL="1454150" indent="-82550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4pPr>
    <a:lvl5pPr marL="1938338" indent="-109538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rajagop" initials="k" lastIdx="6" clrIdx="0"/>
  <p:cmAuthor id="1" name="Christine Nichols" initials="CN" lastIdx="1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5484"/>
    <a:srgbClr val="00A4FF"/>
    <a:srgbClr val="2A8DE9"/>
    <a:srgbClr val="FFFFE9"/>
    <a:srgbClr val="FF0066"/>
    <a:srgbClr val="E9EFFF"/>
    <a:srgbClr val="339966"/>
    <a:srgbClr val="AF333F"/>
    <a:srgbClr val="65D9E9"/>
    <a:srgbClr val="7DC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781" autoAdjust="0"/>
    <p:restoredTop sz="99882" autoAdjust="0"/>
  </p:normalViewPr>
  <p:slideViewPr>
    <p:cSldViewPr>
      <p:cViewPr>
        <p:scale>
          <a:sx n="28" d="100"/>
          <a:sy n="28" d="100"/>
        </p:scale>
        <p:origin x="-560" y="-248"/>
      </p:cViewPr>
      <p:guideLst>
        <p:guide orient="horz" pos="6912"/>
        <p:guide pos="129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commentAuthors" Target="commentAuthors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40556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8374063" y="0"/>
            <a:ext cx="64055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6405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8374063" y="8829675"/>
            <a:ext cx="64055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E3C863B-3B9E-4A45-9900-E2FEEE4D3A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0750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40556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8374063" y="0"/>
            <a:ext cx="64055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124325" y="696913"/>
            <a:ext cx="6534150" cy="34845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477963" y="4418013"/>
            <a:ext cx="1182687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6405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8374063" y="8829675"/>
            <a:ext cx="64055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9837CF-B59D-47B7-B37F-DC4CF658B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924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1pPr>
    <a:lvl2pPr marL="48418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2pPr>
    <a:lvl3pPr marL="96837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3pPr>
    <a:lvl4pPr marL="145415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4pPr>
    <a:lvl5pPr marL="193833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5pPr>
    <a:lvl6pPr marL="2424532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9438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94344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9251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86765" y="6818169"/>
            <a:ext cx="34974471" cy="4703618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1870" y="12436188"/>
            <a:ext cx="28804265" cy="5607627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 algn="ctr">
              <a:buNone/>
              <a:defRPr/>
            </a:lvl1pPr>
            <a:lvl2pPr marL="484906" indent="0" algn="ctr">
              <a:buNone/>
              <a:defRPr/>
            </a:lvl2pPr>
            <a:lvl3pPr marL="969813" indent="0" algn="ctr">
              <a:buNone/>
              <a:defRPr/>
            </a:lvl3pPr>
            <a:lvl4pPr marL="1454719" indent="0" algn="ctr">
              <a:buNone/>
              <a:defRPr/>
            </a:lvl4pPr>
            <a:lvl5pPr marL="1939625" indent="0" algn="ctr">
              <a:buNone/>
              <a:defRPr/>
            </a:lvl5pPr>
            <a:lvl6pPr marL="2424532" indent="0" algn="ctr">
              <a:buNone/>
              <a:defRPr/>
            </a:lvl6pPr>
            <a:lvl7pPr marL="2909438" indent="0" algn="ctr">
              <a:buNone/>
              <a:defRPr/>
            </a:lvl7pPr>
            <a:lvl8pPr marL="3394344" indent="0" algn="ctr">
              <a:buNone/>
              <a:defRPr/>
            </a:lvl8pPr>
            <a:lvl9pPr marL="387925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555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6736" y="5120987"/>
            <a:ext cx="37034529" cy="14483195"/>
          </a:xfrm>
          <a:prstGeom prst="rect">
            <a:avLst/>
          </a:prstGeom>
        </p:spPr>
        <p:txBody>
          <a:bodyPr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220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1238" y="14102198"/>
            <a:ext cx="34974471" cy="4358986"/>
          </a:xfrm>
          <a:prstGeom prst="rect">
            <a:avLst/>
          </a:prstGeom>
        </p:spPr>
        <p:txBody>
          <a:bodyPr lIns="96981" tIns="48491" rIns="96981" bIns="48491" anchor="t"/>
          <a:lstStyle>
            <a:lvl1pPr algn="l">
              <a:defRPr sz="4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51238" y="9301598"/>
            <a:ext cx="34974471" cy="4800600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100"/>
            </a:lvl1pPr>
            <a:lvl2pPr marL="484906" indent="0">
              <a:buNone/>
              <a:defRPr sz="1900"/>
            </a:lvl2pPr>
            <a:lvl3pPr marL="969813" indent="0">
              <a:buNone/>
              <a:defRPr sz="1700"/>
            </a:lvl3pPr>
            <a:lvl4pPr marL="1454719" indent="0">
              <a:buNone/>
              <a:defRPr sz="1500"/>
            </a:lvl4pPr>
            <a:lvl5pPr marL="1939625" indent="0">
              <a:buNone/>
              <a:defRPr sz="1500"/>
            </a:lvl5pPr>
            <a:lvl6pPr marL="2424532" indent="0">
              <a:buNone/>
              <a:defRPr sz="1500"/>
            </a:lvl6pPr>
            <a:lvl7pPr marL="2909438" indent="0">
              <a:buNone/>
              <a:defRPr sz="1500"/>
            </a:lvl7pPr>
            <a:lvl8pPr marL="3394344" indent="0">
              <a:buNone/>
              <a:defRPr sz="1500"/>
            </a:lvl8pPr>
            <a:lvl9pPr marL="3879251" indent="0">
              <a:buNone/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485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6737" y="5120987"/>
            <a:ext cx="18437520" cy="1448319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653745" y="5120987"/>
            <a:ext cx="18437520" cy="1448319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93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6736" y="4913170"/>
            <a:ext cx="18181674" cy="2047009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500" b="1"/>
            </a:lvl1pPr>
            <a:lvl2pPr marL="484906" indent="0">
              <a:buNone/>
              <a:defRPr sz="2100" b="1"/>
            </a:lvl2pPr>
            <a:lvl3pPr marL="969813" indent="0">
              <a:buNone/>
              <a:defRPr sz="1900" b="1"/>
            </a:lvl3pPr>
            <a:lvl4pPr marL="1454719" indent="0">
              <a:buNone/>
              <a:defRPr sz="1700" b="1"/>
            </a:lvl4pPr>
            <a:lvl5pPr marL="1939625" indent="0">
              <a:buNone/>
              <a:defRPr sz="1700" b="1"/>
            </a:lvl5pPr>
            <a:lvl6pPr marL="2424532" indent="0">
              <a:buNone/>
              <a:defRPr sz="1700" b="1"/>
            </a:lvl6pPr>
            <a:lvl7pPr marL="2909438" indent="0">
              <a:buNone/>
              <a:defRPr sz="1700" b="1"/>
            </a:lvl7pPr>
            <a:lvl8pPr marL="3394344" indent="0">
              <a:buNone/>
              <a:defRPr sz="1700" b="1"/>
            </a:lvl8pPr>
            <a:lvl9pPr marL="387925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6736" y="6960179"/>
            <a:ext cx="18181674" cy="1264400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902945" y="4913170"/>
            <a:ext cx="18188320" cy="2047009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500" b="1"/>
            </a:lvl1pPr>
            <a:lvl2pPr marL="484906" indent="0">
              <a:buNone/>
              <a:defRPr sz="2100" b="1"/>
            </a:lvl2pPr>
            <a:lvl3pPr marL="969813" indent="0">
              <a:buNone/>
              <a:defRPr sz="1900" b="1"/>
            </a:lvl3pPr>
            <a:lvl4pPr marL="1454719" indent="0">
              <a:buNone/>
              <a:defRPr sz="1700" b="1"/>
            </a:lvl4pPr>
            <a:lvl5pPr marL="1939625" indent="0">
              <a:buNone/>
              <a:defRPr sz="1700" b="1"/>
            </a:lvl5pPr>
            <a:lvl6pPr marL="2424532" indent="0">
              <a:buNone/>
              <a:defRPr sz="1700" b="1"/>
            </a:lvl6pPr>
            <a:lvl7pPr marL="2909438" indent="0">
              <a:buNone/>
              <a:defRPr sz="1700" b="1"/>
            </a:lvl7pPr>
            <a:lvl8pPr marL="3394344" indent="0">
              <a:buNone/>
              <a:defRPr sz="1700" b="1"/>
            </a:lvl8pPr>
            <a:lvl9pPr marL="387925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902945" y="6960179"/>
            <a:ext cx="18188320" cy="1264400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577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48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388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4570"/>
            <a:ext cx="13538237" cy="3718213"/>
          </a:xfrm>
          <a:prstGeom prst="rect">
            <a:avLst/>
          </a:prstGeom>
        </p:spPr>
        <p:txBody>
          <a:bodyPr lIns="96981" tIns="48491" rIns="96981" bIns="48491"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8391" y="874569"/>
            <a:ext cx="23002875" cy="18729613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56736" y="4592782"/>
            <a:ext cx="13538237" cy="15011400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1500"/>
            </a:lvl1pPr>
            <a:lvl2pPr marL="484906" indent="0">
              <a:buNone/>
              <a:defRPr sz="1300"/>
            </a:lvl2pPr>
            <a:lvl3pPr marL="969813" indent="0">
              <a:buNone/>
              <a:defRPr sz="1100"/>
            </a:lvl3pPr>
            <a:lvl4pPr marL="1454719" indent="0">
              <a:buNone/>
              <a:defRPr sz="1000"/>
            </a:lvl4pPr>
            <a:lvl5pPr marL="1939625" indent="0">
              <a:buNone/>
              <a:defRPr sz="1000"/>
            </a:lvl5pPr>
            <a:lvl6pPr marL="2424532" indent="0">
              <a:buNone/>
              <a:defRPr sz="1000"/>
            </a:lvl6pPr>
            <a:lvl7pPr marL="2909438" indent="0">
              <a:buNone/>
              <a:defRPr sz="1000"/>
            </a:lvl7pPr>
            <a:lvl8pPr marL="3394344" indent="0">
              <a:buNone/>
              <a:defRPr sz="1000"/>
            </a:lvl8pPr>
            <a:lvl9pPr marL="38792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796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5794" y="15361228"/>
            <a:ext cx="24689132" cy="1814945"/>
          </a:xfrm>
          <a:prstGeom prst="rect">
            <a:avLst/>
          </a:prstGeom>
        </p:spPr>
        <p:txBody>
          <a:bodyPr lIns="96981" tIns="48491" rIns="96981" bIns="48491"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065794" y="1960420"/>
            <a:ext cx="24689132" cy="13167014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3400"/>
            </a:lvl1pPr>
            <a:lvl2pPr marL="484906" indent="0">
              <a:buNone/>
              <a:defRPr sz="3000"/>
            </a:lvl2pPr>
            <a:lvl3pPr marL="969813" indent="0">
              <a:buNone/>
              <a:defRPr sz="2500"/>
            </a:lvl3pPr>
            <a:lvl4pPr marL="1454719" indent="0">
              <a:buNone/>
              <a:defRPr sz="2100"/>
            </a:lvl4pPr>
            <a:lvl5pPr marL="1939625" indent="0">
              <a:buNone/>
              <a:defRPr sz="2100"/>
            </a:lvl5pPr>
            <a:lvl6pPr marL="2424532" indent="0">
              <a:buNone/>
              <a:defRPr sz="2100"/>
            </a:lvl6pPr>
            <a:lvl7pPr marL="2909438" indent="0">
              <a:buNone/>
              <a:defRPr sz="2100"/>
            </a:lvl7pPr>
            <a:lvl8pPr marL="3394344" indent="0">
              <a:buNone/>
              <a:defRPr sz="2100"/>
            </a:lvl8pPr>
            <a:lvl9pPr marL="3879251" indent="0">
              <a:buNone/>
              <a:defRPr sz="21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5794" y="17176174"/>
            <a:ext cx="24689132" cy="2575214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1500"/>
            </a:lvl1pPr>
            <a:lvl2pPr marL="484906" indent="0">
              <a:buNone/>
              <a:defRPr sz="1300"/>
            </a:lvl2pPr>
            <a:lvl3pPr marL="969813" indent="0">
              <a:buNone/>
              <a:defRPr sz="1100"/>
            </a:lvl3pPr>
            <a:lvl4pPr marL="1454719" indent="0">
              <a:buNone/>
              <a:defRPr sz="1000"/>
            </a:lvl4pPr>
            <a:lvl5pPr marL="1939625" indent="0">
              <a:buNone/>
              <a:defRPr sz="1000"/>
            </a:lvl5pPr>
            <a:lvl6pPr marL="2424532" indent="0">
              <a:buNone/>
              <a:defRPr sz="1000"/>
            </a:lvl6pPr>
            <a:lvl7pPr marL="2909438" indent="0">
              <a:buNone/>
              <a:defRPr sz="1000"/>
            </a:lvl7pPr>
            <a:lvl8pPr marL="3394344" indent="0">
              <a:buNone/>
              <a:defRPr sz="1000"/>
            </a:lvl8pPr>
            <a:lvl9pPr marL="38792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7333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6736" y="5120987"/>
            <a:ext cx="37034529" cy="14483195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05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832634" y="878034"/>
            <a:ext cx="9258632" cy="18726149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6737" y="878034"/>
            <a:ext cx="27616409" cy="18726149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9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056736" y="878034"/>
            <a:ext cx="37034529" cy="18726149"/>
          </a:xfrm>
          <a:prstGeom prst="rect">
            <a:avLst/>
          </a:prstGeom>
        </p:spPr>
        <p:txBody>
          <a:bodyPr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25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14001750" y="4114800"/>
            <a:ext cx="13129301" cy="53765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497" tIns="45248" rIns="90497" bIns="45248">
            <a:spAutoFit/>
          </a:bodyPr>
          <a:lstStyle>
            <a:lvl1pPr algn="l" defTabSz="2047875">
              <a:defRPr>
                <a:solidFill>
                  <a:schemeClr val="tx1"/>
                </a:solidFill>
                <a:latin typeface="Arial" charset="0"/>
              </a:defRPr>
            </a:lvl1pPr>
            <a:lvl2pPr marL="427038" algn="l" defTabSz="2047875">
              <a:defRPr>
                <a:solidFill>
                  <a:schemeClr val="tx1"/>
                </a:solidFill>
                <a:latin typeface="Arial" charset="0"/>
              </a:defRPr>
            </a:lvl2pPr>
            <a:lvl3pPr marL="854075" algn="l" defTabSz="2047875">
              <a:defRPr>
                <a:solidFill>
                  <a:schemeClr val="tx1"/>
                </a:solidFill>
                <a:latin typeface="Arial" charset="0"/>
              </a:defRPr>
            </a:lvl3pPr>
            <a:lvl4pPr marL="1279525" algn="l" defTabSz="2047875">
              <a:defRPr>
                <a:solidFill>
                  <a:schemeClr val="tx1"/>
                </a:solidFill>
                <a:latin typeface="Arial" charset="0"/>
              </a:defRPr>
            </a:lvl4pPr>
            <a:lvl5pPr marL="1706563" algn="l" defTabSz="2047875">
              <a:defRPr>
                <a:solidFill>
                  <a:schemeClr val="tx1"/>
                </a:solidFill>
                <a:latin typeface="Arial" charset="0"/>
              </a:defRPr>
            </a:lvl5pPr>
            <a:lvl6pPr marL="21637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6209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781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5353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en-US" sz="2900" b="0" dirty="0" smtClean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2pPr>
      <a:lvl3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3pPr>
      <a:lvl4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4pPr>
      <a:lvl5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5pPr>
      <a:lvl6pPr marL="484906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6pPr>
      <a:lvl7pPr marL="969813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7pPr>
      <a:lvl8pPr marL="1454719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8pPr>
      <a:lvl9pPr marL="1939625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9pPr>
    </p:titleStyle>
    <p:bodyStyle>
      <a:lvl1pPr marL="814388" indent="-814388" algn="l" defTabSz="2171700" rtl="0" eaLnBrk="0" fontAlgn="base" hangingPunct="0">
        <a:spcBef>
          <a:spcPct val="20000"/>
        </a:spcBef>
        <a:spcAft>
          <a:spcPct val="0"/>
        </a:spcAft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1763713" indent="-677863" algn="l" defTabSz="2171700" rtl="0" eaLnBrk="0" fontAlgn="base" hangingPunct="0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</a:defRPr>
      </a:lvl2pPr>
      <a:lvl3pPr marL="2714625" indent="-542925" algn="l" defTabSz="2171700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</a:defRPr>
      </a:lvl3pPr>
      <a:lvl4pPr marL="3798888" indent="-539750" algn="l" defTabSz="2171700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4pPr>
      <a:lvl5pPr marL="4886325" indent="-541338" algn="l" defTabSz="2171700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5pPr>
      <a:lvl6pPr marL="5372695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6pPr>
      <a:lvl7pPr marL="5857602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7pPr>
      <a:lvl8pPr marL="6342508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8pPr>
      <a:lvl9pPr marL="6827414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4906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9813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4719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9625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4532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9438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4344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251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6848"/>
          <p:cNvSpPr txBox="1">
            <a:spLocks noChangeArrowheads="1"/>
          </p:cNvSpPr>
          <p:nvPr/>
        </p:nvSpPr>
        <p:spPr bwMode="auto">
          <a:xfrm>
            <a:off x="10744200" y="4572000"/>
            <a:ext cx="9192638" cy="5522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800100" indent="-3429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Property values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Legal ownership to the beach will have distributive effects between back-lot owners and beach-front owners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Local commerce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A public beach would result in increased congestion, inhibiting ease with which to travel to and from the beach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Increased volume of visitors would benefit local shop owners, namely the Goose Rocks Beach General </a:t>
            </a: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Store (Figure 1)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Tax revenues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Changes in tax revenues resulting from changing house values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Earnings from parking passes and other transportation costs</a:t>
            </a:r>
            <a:endParaRPr lang="en-US" sz="3000" b="0" dirty="0">
              <a:latin typeface="Century Gothic"/>
              <a:cs typeface="Century Gothic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3000" b="0" dirty="0">
              <a:latin typeface="Century Gothic"/>
              <a:cs typeface="Century Gothic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3000" b="0" dirty="0">
              <a:latin typeface="Century Gothic"/>
              <a:cs typeface="Century Gothic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3000" b="0" dirty="0">
              <a:latin typeface="Century Gothic"/>
              <a:cs typeface="Century Gothic"/>
            </a:endParaRPr>
          </a:p>
        </p:txBody>
      </p:sp>
      <p:sp>
        <p:nvSpPr>
          <p:cNvPr id="2052" name="Rectangle 3386"/>
          <p:cNvSpPr>
            <a:spLocks noChangeArrowheads="1"/>
          </p:cNvSpPr>
          <p:nvPr/>
        </p:nvSpPr>
        <p:spPr bwMode="auto">
          <a:xfrm>
            <a:off x="10641" y="1"/>
            <a:ext cx="41137360" cy="3132483"/>
          </a:xfrm>
          <a:prstGeom prst="rect">
            <a:avLst/>
          </a:prstGeom>
          <a:solidFill>
            <a:srgbClr val="005484"/>
          </a:solidFill>
          <a:ln>
            <a:noFill/>
          </a:ln>
          <a:extLst/>
        </p:spPr>
        <p:txBody>
          <a:bodyPr lIns="0" tIns="150802" rIns="0" bIns="37701" anchor="ctr"/>
          <a:lstStyle/>
          <a:p>
            <a:pPr indent="2986088" algn="ctr" defTabSz="904875">
              <a:lnSpc>
                <a:spcPct val="90000"/>
              </a:lnSpc>
            </a:pPr>
            <a:r>
              <a:rPr lang="en-US" sz="5700" i="1" dirty="0">
                <a:solidFill>
                  <a:schemeClr val="bg1"/>
                </a:solidFill>
                <a:latin typeface="Century Gothic"/>
                <a:cs typeface="Century Gothic"/>
              </a:rPr>
              <a:t>		</a:t>
            </a:r>
            <a:r>
              <a:rPr lang="en-US" sz="57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An Economic Analysis of </a:t>
            </a:r>
            <a:r>
              <a:rPr lang="en-US" sz="5700" i="1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Almeder</a:t>
            </a:r>
            <a:r>
              <a:rPr lang="en-US" sz="57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 v. the Town of Kennebunkport</a:t>
            </a:r>
            <a:endParaRPr lang="en-US" sz="6400" i="1" dirty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indent="2986088" algn="ctr" defTabSz="904875" eaLnBrk="0" hangingPunct="0"/>
            <a:r>
              <a:rPr lang="en-US" sz="3000" dirty="0" smtClean="0">
                <a:solidFill>
                  <a:schemeClr val="bg1"/>
                </a:solidFill>
                <a:latin typeface="Century Gothic"/>
                <a:cs typeface="Century Gothic"/>
              </a:rPr>
              <a:t>Christopher </a:t>
            </a:r>
            <a:r>
              <a:rPr lang="en-US" sz="30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Celi</a:t>
            </a:r>
            <a:endParaRPr lang="en-US" sz="30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indent="2986088" algn="ctr" defTabSz="904875" eaLnBrk="0" hangingPunct="0"/>
            <a:r>
              <a:rPr lang="en-US" sz="3000" dirty="0" smtClean="0">
                <a:solidFill>
                  <a:schemeClr val="bg1"/>
                </a:solidFill>
                <a:latin typeface="Century Gothic"/>
                <a:cs typeface="Century Gothic"/>
              </a:rPr>
              <a:t>Law </a:t>
            </a:r>
            <a:r>
              <a:rPr lang="en-US" sz="3000" dirty="0">
                <a:solidFill>
                  <a:schemeClr val="bg1"/>
                </a:solidFill>
                <a:latin typeface="Century Gothic"/>
                <a:cs typeface="Century Gothic"/>
              </a:rPr>
              <a:t>and Economics, Spring 2013</a:t>
            </a:r>
          </a:p>
          <a:p>
            <a:pPr indent="2986088" algn="ctr" defTabSz="904875" eaLnBrk="0" hangingPunct="0"/>
            <a:r>
              <a:rPr lang="en-US" sz="3000" dirty="0">
                <a:solidFill>
                  <a:schemeClr val="bg1"/>
                </a:solidFill>
                <a:latin typeface="Century Gothic"/>
                <a:cs typeface="Century Gothic"/>
              </a:rPr>
              <a:t>Peter T. Paul College of Business and Economics</a:t>
            </a:r>
          </a:p>
        </p:txBody>
      </p:sp>
      <p:sp>
        <p:nvSpPr>
          <p:cNvPr id="2054" name="Text Box 3405"/>
          <p:cNvSpPr txBox="1">
            <a:spLocks noChangeArrowheads="1"/>
          </p:cNvSpPr>
          <p:nvPr/>
        </p:nvSpPr>
        <p:spPr bwMode="auto">
          <a:xfrm>
            <a:off x="31013400" y="20929708"/>
            <a:ext cx="919263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2000" dirty="0" smtClean="0">
                <a:solidFill>
                  <a:srgbClr val="011F73"/>
                </a:solidFill>
                <a:latin typeface="Cambria"/>
                <a:cs typeface="Cambria"/>
              </a:rPr>
              <a:t>References</a:t>
            </a:r>
          </a:p>
          <a:p>
            <a:pPr marL="342900" lvl="0" indent="-342900">
              <a:spcBef>
                <a:spcPts val="200"/>
              </a:spcBef>
              <a:buFont typeface="+mj-lt"/>
              <a:buAutoNum type="arabicPeriod"/>
            </a:pPr>
            <a:r>
              <a:rPr lang="en-US" sz="1400" dirty="0" err="1">
                <a:latin typeface="Cambria"/>
                <a:cs typeface="Cambria"/>
              </a:rPr>
              <a:t>Cooter</a:t>
            </a:r>
            <a:r>
              <a:rPr lang="en-US" sz="1400" dirty="0">
                <a:latin typeface="Cambria"/>
                <a:cs typeface="Cambria"/>
              </a:rPr>
              <a:t>, Robert, and Thomas </a:t>
            </a:r>
            <a:r>
              <a:rPr lang="en-US" sz="1400" dirty="0" err="1">
                <a:latin typeface="Cambria"/>
                <a:cs typeface="Cambria"/>
              </a:rPr>
              <a:t>Ulen</a:t>
            </a:r>
            <a:r>
              <a:rPr lang="en-US" sz="1400" dirty="0">
                <a:latin typeface="Cambria"/>
                <a:cs typeface="Cambria"/>
              </a:rPr>
              <a:t>. Law and Economics. 6th ed. Glenview, IL: Scott, </a:t>
            </a:r>
            <a:r>
              <a:rPr lang="en-US" sz="1400" dirty="0" err="1">
                <a:latin typeface="Cambria"/>
                <a:cs typeface="Cambria"/>
              </a:rPr>
              <a:t>Foresman</a:t>
            </a:r>
            <a:r>
              <a:rPr lang="en-US" sz="1400" dirty="0">
                <a:latin typeface="Cambria"/>
                <a:cs typeface="Cambria"/>
              </a:rPr>
              <a:t>, </a:t>
            </a:r>
            <a:r>
              <a:rPr lang="en-US" sz="1400" dirty="0" smtClean="0">
                <a:latin typeface="Cambria"/>
                <a:cs typeface="Cambria"/>
              </a:rPr>
              <a:t>2012</a:t>
            </a:r>
            <a:r>
              <a:rPr lang="en-US" sz="1400" dirty="0">
                <a:latin typeface="Cambria"/>
                <a:cs typeface="Cambria"/>
              </a:rPr>
              <a:t>. Print</a:t>
            </a:r>
            <a:r>
              <a:rPr lang="en-US" sz="1400" dirty="0" smtClean="0">
                <a:latin typeface="Cambria"/>
                <a:cs typeface="Cambria"/>
              </a:rPr>
              <a:t>.</a:t>
            </a:r>
            <a:r>
              <a:rPr lang="en-US" sz="1400" dirty="0">
                <a:latin typeface="Cambria"/>
                <a:cs typeface="Cambria"/>
              </a:rPr>
              <a:t> </a:t>
            </a:r>
          </a:p>
          <a:p>
            <a:pPr marL="342900" lvl="0" indent="-342900">
              <a:spcBef>
                <a:spcPts val="200"/>
              </a:spcBef>
              <a:buFont typeface="+mj-lt"/>
              <a:buAutoNum type="arabicPeriod"/>
            </a:pPr>
            <a:r>
              <a:rPr lang="en-US" sz="1400" dirty="0">
                <a:latin typeface="Cambria"/>
                <a:cs typeface="Cambria"/>
              </a:rPr>
              <a:t>Richard Posner, Economic Analysis of Law (New York: Aspen, 2007)</a:t>
            </a:r>
          </a:p>
          <a:p>
            <a:pPr marL="342900" lvl="0" indent="-342900">
              <a:spcBef>
                <a:spcPts val="200"/>
              </a:spcBef>
              <a:buFont typeface="+mj-lt"/>
              <a:buAutoNum type="arabicPeriod"/>
            </a:pPr>
            <a:endParaRPr lang="en-US" sz="1400" dirty="0" smtClean="0">
              <a:latin typeface="Cambria"/>
              <a:cs typeface="Cambria"/>
            </a:endParaRPr>
          </a:p>
        </p:txBody>
      </p:sp>
      <p:sp>
        <p:nvSpPr>
          <p:cNvPr id="2" name="Text Box 6436"/>
          <p:cNvSpPr txBox="1">
            <a:spLocks noChangeArrowheads="1"/>
          </p:cNvSpPr>
          <p:nvPr/>
        </p:nvSpPr>
        <p:spPr bwMode="auto">
          <a:xfrm>
            <a:off x="679161" y="4687956"/>
            <a:ext cx="9192638" cy="6132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457200" indent="-457200" eaLnBrk="1" hangingPunct="1">
              <a:lnSpc>
                <a:spcPct val="114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sz="3000" b="0" dirty="0">
                <a:latin typeface="Century Gothic"/>
                <a:cs typeface="Century Gothic"/>
              </a:rPr>
              <a:t>Property </a:t>
            </a:r>
            <a:r>
              <a:rPr lang="en-US" sz="3000" b="0" dirty="0" smtClean="0">
                <a:latin typeface="Century Gothic"/>
                <a:cs typeface="Century Gothic"/>
              </a:rPr>
              <a:t>law </a:t>
            </a:r>
            <a:r>
              <a:rPr lang="en-US" sz="3000" b="0" dirty="0">
                <a:latin typeface="Century Gothic"/>
                <a:cs typeface="Century Gothic"/>
              </a:rPr>
              <a:t>case concerning ownership of Goose Rocks Beach</a:t>
            </a:r>
          </a:p>
          <a:p>
            <a:pPr marL="457200" indent="-457200" eaLnBrk="1" hangingPunct="1">
              <a:lnSpc>
                <a:spcPct val="114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sz="3000" b="0" dirty="0">
                <a:latin typeface="Century Gothic"/>
                <a:cs typeface="Century Gothic"/>
              </a:rPr>
              <a:t>Owners of Goose Rocks Beach brought action seeking a declaration that they hold the fee title for the beach in front of their properties extending to the low water mark, and sought to quiet that title</a:t>
            </a:r>
          </a:p>
          <a:p>
            <a:pPr marL="457200" indent="-457200" eaLnBrk="1" hangingPunct="1">
              <a:lnSpc>
                <a:spcPct val="114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sz="3000" b="0" dirty="0">
                <a:latin typeface="Century Gothic"/>
                <a:cs typeface="Century Gothic"/>
              </a:rPr>
              <a:t>Complications resulted in state intervention, which </a:t>
            </a:r>
            <a:r>
              <a:rPr lang="en-US" sz="3000" b="0" dirty="0" smtClean="0">
                <a:latin typeface="Century Gothic"/>
                <a:cs typeface="Century Gothic"/>
              </a:rPr>
              <a:t>could </a:t>
            </a:r>
            <a:r>
              <a:rPr lang="en-US" sz="3000" b="0" dirty="0">
                <a:latin typeface="Century Gothic"/>
                <a:cs typeface="Century Gothic"/>
              </a:rPr>
              <a:t>entail granted public access to the beach to the low water mark under the stipulation that the fee title </a:t>
            </a:r>
            <a:r>
              <a:rPr lang="en-US" sz="3000" b="0" dirty="0" smtClean="0">
                <a:latin typeface="Century Gothic"/>
                <a:cs typeface="Century Gothic"/>
              </a:rPr>
              <a:t>belongs </a:t>
            </a:r>
            <a:r>
              <a:rPr lang="en-US" sz="3000" b="0" dirty="0">
                <a:latin typeface="Century Gothic"/>
                <a:cs typeface="Century Gothic"/>
              </a:rPr>
              <a:t>to the town of Kennebunkport</a:t>
            </a:r>
          </a:p>
          <a:p>
            <a:pPr marL="457200" indent="-457200" eaLnBrk="1" hangingPunct="1">
              <a:lnSpc>
                <a:spcPct val="114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sz="3000" b="0" dirty="0">
                <a:latin typeface="Century Gothic"/>
                <a:cs typeface="Century Gothic"/>
              </a:rPr>
              <a:t>Back-lot owners, as well as the Town, counterclaimed for an easement by prescription or </a:t>
            </a:r>
            <a:r>
              <a:rPr lang="en-US" sz="3000" b="0" dirty="0" smtClean="0">
                <a:latin typeface="Century Gothic"/>
                <a:cs typeface="Century Gothic"/>
              </a:rPr>
              <a:t>custom</a:t>
            </a:r>
            <a:endParaRPr lang="en-US" sz="3000" b="0" dirty="0">
              <a:latin typeface="Century Gothic"/>
              <a:cs typeface="Century Gothic"/>
            </a:endParaRPr>
          </a:p>
        </p:txBody>
      </p:sp>
      <p:sp>
        <p:nvSpPr>
          <p:cNvPr id="2055" name="AutoShape 6844"/>
          <p:cNvSpPr>
            <a:spLocks noChangeArrowheads="1"/>
          </p:cNvSpPr>
          <p:nvPr/>
        </p:nvSpPr>
        <p:spPr bwMode="auto">
          <a:xfrm>
            <a:off x="679161" y="3498574"/>
            <a:ext cx="9192638" cy="988944"/>
          </a:xfrm>
          <a:prstGeom prst="roundRect">
            <a:avLst>
              <a:gd name="adj" fmla="val 16667"/>
            </a:avLst>
          </a:prstGeom>
          <a:solidFill>
            <a:srgbClr val="005484"/>
          </a:solidFill>
          <a:ln>
            <a:noFill/>
          </a:ln>
          <a:extLst/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4600" b="0" i="1" dirty="0" err="1" smtClean="0">
                <a:solidFill>
                  <a:srgbClr val="FFFFFF"/>
                </a:solidFill>
                <a:latin typeface="Cambria"/>
                <a:cs typeface="Cambria"/>
              </a:rPr>
              <a:t>Almeder</a:t>
            </a:r>
            <a:r>
              <a:rPr lang="en-US" sz="4600" b="0" i="1" dirty="0" smtClean="0">
                <a:solidFill>
                  <a:srgbClr val="FFFFFF"/>
                </a:solidFill>
                <a:latin typeface="Cambria"/>
                <a:cs typeface="Cambria"/>
              </a:rPr>
              <a:t> v. Town of Kennebunkport</a:t>
            </a:r>
            <a:endParaRPr lang="en-US" sz="4600" b="0" i="1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2056" name="AutoShape 6844"/>
          <p:cNvSpPr>
            <a:spLocks noChangeArrowheads="1"/>
          </p:cNvSpPr>
          <p:nvPr/>
        </p:nvSpPr>
        <p:spPr bwMode="auto">
          <a:xfrm>
            <a:off x="685800" y="13182600"/>
            <a:ext cx="9192638" cy="988944"/>
          </a:xfrm>
          <a:prstGeom prst="roundRect">
            <a:avLst>
              <a:gd name="adj" fmla="val 16667"/>
            </a:avLst>
          </a:prstGeom>
          <a:solidFill>
            <a:srgbClr val="005484"/>
          </a:solidFill>
          <a:ln>
            <a:noFill/>
          </a:ln>
          <a:extLst/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b="0" i="1" dirty="0" smtClean="0">
                <a:solidFill>
                  <a:srgbClr val="FFFFFF"/>
                </a:solidFill>
                <a:latin typeface="Cambria"/>
                <a:cs typeface="Cambria"/>
              </a:rPr>
              <a:t>Legal issues</a:t>
            </a:r>
            <a:endParaRPr lang="en-US" sz="5100" b="0" i="1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2057" name="AutoShape 6844"/>
          <p:cNvSpPr>
            <a:spLocks noChangeArrowheads="1"/>
          </p:cNvSpPr>
          <p:nvPr/>
        </p:nvSpPr>
        <p:spPr bwMode="auto">
          <a:xfrm>
            <a:off x="10744200" y="3505200"/>
            <a:ext cx="9192638" cy="988944"/>
          </a:xfrm>
          <a:prstGeom prst="roundRect">
            <a:avLst>
              <a:gd name="adj" fmla="val 16667"/>
            </a:avLst>
          </a:prstGeom>
          <a:solidFill>
            <a:srgbClr val="005484"/>
          </a:solidFill>
          <a:ln>
            <a:noFill/>
          </a:ln>
          <a:extLst/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b="0" i="1" dirty="0" smtClean="0">
                <a:solidFill>
                  <a:srgbClr val="FFFFFF"/>
                </a:solidFill>
                <a:latin typeface="Cambria"/>
                <a:cs typeface="Cambria"/>
              </a:rPr>
              <a:t>Economic Issues</a:t>
            </a:r>
            <a:endParaRPr lang="en-US" sz="5100" b="0" i="1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2058" name="AutoShape 6844"/>
          <p:cNvSpPr>
            <a:spLocks noChangeArrowheads="1"/>
          </p:cNvSpPr>
          <p:nvPr/>
        </p:nvSpPr>
        <p:spPr bwMode="auto">
          <a:xfrm>
            <a:off x="30937200" y="9601200"/>
            <a:ext cx="9192638" cy="988944"/>
          </a:xfrm>
          <a:prstGeom prst="roundRect">
            <a:avLst>
              <a:gd name="adj" fmla="val 16667"/>
            </a:avLst>
          </a:prstGeom>
          <a:solidFill>
            <a:srgbClr val="005484"/>
          </a:solidFill>
          <a:ln>
            <a:noFill/>
          </a:ln>
          <a:extLst/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b="0" i="1" dirty="0" smtClean="0">
                <a:solidFill>
                  <a:srgbClr val="FFFFFF"/>
                </a:solidFill>
                <a:latin typeface="Cambria"/>
                <a:cs typeface="Cambria"/>
              </a:rPr>
              <a:t>Conclusion</a:t>
            </a:r>
            <a:endParaRPr lang="en-US" sz="5100" b="0" i="1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2059" name="Text Box 3403"/>
          <p:cNvSpPr txBox="1">
            <a:spLocks noChangeArrowheads="1"/>
          </p:cNvSpPr>
          <p:nvPr/>
        </p:nvSpPr>
        <p:spPr bwMode="auto">
          <a:xfrm>
            <a:off x="30937200" y="10591800"/>
            <a:ext cx="9192638" cy="232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12725" indent="-212725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Court ruled in favor of back-lot owners and of the Town by appealing to various legal doctrines</a:t>
            </a:r>
          </a:p>
          <a:p>
            <a:pPr lvl="1"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200" b="0" dirty="0">
                <a:solidFill>
                  <a:schemeClr val="tx1"/>
                </a:solidFill>
                <a:latin typeface="Century Gothic"/>
                <a:cs typeface="Century Gothic"/>
              </a:rPr>
              <a:t>Doctrine of Public Trust</a:t>
            </a:r>
          </a:p>
          <a:p>
            <a:pPr lvl="1"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200" b="0" dirty="0">
                <a:solidFill>
                  <a:schemeClr val="tx1"/>
                </a:solidFill>
                <a:latin typeface="Century Gothic"/>
                <a:cs typeface="Century Gothic"/>
              </a:rPr>
              <a:t>Doctrine of Adverse Possession</a:t>
            </a: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The records stating that beach-front owners owned to the mean low water mark </a:t>
            </a:r>
            <a:r>
              <a:rPr lang="en-US" sz="28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no </a:t>
            </a: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longer </a:t>
            </a:r>
            <a:r>
              <a:rPr lang="en-US" sz="28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serve </a:t>
            </a: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as a complete index of ownership </a:t>
            </a: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After the period of prescription has run its course an adverse possessor becomes an unrecorded owner. In the context of </a:t>
            </a:r>
            <a:r>
              <a:rPr lang="en-US" sz="2800" b="0" dirty="0" err="1">
                <a:solidFill>
                  <a:schemeClr val="tx1"/>
                </a:solidFill>
                <a:latin typeface="Century Gothic"/>
                <a:cs typeface="Century Gothic"/>
              </a:rPr>
              <a:t>Almeder</a:t>
            </a: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 v Town of Kennebunkport, the adverse possessor is the general public who freely used the entirety of the beach for a sufficient number of years</a:t>
            </a: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The court presumably viewed this as the efficient ruling, as future disputes will likely be avoided by clearly defining these property </a:t>
            </a:r>
            <a:r>
              <a:rPr lang="en-US" sz="28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rights</a:t>
            </a: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800" b="0" dirty="0">
                <a:solidFill>
                  <a:schemeClr val="tx1"/>
                </a:solidFill>
                <a:latin typeface="Century Gothic"/>
                <a:cs typeface="Century Gothic"/>
              </a:rPr>
              <a:t>Inefficient ruling</a:t>
            </a:r>
          </a:p>
          <a:p>
            <a:pPr lvl="1"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</a:pPr>
            <a:r>
              <a:rPr lang="en-US" sz="22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Efficient </a:t>
            </a:r>
            <a:r>
              <a:rPr lang="en-US" sz="2200" b="0" dirty="0">
                <a:solidFill>
                  <a:schemeClr val="tx1"/>
                </a:solidFill>
                <a:latin typeface="Century Gothic"/>
                <a:cs typeface="Century Gothic"/>
              </a:rPr>
              <a:t>outcome could have been reached if both parties (beach-front and back-lot owners) engaged in private </a:t>
            </a:r>
            <a:r>
              <a:rPr lang="en-US" sz="22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negotiations</a:t>
            </a:r>
          </a:p>
        </p:txBody>
      </p:sp>
      <p:sp>
        <p:nvSpPr>
          <p:cNvPr id="2062" name="Text Box 6436"/>
          <p:cNvSpPr txBox="1">
            <a:spLocks noChangeArrowheads="1"/>
          </p:cNvSpPr>
          <p:nvPr/>
        </p:nvSpPr>
        <p:spPr bwMode="auto">
          <a:xfrm>
            <a:off x="685800" y="14249400"/>
            <a:ext cx="9192638" cy="569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indent="-342900" eaLnBrk="1" hangingPunct="1">
              <a:lnSpc>
                <a:spcPct val="120000"/>
              </a:lnSpc>
              <a:spcBef>
                <a:spcPct val="50000"/>
              </a:spcBef>
              <a:buFont typeface="Arial"/>
              <a:buChar char="•"/>
              <a:defRPr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Legal right to </a:t>
            </a:r>
            <a:r>
              <a:rPr lang="en-US" sz="3000" dirty="0">
                <a:solidFill>
                  <a:schemeClr val="tx1"/>
                </a:solidFill>
                <a:latin typeface="Century Gothic"/>
                <a:cs typeface="Century Gothic"/>
              </a:rPr>
              <a:t>use</a:t>
            </a: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 of the beach by the public</a:t>
            </a:r>
          </a:p>
          <a:p>
            <a:pPr marL="342900" indent="-342900" eaLnBrk="1" hangingPunct="1">
              <a:lnSpc>
                <a:spcPct val="120000"/>
              </a:lnSpc>
              <a:spcBef>
                <a:spcPct val="50000"/>
              </a:spcBef>
              <a:buFont typeface="Arial"/>
              <a:buChar char="•"/>
              <a:defRPr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Legal </a:t>
            </a:r>
            <a:r>
              <a:rPr lang="en-US" sz="3000" dirty="0">
                <a:solidFill>
                  <a:schemeClr val="tx1"/>
                </a:solidFill>
                <a:latin typeface="Century Gothic"/>
                <a:cs typeface="Century Gothic"/>
              </a:rPr>
              <a:t>ownership</a:t>
            </a: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 of the beach</a:t>
            </a:r>
          </a:p>
          <a:p>
            <a:pPr marL="1257300" lvl="2" indent="-342900" eaLnBrk="1" hangingPunct="1">
              <a:lnSpc>
                <a:spcPct val="120000"/>
              </a:lnSpc>
              <a:spcBef>
                <a:spcPct val="50000"/>
              </a:spcBef>
              <a:buFont typeface="Arial"/>
              <a:buChar char="•"/>
              <a:defRPr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Does the town in fact have a title to the intertidal zone?</a:t>
            </a:r>
          </a:p>
          <a:p>
            <a:pPr marL="342900" indent="-342900" eaLnBrk="1" hangingPunct="1">
              <a:lnSpc>
                <a:spcPct val="120000"/>
              </a:lnSpc>
              <a:spcBef>
                <a:spcPct val="50000"/>
              </a:spcBef>
              <a:buFont typeface="Arial"/>
              <a:buChar char="•"/>
              <a:defRPr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Does the </a:t>
            </a: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law/efficiency </a:t>
            </a:r>
            <a:r>
              <a:rPr lang="en-US" sz="3000" dirty="0">
                <a:solidFill>
                  <a:schemeClr val="tx1"/>
                </a:solidFill>
                <a:latin typeface="Century Gothic"/>
                <a:cs typeface="Century Gothic"/>
              </a:rPr>
              <a:t>require</a:t>
            </a: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 that these rights be defined </a:t>
            </a: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by prescriptive </a:t>
            </a: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easement and/or easement by </a:t>
            </a: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custom</a:t>
            </a:r>
            <a:endParaRPr lang="en-US" sz="3000" b="0" dirty="0">
              <a:solidFill>
                <a:schemeClr val="tx1"/>
              </a:solidFill>
              <a:latin typeface="Century Gothic"/>
              <a:cs typeface="Century Gothic"/>
            </a:endParaRPr>
          </a:p>
          <a:p>
            <a:pPr marL="342900" indent="-342900" eaLnBrk="1" hangingPunct="1">
              <a:lnSpc>
                <a:spcPct val="120000"/>
              </a:lnSpc>
              <a:spcBef>
                <a:spcPct val="50000"/>
              </a:spcBef>
              <a:buFont typeface="Arial"/>
              <a:buChar char="•"/>
              <a:defRPr/>
            </a:pP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W</a:t>
            </a: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hat </a:t>
            </a:r>
            <a:r>
              <a:rPr lang="en-US" sz="3000" b="0" dirty="0">
                <a:solidFill>
                  <a:schemeClr val="tx1"/>
                </a:solidFill>
                <a:latin typeface="Century Gothic"/>
                <a:cs typeface="Century Gothic"/>
              </a:rPr>
              <a:t>is the extent to which the public does have a legal right to the beach if is an adequate case is presented for easement by prescription or </a:t>
            </a:r>
            <a:r>
              <a:rPr lang="en-US" sz="3000" b="0" dirty="0" smtClean="0">
                <a:solidFill>
                  <a:schemeClr val="tx1"/>
                </a:solidFill>
                <a:latin typeface="Century Gothic"/>
                <a:cs typeface="Century Gothic"/>
              </a:rPr>
              <a:t>custom</a:t>
            </a:r>
            <a:endParaRPr lang="en-US" sz="3000" b="0" dirty="0">
              <a:solidFill>
                <a:schemeClr val="tx1"/>
              </a:solidFill>
              <a:latin typeface="Century Gothic"/>
              <a:cs typeface="Century Gothic"/>
            </a:endParaRPr>
          </a:p>
          <a:p>
            <a:pPr marL="0" lvl="1" indent="0" eaLnBrk="1" hangingPunct="1">
              <a:lnSpc>
                <a:spcPct val="120000"/>
              </a:lnSpc>
              <a:spcBef>
                <a:spcPts val="1063"/>
              </a:spcBef>
              <a:defRPr/>
            </a:pPr>
            <a:endParaRPr lang="en-US" sz="3000" b="0" baseline="30000" dirty="0" smtClean="0">
              <a:solidFill>
                <a:schemeClr val="tx1"/>
              </a:solidFill>
              <a:latin typeface="Century Gothic"/>
              <a:cs typeface="Century Gothic"/>
            </a:endParaRPr>
          </a:p>
        </p:txBody>
      </p:sp>
      <p:sp>
        <p:nvSpPr>
          <p:cNvPr id="2063" name="Text Box 6853"/>
          <p:cNvSpPr txBox="1">
            <a:spLocks noChangeArrowheads="1"/>
          </p:cNvSpPr>
          <p:nvPr/>
        </p:nvSpPr>
        <p:spPr bwMode="auto">
          <a:xfrm>
            <a:off x="30933957" y="3419061"/>
            <a:ext cx="8840011" cy="4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300" dirty="0">
                <a:solidFill>
                  <a:srgbClr val="011F73"/>
                </a:solidFill>
              </a:rPr>
              <a:t>Table </a:t>
            </a:r>
            <a:r>
              <a:rPr lang="en-US" sz="2300" dirty="0" smtClean="0">
                <a:solidFill>
                  <a:srgbClr val="011F73"/>
                </a:solidFill>
              </a:rPr>
              <a:t>1. Alternative Solutions</a:t>
            </a:r>
            <a:endParaRPr lang="en-US" sz="2300" dirty="0">
              <a:solidFill>
                <a:srgbClr val="011F73"/>
              </a:solidFill>
            </a:endParaRPr>
          </a:p>
        </p:txBody>
      </p:sp>
      <p:sp>
        <p:nvSpPr>
          <p:cNvPr id="2067" name="AutoShape 6844"/>
          <p:cNvSpPr>
            <a:spLocks noChangeArrowheads="1"/>
          </p:cNvSpPr>
          <p:nvPr/>
        </p:nvSpPr>
        <p:spPr bwMode="auto">
          <a:xfrm>
            <a:off x="20574000" y="3505200"/>
            <a:ext cx="9448800" cy="988943"/>
          </a:xfrm>
          <a:prstGeom prst="roundRect">
            <a:avLst>
              <a:gd name="adj" fmla="val 16667"/>
            </a:avLst>
          </a:prstGeom>
          <a:solidFill>
            <a:srgbClr val="005484"/>
          </a:solidFill>
          <a:ln>
            <a:noFill/>
          </a:ln>
          <a:extLst/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b="0" i="1" dirty="0" smtClean="0">
                <a:solidFill>
                  <a:srgbClr val="FFFFFF"/>
                </a:solidFill>
                <a:latin typeface="Cambria"/>
                <a:cs typeface="Cambria"/>
              </a:rPr>
              <a:t>Analysis: </a:t>
            </a:r>
            <a:r>
              <a:rPr lang="en-US" sz="5100" b="0" i="1" dirty="0" err="1" smtClean="0">
                <a:solidFill>
                  <a:srgbClr val="FFFFFF"/>
                </a:solidFill>
                <a:latin typeface="Cambria"/>
                <a:cs typeface="Cambria"/>
              </a:rPr>
              <a:t>Coase</a:t>
            </a:r>
            <a:r>
              <a:rPr lang="en-US" sz="5100" b="0" i="1" dirty="0" smtClean="0">
                <a:solidFill>
                  <a:srgbClr val="FFFFFF"/>
                </a:solidFill>
                <a:latin typeface="Cambria"/>
                <a:cs typeface="Cambria"/>
              </a:rPr>
              <a:t> Theorem</a:t>
            </a:r>
            <a:endParaRPr lang="en-US" sz="5100" b="0" i="1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2070" name="Text Box 6853"/>
          <p:cNvSpPr txBox="1">
            <a:spLocks noChangeArrowheads="1"/>
          </p:cNvSpPr>
          <p:nvPr/>
        </p:nvSpPr>
        <p:spPr bwMode="auto">
          <a:xfrm>
            <a:off x="20497800" y="6705600"/>
            <a:ext cx="8756414" cy="40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11F73"/>
                </a:solidFill>
                <a:latin typeface="Century Gothic"/>
                <a:cs typeface="Century Gothic"/>
              </a:rPr>
              <a:t>Figure 2. </a:t>
            </a:r>
            <a:r>
              <a:rPr lang="en-US" sz="2000" dirty="0" err="1" smtClean="0">
                <a:solidFill>
                  <a:srgbClr val="011F73"/>
                </a:solidFill>
                <a:latin typeface="Century Gothic"/>
                <a:cs typeface="Century Gothic"/>
              </a:rPr>
              <a:t>Coase</a:t>
            </a:r>
            <a:r>
              <a:rPr lang="en-US" sz="2000" dirty="0" smtClean="0">
                <a:solidFill>
                  <a:srgbClr val="011F73"/>
                </a:solidFill>
                <a:latin typeface="Century Gothic"/>
                <a:cs typeface="Century Gothic"/>
              </a:rPr>
              <a:t> Theorem</a:t>
            </a:r>
            <a:endParaRPr lang="en-US" sz="2000" dirty="0">
              <a:solidFill>
                <a:srgbClr val="011F73"/>
              </a:solidFill>
              <a:latin typeface="Century Gothic"/>
              <a:cs typeface="Century Gothic"/>
            </a:endParaRPr>
          </a:p>
        </p:txBody>
      </p:sp>
      <p:sp>
        <p:nvSpPr>
          <p:cNvPr id="2071" name="Text Box 6853"/>
          <p:cNvSpPr txBox="1">
            <a:spLocks noChangeArrowheads="1"/>
          </p:cNvSpPr>
          <p:nvPr/>
        </p:nvSpPr>
        <p:spPr bwMode="auto">
          <a:xfrm>
            <a:off x="10896600" y="14325600"/>
            <a:ext cx="8795934" cy="40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11F73"/>
                </a:solidFill>
                <a:latin typeface="Century Gothic"/>
                <a:cs typeface="Century Gothic"/>
              </a:rPr>
              <a:t>Figure </a:t>
            </a:r>
            <a:r>
              <a:rPr lang="en-US" sz="2000" dirty="0">
                <a:solidFill>
                  <a:srgbClr val="011F73"/>
                </a:solidFill>
                <a:latin typeface="Century Gothic"/>
                <a:cs typeface="Century Gothic"/>
              </a:rPr>
              <a:t>1. </a:t>
            </a:r>
            <a:r>
              <a:rPr lang="en-US" sz="2000" dirty="0" smtClean="0">
                <a:solidFill>
                  <a:srgbClr val="011F73"/>
                </a:solidFill>
                <a:latin typeface="Century Gothic"/>
                <a:cs typeface="Century Gothic"/>
              </a:rPr>
              <a:t>Goose Rocks Beach General Store</a:t>
            </a:r>
            <a:endParaRPr lang="en-US" sz="2000" dirty="0">
              <a:solidFill>
                <a:srgbClr val="011F73"/>
              </a:solidFill>
              <a:latin typeface="Century Gothic"/>
              <a:cs typeface="Century Gothic"/>
            </a:endParaRPr>
          </a:p>
        </p:txBody>
      </p:sp>
      <p:sp>
        <p:nvSpPr>
          <p:cNvPr id="34" name="Text Box 6848"/>
          <p:cNvSpPr txBox="1">
            <a:spLocks noChangeArrowheads="1"/>
          </p:cNvSpPr>
          <p:nvPr/>
        </p:nvSpPr>
        <p:spPr bwMode="auto">
          <a:xfrm>
            <a:off x="20574000" y="4572000"/>
            <a:ext cx="9448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en-US" sz="3000" b="0" dirty="0" err="1">
                <a:latin typeface="Century Gothic"/>
                <a:cs typeface="Century Gothic"/>
              </a:rPr>
              <a:t>Coase</a:t>
            </a:r>
            <a:r>
              <a:rPr lang="en-US" sz="3000" b="0" dirty="0">
                <a:latin typeface="Century Gothic"/>
                <a:cs typeface="Century Gothic"/>
              </a:rPr>
              <a:t> Theorem suggests, if transactions are zero, a dispute should be handled between the parties involved and an efficient solution will be reached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600" y="14782799"/>
            <a:ext cx="8915400" cy="66865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802600" y="12649200"/>
            <a:ext cx="8763000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r>
              <a:rPr lang="en-US" sz="3000" b="0" dirty="0">
                <a:latin typeface="Century Gothic"/>
                <a:cs typeface="Century Gothic"/>
              </a:rPr>
              <a:t>Transaction costs are </a:t>
            </a:r>
            <a:r>
              <a:rPr lang="en-US" sz="3000" smtClean="0">
                <a:latin typeface="Century Gothic"/>
                <a:cs typeface="Century Gothic"/>
              </a:rPr>
              <a:t>high</a:t>
            </a:r>
            <a:r>
              <a:rPr lang="en-US" sz="3000" b="0" smtClean="0">
                <a:latin typeface="Century Gothic"/>
                <a:cs typeface="Century Gothic"/>
              </a:rPr>
              <a:t> when: </a:t>
            </a:r>
            <a:endParaRPr lang="en-US" sz="3000" b="0" dirty="0">
              <a:latin typeface="Century Gothic"/>
              <a:cs typeface="Century Gothic"/>
            </a:endParaRPr>
          </a:p>
          <a:p>
            <a:pPr lvl="1" eaLnBrk="1" hangingPunct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"/>
              <a:defRPr/>
            </a:pPr>
            <a:r>
              <a:rPr lang="en-US" sz="3000" b="0" dirty="0">
                <a:latin typeface="Century Gothic"/>
                <a:cs typeface="Century Gothic"/>
              </a:rPr>
              <a:t>Many parties involved </a:t>
            </a:r>
          </a:p>
          <a:p>
            <a:pPr lvl="1" eaLnBrk="1" hangingPunct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"/>
              <a:defRPr/>
            </a:pPr>
            <a:r>
              <a:rPr lang="en-US" sz="3000" b="0" dirty="0">
                <a:latin typeface="Century Gothic"/>
                <a:cs typeface="Century Gothic"/>
              </a:rPr>
              <a:t>Property rights are uncertain or complex </a:t>
            </a:r>
          </a:p>
          <a:p>
            <a:pPr lvl="1" eaLnBrk="1" hangingPunct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"/>
              <a:defRPr/>
            </a:pPr>
            <a:r>
              <a:rPr lang="en-US" sz="3000" b="0" dirty="0">
                <a:latin typeface="Century Gothic"/>
                <a:cs typeface="Century Gothic"/>
              </a:rPr>
              <a:t>Good at question is unique, i.e. there is a scarcity of close substitutes</a:t>
            </a:r>
          </a:p>
          <a:p>
            <a:pPr lvl="1" eaLnBrk="1" hangingPunct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"/>
              <a:defRPr/>
            </a:pPr>
            <a:r>
              <a:rPr lang="en-US" sz="3000" b="0" dirty="0">
                <a:latin typeface="Century Gothic"/>
                <a:cs typeface="Century Gothic"/>
              </a:rPr>
              <a:t>Due to high transaction costs, private parties were unable to bargain to an efficient outcome 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"/>
              <a:defRPr/>
            </a:pPr>
            <a:r>
              <a:rPr lang="en-US" sz="3000" i="1" dirty="0">
                <a:latin typeface="Century Gothic"/>
                <a:cs typeface="Century Gothic"/>
              </a:rPr>
              <a:t>Case proceeded to court due to prohibitive transaction costs</a:t>
            </a:r>
          </a:p>
          <a:p>
            <a:endParaRPr lang="en-US" dirty="0"/>
          </a:p>
        </p:txBody>
      </p:sp>
      <p:sp>
        <p:nvSpPr>
          <p:cNvPr id="26" name="AutoShape 6844"/>
          <p:cNvSpPr>
            <a:spLocks noChangeArrowheads="1"/>
          </p:cNvSpPr>
          <p:nvPr/>
        </p:nvSpPr>
        <p:spPr bwMode="auto">
          <a:xfrm>
            <a:off x="20574000" y="18364200"/>
            <a:ext cx="9753600" cy="988944"/>
          </a:xfrm>
          <a:prstGeom prst="roundRect">
            <a:avLst>
              <a:gd name="adj" fmla="val 16667"/>
            </a:avLst>
          </a:prstGeom>
          <a:solidFill>
            <a:srgbClr val="005484"/>
          </a:solidFill>
          <a:ln>
            <a:noFill/>
          </a:ln>
          <a:extLst/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4500" b="0" i="1" dirty="0">
                <a:solidFill>
                  <a:srgbClr val="FFFFFF"/>
                </a:solidFill>
                <a:latin typeface="Cambria"/>
                <a:cs typeface="Cambria"/>
              </a:rPr>
              <a:t>Analysis: Alternative Courses of Action</a:t>
            </a:r>
            <a:endParaRPr lang="en-US" sz="4500" b="0" i="1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50200" y="19583400"/>
            <a:ext cx="9601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000" b="0" dirty="0" smtClean="0">
                <a:latin typeface="Century Gothic"/>
                <a:cs typeface="Century Gothic"/>
              </a:rPr>
              <a:t>A </a:t>
            </a:r>
            <a:r>
              <a:rPr lang="en-US" sz="3000" b="0" dirty="0">
                <a:latin typeface="Century Gothic"/>
                <a:cs typeface="Century Gothic"/>
              </a:rPr>
              <a:t>more efficient outcome could have been reached if both parties (beach-front and back-lot owners) engaged in private negotiations viz. cooperated</a:t>
            </a:r>
            <a:r>
              <a:rPr lang="en-US" sz="3000" b="0" dirty="0">
                <a:latin typeface="Century Gothic"/>
                <a:cs typeface="Century Gothic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199" y="3886200"/>
            <a:ext cx="9352767" cy="5486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4000" y="7162800"/>
            <a:ext cx="9448800" cy="5539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0478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0478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11228</TotalTime>
  <Words>561</Words>
  <Application>Microsoft Macintosh PowerPoint</Application>
  <PresentationFormat>Custom</PresentationFormat>
  <Paragraphs>50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BHE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ACAAI 2011</dc:title>
  <dc:creator>Staff@BHEI.COM</dc:creator>
  <cp:lastModifiedBy>Chris</cp:lastModifiedBy>
  <cp:revision>850</cp:revision>
  <dcterms:created xsi:type="dcterms:W3CDTF">2003-12-17T18:44:28Z</dcterms:created>
  <dcterms:modified xsi:type="dcterms:W3CDTF">2013-04-23T15:27:53Z</dcterms:modified>
</cp:coreProperties>
</file>