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3158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6317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79475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2624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65773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58931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52090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45248" algn="l" defTabSz="4386317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7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9878" autoAdjust="0"/>
  </p:normalViewPr>
  <p:slideViewPr>
    <p:cSldViewPr>
      <p:cViewPr>
        <p:scale>
          <a:sx n="40" d="100"/>
          <a:sy n="40" d="100"/>
        </p:scale>
        <p:origin x="3462" y="28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3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7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1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5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6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3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7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067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6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3859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771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1578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543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6928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314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7005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086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842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962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859" indent="0">
              <a:buNone/>
              <a:defRPr sz="9600" b="1"/>
            </a:lvl2pPr>
            <a:lvl3pPr marL="4387718" indent="0">
              <a:buNone/>
              <a:defRPr sz="8600" b="1"/>
            </a:lvl3pPr>
            <a:lvl4pPr marL="6581578" indent="0">
              <a:buNone/>
              <a:defRPr sz="7700" b="1"/>
            </a:lvl4pPr>
            <a:lvl5pPr marL="8775432" indent="0">
              <a:buNone/>
              <a:defRPr sz="7700" b="1"/>
            </a:lvl5pPr>
            <a:lvl6pPr marL="10969286" indent="0">
              <a:buNone/>
              <a:defRPr sz="7700" b="1"/>
            </a:lvl6pPr>
            <a:lvl7pPr marL="13163146" indent="0">
              <a:buNone/>
              <a:defRPr sz="7700" b="1"/>
            </a:lvl7pPr>
            <a:lvl8pPr marL="15357005" indent="0">
              <a:buNone/>
              <a:defRPr sz="7700" b="1"/>
            </a:lvl8pPr>
            <a:lvl9pPr marL="17550864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859" indent="0">
              <a:buNone/>
              <a:defRPr sz="9600" b="1"/>
            </a:lvl2pPr>
            <a:lvl3pPr marL="4387718" indent="0">
              <a:buNone/>
              <a:defRPr sz="8600" b="1"/>
            </a:lvl3pPr>
            <a:lvl4pPr marL="6581578" indent="0">
              <a:buNone/>
              <a:defRPr sz="7700" b="1"/>
            </a:lvl4pPr>
            <a:lvl5pPr marL="8775432" indent="0">
              <a:buNone/>
              <a:defRPr sz="7700" b="1"/>
            </a:lvl5pPr>
            <a:lvl6pPr marL="10969286" indent="0">
              <a:buNone/>
              <a:defRPr sz="7700" b="1"/>
            </a:lvl6pPr>
            <a:lvl7pPr marL="13163146" indent="0">
              <a:buNone/>
              <a:defRPr sz="7700" b="1"/>
            </a:lvl7pPr>
            <a:lvl8pPr marL="15357005" indent="0">
              <a:buNone/>
              <a:defRPr sz="7700" b="1"/>
            </a:lvl8pPr>
            <a:lvl9pPr marL="17550864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022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54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233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3859" indent="0">
              <a:buNone/>
              <a:defRPr sz="5800"/>
            </a:lvl2pPr>
            <a:lvl3pPr marL="4387718" indent="0">
              <a:buNone/>
              <a:defRPr sz="4800"/>
            </a:lvl3pPr>
            <a:lvl4pPr marL="6581578" indent="0">
              <a:buNone/>
              <a:defRPr sz="4300"/>
            </a:lvl4pPr>
            <a:lvl5pPr marL="8775432" indent="0">
              <a:buNone/>
              <a:defRPr sz="4300"/>
            </a:lvl5pPr>
            <a:lvl6pPr marL="10969286" indent="0">
              <a:buNone/>
              <a:defRPr sz="4300"/>
            </a:lvl6pPr>
            <a:lvl7pPr marL="13163146" indent="0">
              <a:buNone/>
              <a:defRPr sz="4300"/>
            </a:lvl7pPr>
            <a:lvl8pPr marL="15357005" indent="0">
              <a:buNone/>
              <a:defRPr sz="4300"/>
            </a:lvl8pPr>
            <a:lvl9pPr marL="17550864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839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3859" indent="0">
              <a:buNone/>
              <a:defRPr sz="13400"/>
            </a:lvl2pPr>
            <a:lvl3pPr marL="4387718" indent="0">
              <a:buNone/>
              <a:defRPr sz="11500"/>
            </a:lvl3pPr>
            <a:lvl4pPr marL="6581578" indent="0">
              <a:buNone/>
              <a:defRPr sz="9600"/>
            </a:lvl4pPr>
            <a:lvl5pPr marL="8775432" indent="0">
              <a:buNone/>
              <a:defRPr sz="9600"/>
            </a:lvl5pPr>
            <a:lvl6pPr marL="10969286" indent="0">
              <a:buNone/>
              <a:defRPr sz="9600"/>
            </a:lvl6pPr>
            <a:lvl7pPr marL="13163146" indent="0">
              <a:buNone/>
              <a:defRPr sz="9600"/>
            </a:lvl7pPr>
            <a:lvl8pPr marL="15357005" indent="0">
              <a:buNone/>
              <a:defRPr sz="9600"/>
            </a:lvl8pPr>
            <a:lvl9pPr marL="17550864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3859" indent="0">
              <a:buNone/>
              <a:defRPr sz="5800"/>
            </a:lvl2pPr>
            <a:lvl3pPr marL="4387718" indent="0">
              <a:buNone/>
              <a:defRPr sz="4800"/>
            </a:lvl3pPr>
            <a:lvl4pPr marL="6581578" indent="0">
              <a:buNone/>
              <a:defRPr sz="4300"/>
            </a:lvl4pPr>
            <a:lvl5pPr marL="8775432" indent="0">
              <a:buNone/>
              <a:defRPr sz="4300"/>
            </a:lvl5pPr>
            <a:lvl6pPr marL="10969286" indent="0">
              <a:buNone/>
              <a:defRPr sz="4300"/>
            </a:lvl6pPr>
            <a:lvl7pPr marL="13163146" indent="0">
              <a:buNone/>
              <a:defRPr sz="4300"/>
            </a:lvl7pPr>
            <a:lvl8pPr marL="15357005" indent="0">
              <a:buNone/>
              <a:defRPr sz="4300"/>
            </a:lvl8pPr>
            <a:lvl9pPr marL="17550864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776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358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74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768" tIns="219389" rIns="438768" bIns="21938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768" tIns="219389" rIns="438768" bIns="2193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287F4-C331-429D-BD9E-5418E0239E94}" type="datetimeFigureOut">
              <a:rPr lang="en-US" smtClean="0"/>
              <a:pPr/>
              <a:t>4/23/2013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93D6C-EC87-4736-A0D9-AF1BA0F08A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628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4387718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392" indent="-1645392" algn="l" defTabSz="4387718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018" indent="-1371158" algn="l" defTabSz="4387718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4643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8502" indent="-1096925" algn="l" defTabSz="4387718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2362" indent="-1096925" algn="l" defTabSz="4387718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6221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0080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3930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47789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3859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7718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1578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5432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69286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3146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7005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0864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emf"/><Relationship Id="rId3" Type="http://schemas.openxmlformats.org/officeDocument/2006/relationships/image" Target="../media/image2.tiff"/><Relationship Id="rId21" Type="http://schemas.openxmlformats.org/officeDocument/2006/relationships/image" Target="../media/image20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6.emf"/><Relationship Id="rId2" Type="http://schemas.openxmlformats.org/officeDocument/2006/relationships/image" Target="../media/image1.wmf"/><Relationship Id="rId16" Type="http://schemas.openxmlformats.org/officeDocument/2006/relationships/image" Target="../media/image15.emf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4" Type="http://schemas.openxmlformats.org/officeDocument/2006/relationships/image" Target="../media/image3.wmf"/><Relationship Id="rId9" Type="http://schemas.openxmlformats.org/officeDocument/2006/relationships/image" Target="../media/image8.emf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33756600" y="29641800"/>
            <a:ext cx="8292621" cy="15695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382" tIns="45686" rIns="91382" bIns="45686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Advisor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Martin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Wosnik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Graduate Co-Advisor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Kyle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Charmanski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8018" y="29952718"/>
            <a:ext cx="2730020" cy="1036045"/>
          </a:xfrm>
          <a:prstGeom prst="rect">
            <a:avLst/>
          </a:prstGeom>
        </p:spPr>
      </p:pic>
      <p:pic>
        <p:nvPicPr>
          <p:cNvPr id="8" name="Picture 5" descr="C:\Users\jrt72\AppData\Local\Temp\NHSG black logo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6355" y="29774134"/>
            <a:ext cx="1853112" cy="1304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488400" y="3764529"/>
            <a:ext cx="20665440" cy="12216384"/>
          </a:xfrm>
          <a:prstGeom prst="rect">
            <a:avLst/>
          </a:prstGeom>
          <a:solidFill>
            <a:srgbClr val="DAE7F6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US" sz="3600" dirty="0" smtClean="0"/>
              <a:t> Characterize blade design/turbine performance in free </a:t>
            </a:r>
            <a:r>
              <a:rPr lang="en-US" sz="3600" dirty="0"/>
              <a:t>stream </a:t>
            </a:r>
            <a:r>
              <a:rPr lang="en-US" sz="3600" dirty="0" smtClean="0"/>
              <a:t>in student </a:t>
            </a:r>
            <a:r>
              <a:rPr lang="en-US" sz="3600" dirty="0"/>
              <a:t>wind </a:t>
            </a:r>
            <a:r>
              <a:rPr lang="en-US" sz="3600" dirty="0" smtClean="0"/>
              <a:t>tunnel (and validate in FPF)</a:t>
            </a:r>
            <a:endParaRPr lang="en-US" sz="3600" dirty="0"/>
          </a:p>
          <a:p>
            <a:pPr marL="571133" indent="-571133">
              <a:buFont typeface="Arial" pitchFamily="34" charset="0"/>
              <a:buChar char="•"/>
            </a:pPr>
            <a:r>
              <a:rPr lang="en-US" sz="3600" dirty="0" smtClean="0"/>
              <a:t>Investigate power output vs. turbine array spacing in FPF </a:t>
            </a:r>
            <a:r>
              <a:rPr lang="en-US" sz="3600" dirty="0"/>
              <a:t>turbulent boundary layer </a:t>
            </a:r>
            <a:endParaRPr lang="en-US" sz="3600" dirty="0" smtClean="0"/>
          </a:p>
          <a:p>
            <a:pPr marL="571133" indent="-571133">
              <a:buFont typeface="Arial" pitchFamily="34" charset="0"/>
              <a:buChar char="•"/>
            </a:pPr>
            <a:r>
              <a:rPr lang="en-US" sz="3600" dirty="0" smtClean="0"/>
              <a:t>A potentiometer </a:t>
            </a:r>
            <a:r>
              <a:rPr lang="en-US" sz="3600" dirty="0"/>
              <a:t>was used to vary </a:t>
            </a:r>
            <a:r>
              <a:rPr lang="en-US" sz="3600" dirty="0" smtClean="0"/>
              <a:t>loads on the model wind turbines </a:t>
            </a:r>
            <a:r>
              <a:rPr lang="en-US" sz="3600" dirty="0"/>
              <a:t>to characterize the power </a:t>
            </a:r>
            <a:r>
              <a:rPr lang="en-US" sz="3600" dirty="0" smtClean="0"/>
              <a:t>output.</a:t>
            </a:r>
            <a:endParaRPr lang="en-US" sz="3600" dirty="0"/>
          </a:p>
          <a:p>
            <a:pPr marL="571133" indent="-571133">
              <a:buFont typeface="Arial" pitchFamily="34" charset="0"/>
              <a:buChar char="•"/>
            </a:pPr>
            <a:r>
              <a:rPr lang="en-US" sz="3600" dirty="0" err="1" smtClean="0"/>
              <a:t>Pitot</a:t>
            </a:r>
            <a:r>
              <a:rPr lang="en-US" sz="3600" dirty="0" smtClean="0"/>
              <a:t>-static tubes were used </a:t>
            </a:r>
            <a:r>
              <a:rPr lang="en-US" sz="3600" dirty="0"/>
              <a:t>to </a:t>
            </a:r>
            <a:r>
              <a:rPr lang="en-US" sz="3600" dirty="0" smtClean="0"/>
              <a:t>measure average </a:t>
            </a:r>
            <a:r>
              <a:rPr lang="en-US" sz="3600" dirty="0"/>
              <a:t>wind speed at hub height.</a:t>
            </a:r>
          </a:p>
          <a:p>
            <a:pPr marL="571133" indent="-571133">
              <a:buFont typeface="Arial" pitchFamily="34" charset="0"/>
              <a:buChar char="•"/>
            </a:pPr>
            <a:r>
              <a:rPr lang="en-US" sz="3600" dirty="0" smtClean="0"/>
              <a:t>The  custom-designed force </a:t>
            </a:r>
            <a:r>
              <a:rPr lang="en-US" sz="3600" dirty="0"/>
              <a:t>balance </a:t>
            </a:r>
            <a:r>
              <a:rPr lang="en-US" sz="3600" dirty="0" smtClean="0"/>
              <a:t>was used </a:t>
            </a:r>
            <a:r>
              <a:rPr lang="en-US" sz="3600" dirty="0"/>
              <a:t>to measure </a:t>
            </a:r>
            <a:r>
              <a:rPr lang="en-US" sz="3600" dirty="0" smtClean="0"/>
              <a:t>thrust (drag) </a:t>
            </a:r>
            <a:r>
              <a:rPr lang="en-US" sz="3600" dirty="0"/>
              <a:t>on </a:t>
            </a:r>
            <a:r>
              <a:rPr lang="en-US" sz="3600" dirty="0" smtClean="0"/>
              <a:t>turbine rotor.</a:t>
            </a:r>
          </a:p>
          <a:p>
            <a:pPr marL="571133" indent="-571133">
              <a:buFont typeface="Arial" pitchFamily="34" charset="0"/>
              <a:buChar char="•"/>
            </a:pPr>
            <a:r>
              <a:rPr lang="en-US" sz="3600" dirty="0" smtClean="0"/>
              <a:t>Wind Turbine Array </a:t>
            </a:r>
            <a:r>
              <a:rPr lang="en-US" sz="3600" dirty="0"/>
              <a:t>Test </a:t>
            </a:r>
            <a:r>
              <a:rPr lang="en-US" sz="3600" dirty="0" smtClean="0"/>
              <a:t>Plan:</a:t>
            </a:r>
            <a:endParaRPr lang="en-US" sz="3600" dirty="0"/>
          </a:p>
          <a:p>
            <a:pPr marL="1828800" lvl="1" indent="-457200">
              <a:buFont typeface="Arial" pitchFamily="34" charset="0"/>
              <a:buChar char="•"/>
            </a:pPr>
            <a:r>
              <a:rPr lang="en-US" sz="3600" dirty="0"/>
              <a:t>1x1, 2x1, 3x1, … , </a:t>
            </a:r>
            <a:r>
              <a:rPr lang="en-US" sz="3600" dirty="0" smtClean="0"/>
              <a:t>6x1: vary </a:t>
            </a:r>
            <a:r>
              <a:rPr lang="en-US" sz="3600" dirty="0" err="1"/>
              <a:t>S</a:t>
            </a:r>
            <a:r>
              <a:rPr lang="en-US" sz="3600" baseline="-25000" dirty="0" err="1"/>
              <a:t>x</a:t>
            </a:r>
            <a:r>
              <a:rPr lang="en-US" sz="3600" dirty="0"/>
              <a:t> in </a:t>
            </a:r>
            <a:r>
              <a:rPr lang="en-US" sz="3600" dirty="0" smtClean="0"/>
              <a:t>diameter increments</a:t>
            </a:r>
          </a:p>
          <a:p>
            <a:pPr marL="1828800" lvl="1" indent="-457200">
              <a:buFont typeface="Arial" pitchFamily="34" charset="0"/>
              <a:buChar char="•"/>
            </a:pPr>
            <a:r>
              <a:rPr lang="en-US" sz="3600" dirty="0" smtClean="0"/>
              <a:t>3x3 array: </a:t>
            </a:r>
            <a:r>
              <a:rPr lang="en-US" sz="3600" dirty="0"/>
              <a:t>vary </a:t>
            </a:r>
            <a:r>
              <a:rPr lang="en-US" sz="3600" dirty="0" smtClean="0"/>
              <a:t>both </a:t>
            </a:r>
            <a:r>
              <a:rPr lang="en-US" sz="3600" dirty="0" err="1" smtClean="0"/>
              <a:t>S</a:t>
            </a:r>
            <a:r>
              <a:rPr lang="en-US" sz="3600" baseline="-25000" dirty="0" err="1" smtClean="0"/>
              <a:t>x</a:t>
            </a:r>
            <a:r>
              <a:rPr lang="en-US" sz="3600" dirty="0" smtClean="0"/>
              <a:t> and </a:t>
            </a:r>
            <a:r>
              <a:rPr lang="en-US" sz="3600" dirty="0" err="1" smtClean="0"/>
              <a:t>S</a:t>
            </a:r>
            <a:r>
              <a:rPr lang="en-US" sz="3600" baseline="-25000" dirty="0" err="1" smtClean="0"/>
              <a:t>x</a:t>
            </a:r>
            <a:r>
              <a:rPr lang="en-US" sz="3600" baseline="-25000" dirty="0" smtClean="0"/>
              <a:t> </a:t>
            </a:r>
            <a:r>
              <a:rPr lang="en-US" sz="3600" dirty="0" smtClean="0"/>
              <a:t>in </a:t>
            </a:r>
            <a:r>
              <a:rPr lang="en-US" sz="3600" dirty="0"/>
              <a:t>diameter </a:t>
            </a:r>
            <a:r>
              <a:rPr lang="en-US" sz="3600" dirty="0" smtClean="0"/>
              <a:t>increments</a:t>
            </a:r>
          </a:p>
          <a:p>
            <a:pPr marL="1371600" lvl="1"/>
            <a:endParaRPr lang="en-US" sz="3600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21488400" y="3061138"/>
            <a:ext cx="20665440" cy="754053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300" b="1" dirty="0" smtClean="0">
                <a:solidFill>
                  <a:srgbClr val="DAE7F6"/>
                </a:solidFill>
              </a:rPr>
              <a:t>Research Methodology</a:t>
            </a:r>
            <a:endParaRPr lang="en-US" sz="4300" b="1" dirty="0">
              <a:solidFill>
                <a:srgbClr val="DAE7F6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791808" y="1142998"/>
            <a:ext cx="29346792" cy="16459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>
                <a:solidFill>
                  <a:srgbClr val="DAE7F6"/>
                </a:solidFill>
                <a:latin typeface="Times New Roman" pitchFamily="18" charset="0"/>
                <a:cs typeface="Times New Roman" pitchFamily="18" charset="0"/>
              </a:rPr>
              <a:t>Offshore Wind Turbine Array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46465" y="17196911"/>
            <a:ext cx="8673249" cy="14813280"/>
          </a:xfrm>
          <a:prstGeom prst="rect">
            <a:avLst/>
          </a:prstGeom>
          <a:solidFill>
            <a:srgbClr val="DAE7F6"/>
          </a:solidFill>
        </p:spPr>
        <p:txBody>
          <a:bodyPr wrap="square" rtlCol="0">
            <a:spAutoFit/>
          </a:bodyPr>
          <a:lstStyle/>
          <a:p>
            <a:pPr marL="457128" indent="-457128">
              <a:buFont typeface="Arial" pitchFamily="34" charset="0"/>
              <a:buChar char="•"/>
            </a:pPr>
            <a:r>
              <a:rPr lang="en-US" sz="3400" dirty="0" smtClean="0"/>
              <a:t> Scaling </a:t>
            </a:r>
            <a:r>
              <a:rPr lang="en-US" sz="3400" dirty="0"/>
              <a:t>of </a:t>
            </a:r>
            <a:r>
              <a:rPr lang="en-US" sz="3400" dirty="0" smtClean="0"/>
              <a:t>1:500, D=25 </a:t>
            </a:r>
            <a:r>
              <a:rPr lang="en-US" sz="3400" dirty="0"/>
              <a:t>cm diameter rotor</a:t>
            </a:r>
          </a:p>
          <a:p>
            <a:pPr marL="571133" indent="-571133">
              <a:buFont typeface="Arial" pitchFamily="34" charset="0"/>
              <a:buChar char="•"/>
            </a:pPr>
            <a:r>
              <a:rPr lang="en-US" sz="3400" dirty="0" smtClean="0"/>
              <a:t>Turbine performance = f ( </a:t>
            </a:r>
            <a:r>
              <a:rPr lang="en-US" sz="3400" dirty="0" err="1" smtClean="0"/>
              <a:t>c</a:t>
            </a:r>
            <a:r>
              <a:rPr lang="en-US" sz="3400" baseline="-25000" dirty="0" err="1" smtClean="0"/>
              <a:t>P</a:t>
            </a:r>
            <a:r>
              <a:rPr lang="en-US" sz="3400" dirty="0" smtClean="0"/>
              <a:t> , </a:t>
            </a:r>
            <a:r>
              <a:rPr lang="en-US" sz="3400" dirty="0" err="1" smtClean="0"/>
              <a:t>c</a:t>
            </a:r>
            <a:r>
              <a:rPr lang="en-US" sz="3400" baseline="-25000" dirty="0" err="1" smtClean="0"/>
              <a:t>T</a:t>
            </a:r>
            <a:r>
              <a:rPr lang="en-US" sz="3400" baseline="-25000" dirty="0" smtClean="0"/>
              <a:t> </a:t>
            </a:r>
            <a:r>
              <a:rPr lang="en-US" sz="3400" dirty="0" smtClean="0"/>
              <a:t>, </a:t>
            </a:r>
            <a:r>
              <a:rPr lang="en-US" sz="3400" dirty="0" smtClean="0">
                <a:latin typeface="Symbol" pitchFamily="18" charset="2"/>
              </a:rPr>
              <a:t>l</a:t>
            </a:r>
            <a:r>
              <a:rPr lang="en-US" sz="3400" dirty="0" smtClean="0"/>
              <a:t> )</a:t>
            </a:r>
          </a:p>
          <a:p>
            <a:pPr marL="571133" indent="-571133">
              <a:buFont typeface="Arial" pitchFamily="34" charset="0"/>
              <a:buChar char="•"/>
            </a:pPr>
            <a:r>
              <a:rPr lang="en-US" sz="3400" dirty="0" smtClean="0"/>
              <a:t>Design Tip Speed Ratio: </a:t>
            </a:r>
            <a:r>
              <a:rPr lang="en-US" sz="3400" dirty="0">
                <a:latin typeface="Symbol" pitchFamily="18" charset="2"/>
              </a:rPr>
              <a:t>l </a:t>
            </a:r>
            <a:r>
              <a:rPr lang="en-US" sz="3400" dirty="0" smtClean="0"/>
              <a:t>= </a:t>
            </a:r>
            <a:r>
              <a:rPr lang="en-US" sz="3400" dirty="0" err="1" smtClean="0">
                <a:latin typeface="Symbol" pitchFamily="18" charset="2"/>
              </a:rPr>
              <a:t>w</a:t>
            </a:r>
            <a:r>
              <a:rPr lang="en-US" sz="3400" dirty="0" err="1" smtClean="0"/>
              <a:t>D</a:t>
            </a:r>
            <a:r>
              <a:rPr lang="en-US" sz="3400" dirty="0" smtClean="0"/>
              <a:t>/2U</a:t>
            </a:r>
            <a:r>
              <a:rPr lang="en-US" sz="3400" baseline="-25000" dirty="0"/>
              <a:t> </a:t>
            </a:r>
            <a:r>
              <a:rPr lang="en-US" sz="3400" dirty="0" smtClean="0"/>
              <a:t> = 3.5</a:t>
            </a:r>
            <a:endParaRPr lang="en-US" sz="3400" dirty="0"/>
          </a:p>
          <a:p>
            <a:pPr marL="571133" indent="-571133">
              <a:buFont typeface="Arial" pitchFamily="34" charset="0"/>
              <a:buChar char="•"/>
            </a:pPr>
            <a:r>
              <a:rPr lang="en-US" sz="3400" dirty="0" smtClean="0"/>
              <a:t>Hub </a:t>
            </a:r>
            <a:r>
              <a:rPr lang="en-US" sz="3400" dirty="0"/>
              <a:t>height </a:t>
            </a:r>
            <a:r>
              <a:rPr lang="en-US" sz="3400" dirty="0" smtClean="0"/>
              <a:t>H = 0.75 D</a:t>
            </a:r>
            <a:endParaRPr lang="en-US" sz="3400" dirty="0"/>
          </a:p>
          <a:p>
            <a:pPr marL="571133" indent="-571133">
              <a:buFont typeface="Arial" pitchFamily="34" charset="0"/>
              <a:buChar char="•"/>
            </a:pPr>
            <a:r>
              <a:rPr lang="en-US" sz="3400" dirty="0"/>
              <a:t>Blades designed using 1D Blade Element Momentum </a:t>
            </a:r>
            <a:r>
              <a:rPr lang="en-US" sz="3400" dirty="0" smtClean="0"/>
              <a:t>(BEM) Theory</a:t>
            </a:r>
            <a:endParaRPr lang="en-US" sz="3400" dirty="0"/>
          </a:p>
          <a:p>
            <a:pPr marL="571133" indent="-571133">
              <a:buFont typeface="Arial" pitchFamily="34" charset="0"/>
              <a:buChar char="•"/>
            </a:pPr>
            <a:r>
              <a:rPr lang="en-US" sz="3400" dirty="0"/>
              <a:t>Blades modeled within </a:t>
            </a:r>
            <a:r>
              <a:rPr lang="en-US" sz="3400" dirty="0" err="1"/>
              <a:t>SolidWorks</a:t>
            </a:r>
            <a:r>
              <a:rPr lang="en-US" sz="3400" dirty="0"/>
              <a:t>, and </a:t>
            </a:r>
            <a:r>
              <a:rPr lang="en-US" sz="3400" dirty="0" smtClean="0"/>
              <a:t>rapid-prototyped </a:t>
            </a:r>
            <a:r>
              <a:rPr lang="en-US" sz="3400" dirty="0"/>
              <a:t>in ABS </a:t>
            </a:r>
            <a:r>
              <a:rPr lang="en-US" sz="3400" dirty="0" smtClean="0"/>
              <a:t>plastic.</a:t>
            </a:r>
          </a:p>
          <a:p>
            <a:pPr marL="571133" indent="-571133">
              <a:buFont typeface="Arial" pitchFamily="34" charset="0"/>
              <a:buChar char="•"/>
            </a:pPr>
            <a:r>
              <a:rPr lang="en-US" sz="3400" dirty="0" smtClean="0"/>
              <a:t>3 different designs were tested.</a:t>
            </a:r>
          </a:p>
          <a:p>
            <a:pPr marL="571133" indent="-571133">
              <a:buFont typeface="Arial" pitchFamily="34" charset="0"/>
              <a:buChar char="•"/>
            </a:pPr>
            <a:r>
              <a:rPr lang="en-US" sz="3400" dirty="0" smtClean="0"/>
              <a:t>1 turbine mounted on force balance </a:t>
            </a:r>
          </a:p>
          <a:p>
            <a:pPr marL="571133" indent="-571133">
              <a:buFont typeface="Arial" pitchFamily="34" charset="0"/>
              <a:buChar char="•"/>
            </a:pPr>
            <a:r>
              <a:rPr lang="en-US" sz="3400" dirty="0" smtClean="0"/>
              <a:t>8 turbines rigidly mounted to base plate</a:t>
            </a:r>
            <a:endParaRPr lang="en-US" sz="3400" dirty="0"/>
          </a:p>
          <a:p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46465" y="16442858"/>
            <a:ext cx="15337371" cy="754053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300" b="1" dirty="0" smtClean="0">
                <a:solidFill>
                  <a:srgbClr val="DAE7F6"/>
                </a:solidFill>
              </a:rPr>
              <a:t>Model Wind Turbine Design</a:t>
            </a:r>
            <a:endParaRPr lang="en-US" sz="4300" b="1" dirty="0">
              <a:solidFill>
                <a:srgbClr val="DAE7F6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7602199" y="16442859"/>
            <a:ext cx="15461674" cy="754053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300" b="1" dirty="0" smtClean="0">
                <a:solidFill>
                  <a:srgbClr val="DAE7F6"/>
                </a:solidFill>
              </a:rPr>
              <a:t>Results</a:t>
            </a:r>
            <a:endParaRPr lang="en-US" sz="4300" b="1" dirty="0">
              <a:solidFill>
                <a:srgbClr val="DAE7F6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3756600" y="17196909"/>
            <a:ext cx="8292620" cy="8736689"/>
          </a:xfrm>
          <a:prstGeom prst="rect">
            <a:avLst/>
          </a:prstGeom>
          <a:solidFill>
            <a:srgbClr val="DAE7F6"/>
          </a:solidFill>
        </p:spPr>
        <p:txBody>
          <a:bodyPr wrap="square" rtlCol="0">
            <a:spAutoFit/>
          </a:bodyPr>
          <a:lstStyle/>
          <a:p>
            <a:pPr marL="457128" indent="-457128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3756601" y="16442859"/>
            <a:ext cx="8292619" cy="7540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300" b="1" dirty="0" smtClean="0">
                <a:solidFill>
                  <a:srgbClr val="DAE7F6"/>
                </a:solidFill>
              </a:rPr>
              <a:t>Conclusions</a:t>
            </a:r>
            <a:endParaRPr lang="en-US" sz="4300" b="1" dirty="0">
              <a:solidFill>
                <a:srgbClr val="DAE7F6"/>
              </a:solidFill>
            </a:endParaRPr>
          </a:p>
        </p:txBody>
      </p:sp>
      <p:pic>
        <p:nvPicPr>
          <p:cNvPr id="39" name="Picture 3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143000"/>
            <a:ext cx="9913182" cy="1569661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623203" y="3827592"/>
            <a:ext cx="19255597" cy="12161520"/>
          </a:xfrm>
          <a:prstGeom prst="rect">
            <a:avLst/>
          </a:prstGeom>
          <a:solidFill>
            <a:srgbClr val="DAE7F6"/>
          </a:solidFill>
        </p:spPr>
        <p:txBody>
          <a:bodyPr wrap="square" rtlCol="0">
            <a:spAutoFit/>
          </a:bodyPr>
          <a:lstStyle/>
          <a:p>
            <a:pPr marL="571133" indent="-571133">
              <a:buFont typeface="Arial" pitchFamily="34" charset="0"/>
              <a:buChar char="•"/>
            </a:pPr>
            <a:r>
              <a:rPr lang="en-US" sz="3600" dirty="0" smtClean="0"/>
              <a:t>Unites States has target to produce </a:t>
            </a:r>
            <a:r>
              <a:rPr lang="en-US" sz="3600" b="1" dirty="0" smtClean="0"/>
              <a:t>20% of electricity from wind energy </a:t>
            </a:r>
            <a:r>
              <a:rPr lang="en-US" sz="3600" dirty="0" smtClean="0"/>
              <a:t>by 2030 (at 2.9% in 2011) </a:t>
            </a:r>
          </a:p>
          <a:p>
            <a:pPr marL="571133" indent="-571133"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/>
              <a:t>Many very large wind farms will be installed, including offshore wind turbine arrays. </a:t>
            </a:r>
          </a:p>
          <a:p>
            <a:pPr marL="571133" indent="-571133"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/>
              <a:t>Millions of dollars are lost each year due to inefficient array </a:t>
            </a:r>
            <a:r>
              <a:rPr lang="en-US" sz="3600" dirty="0" err="1" smtClean="0"/>
              <a:t>spacings</a:t>
            </a:r>
            <a:r>
              <a:rPr lang="en-US" sz="3600" dirty="0" smtClean="0"/>
              <a:t>.</a:t>
            </a:r>
          </a:p>
          <a:p>
            <a:pPr marL="571133" indent="-571133">
              <a:spcAft>
                <a:spcPts val="600"/>
              </a:spcAft>
              <a:buFont typeface="Arial" pitchFamily="34" charset="0"/>
              <a:buChar char="•"/>
            </a:pPr>
            <a:r>
              <a:rPr lang="en-US" sz="3600" dirty="0" smtClean="0"/>
              <a:t>The University of New Hampshire's Flow Physics Facility (FPF) is capable of producing high Reynolds number turbulent boundary layers comparable to the earth’s atmospheric boundary layer (FPF test section dimensions: width 6.0 m, height 2.7 m, length 72 m)</a:t>
            </a:r>
          </a:p>
          <a:p>
            <a:pPr marL="571133" indent="-571133">
              <a:buFont typeface="Arial" pitchFamily="34" charset="0"/>
              <a:buChar char="•"/>
            </a:pPr>
            <a:r>
              <a:rPr lang="en-US" sz="3600" dirty="0" smtClean="0"/>
              <a:t>The objective of this study was to design realistic, scaled offshore wind turbines, and investigate the effects of wind turbine array spacing on wind farm power output. </a:t>
            </a:r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8915400"/>
            <a:ext cx="8126800" cy="3951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1613380" y="3073541"/>
            <a:ext cx="19265420" cy="754052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300" b="1" dirty="0" smtClean="0">
                <a:solidFill>
                  <a:srgbClr val="DAE7F6"/>
                </a:solidFill>
              </a:rPr>
              <a:t>Background and Motivation</a:t>
            </a:r>
            <a:endParaRPr lang="en-US" sz="4300" b="1" dirty="0">
              <a:solidFill>
                <a:srgbClr val="DAE7F6"/>
              </a:solidFill>
            </a:endParaRPr>
          </a:p>
        </p:txBody>
      </p:sp>
      <p:pic>
        <p:nvPicPr>
          <p:cNvPr id="3" name="Picture 4" descr="C:\Users\JJC64~1.WIL\AppData\Local\Temp\DSC_159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0407" y="9198460"/>
            <a:ext cx="9452508" cy="630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JJC64~1.WIL\AppData\Local\Temp\2013.04.14-FPF 41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7999" y="9198461"/>
            <a:ext cx="9519505" cy="634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9677400" y="17196912"/>
            <a:ext cx="7306436" cy="14813280"/>
          </a:xfrm>
          <a:prstGeom prst="rect">
            <a:avLst/>
          </a:prstGeom>
          <a:solidFill>
            <a:srgbClr val="DAE7F6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031" name="Picture 7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178" y="17673964"/>
            <a:ext cx="6204222" cy="3866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861" y="23124710"/>
            <a:ext cx="6743339" cy="5678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1" t="4943" r="-1251" b="3556"/>
          <a:stretch/>
        </p:blipFill>
        <p:spPr bwMode="auto">
          <a:xfrm>
            <a:off x="1886607" y="23850600"/>
            <a:ext cx="4321314" cy="4518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0820400" y="28575000"/>
            <a:ext cx="5486400" cy="830977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/>
              <a:t>Figure </a:t>
            </a:r>
            <a:r>
              <a:rPr lang="en-US" sz="2400" dirty="0" smtClean="0"/>
              <a:t>5: Power coefficient vs. tip speed ratio for selected turbine design (mod 3).</a:t>
            </a:r>
            <a:endParaRPr lang="en-US" sz="24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710" y="29326988"/>
            <a:ext cx="4761552" cy="223528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66" y="29368639"/>
            <a:ext cx="5843498" cy="27432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26147">
            <a:off x="5808971" y="29630680"/>
            <a:ext cx="4210526" cy="19766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7222" y="29446378"/>
            <a:ext cx="4364146" cy="2048726"/>
          </a:xfrm>
          <a:prstGeom prst="rect">
            <a:avLst/>
          </a:prstGeom>
        </p:spPr>
      </p:pic>
      <p:pic>
        <p:nvPicPr>
          <p:cNvPr id="2" name="Picture 2" descr="http://www.ict-aeolus.eu/images/horns_rev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800" y="8939838"/>
            <a:ext cx="8908218" cy="6681162"/>
          </a:xfrm>
          <a:prstGeom prst="rect">
            <a:avLst/>
          </a:prstGeom>
          <a:noFill/>
          <a:extLst/>
        </p:spPr>
      </p:pic>
      <p:sp>
        <p:nvSpPr>
          <p:cNvPr id="46" name="TextBox 45"/>
          <p:cNvSpPr txBox="1"/>
          <p:nvPr/>
        </p:nvSpPr>
        <p:spPr>
          <a:xfrm>
            <a:off x="17602199" y="17196910"/>
            <a:ext cx="15461674" cy="14813280"/>
          </a:xfrm>
          <a:prstGeom prst="rect">
            <a:avLst/>
          </a:prstGeom>
          <a:solidFill>
            <a:srgbClr val="DAE7F6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33" name="Picture 32"/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602200" y="17373600"/>
            <a:ext cx="8077200" cy="6150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/>
          <p:cNvPicPr/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5069800" y="17373600"/>
            <a:ext cx="8074152" cy="615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5"/>
          <p:cNvPicPr/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7678400" y="24688800"/>
            <a:ext cx="8074152" cy="615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Box 40"/>
          <p:cNvSpPr txBox="1"/>
          <p:nvPr/>
        </p:nvSpPr>
        <p:spPr>
          <a:xfrm>
            <a:off x="18745200" y="23469600"/>
            <a:ext cx="6172200" cy="1200308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/>
              <a:t>Figure </a:t>
            </a:r>
            <a:r>
              <a:rPr lang="en-US" sz="2400" dirty="0" smtClean="0"/>
              <a:t>8: Turbine placed in free stream velocity with varying loads to characterize the performance of the blades.</a:t>
            </a:r>
            <a:endParaRPr lang="en-US" sz="2400" dirty="0"/>
          </a:p>
        </p:txBody>
      </p:sp>
      <p:sp>
        <p:nvSpPr>
          <p:cNvPr id="42" name="TextBox 41"/>
          <p:cNvSpPr txBox="1"/>
          <p:nvPr/>
        </p:nvSpPr>
        <p:spPr>
          <a:xfrm>
            <a:off x="26136600" y="23469600"/>
            <a:ext cx="6248400" cy="1200308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/>
              <a:t>Figure </a:t>
            </a:r>
            <a:r>
              <a:rPr lang="en-US" sz="2400" dirty="0" smtClean="0"/>
              <a:t>9: Turbine placed in turbulent boundary layer with varying loads to characterize the performance of the blades.</a:t>
            </a:r>
            <a:endParaRPr lang="en-US" sz="2400" dirty="0"/>
          </a:p>
        </p:txBody>
      </p:sp>
      <p:sp>
        <p:nvSpPr>
          <p:cNvPr id="43" name="TextBox 42"/>
          <p:cNvSpPr txBox="1"/>
          <p:nvPr/>
        </p:nvSpPr>
        <p:spPr>
          <a:xfrm>
            <a:off x="18745200" y="30708600"/>
            <a:ext cx="6324600" cy="1200308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/>
              <a:t>Figure </a:t>
            </a:r>
            <a:r>
              <a:rPr lang="en-US" sz="2400" dirty="0" smtClean="0"/>
              <a:t>10: 6x1 array while varying spacing from 6 to 12 diameters as shown to the right</a:t>
            </a:r>
            <a:r>
              <a:rPr lang="en-US" sz="2400" dirty="0" smtClean="0"/>
              <a:t>. All turbines given same load with front at a TSR=4.5</a:t>
            </a:r>
            <a:endParaRPr lang="en-US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33756600" y="27099194"/>
            <a:ext cx="8292620" cy="2185214"/>
          </a:xfrm>
          <a:prstGeom prst="rect">
            <a:avLst/>
          </a:prstGeom>
          <a:solidFill>
            <a:srgbClr val="DAE7F6"/>
          </a:solidFill>
        </p:spPr>
        <p:txBody>
          <a:bodyPr wrap="square" rtlCol="0">
            <a:spAutoFit/>
          </a:bodyPr>
          <a:lstStyle/>
          <a:p>
            <a:pPr marL="457128" indent="-457128">
              <a:buFont typeface="Arial" pitchFamily="34" charset="0"/>
              <a:buChar char="•"/>
            </a:pPr>
            <a:r>
              <a:rPr lang="en-US" sz="3400" dirty="0" smtClean="0"/>
              <a:t>Determine distance to fully recover boundary layer velocity profile behind leading turbine.</a:t>
            </a:r>
          </a:p>
          <a:p>
            <a:pPr marL="457128" indent="-457128">
              <a:buFont typeface="Arial" pitchFamily="34" charset="0"/>
              <a:buChar char="•"/>
            </a:pPr>
            <a:r>
              <a:rPr lang="en-US" sz="3400" dirty="0" smtClean="0"/>
              <a:t>Study 3x3 array varying </a:t>
            </a:r>
            <a:r>
              <a:rPr lang="en-US" sz="3400" dirty="0" err="1" smtClean="0"/>
              <a:t>S</a:t>
            </a:r>
            <a:r>
              <a:rPr lang="en-US" sz="3400" baseline="-25000" dirty="0" err="1" smtClean="0"/>
              <a:t>x</a:t>
            </a:r>
            <a:r>
              <a:rPr lang="en-US" sz="3400" baseline="-25000" dirty="0" smtClean="0"/>
              <a:t> </a:t>
            </a:r>
            <a:r>
              <a:rPr lang="en-US" sz="3400" dirty="0"/>
              <a:t>and </a:t>
            </a:r>
            <a:r>
              <a:rPr lang="en-US" sz="3400" dirty="0" err="1"/>
              <a:t>S</a:t>
            </a:r>
            <a:r>
              <a:rPr lang="en-US" sz="3400" baseline="-25000" dirty="0" err="1"/>
              <a:t>y</a:t>
            </a:r>
            <a:endParaRPr lang="en-US" sz="3400" dirty="0" smtClean="0"/>
          </a:p>
        </p:txBody>
      </p:sp>
      <p:sp>
        <p:nvSpPr>
          <p:cNvPr id="47" name="TextBox 46"/>
          <p:cNvSpPr txBox="1"/>
          <p:nvPr/>
        </p:nvSpPr>
        <p:spPr>
          <a:xfrm>
            <a:off x="33756601" y="26345142"/>
            <a:ext cx="8292620" cy="754053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300" b="1" dirty="0" smtClean="0">
                <a:solidFill>
                  <a:srgbClr val="DAE7F6"/>
                </a:solidFill>
              </a:rPr>
              <a:t>Further Studies</a:t>
            </a:r>
            <a:endParaRPr lang="en-US" sz="4300" b="1" dirty="0">
              <a:solidFill>
                <a:srgbClr val="DAE7F6"/>
              </a:solidFill>
            </a:endParaRPr>
          </a:p>
        </p:txBody>
      </p:sp>
      <p:pic>
        <p:nvPicPr>
          <p:cNvPr id="1026" name="Picture 2" descr="C:\Users\Kyle\Downloads\DSC_2134.jpg"/>
          <p:cNvPicPr>
            <a:picLocks noChangeAspect="1" noChangeArrowheads="1"/>
          </p:cNvPicPr>
          <p:nvPr/>
        </p:nvPicPr>
        <p:blipFill>
          <a:blip r:embed="rId19" cstate="print"/>
          <a:srcRect l="453" t="679" r="37953" b="23913"/>
          <a:stretch>
            <a:fillRect/>
          </a:stretch>
        </p:blipFill>
        <p:spPr bwMode="auto">
          <a:xfrm>
            <a:off x="26136600" y="25146000"/>
            <a:ext cx="6181729" cy="5045381"/>
          </a:xfrm>
          <a:prstGeom prst="rect">
            <a:avLst/>
          </a:prstGeom>
          <a:noFill/>
        </p:spPr>
      </p:pic>
      <p:sp>
        <p:nvSpPr>
          <p:cNvPr id="48" name="TextBox 47"/>
          <p:cNvSpPr txBox="1"/>
          <p:nvPr/>
        </p:nvSpPr>
        <p:spPr>
          <a:xfrm>
            <a:off x="26212800" y="30632400"/>
            <a:ext cx="6096000" cy="1200308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/>
              <a:t>Figure </a:t>
            </a:r>
            <a:r>
              <a:rPr lang="en-US" sz="2400" dirty="0" smtClean="0"/>
              <a:t>11: (1xN) </a:t>
            </a:r>
            <a:r>
              <a:rPr lang="en-US" sz="2400" dirty="0"/>
              <a:t>a</a:t>
            </a:r>
            <a:r>
              <a:rPr lang="en-US" sz="2400" dirty="0" smtClean="0"/>
              <a:t>rray spacing experiments in FPF(shown here </a:t>
            </a:r>
            <a:r>
              <a:rPr lang="en-US" sz="2400" dirty="0" err="1" smtClean="0"/>
              <a:t>S</a:t>
            </a:r>
            <a:r>
              <a:rPr lang="en-US" sz="2400" baseline="-25000" dirty="0" err="1" smtClean="0"/>
              <a:t>x</a:t>
            </a:r>
            <a:r>
              <a:rPr lang="en-US" sz="2400" dirty="0" smtClean="0"/>
              <a:t> = 6D) </a:t>
            </a:r>
            <a:r>
              <a:rPr lang="en-US" sz="2400" dirty="0" smtClean="0"/>
              <a:t>. (bottom left)  turbine collecting data in turbulent boundary layer.</a:t>
            </a:r>
            <a:endParaRPr lang="en-US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2559269" y="13441760"/>
            <a:ext cx="8153400" cy="1569640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/>
              <a:t>Figure </a:t>
            </a:r>
            <a:r>
              <a:rPr lang="en-US" sz="2400" dirty="0" smtClean="0"/>
              <a:t> 1: (above)  Diagram showing velocity deficit caused by upstream turbines.</a:t>
            </a:r>
          </a:p>
          <a:p>
            <a:r>
              <a:rPr lang="en-US" sz="2400" dirty="0" smtClean="0"/>
              <a:t>Figure 2: (right) Horns Rev offshore wind farm located in the north sea off of the shore of Denmark</a:t>
            </a:r>
            <a:endParaRPr lang="en-US" sz="2400" dirty="0"/>
          </a:p>
        </p:txBody>
      </p:sp>
      <p:sp>
        <p:nvSpPr>
          <p:cNvPr id="54" name="TextBox 53"/>
          <p:cNvSpPr txBox="1"/>
          <p:nvPr/>
        </p:nvSpPr>
        <p:spPr>
          <a:xfrm>
            <a:off x="33909000" y="17234338"/>
            <a:ext cx="8229600" cy="877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88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400" dirty="0" smtClean="0"/>
              <a:t>Wind turbines are able to operate </a:t>
            </a:r>
            <a:r>
              <a:rPr lang="en-US" sz="3400" dirty="0"/>
              <a:t>at higher power coefficient </a:t>
            </a:r>
            <a:r>
              <a:rPr lang="en-US" sz="3400" dirty="0" smtClean="0"/>
              <a:t>in </a:t>
            </a:r>
            <a:r>
              <a:rPr lang="en-US" sz="3400" dirty="0"/>
              <a:t>free stream </a:t>
            </a:r>
            <a:r>
              <a:rPr lang="en-US" sz="3400" dirty="0" smtClean="0"/>
              <a:t>(uniform flow) vs</a:t>
            </a:r>
            <a:r>
              <a:rPr lang="en-US" sz="3400" dirty="0"/>
              <a:t>. in boundary </a:t>
            </a:r>
            <a:r>
              <a:rPr lang="en-US" sz="3400" dirty="0" smtClean="0"/>
              <a:t>layer (shear flow)</a:t>
            </a:r>
            <a:endParaRPr lang="en-US" sz="3400" dirty="0"/>
          </a:p>
          <a:p>
            <a:pPr marL="182880" indent="-18288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400" dirty="0" smtClean="0"/>
              <a:t>Velocity </a:t>
            </a:r>
            <a:r>
              <a:rPr lang="en-US" sz="3400" dirty="0"/>
              <a:t>deficit produced </a:t>
            </a:r>
            <a:r>
              <a:rPr lang="en-US" sz="3400" dirty="0" smtClean="0"/>
              <a:t>by first row turbine </a:t>
            </a:r>
            <a:r>
              <a:rPr lang="en-US" sz="3400" dirty="0"/>
              <a:t>causes a significant reduction in power </a:t>
            </a:r>
            <a:r>
              <a:rPr lang="en-US" sz="3400" dirty="0" smtClean="0"/>
              <a:t>for downstream turbines</a:t>
            </a:r>
          </a:p>
          <a:p>
            <a:pPr marL="182880" indent="-18288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400" dirty="0" smtClean="0"/>
              <a:t>Increasing turbine spacing improves overall array power output</a:t>
            </a:r>
          </a:p>
          <a:p>
            <a:pPr marL="182880" indent="-18288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400" dirty="0" smtClean="0"/>
              <a:t>Real world installations of wind farms cannot have turbines spaced too far apart, turbine </a:t>
            </a:r>
            <a:r>
              <a:rPr lang="en-US" sz="3400" dirty="0"/>
              <a:t>spacing </a:t>
            </a:r>
            <a:r>
              <a:rPr lang="en-US" sz="3400" dirty="0" smtClean="0"/>
              <a:t>based on cost-benefit analysis (increased </a:t>
            </a:r>
            <a:r>
              <a:rPr lang="en-US" sz="3400" dirty="0"/>
              <a:t>earnings from </a:t>
            </a:r>
            <a:r>
              <a:rPr lang="en-US" sz="3400" dirty="0" smtClean="0"/>
              <a:t>larger </a:t>
            </a:r>
            <a:r>
              <a:rPr lang="en-US" sz="3400" dirty="0" err="1" smtClean="0"/>
              <a:t>Sx</a:t>
            </a:r>
            <a:r>
              <a:rPr lang="en-US" sz="3400" dirty="0" smtClean="0"/>
              <a:t> vs. increased cost, e.g.,  from land/ocean lease and connection cost/power cables).</a:t>
            </a:r>
          </a:p>
          <a:p>
            <a:pPr marL="182880" indent="-182880">
              <a:spcAft>
                <a:spcPts val="600"/>
              </a:spcAft>
              <a:buFont typeface="Arial" pitchFamily="34" charset="0"/>
              <a:buChar char="•"/>
            </a:pPr>
            <a:r>
              <a:rPr lang="en-US" sz="3400" dirty="0" smtClean="0"/>
              <a:t>This study can provide engineering input for cost-benefit analysis</a:t>
            </a:r>
            <a:endParaRPr lang="en-US" sz="3400" dirty="0"/>
          </a:p>
        </p:txBody>
      </p:sp>
      <p:sp>
        <p:nvSpPr>
          <p:cNvPr id="55" name="TextBox 54"/>
          <p:cNvSpPr txBox="1"/>
          <p:nvPr/>
        </p:nvSpPr>
        <p:spPr>
          <a:xfrm>
            <a:off x="33909000" y="7486492"/>
            <a:ext cx="8991600" cy="1200308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/>
              <a:t>Figure 6</a:t>
            </a:r>
            <a:r>
              <a:rPr lang="en-US" sz="2400" dirty="0" smtClean="0"/>
              <a:t>: (below left) model turbine with force balance set up for testing in FPF  (shown at downstream location x=61m, </a:t>
            </a:r>
            <a:r>
              <a:rPr lang="en-US" sz="2400" dirty="0" smtClean="0">
                <a:latin typeface="Symbol" pitchFamily="18" charset="2"/>
              </a:rPr>
              <a:t>d </a:t>
            </a:r>
            <a:r>
              <a:rPr lang="en-US" sz="2400" dirty="0" smtClean="0"/>
              <a:t>~ 1m).</a:t>
            </a:r>
          </a:p>
          <a:p>
            <a:r>
              <a:rPr lang="en-US" sz="2400" dirty="0" smtClean="0"/>
              <a:t>Figure </a:t>
            </a:r>
            <a:r>
              <a:rPr lang="en-US" sz="2400" dirty="0"/>
              <a:t>7</a:t>
            </a:r>
            <a:r>
              <a:rPr lang="en-US" sz="2400" dirty="0" smtClean="0"/>
              <a:t>: (below right) 3x3 model offshore wind farm array</a:t>
            </a:r>
            <a:endParaRPr lang="en-US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10711782" y="21543376"/>
            <a:ext cx="5157024" cy="1200308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/>
              <a:t>Figure </a:t>
            </a:r>
            <a:r>
              <a:rPr lang="en-US" sz="2400" dirty="0" smtClean="0"/>
              <a:t>4: </a:t>
            </a:r>
            <a:r>
              <a:rPr lang="en-US" sz="2400" dirty="0"/>
              <a:t>: Model turbine  undergoing performance testing in small wind tunnel.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836931" y="28485662"/>
            <a:ext cx="3935876" cy="1200308"/>
          </a:xfrm>
          <a:prstGeom prst="rect">
            <a:avLst/>
          </a:prstGeom>
          <a:noFill/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2400" dirty="0"/>
              <a:t>Figure </a:t>
            </a:r>
            <a:r>
              <a:rPr lang="en-US" sz="2400" dirty="0" smtClean="0"/>
              <a:t>3: Model turbine  undergoing performance testing in small wind tunnel.</a:t>
            </a:r>
            <a:endParaRPr lang="en-US" sz="24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6497249" y="23353285"/>
            <a:ext cx="3713551" cy="5983715"/>
            <a:chOff x="6421049" y="23394996"/>
            <a:chExt cx="3713551" cy="5983715"/>
          </a:xfrm>
        </p:grpSpPr>
        <p:sp>
          <p:nvSpPr>
            <p:cNvPr id="9" name="Rectangle 8"/>
            <p:cNvSpPr/>
            <p:nvPr/>
          </p:nvSpPr>
          <p:spPr>
            <a:xfrm>
              <a:off x="6421049" y="23394996"/>
              <a:ext cx="3713551" cy="59837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US" sz="3400" dirty="0">
                  <a:solidFill>
                    <a:schemeClr val="tx1"/>
                  </a:solidFill>
                </a:rPr>
                <a:t>Power C</a:t>
              </a:r>
              <a:r>
                <a:rPr lang="en-US" sz="3400" dirty="0" smtClean="0">
                  <a:solidFill>
                    <a:schemeClr val="tx1"/>
                  </a:solidFill>
                </a:rPr>
                <a:t>oefficient:</a:t>
              </a:r>
            </a:p>
            <a:p>
              <a:pPr algn="ctr"/>
              <a:endParaRPr lang="en-US" sz="3400" dirty="0">
                <a:solidFill>
                  <a:schemeClr val="tx1"/>
                </a:solidFill>
              </a:endParaRPr>
            </a:p>
            <a:p>
              <a:pPr algn="ctr"/>
              <a:endParaRPr lang="en-US" sz="3400" dirty="0" smtClean="0">
                <a:solidFill>
                  <a:schemeClr val="tx1"/>
                </a:solidFill>
              </a:endParaRPr>
            </a:p>
            <a:p>
              <a:pPr algn="ctr"/>
              <a:endParaRPr lang="en-US" sz="3400" dirty="0">
                <a:solidFill>
                  <a:schemeClr val="tx1"/>
                </a:solidFill>
              </a:endParaRPr>
            </a:p>
            <a:p>
              <a:pPr algn="ctr"/>
              <a:r>
                <a:rPr lang="en-US" sz="3400" dirty="0" smtClean="0">
                  <a:solidFill>
                    <a:schemeClr val="tx1"/>
                  </a:solidFill>
                </a:rPr>
                <a:t>Thrust Coefficient:</a:t>
              </a:r>
            </a:p>
            <a:p>
              <a:pPr algn="ctr"/>
              <a:endParaRPr lang="en-US" sz="3400" dirty="0">
                <a:solidFill>
                  <a:schemeClr val="tx1"/>
                </a:solidFill>
              </a:endParaRPr>
            </a:p>
            <a:p>
              <a:pPr algn="ctr"/>
              <a:endParaRPr lang="en-US" sz="340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sz="3400" dirty="0" smtClean="0">
                  <a:solidFill>
                    <a:schemeClr val="tx1"/>
                  </a:solidFill>
                </a:rPr>
                <a:t/>
              </a:r>
              <a:br>
                <a:rPr lang="en-US" sz="3400" dirty="0" smtClean="0">
                  <a:solidFill>
                    <a:schemeClr val="tx1"/>
                  </a:solidFill>
                </a:rPr>
              </a:br>
              <a:r>
                <a:rPr lang="en-US" sz="3400" dirty="0" smtClean="0">
                  <a:solidFill>
                    <a:schemeClr val="tx1"/>
                  </a:solidFill>
                </a:rPr>
                <a:t>Tip Speed Ratio:</a:t>
              </a:r>
              <a:endParaRPr lang="en-US" sz="3400" dirty="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6743209" y="23931048"/>
                  <a:ext cx="3046283" cy="122328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36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600" b="0" i="1" smtClean="0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en-US" sz="3600" b="0" i="1" smtClean="0">
                                <a:latin typeface="Cambria Math"/>
                              </a:rPr>
                              <m:t>𝑃</m:t>
                            </m:r>
                          </m:sub>
                        </m:sSub>
                        <m:r>
                          <a:rPr lang="en-US" sz="3600" i="1" smtClean="0">
                            <a:latin typeface="Cambria Math"/>
                          </a:rPr>
                          <m:t>=</m:t>
                        </m:r>
                        <m:f>
                          <m:fPr>
                            <m:ctrlPr>
                              <a:rPr lang="en-US" sz="36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600" b="0" i="1" smtClean="0">
                                <a:latin typeface="Cambria Math"/>
                              </a:rPr>
                              <m:t>𝑇</m:t>
                            </m:r>
                            <m:r>
                              <a:rPr lang="en-US" sz="3600" b="0" i="1" smtClean="0">
                                <a:latin typeface="Cambria Math"/>
                                <a:ea typeface="Cambria Math"/>
                              </a:rPr>
                              <m:t>𝜔</m:t>
                            </m:r>
                          </m:num>
                          <m:den>
                            <m:r>
                              <a:rPr lang="en-US" sz="3600" b="0" i="1" smtClean="0">
                                <a:latin typeface="Cambria Math"/>
                              </a:rPr>
                              <m:t>0.5</m:t>
                            </m:r>
                            <m:r>
                              <a:rPr lang="en-US" sz="3600" b="0" i="1" smtClean="0">
                                <a:latin typeface="Cambria Math"/>
                                <a:ea typeface="Cambria Math"/>
                              </a:rPr>
                              <m:t>𝜌</m:t>
                            </m:r>
                            <m:r>
                              <a:rPr lang="en-US" sz="3600" b="0" i="1" smtClean="0">
                                <a:latin typeface="Cambria Math"/>
                                <a:ea typeface="Cambria Math"/>
                              </a:rPr>
                              <m:t>𝐴</m:t>
                            </m:r>
                            <m:sSubSup>
                              <m:sSubSupPr>
                                <m:ctrlPr>
                                  <a:rPr lang="en-US" sz="3600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sz="3600" b="0" i="1" smtClean="0">
                                    <a:latin typeface="Cambria Math"/>
                                    <a:ea typeface="Cambria Math"/>
                                  </a:rPr>
                                  <m:t>𝑈</m:t>
                                </m:r>
                              </m:e>
                              <m:sub/>
                              <m:sup>
                                <m:r>
                                  <a:rPr lang="en-US" sz="3600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sup>
                            </m:sSubSup>
                          </m:den>
                        </m:f>
                      </m:oMath>
                    </m:oMathPara>
                  </a14:m>
                  <a:endParaRPr lang="en-US" sz="3600" dirty="0"/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43209" y="23931048"/>
                  <a:ext cx="3046283" cy="1223284"/>
                </a:xfrm>
                <a:prstGeom prst="rect">
                  <a:avLst/>
                </a:prstGeom>
                <a:blipFill rotWithShape="1">
                  <a:blip r:embed="rId2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TextBox 51"/>
                <p:cNvSpPr txBox="1"/>
                <p:nvPr/>
              </p:nvSpPr>
              <p:spPr>
                <a:xfrm>
                  <a:off x="6776015" y="25975310"/>
                  <a:ext cx="3053785" cy="122328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360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600" b="0" i="1" smtClean="0">
                                <a:latin typeface="Cambria Math"/>
                              </a:rPr>
                              <m:t>𝑐</m:t>
                            </m:r>
                          </m:e>
                          <m:sub>
                            <m:r>
                              <a:rPr lang="en-US" sz="3600" b="0" i="1" smtClean="0">
                                <a:latin typeface="Cambria Math"/>
                              </a:rPr>
                              <m:t>𝑇</m:t>
                            </m:r>
                          </m:sub>
                        </m:sSub>
                        <m:r>
                          <a:rPr lang="en-US" sz="3600" i="1" smtClean="0">
                            <a:latin typeface="Cambria Math"/>
                          </a:rPr>
                          <m:t>=</m:t>
                        </m:r>
                        <m:f>
                          <m:fPr>
                            <m:ctrlPr>
                              <a:rPr lang="en-US" sz="3600" i="1" smtClean="0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360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600" b="0" i="1" smtClean="0">
                                    <a:latin typeface="Cambria Math"/>
                                  </a:rPr>
                                  <m:t>𝐹</m:t>
                                </m:r>
                              </m:e>
                              <m:sub>
                                <m:r>
                                  <a:rPr lang="en-US" sz="3600" b="0" i="1" smtClean="0">
                                    <a:latin typeface="Cambria Math"/>
                                  </a:rPr>
                                  <m:t>𝑇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3600" b="0" i="1" smtClean="0">
                                <a:latin typeface="Cambria Math"/>
                              </a:rPr>
                              <m:t>0.5</m:t>
                            </m:r>
                            <m:r>
                              <a:rPr lang="en-US" sz="3600" b="0" i="1" smtClean="0">
                                <a:latin typeface="Cambria Math"/>
                                <a:ea typeface="Cambria Math"/>
                              </a:rPr>
                              <m:t>𝜌</m:t>
                            </m:r>
                            <m:r>
                              <a:rPr lang="en-US" sz="3600" b="0" i="1" smtClean="0">
                                <a:latin typeface="Cambria Math"/>
                                <a:ea typeface="Cambria Math"/>
                              </a:rPr>
                              <m:t>𝐴</m:t>
                            </m:r>
                            <m:sSubSup>
                              <m:sSubSupPr>
                                <m:ctrlPr>
                                  <a:rPr lang="en-US" sz="3600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sz="3600" b="0" i="1" smtClean="0">
                                    <a:latin typeface="Cambria Math"/>
                                    <a:ea typeface="Cambria Math"/>
                                  </a:rPr>
                                  <m:t>𝑈</m:t>
                                </m:r>
                              </m:e>
                              <m:sub/>
                              <m:sup>
                                <m:r>
                                  <a:rPr lang="en-US" sz="3600" b="0" i="1" smtClean="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bSup>
                          </m:den>
                        </m:f>
                      </m:oMath>
                    </m:oMathPara>
                  </a14:m>
                  <a:endParaRPr lang="en-US" sz="3600" dirty="0"/>
                </a:p>
              </p:txBody>
            </p:sp>
          </mc:Choice>
          <mc:Fallback xmlns="">
            <p:sp>
              <p:nvSpPr>
                <p:cNvPr id="52" name="TextBox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76015" y="25975310"/>
                  <a:ext cx="3053785" cy="1223284"/>
                </a:xfrm>
                <a:prstGeom prst="rect">
                  <a:avLst/>
                </a:prstGeom>
                <a:blipFill rotWithShape="1">
                  <a:blip r:embed="rId2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TextBox 52"/>
                <p:cNvSpPr txBox="1"/>
                <p:nvPr/>
              </p:nvSpPr>
              <p:spPr>
                <a:xfrm>
                  <a:off x="7346731" y="28036800"/>
                  <a:ext cx="1780231" cy="112973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600" i="1" smtClean="0">
                            <a:latin typeface="Cambria Math"/>
                            <a:ea typeface="Cambria Math"/>
                          </a:rPr>
                          <m:t>𝜆</m:t>
                        </m:r>
                        <m:r>
                          <a:rPr lang="en-US" sz="3600" i="1" smtClean="0">
                            <a:latin typeface="Cambria Math"/>
                          </a:rPr>
                          <m:t>=</m:t>
                        </m:r>
                        <m:f>
                          <m:fPr>
                            <m:ctrlPr>
                              <a:rPr lang="en-US" sz="36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600" i="1" smtClean="0">
                                <a:latin typeface="Cambria Math"/>
                                <a:ea typeface="Cambria Math"/>
                              </a:rPr>
                              <m:t>𝜔</m:t>
                            </m:r>
                            <m:r>
                              <a:rPr lang="en-US" sz="3600" b="0" i="1" smtClean="0">
                                <a:latin typeface="Cambria Math"/>
                                <a:ea typeface="Cambria Math"/>
                              </a:rPr>
                              <m:t>𝑅</m:t>
                            </m:r>
                          </m:num>
                          <m:den>
                            <m:r>
                              <a:rPr lang="en-US" sz="3600" b="0" i="1" smtClean="0">
                                <a:latin typeface="Cambria Math"/>
                              </a:rPr>
                              <m:t>𝑈</m:t>
                            </m:r>
                          </m:den>
                        </m:f>
                      </m:oMath>
                    </m:oMathPara>
                  </a14:m>
                  <a:endParaRPr lang="en-US" sz="3600" dirty="0"/>
                </a:p>
              </p:txBody>
            </p:sp>
          </mc:Choice>
          <mc:Fallback xmlns="">
            <p:sp>
              <p:nvSpPr>
                <p:cNvPr id="53" name="TextBox 5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46731" y="28036800"/>
                  <a:ext cx="1780231" cy="1129733"/>
                </a:xfrm>
                <a:prstGeom prst="rect">
                  <a:avLst/>
                </a:prstGeom>
                <a:blipFill rotWithShape="1">
                  <a:blip r:embed="rId2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6" name="TextBox 5"/>
          <p:cNvSpPr txBox="1"/>
          <p:nvPr/>
        </p:nvSpPr>
        <p:spPr>
          <a:xfrm>
            <a:off x="12791808" y="1050667"/>
            <a:ext cx="59533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DAE7F6"/>
                </a:solidFill>
              </a:rPr>
              <a:t>Kyle Beland, Jeremy Bibeau, Christopher Gagnon, Jacob Landry</a:t>
            </a:r>
            <a:endParaRPr lang="en-US" sz="3600" b="1" dirty="0">
              <a:solidFill>
                <a:srgbClr val="DAE7F6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27660600" y="14226580"/>
            <a:ext cx="1600200" cy="48002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9260800" y="140208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DAE7F6"/>
                </a:solidFill>
              </a:rPr>
              <a:t>Force Balance</a:t>
            </a:r>
            <a:endParaRPr lang="en-US" sz="1800" dirty="0">
              <a:solidFill>
                <a:srgbClr val="DAE7F6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3457090" y="12002300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DAE7F6"/>
                </a:solidFill>
              </a:rPr>
              <a:t>Generator</a:t>
            </a:r>
            <a:endParaRPr lang="en-US" sz="1800" dirty="0">
              <a:solidFill>
                <a:srgbClr val="DAE7F6"/>
              </a:solidFill>
            </a:endParaRPr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24676290" y="12186966"/>
            <a:ext cx="1765110" cy="9345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6600" y="28183700"/>
            <a:ext cx="3214958" cy="2007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2830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1473</TotalTime>
  <Words>735</Words>
  <Application>Microsoft Office PowerPoint</Application>
  <PresentationFormat>Custom</PresentationFormat>
  <Paragraphs>65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Christopher J Gagnon</dc:creator>
  <cp:lastModifiedBy> </cp:lastModifiedBy>
  <cp:revision>93</cp:revision>
  <dcterms:created xsi:type="dcterms:W3CDTF">2013-04-08T15:11:58Z</dcterms:created>
  <dcterms:modified xsi:type="dcterms:W3CDTF">2013-04-23T22:05:37Z</dcterms:modified>
</cp:coreProperties>
</file>