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</p:sldMasterIdLst>
  <p:sldIdLst>
    <p:sldId id="256" r:id="rId2"/>
  </p:sldIdLst>
  <p:sldSz cx="43895963" cy="32921575"/>
  <p:notesSz cx="6858000" cy="9144000"/>
  <p:defaultTextStyle>
    <a:defPPr>
      <a:defRPr lang="en-US"/>
    </a:defPPr>
    <a:lvl1pPr algn="l" defTabSz="4389438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1pPr>
    <a:lvl2pPr marL="2193925" indent="-1736725" algn="l" defTabSz="4389438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2pPr>
    <a:lvl3pPr marL="4389438" indent="-3475038" algn="l" defTabSz="4389438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3pPr>
    <a:lvl4pPr marL="6583363" indent="-5211763" algn="l" defTabSz="4389438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4pPr>
    <a:lvl5pPr marL="8778875" indent="-6950075" algn="l" defTabSz="4389438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6pPr>
    <a:lvl7pPr marL="2743200" algn="l" defTabSz="457200" rtl="0" eaLnBrk="1" latinLnBrk="0" hangingPunct="1"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7pPr>
    <a:lvl8pPr marL="3200400" algn="l" defTabSz="457200" rtl="0" eaLnBrk="1" latinLnBrk="0" hangingPunct="1"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8pPr>
    <a:lvl9pPr marL="3657600" algn="l" defTabSz="457200" rtl="0" eaLnBrk="1" latinLnBrk="0" hangingPunct="1">
      <a:defRPr sz="86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B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>
        <p:scale>
          <a:sx n="28" d="100"/>
          <a:sy n="28" d="100"/>
        </p:scale>
        <p:origin x="-920" y="1936"/>
      </p:cViewPr>
      <p:guideLst>
        <p:guide orient="horz" pos="10369"/>
        <p:guide pos="1382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0" y="17511713"/>
            <a:ext cx="35117088" cy="61468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89438" y="24233188"/>
            <a:ext cx="35117087" cy="3292475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43400" y="17511713"/>
            <a:ext cx="1098550" cy="6146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89438" y="24233188"/>
            <a:ext cx="1096962" cy="3292475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852795" y="18655559"/>
            <a:ext cx="32921972" cy="4755339"/>
          </a:xfrm>
        </p:spPr>
        <p:txBody>
          <a:bodyPr anchor="t"/>
          <a:lstStyle>
            <a:lvl1pPr algn="r">
              <a:defRPr sz="1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852795" y="24599732"/>
            <a:ext cx="32921972" cy="2560567"/>
          </a:xfrm>
        </p:spPr>
        <p:txBody>
          <a:bodyPr/>
          <a:lstStyle>
            <a:lvl1pPr marL="0" indent="0" algn="r">
              <a:buNone/>
              <a:defRPr sz="9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2194743" indent="0" algn="ctr">
              <a:buNone/>
            </a:lvl2pPr>
            <a:lvl3pPr marL="4389486" indent="0" algn="ctr">
              <a:buNone/>
            </a:lvl3pPr>
            <a:lvl4pPr marL="6584229" indent="0" algn="ctr">
              <a:buNone/>
            </a:lvl4pPr>
            <a:lvl5pPr marL="8778972" indent="0" algn="ctr">
              <a:buNone/>
            </a:lvl5pPr>
            <a:lvl6pPr marL="10973714" indent="0" algn="ctr">
              <a:buNone/>
            </a:lvl6pPr>
            <a:lvl7pPr marL="13168457" indent="0" algn="ctr">
              <a:buNone/>
            </a:lvl7pPr>
            <a:lvl8pPr marL="15363200" indent="0" algn="ctr">
              <a:buNone/>
            </a:lvl8pPr>
            <a:lvl9pPr marL="17557943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0" name="Date Placeholder 27"/>
          <p:cNvSpPr>
            <a:spLocks noGrp="1"/>
          </p:cNvSpPr>
          <p:nvPr>
            <p:ph type="dt" sz="half" idx="10"/>
          </p:nvPr>
        </p:nvSpPr>
        <p:spPr>
          <a:xfrm>
            <a:off x="30727650" y="30506988"/>
            <a:ext cx="10972800" cy="1755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3A67F-A278-F74F-9E91-092F55E4A4EE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11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914438" y="30506988"/>
            <a:ext cx="16681450" cy="1755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5838825" y="30506988"/>
            <a:ext cx="5851525" cy="1755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EFF059-81B9-6A48-9274-6798C4EAE0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46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2194798" y="5852724"/>
            <a:ext cx="39506367" cy="2370353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6A5A0-EA85-034A-A2F9-26D4FBFD188B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E5308-9B79-B14B-B808-60EBF256F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508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89438" y="13535025"/>
            <a:ext cx="35117087" cy="6145213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89438" y="13535025"/>
            <a:ext cx="1096962" cy="6145213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2795" y="14266016"/>
            <a:ext cx="32921972" cy="5121134"/>
          </a:xfrm>
        </p:spPr>
        <p:txBody>
          <a:bodyPr anchor="t"/>
          <a:lstStyle>
            <a:lvl1pPr algn="r">
              <a:buNone/>
              <a:defRPr sz="154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18595" y="20484536"/>
            <a:ext cx="32556173" cy="5486929"/>
          </a:xfrm>
        </p:spPr>
        <p:txBody>
          <a:bodyPr/>
          <a:lstStyle>
            <a:lvl1pPr marL="0" indent="0" algn="r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30727650" y="30506988"/>
            <a:ext cx="10972800" cy="1755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EDED4-63E7-1943-AC51-987642E21061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914438" y="30506988"/>
            <a:ext cx="16681450" cy="1755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35563" y="30506988"/>
            <a:ext cx="7300912" cy="17557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F08CB-8FDA-6145-A2BA-9F1DC15A2D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050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798" y="1097386"/>
            <a:ext cx="39506367" cy="438954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194798" y="5852724"/>
            <a:ext cx="19402016" cy="2370353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22236963" y="5838093"/>
            <a:ext cx="19402016" cy="2370353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0499B-F17C-D849-A63B-567240F13A63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21B8D-4172-4640-B15F-7E16CE3B7E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35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798" y="1097386"/>
            <a:ext cx="39506367" cy="4389543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798" y="6172795"/>
            <a:ext cx="19395007" cy="3292158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11500" b="1">
                <a:solidFill>
                  <a:schemeClr val="accent2"/>
                </a:solidFill>
              </a:defRPr>
            </a:lvl1pPr>
            <a:lvl2pPr>
              <a:buNone/>
              <a:defRPr sz="9600" b="1"/>
            </a:lvl2pPr>
            <a:lvl3pPr>
              <a:buNone/>
              <a:defRPr sz="8600" b="1"/>
            </a:lvl3pPr>
            <a:lvl4pPr>
              <a:buNone/>
              <a:defRPr sz="7700" b="1"/>
            </a:lvl4pPr>
            <a:lvl5pPr>
              <a:buNone/>
              <a:defRPr sz="7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22313784" y="6218519"/>
            <a:ext cx="19402625" cy="3292158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11500" b="1">
                <a:solidFill>
                  <a:schemeClr val="accent2"/>
                </a:solidFill>
              </a:defRPr>
            </a:lvl1pPr>
            <a:lvl2pPr>
              <a:buNone/>
              <a:defRPr sz="9600" b="1"/>
            </a:lvl2pPr>
            <a:lvl3pPr>
              <a:buNone/>
              <a:defRPr sz="8600" b="1"/>
            </a:lvl3pPr>
            <a:lvl4pPr>
              <a:buNone/>
              <a:defRPr sz="7700" b="1"/>
            </a:lvl4pPr>
            <a:lvl5pPr>
              <a:buNone/>
              <a:defRPr sz="7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2194798" y="10242268"/>
            <a:ext cx="19387384" cy="193871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22313781" y="10242268"/>
            <a:ext cx="19387384" cy="193871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C8BE1-9B3C-4747-8508-5C12273E7B47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9B2CE-F78D-ED49-B3EC-E83DEAA05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955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/>
          <p:cNvSpPr>
            <a:spLocks noChangeAspect="1"/>
          </p:cNvSpPr>
          <p:nvPr/>
        </p:nvSpPr>
        <p:spPr>
          <a:xfrm rot="5400000">
            <a:off x="2011362" y="31046738"/>
            <a:ext cx="917575" cy="5778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798" y="1097386"/>
            <a:ext cx="39506367" cy="438954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62A14-A102-6442-8344-955CAF4483D9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EF8CC-0905-CC43-BAF4-1B66EDAA1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405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10"/>
          <p:cNvSpPr>
            <a:spLocks noChangeShapeType="1"/>
          </p:cNvSpPr>
          <p:nvPr/>
        </p:nvSpPr>
        <p:spPr bwMode="auto">
          <a:xfrm>
            <a:off x="2195513" y="30497463"/>
            <a:ext cx="39504937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3" name="Isosceles Triangle 2"/>
          <p:cNvSpPr>
            <a:spLocks noChangeAspect="1"/>
          </p:cNvSpPr>
          <p:nvPr/>
        </p:nvSpPr>
        <p:spPr>
          <a:xfrm rot="5400000">
            <a:off x="2011362" y="31046738"/>
            <a:ext cx="917575" cy="5778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53B94-13B2-DC42-A7D6-0A8317E871BA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EB4F7-9FCB-BF41-AC35-D4EE117D73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58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10"/>
          <p:cNvSpPr>
            <a:spLocks noChangeShapeType="1"/>
          </p:cNvSpPr>
          <p:nvPr/>
        </p:nvSpPr>
        <p:spPr bwMode="auto">
          <a:xfrm>
            <a:off x="2195513" y="30497463"/>
            <a:ext cx="39504937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6" name="Straight Connector 11"/>
          <p:cNvSpPr>
            <a:spLocks noChangeShapeType="1"/>
          </p:cNvSpPr>
          <p:nvPr/>
        </p:nvSpPr>
        <p:spPr bwMode="auto">
          <a:xfrm rot="5400000">
            <a:off x="15171737" y="15957551"/>
            <a:ext cx="28971875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7" name="Isosceles Triangle 6"/>
          <p:cNvSpPr>
            <a:spLocks noChangeAspect="1"/>
          </p:cNvSpPr>
          <p:nvPr/>
        </p:nvSpPr>
        <p:spPr>
          <a:xfrm rot="5400000">
            <a:off x="2011362" y="31046738"/>
            <a:ext cx="917575" cy="5778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61374" y="1463181"/>
            <a:ext cx="12071390" cy="4023748"/>
          </a:xfrm>
        </p:spPr>
        <p:txBody>
          <a:bodyPr>
            <a:noAutofit/>
          </a:bodyPr>
          <a:lstStyle>
            <a:lvl1pPr algn="l">
              <a:buNone/>
              <a:defRPr sz="96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0361374" y="5852727"/>
            <a:ext cx="12071390" cy="23250865"/>
          </a:xfrm>
        </p:spPr>
        <p:txBody>
          <a:bodyPr/>
          <a:lstStyle>
            <a:lvl1pPr marL="0" indent="0">
              <a:lnSpc>
                <a:spcPts val="10561"/>
              </a:lnSpc>
              <a:spcAft>
                <a:spcPts val="4800"/>
              </a:spcAft>
              <a:buNone/>
              <a:defRPr sz="7700">
                <a:solidFill>
                  <a:schemeClr val="tx2"/>
                </a:solidFill>
              </a:defRPr>
            </a:lvl1pPr>
            <a:lvl2pPr>
              <a:buNone/>
              <a:defRPr sz="5800"/>
            </a:lvl2pPr>
            <a:lvl3pPr>
              <a:buNone/>
              <a:defRPr sz="4800"/>
            </a:lvl3pPr>
            <a:lvl4pPr>
              <a:buNone/>
              <a:defRPr sz="4300"/>
            </a:lvl4pPr>
            <a:lvl5pPr>
              <a:buNone/>
              <a:defRPr sz="43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1463199" y="1463181"/>
            <a:ext cx="27434977" cy="2743464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A49BB-90C3-6E4A-88A3-15D83EE43021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638EE-201E-EE47-80D5-AA6201FC91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926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10"/>
          <p:cNvSpPr>
            <a:spLocks noChangeShapeType="1"/>
          </p:cNvSpPr>
          <p:nvPr/>
        </p:nvSpPr>
        <p:spPr bwMode="auto">
          <a:xfrm>
            <a:off x="2195513" y="30497463"/>
            <a:ext cx="39504937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011362" y="31046738"/>
            <a:ext cx="917575" cy="5778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95513" y="2405063"/>
            <a:ext cx="877887" cy="3290887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798" y="2404341"/>
            <a:ext cx="39506367" cy="3238815"/>
          </a:xfrm>
          <a:ln>
            <a:solidFill>
              <a:schemeClr val="accent1"/>
            </a:solidFill>
          </a:ln>
        </p:spPr>
        <p:txBody>
          <a:bodyPr lIns="1316846" anchor="ctr"/>
          <a:lstStyle>
            <a:lvl1pPr algn="r">
              <a:buNone/>
              <a:defRPr sz="96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94798" y="9144882"/>
            <a:ext cx="39506367" cy="20499167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2880"/>
              </a:spcBef>
              <a:buNone/>
              <a:defRPr sz="154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798" y="5852724"/>
            <a:ext cx="39506367" cy="2560567"/>
          </a:xfrm>
        </p:spPr>
        <p:txBody>
          <a:bodyPr anchor="ctr"/>
          <a:lstStyle>
            <a:lvl1pPr marL="0" indent="0" algn="l">
              <a:buFontTx/>
              <a:buNone/>
              <a:defRPr sz="6700"/>
            </a:lvl1pPr>
            <a:lvl2pPr>
              <a:defRPr sz="58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DE9CB-C090-B94E-B506-4129A8A0DFDC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22079-7982-CE40-A31C-8E9369DF9F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4369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0CC92-536B-D547-8ED3-FF9693258AF0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8D946-E3F4-4244-B137-8089EAC3D5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751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10"/>
          <p:cNvSpPr>
            <a:spLocks noChangeShapeType="1"/>
          </p:cNvSpPr>
          <p:nvPr/>
        </p:nvSpPr>
        <p:spPr bwMode="auto">
          <a:xfrm>
            <a:off x="2195513" y="30497463"/>
            <a:ext cx="39504937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5" name="Isosceles Triangle 4"/>
          <p:cNvSpPr>
            <a:spLocks noChangeAspect="1"/>
          </p:cNvSpPr>
          <p:nvPr/>
        </p:nvSpPr>
        <p:spPr>
          <a:xfrm rot="5400000">
            <a:off x="2011362" y="31046738"/>
            <a:ext cx="917575" cy="5778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  <p:sp>
        <p:nvSpPr>
          <p:cNvPr id="6" name="Straight Connector 12"/>
          <p:cNvSpPr>
            <a:spLocks noChangeShapeType="1"/>
          </p:cNvSpPr>
          <p:nvPr/>
        </p:nvSpPr>
        <p:spPr bwMode="auto">
          <a:xfrm rot="5400000">
            <a:off x="17423606" y="15370969"/>
            <a:ext cx="28093988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4573" y="1318392"/>
            <a:ext cx="9876592" cy="2809002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798" y="1318392"/>
            <a:ext cx="28898176" cy="280900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7232E-FFB2-DD4A-A28F-1F92169C3A10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54A5F-82D2-A244-B728-BBECEA6D4D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22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2195513" y="731838"/>
            <a:ext cx="39504937" cy="475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438949" tIns="219474" rIns="438949" bIns="219474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2195513" y="5853113"/>
            <a:ext cx="39504937" cy="2357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438949" tIns="219474" rIns="438949" bIns="2194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30727650" y="30513338"/>
            <a:ext cx="10988675" cy="1755775"/>
          </a:xfrm>
          <a:prstGeom prst="rect">
            <a:avLst/>
          </a:prstGeom>
        </p:spPr>
        <p:txBody>
          <a:bodyPr vert="horz" wrap="square" lIns="438949" tIns="219474" rIns="438949" bIns="219474" numCol="1" anchor="t" anchorCtr="0" compatLnSpc="1">
            <a:prstTxWarp prst="textNoShape">
              <a:avLst/>
            </a:prstTxWarp>
          </a:bodyPr>
          <a:lstStyle>
            <a:lvl1pPr>
              <a:defRPr sz="6700">
                <a:solidFill>
                  <a:schemeClr val="tx2"/>
                </a:solidFill>
                <a:latin typeface="Gill Sans MT" charset="0"/>
              </a:defRPr>
            </a:lvl1pPr>
          </a:lstStyle>
          <a:p>
            <a:pPr>
              <a:defRPr/>
            </a:pPr>
            <a:fld id="{B771B4B4-15C8-5847-A5CD-2C74F53DE9AF}" type="datetime1">
              <a:rPr lang="en-US"/>
              <a:pPr>
                <a:defRPr/>
              </a:pPr>
              <a:t>5/2/13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3914438" y="30513338"/>
            <a:ext cx="16827500" cy="1755775"/>
          </a:xfrm>
          <a:prstGeom prst="rect">
            <a:avLst/>
          </a:prstGeom>
        </p:spPr>
        <p:txBody>
          <a:bodyPr vert="horz" wrap="square" lIns="438949" tIns="219474" rIns="438949" bIns="219474" numCol="1" anchor="t" anchorCtr="0" compatLnSpc="1">
            <a:prstTxWarp prst="textNoShape">
              <a:avLst/>
            </a:prstTxWarp>
          </a:bodyPr>
          <a:lstStyle>
            <a:lvl1pPr algn="r">
              <a:defRPr sz="6700">
                <a:solidFill>
                  <a:schemeClr val="tx2"/>
                </a:solidFill>
                <a:latin typeface="Gill Sans MT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2941638" y="30513338"/>
            <a:ext cx="9510712" cy="1755775"/>
          </a:xfrm>
          <a:prstGeom prst="rect">
            <a:avLst/>
          </a:prstGeom>
        </p:spPr>
        <p:txBody>
          <a:bodyPr vert="horz" wrap="square" lIns="438949" tIns="219474" rIns="438949" bIns="219474" numCol="1" anchor="t" anchorCtr="0" compatLnSpc="1">
            <a:prstTxWarp prst="textNoShape">
              <a:avLst/>
            </a:prstTxWarp>
          </a:bodyPr>
          <a:lstStyle>
            <a:lvl1pPr>
              <a:defRPr sz="6700">
                <a:solidFill>
                  <a:schemeClr val="tx2"/>
                </a:solidFill>
                <a:latin typeface="Gill Sans MT" charset="0"/>
              </a:defRPr>
            </a:lvl1pPr>
          </a:lstStyle>
          <a:p>
            <a:pPr>
              <a:defRPr/>
            </a:pPr>
            <a:fld id="{415094AA-99E8-EA4C-BEBC-A0CEA774F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Straight Connector 27"/>
          <p:cNvSpPr>
            <a:spLocks noChangeShapeType="1"/>
          </p:cNvSpPr>
          <p:nvPr/>
        </p:nvSpPr>
        <p:spPr bwMode="auto">
          <a:xfrm>
            <a:off x="2195513" y="30497463"/>
            <a:ext cx="39504937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1032" name="Straight Connector 28"/>
          <p:cNvSpPr>
            <a:spLocks noChangeShapeType="1"/>
          </p:cNvSpPr>
          <p:nvPr/>
        </p:nvSpPr>
        <p:spPr bwMode="auto">
          <a:xfrm>
            <a:off x="2195513" y="5486400"/>
            <a:ext cx="39504937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38949" tIns="219474" rIns="438949" bIns="219474"/>
          <a:lstStyle/>
          <a:p>
            <a:endParaRPr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2011362" y="31046738"/>
            <a:ext cx="917575" cy="5778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949" tIns="219474" rIns="438949" bIns="219474"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Gill Sans MT" charset="0"/>
              <a:ea typeface="ヒラギノ角ゴ Pro W3" charset="0"/>
              <a:cs typeface="ヒラギノ角ゴ Pro W3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1" r:id="rId2"/>
    <p:sldLayoutId id="2147483866" r:id="rId3"/>
    <p:sldLayoutId id="2147483862" r:id="rId4"/>
    <p:sldLayoutId id="2147483863" r:id="rId5"/>
    <p:sldLayoutId id="2147483867" r:id="rId6"/>
    <p:sldLayoutId id="2147483868" r:id="rId7"/>
    <p:sldLayoutId id="2147483869" r:id="rId8"/>
    <p:sldLayoutId id="2147483870" r:id="rId9"/>
    <p:sldLayoutId id="2147483864" r:id="rId10"/>
    <p:sldLayoutId id="21474838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15400" kern="1200">
          <a:solidFill>
            <a:schemeClr val="tx2"/>
          </a:solidFill>
          <a:latin typeface="+mj-lt"/>
          <a:ea typeface="ヒラギノ角ゴ Pro W3" charset="-128"/>
          <a:cs typeface="ヒラギノ角ゴ Pro W3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15400">
          <a:solidFill>
            <a:schemeClr val="tx2"/>
          </a:solidFill>
          <a:latin typeface="Bookman Old Style" charset="0"/>
          <a:ea typeface="ヒラギノ角ゴ Pro W3" charset="-128"/>
          <a:cs typeface="ヒラギノ角ゴ Pro W3" charset="-128"/>
        </a:defRPr>
      </a:lvl9pPr>
    </p:titleStyle>
    <p:bodyStyle>
      <a:lvl1pPr marL="1316038" indent="-1316038" algn="l" rtl="0" eaLnBrk="0" fontAlgn="base" hangingPunct="0">
        <a:spcBef>
          <a:spcPts val="2875"/>
        </a:spcBef>
        <a:spcAft>
          <a:spcPct val="0"/>
        </a:spcAft>
        <a:buClr>
          <a:schemeClr val="accent1"/>
        </a:buClr>
        <a:buSzPct val="76000"/>
        <a:buFont typeface="Wingdings 3" charset="0"/>
        <a:buChar char=""/>
        <a:defRPr sz="12500" kern="12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1pPr>
      <a:lvl2pPr marL="2633663" indent="-1316038" algn="l" rtl="0" eaLnBrk="0" fontAlgn="base" hangingPunct="0">
        <a:spcBef>
          <a:spcPts val="2400"/>
        </a:spcBef>
        <a:spcAft>
          <a:spcPct val="0"/>
        </a:spcAft>
        <a:buClr>
          <a:schemeClr val="accent2"/>
        </a:buClr>
        <a:buSzPct val="76000"/>
        <a:buFont typeface="Wingdings 3" charset="0"/>
        <a:buChar char=""/>
        <a:defRPr sz="11000" kern="1200">
          <a:solidFill>
            <a:schemeClr val="tx2"/>
          </a:solidFill>
          <a:latin typeface="+mn-lt"/>
          <a:ea typeface="ヒラギノ角ゴ Pro W3" charset="-128"/>
          <a:cs typeface="ヒラギノ角ゴ Pro W3" charset="0"/>
        </a:defRPr>
      </a:lvl2pPr>
      <a:lvl3pPr marL="3949700" indent="-1096963" algn="l" rtl="0" eaLnBrk="0" fontAlgn="base" hangingPunct="0">
        <a:spcBef>
          <a:spcPts val="2400"/>
        </a:spcBef>
        <a:spcAft>
          <a:spcPct val="0"/>
        </a:spcAft>
        <a:buClr>
          <a:srgbClr val="BCBCBC"/>
        </a:buClr>
        <a:buSzPct val="76000"/>
        <a:buFont typeface="Wingdings 3" charset="0"/>
        <a:buChar char=""/>
        <a:defRPr sz="96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3pPr>
      <a:lvl4pPr marL="5267325" indent="-1096963" algn="l" rtl="0" eaLnBrk="0" fontAlgn="base" hangingPunct="0">
        <a:spcBef>
          <a:spcPts val="1925"/>
        </a:spcBef>
        <a:spcAft>
          <a:spcPct val="0"/>
        </a:spcAft>
        <a:buClr>
          <a:srgbClr val="8BA2B4"/>
        </a:buClr>
        <a:buSzPct val="70000"/>
        <a:buFont typeface="Wingdings" charset="0"/>
        <a:buChar char=""/>
        <a:defRPr sz="86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4pPr>
      <a:lvl5pPr marL="6583363" indent="-1096963" algn="l" rtl="0" eaLnBrk="0" fontAlgn="base" hangingPunct="0">
        <a:spcBef>
          <a:spcPts val="1438"/>
        </a:spcBef>
        <a:spcAft>
          <a:spcPct val="0"/>
        </a:spcAft>
        <a:buClr>
          <a:schemeClr val="accent2"/>
        </a:buClr>
        <a:buSzPct val="70000"/>
        <a:buFont typeface="Wingdings" charset="0"/>
        <a:buChar char=""/>
        <a:defRPr sz="77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5pPr>
      <a:lvl6pPr marL="7901074" indent="-877897" algn="l" rtl="0" eaLnBrk="1" latinLnBrk="0" hangingPunct="1">
        <a:spcBef>
          <a:spcPts val="144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77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8778972" indent="-877897" algn="l" rtl="0" eaLnBrk="1" latinLnBrk="0" hangingPunct="1">
        <a:spcBef>
          <a:spcPts val="144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67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9656869" indent="-877897" algn="l" rtl="0" eaLnBrk="1" latinLnBrk="0" hangingPunct="1">
        <a:spcBef>
          <a:spcPts val="144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67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10534766" indent="-877897" algn="l" rtl="0" eaLnBrk="1" latinLnBrk="0" hangingPunct="1">
        <a:spcBef>
          <a:spcPts val="1440"/>
        </a:spcBef>
        <a:buClr>
          <a:srgbClr val="9FB8CD"/>
        </a:buClr>
        <a:buSzPct val="75000"/>
        <a:buFont typeface="Wingdings 3"/>
        <a:buChar char=""/>
        <a:defRPr kumimoji="0" lang="en-US" sz="58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1947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43894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65842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8778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097371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3168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536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755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1.jpg"/><Relationship Id="rId12" Type="http://schemas.openxmlformats.org/officeDocument/2006/relationships/image" Target="../media/image12.emf"/><Relationship Id="rId13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emf"/><Relationship Id="rId6" Type="http://schemas.openxmlformats.org/officeDocument/2006/relationships/image" Target="../media/image6.png"/><Relationship Id="rId7" Type="http://schemas.openxmlformats.org/officeDocument/2006/relationships/image" Target="../media/image7.emf"/><Relationship Id="rId8" Type="http://schemas.openxmlformats.org/officeDocument/2006/relationships/image" Target="../media/image8.emf"/><Relationship Id="rId9" Type="http://schemas.openxmlformats.org/officeDocument/2006/relationships/image" Target="../media/image9.emf"/><Relationship Id="rId10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3"/>
          <p:cNvSpPr>
            <a:spLocks noGrp="1"/>
          </p:cNvSpPr>
          <p:nvPr>
            <p:ph type="title"/>
          </p:nvPr>
        </p:nvSpPr>
        <p:spPr>
          <a:xfrm>
            <a:off x="3125788" y="1144588"/>
            <a:ext cx="34442400" cy="3048000"/>
          </a:xfrm>
        </p:spPr>
        <p:txBody>
          <a:bodyPr/>
          <a:lstStyle/>
          <a:p>
            <a:pPr algn="ctr" eaLnBrk="1" hangingPunct="1"/>
            <a:r>
              <a:rPr lang="en-US" sz="9600" dirty="0">
                <a:latin typeface="Helvetica" charset="0"/>
                <a:ea typeface="ヒラギノ角ゴ Pro W3" charset="0"/>
                <a:cs typeface="ヒラギノ角ゴ Pro W3" charset="0"/>
              </a:rPr>
              <a:t>Selective Olefin Metathesis as an Intra-Chain Cross-linker for Single</a:t>
            </a:r>
            <a:r>
              <a:rPr lang="en-US" sz="9600" dirty="0" smtClean="0">
                <a:latin typeface="Helvetica" charset="0"/>
                <a:ea typeface="ヒラギノ角ゴ Pro W3" charset="0"/>
                <a:cs typeface="ヒラギノ角ゴ Pro W3" charset="0"/>
              </a:rPr>
              <a:t>-Chain </a:t>
            </a:r>
            <a:r>
              <a:rPr lang="en-US" sz="9600" dirty="0">
                <a:latin typeface="Helvetica" charset="0"/>
                <a:ea typeface="ヒラギノ角ゴ Pro W3" charset="0"/>
                <a:cs typeface="ヒラギノ角ゴ Pro W3" charset="0"/>
              </a:rPr>
              <a:t>Nanoparticle Formation</a:t>
            </a:r>
          </a:p>
        </p:txBody>
      </p:sp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1930400" y="6307138"/>
            <a:ext cx="12960350" cy="19894550"/>
          </a:xfrm>
          <a:prstGeom prst="rect">
            <a:avLst/>
          </a:prstGeom>
          <a:noFill/>
          <a:ln w="9525">
            <a:solidFill>
              <a:srgbClr val="B4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8949" tIns="219474" rIns="438949" bIns="219474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defRPr/>
            </a:pPr>
            <a:r>
              <a:rPr lang="en-AU" sz="5400" b="1" dirty="0" smtClean="0">
                <a:cs typeface="Arial" charset="0"/>
              </a:rPr>
              <a:t>Background</a:t>
            </a:r>
          </a:p>
          <a:p>
            <a:pPr eaLnBrk="1" hangingPunct="1">
              <a:defRPr/>
            </a:pPr>
            <a:r>
              <a:rPr lang="en-AU" sz="4600" u="sng" dirty="0" smtClean="0">
                <a:cs typeface="Arial" charset="0"/>
              </a:rPr>
              <a:t>Polymers:</a:t>
            </a:r>
            <a:endParaRPr lang="en-AU" sz="3600" dirty="0" smtClean="0">
              <a:cs typeface="Arial" charset="0"/>
            </a:endParaRPr>
          </a:p>
          <a:p>
            <a:pPr marL="1314450" lvl="1" indent="-571500" eaLnBrk="1" hangingPunct="1">
              <a:buFont typeface="Wingdings" charset="2"/>
              <a:buChar char="§"/>
              <a:defRPr/>
            </a:pPr>
            <a:r>
              <a:rPr lang="en-AU" sz="3600" dirty="0" smtClean="0">
                <a:cs typeface="Arial" charset="0"/>
              </a:rPr>
              <a:t>Chemical structure made of many repeating units</a:t>
            </a:r>
          </a:p>
          <a:p>
            <a:pPr marL="1314450" lvl="1" indent="-571500" eaLnBrk="1" hangingPunct="1">
              <a:buFont typeface="Wingdings" charset="2"/>
              <a:buChar char="§"/>
              <a:defRPr/>
            </a:pPr>
            <a:r>
              <a:rPr lang="en-AU" sz="3600" dirty="0" smtClean="0">
                <a:cs typeface="Arial" charset="0"/>
              </a:rPr>
              <a:t>Form many different structures:</a:t>
            </a:r>
          </a:p>
          <a:p>
            <a:pPr marL="1314450" lvl="1" indent="-571500" eaLnBrk="1" hangingPunct="1">
              <a:buFont typeface="Wingdings" charset="2"/>
              <a:buChar char="§"/>
              <a:defRPr/>
            </a:pPr>
            <a:endParaRPr lang="en-AU" sz="3600" dirty="0" smtClean="0">
              <a:cs typeface="Arial" charset="0"/>
            </a:endParaRPr>
          </a:p>
          <a:p>
            <a:pPr eaLnBrk="1" hangingPunct="1">
              <a:defRPr/>
            </a:pPr>
            <a:endParaRPr lang="en-AU" sz="5400" b="1" dirty="0" smtClean="0">
              <a:cs typeface="Arial" charset="0"/>
            </a:endParaRPr>
          </a:p>
          <a:p>
            <a:pPr eaLnBrk="1" hangingPunct="1">
              <a:defRPr/>
            </a:pPr>
            <a:endParaRPr lang="en-AU" sz="5400" b="1" dirty="0" smtClean="0">
              <a:cs typeface="Arial" charset="0"/>
            </a:endParaRPr>
          </a:p>
          <a:p>
            <a:pPr eaLnBrk="1" hangingPunct="1">
              <a:defRPr/>
            </a:pPr>
            <a:endParaRPr lang="en-AU" sz="5400" b="1" dirty="0" smtClean="0">
              <a:cs typeface="Arial" charset="0"/>
            </a:endParaRPr>
          </a:p>
          <a:p>
            <a:pPr eaLnBrk="1" hangingPunct="1">
              <a:defRPr/>
            </a:pPr>
            <a:endParaRPr lang="en-AU" sz="5400" b="1" dirty="0" smtClean="0">
              <a:cs typeface="Arial" charset="0"/>
            </a:endParaRPr>
          </a:p>
          <a:p>
            <a:pPr eaLnBrk="1" hangingPunct="1">
              <a:defRPr/>
            </a:pPr>
            <a:endParaRPr lang="en-AU" sz="5400" b="1" dirty="0" smtClean="0">
              <a:cs typeface="Arial" charset="0"/>
            </a:endParaRPr>
          </a:p>
          <a:p>
            <a:pPr eaLnBrk="1" hangingPunct="1">
              <a:defRPr/>
            </a:pPr>
            <a:r>
              <a:rPr lang="en-AU" sz="4600" u="sng" dirty="0" err="1" smtClean="0">
                <a:cs typeface="Arial" charset="0"/>
              </a:rPr>
              <a:t>Nanomaterials</a:t>
            </a:r>
            <a:r>
              <a:rPr lang="en-AU" sz="4600" u="sng" dirty="0" smtClean="0">
                <a:cs typeface="Arial" charset="0"/>
              </a:rPr>
              <a:t>:</a:t>
            </a:r>
          </a:p>
          <a:p>
            <a:pPr marL="1428750" lvl="1" indent="-685800" eaLnBrk="1" hangingPunct="1">
              <a:buFont typeface="Wingdings" charset="2"/>
              <a:buChar char="§"/>
              <a:defRPr/>
            </a:pPr>
            <a:r>
              <a:rPr lang="en-AU" sz="3600" dirty="0" smtClean="0">
                <a:cs typeface="Arial" charset="0"/>
              </a:rPr>
              <a:t>Materials that are less than 100 nm in size</a:t>
            </a:r>
            <a:r>
              <a:rPr lang="en-AU" sz="3600" baseline="30000" dirty="0" smtClean="0">
                <a:cs typeface="Arial" charset="0"/>
              </a:rPr>
              <a:t>4</a:t>
            </a:r>
            <a:r>
              <a:rPr lang="en-AU" sz="3600" dirty="0" smtClean="0">
                <a:cs typeface="Arial" charset="0"/>
              </a:rPr>
              <a:t> </a:t>
            </a:r>
          </a:p>
          <a:p>
            <a:pPr marL="1428750" lvl="1" indent="-685800" eaLnBrk="1" hangingPunct="1">
              <a:buFont typeface="Wingdings" charset="2"/>
              <a:buChar char="§"/>
              <a:defRPr/>
            </a:pPr>
            <a:r>
              <a:rPr lang="en-AU" sz="3600" dirty="0" smtClean="0">
                <a:cs typeface="Arial" charset="0"/>
              </a:rPr>
              <a:t>Further classified by shape:</a:t>
            </a:r>
          </a:p>
          <a:p>
            <a:pPr marL="1828800" lvl="2" indent="-685800" eaLnBrk="1" hangingPunct="1">
              <a:buFont typeface="Wingdings" charset="2"/>
              <a:buChar char="§"/>
              <a:defRPr/>
            </a:pPr>
            <a:r>
              <a:rPr lang="en-AU" sz="3600" dirty="0" err="1" smtClean="0">
                <a:cs typeface="Arial" charset="0"/>
              </a:rPr>
              <a:t>Nanofibers</a:t>
            </a:r>
            <a:r>
              <a:rPr lang="en-AU" sz="3600" dirty="0" smtClean="0">
                <a:cs typeface="Arial" charset="0"/>
              </a:rPr>
              <a:t>, nanotubes, nanoparticles, </a:t>
            </a:r>
            <a:r>
              <a:rPr lang="en-AU" sz="3600" dirty="0" err="1" smtClean="0">
                <a:cs typeface="Arial" charset="0"/>
              </a:rPr>
              <a:t>nanodots</a:t>
            </a:r>
            <a:endParaRPr lang="en-AU" sz="3600" dirty="0" smtClean="0">
              <a:cs typeface="Arial" charset="0"/>
            </a:endParaRPr>
          </a:p>
          <a:p>
            <a:pPr marL="1828800" lvl="2" indent="-685800" eaLnBrk="1" hangingPunct="1">
              <a:buFont typeface="Wingdings" charset="2"/>
              <a:buChar char="§"/>
              <a:defRPr/>
            </a:pPr>
            <a:endParaRPr lang="en-AU" sz="3600" dirty="0" smtClean="0">
              <a:cs typeface="Arial" charset="0"/>
            </a:endParaRPr>
          </a:p>
          <a:p>
            <a:pPr eaLnBrk="1" hangingPunct="1">
              <a:defRPr/>
            </a:pPr>
            <a:r>
              <a:rPr lang="en-AU" sz="4600" u="sng" dirty="0" smtClean="0">
                <a:cs typeface="Arial" charset="0"/>
              </a:rPr>
              <a:t>RAFT</a:t>
            </a:r>
          </a:p>
          <a:p>
            <a:pPr eaLnBrk="1" hangingPunct="1">
              <a:defRPr/>
            </a:pPr>
            <a:endParaRPr lang="en-AU" sz="4600" u="sng" dirty="0" smtClean="0">
              <a:cs typeface="Arial" charset="0"/>
            </a:endParaRPr>
          </a:p>
          <a:p>
            <a:pPr marL="1428750" lvl="1" indent="-685800" eaLnBrk="1" hangingPunct="1">
              <a:buFont typeface="Wingdings" charset="2"/>
              <a:buChar char="§"/>
              <a:defRPr/>
            </a:pPr>
            <a:r>
              <a:rPr lang="en-AU" sz="3600" dirty="0" smtClean="0">
                <a:cs typeface="Arial" charset="0"/>
              </a:rPr>
              <a:t>Reversible addition-fragmentation chain transfer polymerization</a:t>
            </a:r>
          </a:p>
          <a:p>
            <a:pPr marL="1428750" lvl="1" indent="-685800" eaLnBrk="1" hangingPunct="1">
              <a:buFont typeface="Wingdings" charset="2"/>
              <a:buChar char="§"/>
              <a:defRPr/>
            </a:pPr>
            <a:r>
              <a:rPr lang="en-AU" sz="3600" dirty="0" smtClean="0">
                <a:cs typeface="Arial" charset="0"/>
              </a:rPr>
              <a:t>Mechanism</a:t>
            </a:r>
            <a:r>
              <a:rPr lang="en-AU" sz="3600" baseline="30000" dirty="0" smtClean="0">
                <a:cs typeface="Arial" charset="0"/>
              </a:rPr>
              <a:t>3</a:t>
            </a:r>
            <a:r>
              <a:rPr lang="en-AU" sz="3600" dirty="0" smtClean="0">
                <a:cs typeface="Arial" charset="0"/>
              </a:rPr>
              <a:t>:</a:t>
            </a:r>
          </a:p>
          <a:p>
            <a:pPr lvl="2" indent="0" eaLnBrk="1" hangingPunct="1">
              <a:defRPr/>
            </a:pPr>
            <a:endParaRPr lang="en-AU" sz="3600" dirty="0" smtClean="0">
              <a:cs typeface="Arial" charset="0"/>
            </a:endParaRPr>
          </a:p>
          <a:p>
            <a:pPr lvl="2" indent="0" eaLnBrk="1" hangingPunct="1">
              <a:defRPr/>
            </a:pPr>
            <a:endParaRPr lang="en-AU" sz="3600" dirty="0" smtClean="0">
              <a:cs typeface="Arial" charset="0"/>
            </a:endParaRPr>
          </a:p>
          <a:p>
            <a:pPr lvl="2" indent="0" eaLnBrk="1" hangingPunct="1">
              <a:defRPr/>
            </a:pPr>
            <a:endParaRPr lang="en-AU" sz="3600" dirty="0">
              <a:cs typeface="Arial" charset="0"/>
            </a:endParaRPr>
          </a:p>
          <a:p>
            <a:pPr lvl="2" indent="0" eaLnBrk="1" hangingPunct="1">
              <a:defRPr/>
            </a:pPr>
            <a:endParaRPr lang="en-AU" sz="3600" dirty="0" smtClean="0">
              <a:cs typeface="Arial" charset="0"/>
            </a:endParaRPr>
          </a:p>
          <a:p>
            <a:pPr lvl="2" indent="0" eaLnBrk="1" hangingPunct="1">
              <a:defRPr/>
            </a:pPr>
            <a:endParaRPr lang="en-AU" sz="3600" dirty="0" smtClean="0">
              <a:cs typeface="Arial" charset="0"/>
            </a:endParaRPr>
          </a:p>
          <a:p>
            <a:pPr lvl="2" indent="0" eaLnBrk="1" hangingPunct="1">
              <a:defRPr/>
            </a:pPr>
            <a:endParaRPr lang="en-AU" sz="3600" dirty="0" smtClean="0">
              <a:cs typeface="Arial" charset="0"/>
            </a:endParaRPr>
          </a:p>
          <a:p>
            <a:pPr lvl="2" indent="0" eaLnBrk="1" hangingPunct="1">
              <a:defRPr/>
            </a:pPr>
            <a:endParaRPr lang="en-AU" sz="3600" dirty="0" smtClean="0">
              <a:cs typeface="Arial" charset="0"/>
            </a:endParaRPr>
          </a:p>
          <a:p>
            <a:pPr marL="1828800" lvl="2" indent="-685800" eaLnBrk="1" hangingPunct="1">
              <a:buFont typeface="Wingdings" charset="2"/>
              <a:buChar char="§"/>
              <a:defRPr/>
            </a:pPr>
            <a:endParaRPr lang="en-AU" sz="3600" dirty="0" smtClean="0">
              <a:cs typeface="Arial" charset="0"/>
            </a:endParaRPr>
          </a:p>
          <a:p>
            <a:pPr marL="1828800" lvl="2" indent="-685800" eaLnBrk="1" hangingPunct="1">
              <a:buFont typeface="Wingdings" charset="2"/>
              <a:buChar char="§"/>
              <a:defRPr/>
            </a:pPr>
            <a:endParaRPr lang="en-AU" sz="3600" dirty="0" smtClean="0">
              <a:cs typeface="Arial" charset="0"/>
            </a:endParaRPr>
          </a:p>
          <a:p>
            <a:pPr marL="1828800" lvl="2" indent="-685800" eaLnBrk="1" hangingPunct="1">
              <a:buFont typeface="Wingdings" charset="2"/>
              <a:buChar char="§"/>
              <a:defRPr/>
            </a:pPr>
            <a:endParaRPr lang="en-AU" sz="3600" dirty="0" smtClean="0">
              <a:cs typeface="Arial" charset="0"/>
            </a:endParaRPr>
          </a:p>
        </p:txBody>
      </p:sp>
      <p:sp>
        <p:nvSpPr>
          <p:cNvPr id="13315" name="TextBox 7"/>
          <p:cNvSpPr txBox="1">
            <a:spLocks noChangeArrowheads="1"/>
          </p:cNvSpPr>
          <p:nvPr/>
        </p:nvSpPr>
        <p:spPr bwMode="auto">
          <a:xfrm>
            <a:off x="1930400" y="28119388"/>
            <a:ext cx="40179625" cy="1982787"/>
          </a:xfrm>
          <a:prstGeom prst="rect">
            <a:avLst/>
          </a:prstGeom>
          <a:noFill/>
          <a:ln w="9525">
            <a:solidFill>
              <a:srgbClr val="B4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8949" tIns="219474" rIns="438949" bIns="219474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AU" sz="6000" b="1" dirty="0">
                <a:cs typeface="Arial" charset="0"/>
              </a:rPr>
              <a:t>Acknowledgements: </a:t>
            </a:r>
            <a:r>
              <a:rPr lang="en-AU" sz="4000" dirty="0">
                <a:cs typeface="Arial" charset="0"/>
              </a:rPr>
              <a:t>I would like to thank the my advisor, </a:t>
            </a:r>
            <a:r>
              <a:rPr lang="en-AU" sz="4000" dirty="0" err="1">
                <a:cs typeface="Arial" charset="0"/>
              </a:rPr>
              <a:t>Dr.</a:t>
            </a:r>
            <a:r>
              <a:rPr lang="en-AU" sz="4000" dirty="0">
                <a:cs typeface="Arial" charset="0"/>
              </a:rPr>
              <a:t> Erik </a:t>
            </a:r>
            <a:r>
              <a:rPr lang="en-AU" sz="4000" dirty="0" err="1">
                <a:cs typeface="Arial" charset="0"/>
              </a:rPr>
              <a:t>Berda</a:t>
            </a:r>
            <a:r>
              <a:rPr lang="en-AU" sz="4000" dirty="0">
                <a:cs typeface="Arial" charset="0"/>
              </a:rPr>
              <a:t>, as well as Chris Lyon and Andrea Duke for their help on this project. I would also like the rest of the research group for their help and support throughout this project.</a:t>
            </a:r>
            <a:endParaRPr lang="en-US" sz="6700" b="1" dirty="0">
              <a:cs typeface="Arial" charset="0"/>
            </a:endParaRPr>
          </a:p>
        </p:txBody>
      </p:sp>
      <p:sp>
        <p:nvSpPr>
          <p:cNvPr id="13316" name="TextBox 8"/>
          <p:cNvSpPr txBox="1">
            <a:spLocks noChangeArrowheads="1"/>
          </p:cNvSpPr>
          <p:nvPr/>
        </p:nvSpPr>
        <p:spPr bwMode="auto">
          <a:xfrm>
            <a:off x="1930400" y="26519188"/>
            <a:ext cx="40179625" cy="1705119"/>
          </a:xfrm>
          <a:prstGeom prst="rect">
            <a:avLst/>
          </a:prstGeom>
          <a:noFill/>
          <a:ln w="9525">
            <a:solidFill>
              <a:srgbClr val="B4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8949" tIns="219474" rIns="438949" bIns="219474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AU" sz="5400" b="1" dirty="0">
                <a:cs typeface="Arial" charset="0"/>
              </a:rPr>
              <a:t>References</a:t>
            </a:r>
            <a:r>
              <a:rPr lang="en-AU" sz="5400" dirty="0" smtClean="0">
                <a:cs typeface="Arial" charset="0"/>
              </a:rPr>
              <a:t>: </a:t>
            </a:r>
            <a:r>
              <a:rPr lang="en-AU" sz="2800" baseline="30000" dirty="0" smtClean="0">
                <a:cs typeface="Arial" charset="0"/>
              </a:rPr>
              <a:t>1 </a:t>
            </a:r>
            <a:r>
              <a:rPr lang="en-AU" sz="2800" dirty="0" err="1" smtClean="0">
                <a:cs typeface="Arial" charset="0"/>
              </a:rPr>
              <a:t>Chiefari</a:t>
            </a:r>
            <a:r>
              <a:rPr lang="en-AU" sz="2800" dirty="0" smtClean="0">
                <a:cs typeface="Arial" charset="0"/>
              </a:rPr>
              <a:t>, J.; et. </a:t>
            </a:r>
            <a:r>
              <a:rPr lang="en-AU" sz="2800" dirty="0">
                <a:cs typeface="Arial" charset="0"/>
              </a:rPr>
              <a:t>a</a:t>
            </a:r>
            <a:r>
              <a:rPr lang="en-AU" sz="2800" dirty="0" smtClean="0">
                <a:cs typeface="Arial" charset="0"/>
              </a:rPr>
              <a:t>l.; </a:t>
            </a:r>
            <a:r>
              <a:rPr lang="en-AU" sz="2800" i="1" dirty="0" smtClean="0">
                <a:cs typeface="Arial" charset="0"/>
              </a:rPr>
              <a:t>Macromolecules, </a:t>
            </a:r>
            <a:r>
              <a:rPr lang="en-AU" sz="2800" b="1" dirty="0" smtClean="0">
                <a:cs typeface="Arial" charset="0"/>
              </a:rPr>
              <a:t>1998</a:t>
            </a:r>
            <a:r>
              <a:rPr lang="en-AU" sz="2800" dirty="0" smtClean="0">
                <a:cs typeface="Arial" charset="0"/>
              </a:rPr>
              <a:t>, </a:t>
            </a:r>
            <a:r>
              <a:rPr lang="en-AU" sz="2800" i="1" dirty="0" smtClean="0">
                <a:cs typeface="Arial" charset="0"/>
              </a:rPr>
              <a:t>31, </a:t>
            </a:r>
            <a:r>
              <a:rPr lang="en-AU" sz="2800" dirty="0" smtClean="0">
                <a:cs typeface="Arial" charset="0"/>
              </a:rPr>
              <a:t>5559.  </a:t>
            </a:r>
            <a:r>
              <a:rPr lang="en-AU" sz="2800" baseline="30000" dirty="0" smtClean="0">
                <a:cs typeface="Arial" charset="0"/>
              </a:rPr>
              <a:t>2  </a:t>
            </a:r>
            <a:r>
              <a:rPr lang="en-AU" sz="2800" dirty="0" err="1" smtClean="0">
                <a:cs typeface="Arial" charset="0"/>
              </a:rPr>
              <a:t>Cuervo</a:t>
            </a:r>
            <a:r>
              <a:rPr lang="en-AU" sz="2800" dirty="0" smtClean="0">
                <a:cs typeface="Arial" charset="0"/>
              </a:rPr>
              <a:t>-Rodriguez, R.; </a:t>
            </a:r>
            <a:r>
              <a:rPr lang="en-AU" sz="2800" dirty="0" err="1" smtClean="0">
                <a:cs typeface="Arial" charset="0"/>
              </a:rPr>
              <a:t>Bordege</a:t>
            </a:r>
            <a:r>
              <a:rPr lang="en-AU" sz="2800" dirty="0" smtClean="0">
                <a:cs typeface="Arial" charset="0"/>
              </a:rPr>
              <a:t>, V.; Sanchez-</a:t>
            </a:r>
            <a:r>
              <a:rPr lang="en-AU" sz="2800" dirty="0" err="1" smtClean="0">
                <a:cs typeface="Arial" charset="0"/>
              </a:rPr>
              <a:t>Chaves</a:t>
            </a:r>
            <a:r>
              <a:rPr lang="en-AU" sz="2800" dirty="0" smtClean="0">
                <a:cs typeface="Arial" charset="0"/>
              </a:rPr>
              <a:t>, M.; Fernandez-Garcia, M.; </a:t>
            </a:r>
            <a:r>
              <a:rPr lang="en-AU" sz="2800" i="1" dirty="0" smtClean="0">
                <a:cs typeface="Arial" charset="0"/>
              </a:rPr>
              <a:t>Jour. </a:t>
            </a:r>
            <a:r>
              <a:rPr lang="en-AU" sz="2800" i="1" dirty="0" err="1" smtClean="0">
                <a:cs typeface="Arial" charset="0"/>
              </a:rPr>
              <a:t>Polym</a:t>
            </a:r>
            <a:r>
              <a:rPr lang="en-AU" sz="2800" i="1" dirty="0" smtClean="0">
                <a:cs typeface="Arial" charset="0"/>
              </a:rPr>
              <a:t>. Sci., Part A, </a:t>
            </a:r>
            <a:r>
              <a:rPr lang="en-AU" sz="2800" i="1" dirty="0" err="1" smtClean="0">
                <a:cs typeface="Arial" charset="0"/>
              </a:rPr>
              <a:t>Polym</a:t>
            </a:r>
            <a:r>
              <a:rPr lang="en-AU" sz="2800" i="1" dirty="0" smtClean="0">
                <a:cs typeface="Arial" charset="0"/>
              </a:rPr>
              <a:t>. Chem.,</a:t>
            </a:r>
            <a:r>
              <a:rPr lang="en-AU" sz="2800" dirty="0" smtClean="0">
                <a:cs typeface="Arial" charset="0"/>
              </a:rPr>
              <a:t> </a:t>
            </a:r>
            <a:r>
              <a:rPr lang="en-AU" sz="2800" b="1" dirty="0" smtClean="0">
                <a:cs typeface="Arial" charset="0"/>
              </a:rPr>
              <a:t>2006</a:t>
            </a:r>
            <a:r>
              <a:rPr lang="en-AU" sz="2800" i="1" dirty="0" smtClean="0">
                <a:cs typeface="Arial" charset="0"/>
              </a:rPr>
              <a:t>, 44,</a:t>
            </a:r>
            <a:r>
              <a:rPr lang="en-AU" sz="2800" dirty="0" smtClean="0">
                <a:cs typeface="Arial" charset="0"/>
              </a:rPr>
              <a:t> 5618. </a:t>
            </a:r>
            <a:r>
              <a:rPr lang="en-AU" sz="2800" baseline="30000" dirty="0" smtClean="0">
                <a:cs typeface="Arial" charset="0"/>
              </a:rPr>
              <a:t>3 </a:t>
            </a:r>
            <a:r>
              <a:rPr lang="en-AU" sz="2800" dirty="0" smtClean="0">
                <a:cs typeface="Arial" charset="0"/>
              </a:rPr>
              <a:t>Gregory, A.; </a:t>
            </a:r>
            <a:r>
              <a:rPr lang="en-AU" sz="2800" dirty="0" err="1" smtClean="0">
                <a:cs typeface="Arial" charset="0"/>
              </a:rPr>
              <a:t>Stenzel</a:t>
            </a:r>
            <a:r>
              <a:rPr lang="en-AU" sz="2800" dirty="0" smtClean="0">
                <a:cs typeface="Arial" charset="0"/>
              </a:rPr>
              <a:t>, M. H.; </a:t>
            </a:r>
            <a:r>
              <a:rPr lang="en-AU" sz="2800" i="1" dirty="0" err="1" smtClean="0">
                <a:cs typeface="Arial" charset="0"/>
              </a:rPr>
              <a:t>Prog</a:t>
            </a:r>
            <a:r>
              <a:rPr lang="en-AU" sz="2800" i="1" dirty="0" smtClean="0">
                <a:cs typeface="Arial" charset="0"/>
              </a:rPr>
              <a:t>. Poly. Chem.</a:t>
            </a:r>
            <a:r>
              <a:rPr lang="en-AU" sz="2800" dirty="0" smtClean="0">
                <a:cs typeface="Arial" charset="0"/>
              </a:rPr>
              <a:t>, </a:t>
            </a:r>
            <a:r>
              <a:rPr lang="en-AU" sz="2800" b="1" dirty="0" smtClean="0">
                <a:cs typeface="Arial" charset="0"/>
              </a:rPr>
              <a:t>2012</a:t>
            </a:r>
            <a:r>
              <a:rPr lang="en-AU" sz="2800" dirty="0" smtClean="0">
                <a:cs typeface="Arial" charset="0"/>
              </a:rPr>
              <a:t>, </a:t>
            </a:r>
            <a:r>
              <a:rPr lang="en-AU" sz="2800" i="1" dirty="0" smtClean="0">
                <a:cs typeface="Arial" charset="0"/>
              </a:rPr>
              <a:t>37</a:t>
            </a:r>
            <a:r>
              <a:rPr lang="en-AU" sz="2800" dirty="0" smtClean="0">
                <a:cs typeface="Arial" charset="0"/>
              </a:rPr>
              <a:t>, 38.</a:t>
            </a:r>
            <a:r>
              <a:rPr lang="en-AU" sz="2800" b="1" dirty="0" smtClean="0">
                <a:cs typeface="Arial" charset="0"/>
              </a:rPr>
              <a:t> </a:t>
            </a:r>
            <a:r>
              <a:rPr lang="en-AU" sz="2800" b="1" baseline="30000" dirty="0" smtClean="0">
                <a:cs typeface="Arial" charset="0"/>
              </a:rPr>
              <a:t>4 </a:t>
            </a:r>
            <a:r>
              <a:rPr lang="en-AU" sz="2800" dirty="0" err="1" smtClean="0">
                <a:cs typeface="Arial" charset="0"/>
              </a:rPr>
              <a:t>Nanomaterials</a:t>
            </a:r>
            <a:r>
              <a:rPr lang="en-AU" sz="2800" dirty="0">
                <a:cs typeface="Arial" charset="0"/>
              </a:rPr>
              <a:t>. http://ec.europa.eu/environment/chemicals/nanotech</a:t>
            </a:r>
            <a:r>
              <a:rPr lang="en-AU" sz="2800" dirty="0" smtClean="0">
                <a:cs typeface="Arial" charset="0"/>
              </a:rPr>
              <a:t>/. (April 23, 2013). </a:t>
            </a:r>
            <a:r>
              <a:rPr lang="en-AU" sz="2800" baseline="30000" dirty="0" smtClean="0">
                <a:cs typeface="Arial" charset="0"/>
              </a:rPr>
              <a:t>5 </a:t>
            </a:r>
            <a:r>
              <a:rPr lang="en-AU" sz="2800" dirty="0" smtClean="0">
                <a:cs typeface="Arial" charset="0"/>
              </a:rPr>
              <a:t>Zhang, K.; Fang, H.; </a:t>
            </a:r>
            <a:r>
              <a:rPr lang="en-AU" sz="2800" dirty="0" err="1" smtClean="0">
                <a:cs typeface="Arial" charset="0"/>
              </a:rPr>
              <a:t>Shen</a:t>
            </a:r>
            <a:r>
              <a:rPr lang="en-AU" sz="2800" dirty="0" smtClean="0">
                <a:cs typeface="Arial" charset="0"/>
              </a:rPr>
              <a:t>, G.; </a:t>
            </a:r>
            <a:r>
              <a:rPr lang="en-AU" sz="2800" dirty="0" err="1" smtClean="0">
                <a:cs typeface="Arial" charset="0"/>
              </a:rPr>
              <a:t>Talyor</a:t>
            </a:r>
            <a:r>
              <a:rPr lang="en-AU" sz="2800" dirty="0" smtClean="0">
                <a:cs typeface="Arial" charset="0"/>
              </a:rPr>
              <a:t>, J. A.; </a:t>
            </a:r>
            <a:r>
              <a:rPr lang="en-AU" sz="2800" dirty="0" err="1" smtClean="0">
                <a:cs typeface="Arial" charset="0"/>
              </a:rPr>
              <a:t>Wooley</a:t>
            </a:r>
            <a:r>
              <a:rPr lang="en-AU" sz="2800" dirty="0" smtClean="0">
                <a:cs typeface="Arial" charset="0"/>
              </a:rPr>
              <a:t>, K.; </a:t>
            </a:r>
            <a:r>
              <a:rPr lang="en-AU" sz="2800" i="1" dirty="0" smtClean="0">
                <a:cs typeface="Arial" charset="0"/>
              </a:rPr>
              <a:t>Ann. Am. </a:t>
            </a:r>
            <a:r>
              <a:rPr lang="en-AU" sz="2800" i="1" dirty="0" err="1" smtClean="0">
                <a:cs typeface="Arial" charset="0"/>
              </a:rPr>
              <a:t>Thorac</a:t>
            </a:r>
            <a:r>
              <a:rPr lang="en-AU" sz="2800" i="1" dirty="0" smtClean="0">
                <a:cs typeface="Arial" charset="0"/>
              </a:rPr>
              <a:t>. Soc.</a:t>
            </a:r>
            <a:r>
              <a:rPr lang="en-AU" sz="2800" dirty="0" smtClean="0">
                <a:cs typeface="Arial" charset="0"/>
              </a:rPr>
              <a:t>,</a:t>
            </a:r>
            <a:r>
              <a:rPr lang="en-AU" sz="2800" b="1" dirty="0" smtClean="0">
                <a:cs typeface="Arial" charset="0"/>
              </a:rPr>
              <a:t> 2009</a:t>
            </a:r>
            <a:r>
              <a:rPr lang="en-AU" sz="2800" dirty="0" smtClean="0">
                <a:cs typeface="Arial" charset="0"/>
              </a:rPr>
              <a:t>, </a:t>
            </a:r>
            <a:r>
              <a:rPr lang="en-AU" sz="2800" i="1" dirty="0" smtClean="0">
                <a:cs typeface="Arial" charset="0"/>
              </a:rPr>
              <a:t>6,</a:t>
            </a:r>
            <a:r>
              <a:rPr lang="en-AU" sz="2800" dirty="0" smtClean="0">
                <a:cs typeface="Arial" charset="0"/>
              </a:rPr>
              <a:t> 450</a:t>
            </a:r>
            <a:endParaRPr lang="en-US" sz="2800" b="1" dirty="0">
              <a:cs typeface="Arial" charset="0"/>
            </a:endParaRPr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5788" y="839788"/>
            <a:ext cx="4433887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10"/>
          <p:cNvSpPr txBox="1">
            <a:spLocks noChangeArrowheads="1"/>
          </p:cNvSpPr>
          <p:nvPr/>
        </p:nvSpPr>
        <p:spPr bwMode="auto">
          <a:xfrm>
            <a:off x="9274175" y="4449763"/>
            <a:ext cx="26746200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tabLst>
                <a:tab pos="3733800" algn="l"/>
              </a:tabLs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algn="ctr" eaLnBrk="1" hangingPunct="1"/>
            <a:r>
              <a:rPr lang="en-US" sz="3200" u="sng" dirty="0"/>
              <a:t>Kathryn N. </a:t>
            </a:r>
            <a:r>
              <a:rPr lang="en-US" sz="3200" u="sng" dirty="0" smtClean="0"/>
              <a:t>Dube</a:t>
            </a:r>
            <a:r>
              <a:rPr lang="en-US" sz="3200" dirty="0" smtClean="0"/>
              <a:t>, Christopher Lyon, Andrea Duke, Dr. Erik </a:t>
            </a:r>
            <a:r>
              <a:rPr lang="en-US" sz="3200" dirty="0" err="1" smtClean="0"/>
              <a:t>Berda</a:t>
            </a:r>
            <a:endParaRPr lang="en-US" sz="3200" dirty="0"/>
          </a:p>
          <a:p>
            <a:pPr algn="ctr" eaLnBrk="1" hangingPunct="1"/>
            <a:r>
              <a:rPr lang="en-US" sz="3200" i="1" dirty="0"/>
              <a:t>Chemistry Department, University of New Hampshire, 23 Academic Way, Parsons Hall, Durham, NH 03824.</a:t>
            </a:r>
          </a:p>
          <a:p>
            <a:pPr algn="ctr" eaLnBrk="1" hangingPunct="1"/>
            <a:r>
              <a:rPr lang="en-US" sz="3200" i="1" dirty="0"/>
              <a:t>knp6@unh.edu</a:t>
            </a:r>
            <a:r>
              <a:rPr lang="en-US" sz="3200" dirty="0"/>
              <a:t> </a:t>
            </a:r>
          </a:p>
          <a:p>
            <a:pPr eaLnBrk="1" hangingPunct="1"/>
            <a:endParaRPr lang="en-US" sz="4000" dirty="0"/>
          </a:p>
        </p:txBody>
      </p:sp>
      <p:sp>
        <p:nvSpPr>
          <p:cNvPr id="13319" name="TextBox 11"/>
          <p:cNvSpPr txBox="1">
            <a:spLocks noChangeArrowheads="1"/>
          </p:cNvSpPr>
          <p:nvPr/>
        </p:nvSpPr>
        <p:spPr bwMode="auto">
          <a:xfrm>
            <a:off x="15540038" y="6307138"/>
            <a:ext cx="12744450" cy="19913600"/>
          </a:xfrm>
          <a:prstGeom prst="rect">
            <a:avLst/>
          </a:prstGeom>
          <a:noFill/>
          <a:ln w="9525">
            <a:solidFill>
              <a:srgbClr val="B4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US" sz="5400" b="1" dirty="0"/>
              <a:t>Current Work</a:t>
            </a:r>
          </a:p>
          <a:p>
            <a:pPr eaLnBrk="1" hangingPunct="1"/>
            <a:r>
              <a:rPr lang="en-US" sz="4600" u="sng" dirty="0"/>
              <a:t>Reaction </a:t>
            </a:r>
            <a:r>
              <a:rPr lang="en-US" sz="4600" u="sng" dirty="0" smtClean="0"/>
              <a:t>Schemes</a:t>
            </a:r>
            <a:r>
              <a:rPr lang="en-US" sz="4600" u="sng" baseline="30000" dirty="0" smtClean="0"/>
              <a:t>1,2</a:t>
            </a:r>
            <a:r>
              <a:rPr lang="en-US" sz="4600" u="sng" dirty="0" smtClean="0"/>
              <a:t>:</a:t>
            </a:r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r>
              <a:rPr lang="en-US" sz="4600" u="sng" dirty="0"/>
              <a:t>NMR Spectra:</a:t>
            </a:r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000" dirty="0"/>
          </a:p>
          <a:p>
            <a:pPr eaLnBrk="1" hangingPunct="1"/>
            <a:endParaRPr lang="en-US" sz="4000" dirty="0"/>
          </a:p>
          <a:p>
            <a:pPr eaLnBrk="1" hangingPunct="1"/>
            <a:endParaRPr lang="en-US" sz="4000" dirty="0"/>
          </a:p>
          <a:p>
            <a:pPr eaLnBrk="1" hangingPunct="1"/>
            <a:endParaRPr lang="en-US" sz="4000" dirty="0"/>
          </a:p>
          <a:p>
            <a:pPr eaLnBrk="1" hangingPunct="1"/>
            <a:endParaRPr lang="en-US" sz="5400" b="1" dirty="0"/>
          </a:p>
          <a:p>
            <a:pPr eaLnBrk="1" hangingPunct="1"/>
            <a:endParaRPr lang="en-US" sz="5400" b="1" dirty="0"/>
          </a:p>
        </p:txBody>
      </p:sp>
      <p:sp>
        <p:nvSpPr>
          <p:cNvPr id="13320" name="TextBox 20"/>
          <p:cNvSpPr txBox="1">
            <a:spLocks noChangeArrowheads="1"/>
          </p:cNvSpPr>
          <p:nvPr/>
        </p:nvSpPr>
        <p:spPr bwMode="auto">
          <a:xfrm>
            <a:off x="28789313" y="6307138"/>
            <a:ext cx="13431837" cy="19913142"/>
          </a:xfrm>
          <a:prstGeom prst="rect">
            <a:avLst/>
          </a:prstGeom>
          <a:noFill/>
          <a:ln w="9525">
            <a:solidFill>
              <a:srgbClr val="B4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US" sz="5400" b="1" dirty="0"/>
              <a:t>Future </a:t>
            </a:r>
            <a:r>
              <a:rPr lang="en-US" sz="5400" b="1" dirty="0" smtClean="0"/>
              <a:t>Work</a:t>
            </a:r>
            <a:endParaRPr lang="en-US" sz="3600" u="sng" dirty="0"/>
          </a:p>
          <a:p>
            <a:pPr eaLnBrk="1" hangingPunct="1"/>
            <a:r>
              <a:rPr lang="en-US" sz="4600" u="sng" dirty="0" smtClean="0"/>
              <a:t>Modifications to Current Work:</a:t>
            </a:r>
          </a:p>
          <a:p>
            <a:pPr marL="1428750" lvl="1" indent="-685800" eaLnBrk="1" hangingPunct="1">
              <a:buFont typeface="Wingdings" charset="2"/>
              <a:buChar char="§"/>
            </a:pPr>
            <a:r>
              <a:rPr lang="en-US" sz="3600" dirty="0" smtClean="0"/>
              <a:t>Investigate new solvent systems</a:t>
            </a:r>
          </a:p>
          <a:p>
            <a:pPr marL="1428750" lvl="1" indent="-685800" eaLnBrk="1" hangingPunct="1">
              <a:buFont typeface="Wingdings" charset="2"/>
              <a:buChar char="§"/>
            </a:pPr>
            <a:r>
              <a:rPr lang="en-US" sz="3600" dirty="0" smtClean="0"/>
              <a:t>Revisit monomer ratios, as well as monomer to initiator and monomer to chain transfer agent ratios</a:t>
            </a:r>
          </a:p>
          <a:p>
            <a:pPr marL="1428750" lvl="1" indent="-685800" eaLnBrk="1" hangingPunct="1">
              <a:buFont typeface="Wingdings" charset="2"/>
              <a:buChar char="§"/>
            </a:pPr>
            <a:r>
              <a:rPr lang="en-US" sz="3600" dirty="0" smtClean="0"/>
              <a:t>Investigate cross-linking units like </a:t>
            </a:r>
            <a:r>
              <a:rPr lang="en-US" sz="3600" dirty="0" err="1" smtClean="0"/>
              <a:t>divinylbenzene</a:t>
            </a:r>
            <a:r>
              <a:rPr lang="en-US" sz="3600" dirty="0" smtClean="0"/>
              <a:t>:</a:t>
            </a:r>
          </a:p>
          <a:p>
            <a:pPr marL="1428750" lvl="1" indent="-685800" eaLnBrk="1" hangingPunct="1">
              <a:buFont typeface="Wingdings" charset="2"/>
              <a:buChar char="§"/>
            </a:pPr>
            <a:endParaRPr lang="en-US" sz="3600" dirty="0"/>
          </a:p>
          <a:p>
            <a:pPr lvl="1" indent="0" eaLnBrk="1" hangingPunct="1"/>
            <a:endParaRPr lang="en-US" sz="3600" dirty="0"/>
          </a:p>
          <a:p>
            <a:pPr eaLnBrk="1" hangingPunct="1"/>
            <a:endParaRPr lang="en-US" sz="4600" u="sng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endParaRPr lang="en-US" sz="4600" dirty="0"/>
          </a:p>
          <a:p>
            <a:pPr eaLnBrk="1" hangingPunct="1"/>
            <a:r>
              <a:rPr lang="en-US" sz="4600" u="sng" dirty="0" smtClean="0"/>
              <a:t>Cross-linking to Form Nanoparticles:</a:t>
            </a:r>
          </a:p>
          <a:p>
            <a:pPr eaLnBrk="1" hangingPunct="1"/>
            <a:endParaRPr lang="en-US" sz="4600" u="sng" dirty="0"/>
          </a:p>
          <a:p>
            <a:pPr marL="1314450" lvl="1" indent="-571500" eaLnBrk="1" hangingPunct="1">
              <a:buFont typeface="Wingdings" charset="2"/>
              <a:buChar char="§"/>
            </a:pPr>
            <a:r>
              <a:rPr lang="en-US" sz="3600" dirty="0"/>
              <a:t>R</a:t>
            </a:r>
            <a:r>
              <a:rPr lang="en-US" sz="3600" dirty="0" smtClean="0"/>
              <a:t>eversible or irreversible</a:t>
            </a:r>
          </a:p>
          <a:p>
            <a:pPr marL="1314450" lvl="1" indent="-571500" eaLnBrk="1" hangingPunct="1">
              <a:buFont typeface="Wingdings" charset="2"/>
              <a:buChar char="§"/>
            </a:pPr>
            <a:r>
              <a:rPr lang="en-US" sz="3600" dirty="0" smtClean="0"/>
              <a:t>Covalent or ionic</a:t>
            </a:r>
          </a:p>
          <a:p>
            <a:pPr marL="1314450" lvl="1" indent="-571500" eaLnBrk="1" hangingPunct="1">
              <a:buFont typeface="Wingdings" charset="2"/>
              <a:buChar char="§"/>
            </a:pPr>
            <a:r>
              <a:rPr lang="en-US" sz="3600" dirty="0" smtClean="0"/>
              <a:t>Inter-chain or intra-chain</a:t>
            </a:r>
          </a:p>
          <a:p>
            <a:pPr marL="1314450" lvl="1" indent="-571500" eaLnBrk="1" hangingPunct="1">
              <a:buFont typeface="Wingdings" charset="2"/>
              <a:buChar char="§"/>
            </a:pPr>
            <a:r>
              <a:rPr lang="en-US" sz="3600" dirty="0" smtClean="0"/>
              <a:t>Decreases fluidity</a:t>
            </a:r>
          </a:p>
          <a:p>
            <a:pPr marL="1314450" lvl="1" indent="-571500" eaLnBrk="1" hangingPunct="1">
              <a:buFont typeface="Wingdings" charset="2"/>
              <a:buChar char="§"/>
            </a:pPr>
            <a:r>
              <a:rPr lang="en-US" sz="3600" dirty="0" smtClean="0"/>
              <a:t>Increases surface area to volume ratio</a:t>
            </a:r>
            <a:r>
              <a:rPr lang="en-US" sz="3600" baseline="30000" dirty="0" smtClean="0"/>
              <a:t>5</a:t>
            </a:r>
            <a:endParaRPr lang="en-US" sz="3600" dirty="0" smtClean="0"/>
          </a:p>
          <a:p>
            <a:pPr eaLnBrk="1" hangingPunct="1"/>
            <a:endParaRPr lang="en-US" sz="3600" u="sng" dirty="0"/>
          </a:p>
          <a:p>
            <a:pPr eaLnBrk="1" hangingPunct="1"/>
            <a:endParaRPr lang="en-US" sz="3200" u="sng" dirty="0" smtClean="0"/>
          </a:p>
          <a:p>
            <a:pPr eaLnBrk="1" hangingPunct="1"/>
            <a:endParaRPr lang="en-US" sz="3600" u="sng" dirty="0"/>
          </a:p>
          <a:p>
            <a:pPr eaLnBrk="1" hangingPunct="1"/>
            <a:endParaRPr lang="en-US" sz="3600" u="sng" dirty="0" smtClean="0"/>
          </a:p>
          <a:p>
            <a:pPr eaLnBrk="1" hangingPunct="1"/>
            <a:endParaRPr lang="en-US" sz="3600" u="sng" dirty="0" smtClean="0"/>
          </a:p>
          <a:p>
            <a:pPr eaLnBrk="1" hangingPunct="1"/>
            <a:endParaRPr lang="en-US" sz="3600" u="sng" dirty="0"/>
          </a:p>
          <a:p>
            <a:pPr eaLnBrk="1" hangingPunct="1"/>
            <a:endParaRPr lang="en-US" sz="3600" u="sng" dirty="0" smtClean="0"/>
          </a:p>
          <a:p>
            <a:pPr eaLnBrk="1" hangingPunct="1"/>
            <a:endParaRPr lang="en-US" sz="3600" u="sng" dirty="0"/>
          </a:p>
          <a:p>
            <a:pPr eaLnBrk="1" hangingPunct="1"/>
            <a:endParaRPr lang="en-US" sz="3600" u="sng" dirty="0" smtClean="0"/>
          </a:p>
          <a:p>
            <a:pPr eaLnBrk="1" hangingPunct="1"/>
            <a:endParaRPr lang="en-US" sz="3600" u="sng" dirty="0"/>
          </a:p>
          <a:p>
            <a:pPr eaLnBrk="1" hangingPunct="1"/>
            <a:endParaRPr lang="en-US" sz="3600" u="sng" dirty="0"/>
          </a:p>
          <a:p>
            <a:pPr eaLnBrk="1" hangingPunct="1"/>
            <a:endParaRPr lang="en-US" sz="3600" u="sng" dirty="0"/>
          </a:p>
          <a:p>
            <a:pPr eaLnBrk="1" hangingPunct="1"/>
            <a:endParaRPr lang="en-US" sz="4400" b="1" dirty="0"/>
          </a:p>
          <a:p>
            <a:pPr eaLnBrk="1" hangingPunct="1"/>
            <a:endParaRPr lang="en-US" sz="4400" dirty="0"/>
          </a:p>
        </p:txBody>
      </p:sp>
      <p:pic>
        <p:nvPicPr>
          <p:cNvPr id="13321" name="Picture 7" descr="800px-RAFT_Architectur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101" y="9331995"/>
            <a:ext cx="6328691" cy="42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" descr="Kae_workup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5575" y="21285200"/>
            <a:ext cx="6507163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9549" y="8107859"/>
            <a:ext cx="7761726" cy="2159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TextBox 7"/>
          <p:cNvSpPr txBox="1">
            <a:spLocks noChangeArrowheads="1"/>
          </p:cNvSpPr>
          <p:nvPr/>
        </p:nvSpPr>
        <p:spPr bwMode="auto">
          <a:xfrm>
            <a:off x="23748181" y="17396891"/>
            <a:ext cx="417671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US" sz="3600" baseline="30000" dirty="0"/>
              <a:t>1</a:t>
            </a:r>
            <a:r>
              <a:rPr lang="en-US" sz="3600" dirty="0"/>
              <a:t>H NMR of pre-functionalized poly(HEMA-co-MMA) in CDCl</a:t>
            </a:r>
            <a:r>
              <a:rPr lang="en-US" sz="3600" baseline="-25000" dirty="0"/>
              <a:t>3</a:t>
            </a:r>
            <a:endParaRPr lang="en-US" sz="3600" baseline="30000" dirty="0"/>
          </a:p>
        </p:txBody>
      </p:sp>
      <p:sp>
        <p:nvSpPr>
          <p:cNvPr id="13329" name="TextBox 21"/>
          <p:cNvSpPr txBox="1">
            <a:spLocks noChangeArrowheads="1"/>
          </p:cNvSpPr>
          <p:nvPr/>
        </p:nvSpPr>
        <p:spPr bwMode="auto">
          <a:xfrm>
            <a:off x="23748181" y="22365443"/>
            <a:ext cx="417671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US" sz="3600" baseline="30000" dirty="0"/>
              <a:t>1</a:t>
            </a:r>
            <a:r>
              <a:rPr lang="en-US" sz="3600" dirty="0"/>
              <a:t>H NMR of post-functionalized poly(HEMA-co-MMA) in DMSO-D</a:t>
            </a:r>
            <a:r>
              <a:rPr lang="en-US" sz="3600" baseline="-25000" dirty="0"/>
              <a:t>6</a:t>
            </a:r>
            <a:endParaRPr lang="en-US" sz="3600" baseline="30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92797" y="18765043"/>
            <a:ext cx="7150888" cy="69379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01309" y="11060187"/>
            <a:ext cx="3168352" cy="12712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372917" y="10844163"/>
            <a:ext cx="2022353" cy="17281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509821" y="10844162"/>
            <a:ext cx="1944216" cy="18596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669061" y="13076411"/>
            <a:ext cx="6591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Ortho-, </a:t>
            </a:r>
            <a:r>
              <a:rPr lang="en-US" sz="2800" dirty="0" err="1" smtClean="0"/>
              <a:t>para</a:t>
            </a:r>
            <a:r>
              <a:rPr lang="en-US" sz="2800" dirty="0" smtClean="0"/>
              <a:t>- and methyl-</a:t>
            </a:r>
            <a:r>
              <a:rPr lang="en-US" sz="2800" dirty="0" err="1" smtClean="0"/>
              <a:t>divinylbenzene</a:t>
            </a:r>
            <a:endParaRPr lang="en-US" sz="2800" dirty="0"/>
          </a:p>
        </p:txBody>
      </p:sp>
      <p:sp>
        <p:nvSpPr>
          <p:cNvPr id="26" name="TextBox 7"/>
          <p:cNvSpPr txBox="1">
            <a:spLocks noChangeArrowheads="1"/>
          </p:cNvSpPr>
          <p:nvPr/>
        </p:nvSpPr>
        <p:spPr bwMode="auto">
          <a:xfrm>
            <a:off x="36997653" y="21717371"/>
            <a:ext cx="4176712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US" sz="3600" dirty="0" smtClean="0"/>
              <a:t>Formation of particle by intra-chain crosslinking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987541" y="10052075"/>
            <a:ext cx="7969976" cy="2160240"/>
          </a:xfrm>
          <a:prstGeom prst="rect">
            <a:avLst/>
          </a:prstGeom>
        </p:spPr>
      </p:pic>
      <p:pic>
        <p:nvPicPr>
          <p:cNvPr id="10" name="Picture 9" descr="1-s2.0-S0079670011001055-gr3 copy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375" y="20493235"/>
            <a:ext cx="9703638" cy="46085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059549" y="12572355"/>
            <a:ext cx="7883480" cy="2088232"/>
          </a:xfrm>
          <a:prstGeom prst="rect">
            <a:avLst/>
          </a:prstGeom>
        </p:spPr>
      </p:pic>
      <p:pic>
        <p:nvPicPr>
          <p:cNvPr id="11" name="Picture 10" descr="CL 23-1.jpe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1397" y="16244763"/>
            <a:ext cx="6505777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ＭＳ 明朝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rigin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Origin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4040</TotalTime>
  <Words>437</Words>
  <Application>Microsoft Macintosh PowerPoint</Application>
  <PresentationFormat>Custom</PresentationFormat>
  <Paragraphs>93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Origin</vt:lpstr>
      <vt:lpstr>Selective Olefin Metathesis as an Intra-Chain Cross-linker for Single-Chain Nanoparticle Formation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 756 Special Project</dc:title>
  <dc:creator>.</dc:creator>
  <cp:lastModifiedBy>Kae Dube</cp:lastModifiedBy>
  <cp:revision>137</cp:revision>
  <cp:lastPrinted>2010-12-09T04:50:34Z</cp:lastPrinted>
  <dcterms:created xsi:type="dcterms:W3CDTF">2010-12-08T22:37:24Z</dcterms:created>
  <dcterms:modified xsi:type="dcterms:W3CDTF">2013-05-02T17:28:37Z</dcterms:modified>
</cp:coreProperties>
</file>