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Default Extension="jpeg" ContentType="image/jpeg"/>
  <Default Extension="xml" ContentType="application/xml"/>
  <Override PartName="/ppt/tableStyles.xml" ContentType="application/vnd.openxmlformats-officedocument.presentationml.tableStyles+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commentAuthors.xml" ContentType="application/vnd.openxmlformats-officedocument.presentationml.commentAuthors+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Override PartName="/ppt/slideLayouts/slideLayout9.xml" ContentType="application/vnd.openxmlformats-officedocument.presentationml.slideLayout+xml"/>
  <Override PartName="/ppt/presentation.xml" ContentType="application/vnd.openxmlformats-officedocument.presentationml.presentation.main+xml"/>
  <Override PartName="/ppt/handoutMasters/handoutMaster1.xml" ContentType="application/vnd.openxmlformats-officedocument.presentationml.handoutMaster+xml"/>
  <Override PartName="/ppt/slideLayouts/slideLayout7.xml" ContentType="application/vnd.openxmlformats-officedocument.presentationml.slideLayout+xml"/>
  <Default Extension="vml" ContentType="application/vnd.openxmlformats-officedocument.vmlDrawing"/>
  <Override PartName="/ppt/theme/theme3.xml" ContentType="application/vnd.openxmlformats-officedocument.theme+xml"/>
  <Override PartName="/ppt/embeddings/Microsoft_PowerPoint_97_-_2003_Presentation1.bin" ContentType="application/vnd.openxmlformats-officedocument.oleObject"/>
  <Override PartName="/ppt/notesMasters/notesMaster1.xml" ContentType="application/vnd.openxmlformats-officedocument.presentationml.notesMaster+xml"/>
  <Override PartName="/ppt/slideLayouts/slideLayout5.xml" ContentType="application/vnd.openxmlformats-officedocument.presentationml.slideLayout+xml"/>
  <Override PartName="/docProps/custom.xml" ContentType="application/vnd.openxmlformats-officedocument.custom-properties+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648" r:id="rId1"/>
  </p:sldMasterIdLst>
  <p:notesMasterIdLst>
    <p:notesMasterId r:id="rId3"/>
  </p:notesMasterIdLst>
  <p:handoutMasterIdLst>
    <p:handoutMasterId r:id="rId4"/>
  </p:handoutMasterIdLst>
  <p:sldIdLst>
    <p:sldId id="262" r:id="rId2"/>
  </p:sldIdLst>
  <p:sldSz cx="43891200" cy="32918400"/>
  <p:notesSz cx="6858000" cy="9067800"/>
  <p:defaultTextStyle>
    <a:defPPr>
      <a:defRPr lang="en-US"/>
    </a:defPPr>
    <a:lvl1pPr algn="ctr" rtl="0" eaLnBrk="0" fontAlgn="base" hangingPunct="0">
      <a:spcBef>
        <a:spcPct val="0"/>
      </a:spcBef>
      <a:spcAft>
        <a:spcPct val="0"/>
      </a:spcAft>
      <a:defRPr sz="1600" kern="1200">
        <a:solidFill>
          <a:srgbClr val="000066"/>
        </a:solidFill>
        <a:latin typeface="Palatino Linotype" pitchFamily="18" charset="0"/>
        <a:ea typeface="+mn-ea"/>
        <a:cs typeface="+mn-cs"/>
      </a:defRPr>
    </a:lvl1pPr>
    <a:lvl2pPr marL="457200" algn="ctr" rtl="0" eaLnBrk="0" fontAlgn="base" hangingPunct="0">
      <a:spcBef>
        <a:spcPct val="0"/>
      </a:spcBef>
      <a:spcAft>
        <a:spcPct val="0"/>
      </a:spcAft>
      <a:defRPr sz="1600" kern="1200">
        <a:solidFill>
          <a:srgbClr val="000066"/>
        </a:solidFill>
        <a:latin typeface="Palatino Linotype" pitchFamily="18" charset="0"/>
        <a:ea typeface="+mn-ea"/>
        <a:cs typeface="+mn-cs"/>
      </a:defRPr>
    </a:lvl2pPr>
    <a:lvl3pPr marL="914400" algn="ctr" rtl="0" eaLnBrk="0" fontAlgn="base" hangingPunct="0">
      <a:spcBef>
        <a:spcPct val="0"/>
      </a:spcBef>
      <a:spcAft>
        <a:spcPct val="0"/>
      </a:spcAft>
      <a:defRPr sz="1600" kern="1200">
        <a:solidFill>
          <a:srgbClr val="000066"/>
        </a:solidFill>
        <a:latin typeface="Palatino Linotype" pitchFamily="18" charset="0"/>
        <a:ea typeface="+mn-ea"/>
        <a:cs typeface="+mn-cs"/>
      </a:defRPr>
    </a:lvl3pPr>
    <a:lvl4pPr marL="1371600" algn="ctr" rtl="0" eaLnBrk="0" fontAlgn="base" hangingPunct="0">
      <a:spcBef>
        <a:spcPct val="0"/>
      </a:spcBef>
      <a:spcAft>
        <a:spcPct val="0"/>
      </a:spcAft>
      <a:defRPr sz="1600" kern="1200">
        <a:solidFill>
          <a:srgbClr val="000066"/>
        </a:solidFill>
        <a:latin typeface="Palatino Linotype" pitchFamily="18" charset="0"/>
        <a:ea typeface="+mn-ea"/>
        <a:cs typeface="+mn-cs"/>
      </a:defRPr>
    </a:lvl4pPr>
    <a:lvl5pPr marL="1828800" algn="ctr" rtl="0" eaLnBrk="0" fontAlgn="base" hangingPunct="0">
      <a:spcBef>
        <a:spcPct val="0"/>
      </a:spcBef>
      <a:spcAft>
        <a:spcPct val="0"/>
      </a:spcAft>
      <a:defRPr sz="1600" kern="1200">
        <a:solidFill>
          <a:srgbClr val="000066"/>
        </a:solidFill>
        <a:latin typeface="Palatino Linotype" pitchFamily="18" charset="0"/>
        <a:ea typeface="+mn-ea"/>
        <a:cs typeface="+mn-cs"/>
      </a:defRPr>
    </a:lvl5pPr>
    <a:lvl6pPr marL="2286000" algn="l" defTabSz="457200" rtl="0" eaLnBrk="1" latinLnBrk="0" hangingPunct="1">
      <a:defRPr sz="1600" kern="1200">
        <a:solidFill>
          <a:srgbClr val="000066"/>
        </a:solidFill>
        <a:latin typeface="Palatino Linotype" pitchFamily="18" charset="0"/>
        <a:ea typeface="+mn-ea"/>
        <a:cs typeface="+mn-cs"/>
      </a:defRPr>
    </a:lvl6pPr>
    <a:lvl7pPr marL="2743200" algn="l" defTabSz="457200" rtl="0" eaLnBrk="1" latinLnBrk="0" hangingPunct="1">
      <a:defRPr sz="1600" kern="1200">
        <a:solidFill>
          <a:srgbClr val="000066"/>
        </a:solidFill>
        <a:latin typeface="Palatino Linotype" pitchFamily="18" charset="0"/>
        <a:ea typeface="+mn-ea"/>
        <a:cs typeface="+mn-cs"/>
      </a:defRPr>
    </a:lvl7pPr>
    <a:lvl8pPr marL="3200400" algn="l" defTabSz="457200" rtl="0" eaLnBrk="1" latinLnBrk="0" hangingPunct="1">
      <a:defRPr sz="1600" kern="1200">
        <a:solidFill>
          <a:srgbClr val="000066"/>
        </a:solidFill>
        <a:latin typeface="Palatino Linotype" pitchFamily="18" charset="0"/>
        <a:ea typeface="+mn-ea"/>
        <a:cs typeface="+mn-cs"/>
      </a:defRPr>
    </a:lvl8pPr>
    <a:lvl9pPr marL="3657600" algn="l" defTabSz="457200" rtl="0" eaLnBrk="1" latinLnBrk="0" hangingPunct="1">
      <a:defRPr sz="1600" kern="1200">
        <a:solidFill>
          <a:srgbClr val="000066"/>
        </a:solidFill>
        <a:latin typeface="Palatino Linotype"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mAuthor id="0" name="Robert C. Drugan" initials="rcd" lastIdx="3" clrIdx="0"/>
  <p:cmAuthor id="1" name="Tristan Papallo" initials="TP" lastIdx="0" clrIdx="1"/>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clrMru>
    <a:srgbClr val="003399"/>
    <a:srgbClr val="990033"/>
    <a:srgbClr val="FFCC66"/>
    <a:srgbClr val="339933"/>
    <a:srgbClr val="FFFF00"/>
    <a:srgbClr val="008080"/>
    <a:srgbClr val="EAEAEA"/>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Objects="1">
      <p:cViewPr>
        <p:scale>
          <a:sx n="66" d="100"/>
          <a:sy n="66" d="100"/>
        </p:scale>
        <p:origin x="-96" y="3384"/>
      </p:cViewPr>
      <p:guideLst>
        <p:guide orient="horz" pos="19368"/>
        <p:guide orient="horz" pos="5928"/>
        <p:guide orient="horz" pos="3960"/>
        <p:guide orient="horz" pos="6480"/>
        <p:guide pos="720"/>
        <p:guide pos="6912"/>
        <p:guide pos="7392"/>
        <p:guide pos="13584"/>
        <p:guide pos="14064"/>
        <p:guide pos="20256"/>
        <p:guide pos="20736"/>
        <p:guide pos="269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notesViewPr>
    <p:cSldViewPr snapToObjects="1">
      <p:cViewPr varScale="1">
        <p:scale>
          <a:sx n="52" d="100"/>
          <a:sy n="52" d="100"/>
        </p:scale>
        <p:origin x="-1938" y="-78"/>
      </p:cViewPr>
      <p:guideLst>
        <p:guide orient="horz" pos="2856"/>
        <p:guide pos="2161"/>
      </p:guideLst>
    </p:cSldViewPr>
  </p:notes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commentAuthors" Target="commentAuthors.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60688" cy="474663"/>
          </a:xfrm>
          <a:prstGeom prst="rect">
            <a:avLst/>
          </a:prstGeom>
          <a:noFill/>
          <a:ln w="9525">
            <a:noFill/>
            <a:miter lim="800000"/>
            <a:headEnd/>
            <a:tailEnd/>
          </a:ln>
          <a:effectLst/>
        </p:spPr>
        <p:txBody>
          <a:bodyPr vert="horz" wrap="square" lIns="84416" tIns="42209" rIns="84416" bIns="42209" numCol="1" anchor="t" anchorCtr="0" compatLnSpc="1">
            <a:prstTxWarp prst="textNoShape">
              <a:avLst/>
            </a:prstTxWarp>
          </a:bodyPr>
          <a:lstStyle>
            <a:lvl1pPr algn="l" defTabSz="846138">
              <a:defRPr sz="1100">
                <a:solidFill>
                  <a:schemeClr val="tx1"/>
                </a:solidFill>
                <a:latin typeface="Times New Roman" charset="0"/>
              </a:defRPr>
            </a:lvl1pPr>
          </a:lstStyle>
          <a:p>
            <a:pPr>
              <a:defRPr/>
            </a:pPr>
            <a:endParaRPr lang="en-AU"/>
          </a:p>
        </p:txBody>
      </p:sp>
      <p:sp>
        <p:nvSpPr>
          <p:cNvPr id="4099" name="Rectangle 3"/>
          <p:cNvSpPr>
            <a:spLocks noGrp="1" noChangeArrowheads="1"/>
          </p:cNvSpPr>
          <p:nvPr>
            <p:ph type="dt" sz="quarter" idx="1"/>
          </p:nvPr>
        </p:nvSpPr>
        <p:spPr bwMode="auto">
          <a:xfrm>
            <a:off x="3851275" y="0"/>
            <a:ext cx="3033713" cy="474663"/>
          </a:xfrm>
          <a:prstGeom prst="rect">
            <a:avLst/>
          </a:prstGeom>
          <a:noFill/>
          <a:ln w="9525">
            <a:noFill/>
            <a:miter lim="800000"/>
            <a:headEnd/>
            <a:tailEnd/>
          </a:ln>
          <a:effectLst/>
        </p:spPr>
        <p:txBody>
          <a:bodyPr vert="horz" wrap="square" lIns="84416" tIns="42209" rIns="84416" bIns="42209" numCol="1" anchor="t" anchorCtr="0" compatLnSpc="1">
            <a:prstTxWarp prst="textNoShape">
              <a:avLst/>
            </a:prstTxWarp>
          </a:bodyPr>
          <a:lstStyle>
            <a:lvl1pPr algn="r" defTabSz="846138">
              <a:defRPr sz="1100">
                <a:solidFill>
                  <a:schemeClr val="tx1"/>
                </a:solidFill>
                <a:latin typeface="Times New Roman" charset="0"/>
              </a:defRPr>
            </a:lvl1pPr>
          </a:lstStyle>
          <a:p>
            <a:pPr>
              <a:defRPr/>
            </a:pPr>
            <a:endParaRPr lang="en-AU"/>
          </a:p>
        </p:txBody>
      </p:sp>
      <p:sp>
        <p:nvSpPr>
          <p:cNvPr id="4100" name="Rectangle 4"/>
          <p:cNvSpPr>
            <a:spLocks noGrp="1" noChangeArrowheads="1"/>
          </p:cNvSpPr>
          <p:nvPr>
            <p:ph type="ftr" sz="quarter" idx="2"/>
          </p:nvPr>
        </p:nvSpPr>
        <p:spPr bwMode="auto">
          <a:xfrm>
            <a:off x="0" y="8615363"/>
            <a:ext cx="2960688" cy="474662"/>
          </a:xfrm>
          <a:prstGeom prst="rect">
            <a:avLst/>
          </a:prstGeom>
          <a:noFill/>
          <a:ln w="9525">
            <a:noFill/>
            <a:miter lim="800000"/>
            <a:headEnd/>
            <a:tailEnd/>
          </a:ln>
          <a:effectLst/>
        </p:spPr>
        <p:txBody>
          <a:bodyPr vert="horz" wrap="square" lIns="84416" tIns="42209" rIns="84416" bIns="42209" numCol="1" anchor="b" anchorCtr="0" compatLnSpc="1">
            <a:prstTxWarp prst="textNoShape">
              <a:avLst/>
            </a:prstTxWarp>
          </a:bodyPr>
          <a:lstStyle>
            <a:lvl1pPr algn="l" defTabSz="846138">
              <a:defRPr sz="1100">
                <a:solidFill>
                  <a:schemeClr val="tx1"/>
                </a:solidFill>
                <a:latin typeface="Times New Roman" charset="0"/>
              </a:defRPr>
            </a:lvl1pPr>
          </a:lstStyle>
          <a:p>
            <a:pPr>
              <a:defRPr/>
            </a:pPr>
            <a:endParaRPr lang="en-AU"/>
          </a:p>
        </p:txBody>
      </p:sp>
      <p:sp>
        <p:nvSpPr>
          <p:cNvPr id="4101" name="Rectangle 5"/>
          <p:cNvSpPr>
            <a:spLocks noGrp="1" noChangeArrowheads="1"/>
          </p:cNvSpPr>
          <p:nvPr>
            <p:ph type="sldNum" sz="quarter" idx="3"/>
          </p:nvPr>
        </p:nvSpPr>
        <p:spPr bwMode="auto">
          <a:xfrm>
            <a:off x="3851275" y="8615363"/>
            <a:ext cx="3033713" cy="474662"/>
          </a:xfrm>
          <a:prstGeom prst="rect">
            <a:avLst/>
          </a:prstGeom>
          <a:noFill/>
          <a:ln w="9525">
            <a:noFill/>
            <a:miter lim="800000"/>
            <a:headEnd/>
            <a:tailEnd/>
          </a:ln>
          <a:effectLst/>
        </p:spPr>
        <p:txBody>
          <a:bodyPr vert="horz" wrap="square" lIns="84416" tIns="42209" rIns="84416" bIns="42209" numCol="1" anchor="b" anchorCtr="0" compatLnSpc="1">
            <a:prstTxWarp prst="textNoShape">
              <a:avLst/>
            </a:prstTxWarp>
          </a:bodyPr>
          <a:lstStyle>
            <a:lvl1pPr algn="r" defTabSz="846138">
              <a:defRPr sz="1100">
                <a:solidFill>
                  <a:schemeClr val="tx1"/>
                </a:solidFill>
                <a:latin typeface="Times New Roman" charset="0"/>
              </a:defRPr>
            </a:lvl1pPr>
          </a:lstStyle>
          <a:p>
            <a:pPr>
              <a:defRPr/>
            </a:pPr>
            <a:fld id="{792A0332-AA67-9840-9778-975D6D8B7FA7}" type="slidenum">
              <a:rPr lang="en-AU"/>
              <a:pPr>
                <a:defRPr/>
              </a:pPr>
              <a:t>‹#›</a:t>
            </a:fld>
            <a:endParaRPr lang="en-A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60688" cy="474663"/>
          </a:xfrm>
          <a:prstGeom prst="rect">
            <a:avLst/>
          </a:prstGeom>
          <a:noFill/>
          <a:ln w="9525">
            <a:noFill/>
            <a:miter lim="800000"/>
            <a:headEnd/>
            <a:tailEnd/>
          </a:ln>
          <a:effectLst/>
        </p:spPr>
        <p:txBody>
          <a:bodyPr vert="horz" wrap="square" lIns="84416" tIns="42209" rIns="84416" bIns="42209" numCol="1" anchor="t" anchorCtr="0" compatLnSpc="1">
            <a:prstTxWarp prst="textNoShape">
              <a:avLst/>
            </a:prstTxWarp>
          </a:bodyPr>
          <a:lstStyle>
            <a:lvl1pPr algn="l" defTabSz="846138">
              <a:defRPr sz="1100">
                <a:solidFill>
                  <a:schemeClr val="tx1"/>
                </a:solidFill>
                <a:latin typeface="Times New Roman" charset="0"/>
              </a:defRPr>
            </a:lvl1pPr>
          </a:lstStyle>
          <a:p>
            <a:pPr>
              <a:defRPr/>
            </a:pPr>
            <a:endParaRPr lang="en-AU"/>
          </a:p>
        </p:txBody>
      </p:sp>
      <p:sp>
        <p:nvSpPr>
          <p:cNvPr id="3075" name="Rectangle 3"/>
          <p:cNvSpPr>
            <a:spLocks noGrp="1" noChangeArrowheads="1"/>
          </p:cNvSpPr>
          <p:nvPr>
            <p:ph type="dt" idx="1"/>
          </p:nvPr>
        </p:nvSpPr>
        <p:spPr bwMode="auto">
          <a:xfrm>
            <a:off x="3851275" y="0"/>
            <a:ext cx="3033713" cy="474663"/>
          </a:xfrm>
          <a:prstGeom prst="rect">
            <a:avLst/>
          </a:prstGeom>
          <a:noFill/>
          <a:ln w="9525">
            <a:noFill/>
            <a:miter lim="800000"/>
            <a:headEnd/>
            <a:tailEnd/>
          </a:ln>
          <a:effectLst/>
        </p:spPr>
        <p:txBody>
          <a:bodyPr vert="horz" wrap="square" lIns="84416" tIns="42209" rIns="84416" bIns="42209" numCol="1" anchor="t" anchorCtr="0" compatLnSpc="1">
            <a:prstTxWarp prst="textNoShape">
              <a:avLst/>
            </a:prstTxWarp>
          </a:bodyPr>
          <a:lstStyle>
            <a:lvl1pPr algn="r" defTabSz="846138">
              <a:defRPr sz="1100">
                <a:solidFill>
                  <a:schemeClr val="tx1"/>
                </a:solidFill>
                <a:latin typeface="Times New Roman" charset="0"/>
              </a:defRPr>
            </a:lvl1pPr>
          </a:lstStyle>
          <a:p>
            <a:pPr>
              <a:defRPr/>
            </a:pPr>
            <a:endParaRPr lang="en-AU"/>
          </a:p>
        </p:txBody>
      </p:sp>
      <p:sp>
        <p:nvSpPr>
          <p:cNvPr id="14340" name="Rectangle 4"/>
          <p:cNvSpPr>
            <a:spLocks noGrp="1" noRot="1" noChangeAspect="1" noChangeArrowheads="1" noTextEdit="1"/>
          </p:cNvSpPr>
          <p:nvPr>
            <p:ph type="sldImg" idx="2"/>
          </p:nvPr>
        </p:nvSpPr>
        <p:spPr bwMode="auto">
          <a:xfrm>
            <a:off x="1147763" y="677863"/>
            <a:ext cx="4522787" cy="33924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887413" y="4341813"/>
            <a:ext cx="5035550" cy="4070350"/>
          </a:xfrm>
          <a:prstGeom prst="rect">
            <a:avLst/>
          </a:prstGeom>
          <a:noFill/>
          <a:ln w="9525">
            <a:noFill/>
            <a:miter lim="800000"/>
            <a:headEnd/>
            <a:tailEnd/>
          </a:ln>
          <a:effectLst/>
        </p:spPr>
        <p:txBody>
          <a:bodyPr vert="horz" wrap="square" lIns="84416" tIns="42209" rIns="84416" bIns="42209" numCol="1" anchor="t" anchorCtr="0" compatLnSpc="1">
            <a:prstTxWarp prst="textNoShape">
              <a:avLst/>
            </a:prstTxWarp>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078" name="Rectangle 6"/>
          <p:cNvSpPr>
            <a:spLocks noGrp="1" noChangeArrowheads="1"/>
          </p:cNvSpPr>
          <p:nvPr>
            <p:ph type="ftr" sz="quarter" idx="4"/>
          </p:nvPr>
        </p:nvSpPr>
        <p:spPr bwMode="auto">
          <a:xfrm>
            <a:off x="0" y="8615363"/>
            <a:ext cx="2960688" cy="474662"/>
          </a:xfrm>
          <a:prstGeom prst="rect">
            <a:avLst/>
          </a:prstGeom>
          <a:noFill/>
          <a:ln w="9525">
            <a:noFill/>
            <a:miter lim="800000"/>
            <a:headEnd/>
            <a:tailEnd/>
          </a:ln>
          <a:effectLst/>
        </p:spPr>
        <p:txBody>
          <a:bodyPr vert="horz" wrap="square" lIns="84416" tIns="42209" rIns="84416" bIns="42209" numCol="1" anchor="b" anchorCtr="0" compatLnSpc="1">
            <a:prstTxWarp prst="textNoShape">
              <a:avLst/>
            </a:prstTxWarp>
          </a:bodyPr>
          <a:lstStyle>
            <a:lvl1pPr algn="l" defTabSz="846138">
              <a:defRPr sz="1100">
                <a:solidFill>
                  <a:schemeClr val="tx1"/>
                </a:solidFill>
                <a:latin typeface="Times New Roman" charset="0"/>
              </a:defRPr>
            </a:lvl1pPr>
          </a:lstStyle>
          <a:p>
            <a:pPr>
              <a:defRPr/>
            </a:pPr>
            <a:endParaRPr lang="en-AU"/>
          </a:p>
        </p:txBody>
      </p:sp>
      <p:sp>
        <p:nvSpPr>
          <p:cNvPr id="3079" name="Rectangle 7"/>
          <p:cNvSpPr>
            <a:spLocks noGrp="1" noChangeArrowheads="1"/>
          </p:cNvSpPr>
          <p:nvPr>
            <p:ph type="sldNum" sz="quarter" idx="5"/>
          </p:nvPr>
        </p:nvSpPr>
        <p:spPr bwMode="auto">
          <a:xfrm>
            <a:off x="3851275" y="8615363"/>
            <a:ext cx="3033713" cy="474662"/>
          </a:xfrm>
          <a:prstGeom prst="rect">
            <a:avLst/>
          </a:prstGeom>
          <a:noFill/>
          <a:ln w="9525">
            <a:noFill/>
            <a:miter lim="800000"/>
            <a:headEnd/>
            <a:tailEnd/>
          </a:ln>
          <a:effectLst/>
        </p:spPr>
        <p:txBody>
          <a:bodyPr vert="horz" wrap="square" lIns="84416" tIns="42209" rIns="84416" bIns="42209" numCol="1" anchor="b" anchorCtr="0" compatLnSpc="1">
            <a:prstTxWarp prst="textNoShape">
              <a:avLst/>
            </a:prstTxWarp>
          </a:bodyPr>
          <a:lstStyle>
            <a:lvl1pPr algn="r" defTabSz="846138">
              <a:defRPr sz="1100">
                <a:solidFill>
                  <a:schemeClr val="tx1"/>
                </a:solidFill>
                <a:latin typeface="Times New Roman" charset="0"/>
              </a:defRPr>
            </a:lvl1pPr>
          </a:lstStyle>
          <a:p>
            <a:pPr>
              <a:defRPr/>
            </a:pPr>
            <a:fld id="{E57DEE29-3DDF-434E-A604-E89DF94AD903}" type="slidenum">
              <a:rPr lang="en-AU"/>
              <a:pPr>
                <a:defRPr/>
              </a:pPr>
              <a:t>‹#›</a:t>
            </a:fld>
            <a:endParaRPr lang="en-A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Slide Image Placeholder 1"/>
          <p:cNvSpPr>
            <a:spLocks noGrp="1" noRot="1" noChangeAspect="1"/>
          </p:cNvSpPr>
          <p:nvPr>
            <p:ph type="sldImg"/>
          </p:nvPr>
        </p:nvSpPr>
        <p:spPr>
          <a:ln/>
        </p:spPr>
      </p:sp>
      <p:sp>
        <p:nvSpPr>
          <p:cNvPr id="16387" name="Notes Placeholder 2"/>
          <p:cNvSpPr>
            <a:spLocks noGrp="1"/>
          </p:cNvSpPr>
          <p:nvPr>
            <p:ph type="body" idx="1"/>
          </p:nvPr>
        </p:nvSpPr>
        <p:spPr>
          <a:noFill/>
          <a:ln/>
        </p:spPr>
        <p:txBody>
          <a:bodyPr/>
          <a:lstStyle/>
          <a:p>
            <a:endParaRPr lang="en-US"/>
          </a:p>
        </p:txBody>
      </p:sp>
      <p:sp>
        <p:nvSpPr>
          <p:cNvPr id="16388" name="Slide Number Placeholder 3"/>
          <p:cNvSpPr>
            <a:spLocks noGrp="1"/>
          </p:cNvSpPr>
          <p:nvPr>
            <p:ph type="sldNum" sz="quarter" idx="5"/>
          </p:nvPr>
        </p:nvSpPr>
        <p:spPr>
          <a:noFill/>
        </p:spPr>
        <p:txBody>
          <a:bodyPr/>
          <a:lstStyle/>
          <a:p>
            <a:fld id="{D4A58FC9-6141-D249-87DC-4EC9A25A1015}" type="slidenum">
              <a:rPr lang="en-AU" smtClean="0"/>
              <a:pPr/>
              <a:t>1</a:t>
            </a:fld>
            <a:endParaRPr lang="en-A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2193925" y="7680325"/>
            <a:ext cx="39503350" cy="21724938"/>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4938"/>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4938"/>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vert="horz"/>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7680325"/>
            <a:ext cx="39503350" cy="2172493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7625"/>
            <a:ext cx="9875837" cy="28087638"/>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763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vmlDrawing" Target="../drawings/vmlDrawing1.vml"/><Relationship Id="rId14" Type="http://schemas.openxmlformats.org/officeDocument/2006/relationships/oleObject" Target="../embeddings/Microsoft_PowerPoint_97_-_2003_Presentation1.bin"/><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31" name="Rectangle 7"/>
          <p:cNvSpPr>
            <a:spLocks noChangeArrowheads="1"/>
          </p:cNvSpPr>
          <p:nvPr userDrawn="1"/>
        </p:nvSpPr>
        <p:spPr bwMode="auto">
          <a:xfrm>
            <a:off x="1143000" y="8940800"/>
            <a:ext cx="9829800" cy="22758400"/>
          </a:xfrm>
          <a:prstGeom prst="rect">
            <a:avLst/>
          </a:prstGeom>
          <a:solidFill>
            <a:schemeClr val="bg1"/>
          </a:solidFill>
          <a:ln w="9525">
            <a:noFill/>
            <a:miter lim="800000"/>
            <a:headEnd/>
            <a:tailEnd/>
          </a:ln>
          <a:effectLst/>
        </p:spPr>
        <p:txBody>
          <a:bodyPr wrap="none" anchor="ctr">
            <a:prstTxWarp prst="textNoShape">
              <a:avLst/>
            </a:prstTxWarp>
          </a:bodyPr>
          <a:lstStyle/>
          <a:p>
            <a:pPr>
              <a:defRPr/>
            </a:pPr>
            <a:endParaRPr lang="en-US"/>
          </a:p>
        </p:txBody>
      </p:sp>
      <p:sp>
        <p:nvSpPr>
          <p:cNvPr id="1032" name="Rectangle 8"/>
          <p:cNvSpPr>
            <a:spLocks noChangeArrowheads="1"/>
          </p:cNvSpPr>
          <p:nvPr userDrawn="1"/>
        </p:nvSpPr>
        <p:spPr bwMode="auto">
          <a:xfrm>
            <a:off x="11734800" y="8940800"/>
            <a:ext cx="9829800" cy="22758400"/>
          </a:xfrm>
          <a:prstGeom prst="rect">
            <a:avLst/>
          </a:prstGeom>
          <a:solidFill>
            <a:schemeClr val="bg1"/>
          </a:solidFill>
          <a:ln w="9525">
            <a:noFill/>
            <a:miter lim="800000"/>
            <a:headEnd/>
            <a:tailEnd/>
          </a:ln>
          <a:effectLst/>
        </p:spPr>
        <p:txBody>
          <a:bodyPr wrap="none" anchor="ctr">
            <a:prstTxWarp prst="textNoShape">
              <a:avLst/>
            </a:prstTxWarp>
          </a:bodyPr>
          <a:lstStyle/>
          <a:p>
            <a:pPr>
              <a:defRPr/>
            </a:pPr>
            <a:endParaRPr lang="en-US"/>
          </a:p>
        </p:txBody>
      </p:sp>
      <p:sp>
        <p:nvSpPr>
          <p:cNvPr id="1033" name="Rectangle 9"/>
          <p:cNvSpPr>
            <a:spLocks noChangeArrowheads="1"/>
          </p:cNvSpPr>
          <p:nvPr userDrawn="1"/>
        </p:nvSpPr>
        <p:spPr bwMode="auto">
          <a:xfrm>
            <a:off x="22326600" y="8940800"/>
            <a:ext cx="9829800" cy="22758400"/>
          </a:xfrm>
          <a:prstGeom prst="rect">
            <a:avLst/>
          </a:prstGeom>
          <a:solidFill>
            <a:schemeClr val="bg1"/>
          </a:solidFill>
          <a:ln w="9525">
            <a:noFill/>
            <a:miter lim="800000"/>
            <a:headEnd/>
            <a:tailEnd/>
          </a:ln>
          <a:effectLst/>
        </p:spPr>
        <p:txBody>
          <a:bodyPr wrap="none" anchor="ctr">
            <a:prstTxWarp prst="textNoShape">
              <a:avLst/>
            </a:prstTxWarp>
          </a:bodyPr>
          <a:lstStyle/>
          <a:p>
            <a:pPr>
              <a:defRPr/>
            </a:pPr>
            <a:endParaRPr lang="en-US"/>
          </a:p>
        </p:txBody>
      </p:sp>
      <p:sp>
        <p:nvSpPr>
          <p:cNvPr id="1034" name="Rectangle 10"/>
          <p:cNvSpPr>
            <a:spLocks noChangeArrowheads="1"/>
          </p:cNvSpPr>
          <p:nvPr userDrawn="1"/>
        </p:nvSpPr>
        <p:spPr bwMode="auto">
          <a:xfrm>
            <a:off x="32918400" y="8940800"/>
            <a:ext cx="9829800" cy="22758400"/>
          </a:xfrm>
          <a:prstGeom prst="rect">
            <a:avLst/>
          </a:prstGeom>
          <a:solidFill>
            <a:schemeClr val="bg1"/>
          </a:solidFill>
          <a:ln w="9525">
            <a:noFill/>
            <a:miter lim="800000"/>
            <a:headEnd/>
            <a:tailEnd/>
          </a:ln>
          <a:effectLst/>
        </p:spPr>
        <p:txBody>
          <a:bodyPr wrap="none" anchor="ctr">
            <a:prstTxWarp prst="textNoShape">
              <a:avLst/>
            </a:prstTxWarp>
          </a:bodyPr>
          <a:lstStyle/>
          <a:p>
            <a:pPr>
              <a:defRPr/>
            </a:pPr>
            <a:endParaRPr lang="en-US"/>
          </a:p>
        </p:txBody>
      </p:sp>
      <p:sp>
        <p:nvSpPr>
          <p:cNvPr id="1036" name="Rectangle 12"/>
          <p:cNvSpPr>
            <a:spLocks noChangeArrowheads="1"/>
          </p:cNvSpPr>
          <p:nvPr userDrawn="1"/>
        </p:nvSpPr>
        <p:spPr bwMode="auto">
          <a:xfrm>
            <a:off x="0" y="0"/>
            <a:ext cx="43891200" cy="32918400"/>
          </a:xfrm>
          <a:prstGeom prst="rect">
            <a:avLst/>
          </a:prstGeom>
          <a:noFill/>
          <a:ln w="25400">
            <a:solidFill>
              <a:schemeClr val="tx1"/>
            </a:solidFill>
            <a:miter lim="800000"/>
            <a:headEnd/>
            <a:tailEnd/>
          </a:ln>
          <a:effectLst/>
        </p:spPr>
        <p:txBody>
          <a:bodyPr wrap="none" anchor="ctr">
            <a:prstTxWarp prst="textNoShape">
              <a:avLst/>
            </a:prstTxWarp>
          </a:bodyPr>
          <a:lstStyle/>
          <a:p>
            <a:pPr>
              <a:defRPr/>
            </a:pPr>
            <a:endParaRPr lang="en-US"/>
          </a:p>
        </p:txBody>
      </p:sp>
      <p:graphicFrame>
        <p:nvGraphicFramePr>
          <p:cNvPr id="1026" name="Base" hidden="1"/>
          <p:cNvGraphicFramePr>
            <a:graphicFrameLocks/>
          </p:cNvGraphicFramePr>
          <p:nvPr/>
        </p:nvGraphicFramePr>
        <p:xfrm>
          <a:off x="7315200" y="6705600"/>
          <a:ext cx="29260800" cy="19507200"/>
        </p:xfrm>
        <a:graphic>
          <a:graphicData uri="http://schemas.openxmlformats.org/presentationml/2006/ole">
            <p:oleObj spid="_x0000_s1026" r:id="rId14" imgW="0" imgH="0" progId="PowerPoint.Show.8">
              <p:embed/>
            </p:oleObj>
          </a:graphicData>
        </a:graphic>
      </p:graphicFrame>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67200" rtl="0" eaLnBrk="0" fontAlgn="base" hangingPunct="0">
        <a:spcBef>
          <a:spcPct val="0"/>
        </a:spcBef>
        <a:spcAft>
          <a:spcPct val="0"/>
        </a:spcAft>
        <a:defRPr sz="20500">
          <a:solidFill>
            <a:schemeClr val="tx2"/>
          </a:solidFill>
          <a:latin typeface="+mj-lt"/>
          <a:ea typeface="ＭＳ Ｐゴシック" charset="-128"/>
          <a:cs typeface="ＭＳ Ｐゴシック" charset="-128"/>
        </a:defRPr>
      </a:lvl1pPr>
      <a:lvl2pPr algn="ctr" defTabSz="4267200" rtl="0" eaLnBrk="0" fontAlgn="base" hangingPunct="0">
        <a:spcBef>
          <a:spcPct val="0"/>
        </a:spcBef>
        <a:spcAft>
          <a:spcPct val="0"/>
        </a:spcAft>
        <a:defRPr sz="20500">
          <a:solidFill>
            <a:schemeClr val="tx2"/>
          </a:solidFill>
          <a:latin typeface="Times New Roman" charset="0"/>
          <a:ea typeface="ＭＳ Ｐゴシック" charset="-128"/>
          <a:cs typeface="ＭＳ Ｐゴシック" charset="-128"/>
        </a:defRPr>
      </a:lvl2pPr>
      <a:lvl3pPr algn="ctr" defTabSz="4267200" rtl="0" eaLnBrk="0" fontAlgn="base" hangingPunct="0">
        <a:spcBef>
          <a:spcPct val="0"/>
        </a:spcBef>
        <a:spcAft>
          <a:spcPct val="0"/>
        </a:spcAft>
        <a:defRPr sz="20500">
          <a:solidFill>
            <a:schemeClr val="tx2"/>
          </a:solidFill>
          <a:latin typeface="Times New Roman" charset="0"/>
          <a:ea typeface="ＭＳ Ｐゴシック" charset="-128"/>
          <a:cs typeface="ＭＳ Ｐゴシック" charset="-128"/>
        </a:defRPr>
      </a:lvl3pPr>
      <a:lvl4pPr algn="ctr" defTabSz="4267200" rtl="0" eaLnBrk="0" fontAlgn="base" hangingPunct="0">
        <a:spcBef>
          <a:spcPct val="0"/>
        </a:spcBef>
        <a:spcAft>
          <a:spcPct val="0"/>
        </a:spcAft>
        <a:defRPr sz="20500">
          <a:solidFill>
            <a:schemeClr val="tx2"/>
          </a:solidFill>
          <a:latin typeface="Times New Roman" charset="0"/>
          <a:ea typeface="ＭＳ Ｐゴシック" charset="-128"/>
          <a:cs typeface="ＭＳ Ｐゴシック" charset="-128"/>
        </a:defRPr>
      </a:lvl4pPr>
      <a:lvl5pPr algn="ctr" defTabSz="4267200" rtl="0" eaLnBrk="0" fontAlgn="base" hangingPunct="0">
        <a:spcBef>
          <a:spcPct val="0"/>
        </a:spcBef>
        <a:spcAft>
          <a:spcPct val="0"/>
        </a:spcAft>
        <a:defRPr sz="20500">
          <a:solidFill>
            <a:schemeClr val="tx2"/>
          </a:solidFill>
          <a:latin typeface="Times New Roman" charset="0"/>
          <a:ea typeface="ＭＳ Ｐゴシック" charset="-128"/>
          <a:cs typeface="ＭＳ Ｐゴシック" charset="-128"/>
        </a:defRPr>
      </a:lvl5pPr>
      <a:lvl6pPr marL="457200" algn="ctr" defTabSz="4267200" rtl="0" eaLnBrk="0" fontAlgn="base" hangingPunct="0">
        <a:spcBef>
          <a:spcPct val="0"/>
        </a:spcBef>
        <a:spcAft>
          <a:spcPct val="0"/>
        </a:spcAft>
        <a:defRPr sz="20500">
          <a:solidFill>
            <a:schemeClr val="tx2"/>
          </a:solidFill>
          <a:latin typeface="Times New Roman" charset="0"/>
        </a:defRPr>
      </a:lvl6pPr>
      <a:lvl7pPr marL="914400" algn="ctr" defTabSz="4267200" rtl="0" eaLnBrk="0" fontAlgn="base" hangingPunct="0">
        <a:spcBef>
          <a:spcPct val="0"/>
        </a:spcBef>
        <a:spcAft>
          <a:spcPct val="0"/>
        </a:spcAft>
        <a:defRPr sz="20500">
          <a:solidFill>
            <a:schemeClr val="tx2"/>
          </a:solidFill>
          <a:latin typeface="Times New Roman" charset="0"/>
        </a:defRPr>
      </a:lvl7pPr>
      <a:lvl8pPr marL="1371600" algn="ctr" defTabSz="4267200" rtl="0" eaLnBrk="0" fontAlgn="base" hangingPunct="0">
        <a:spcBef>
          <a:spcPct val="0"/>
        </a:spcBef>
        <a:spcAft>
          <a:spcPct val="0"/>
        </a:spcAft>
        <a:defRPr sz="20500">
          <a:solidFill>
            <a:schemeClr val="tx2"/>
          </a:solidFill>
          <a:latin typeface="Times New Roman" charset="0"/>
        </a:defRPr>
      </a:lvl8pPr>
      <a:lvl9pPr marL="1828800" algn="ctr" defTabSz="4267200" rtl="0" eaLnBrk="0" fontAlgn="base" hangingPunct="0">
        <a:spcBef>
          <a:spcPct val="0"/>
        </a:spcBef>
        <a:spcAft>
          <a:spcPct val="0"/>
        </a:spcAft>
        <a:defRPr sz="20500">
          <a:solidFill>
            <a:schemeClr val="tx2"/>
          </a:solidFill>
          <a:latin typeface="Times New Roman" charset="0"/>
        </a:defRPr>
      </a:lvl9pPr>
    </p:titleStyle>
    <p:bodyStyle>
      <a:lvl1pPr marL="1600200" indent="-1600200" algn="l" defTabSz="4267200" rtl="0" eaLnBrk="0" fontAlgn="base" hangingPunct="0">
        <a:spcBef>
          <a:spcPct val="20000"/>
        </a:spcBef>
        <a:spcAft>
          <a:spcPct val="0"/>
        </a:spcAft>
        <a:buChar char="•"/>
        <a:defRPr sz="14900">
          <a:solidFill>
            <a:schemeClr val="tx1"/>
          </a:solidFill>
          <a:latin typeface="+mn-lt"/>
          <a:ea typeface="ＭＳ Ｐゴシック" charset="-128"/>
          <a:cs typeface="ＭＳ Ｐゴシック" charset="-128"/>
        </a:defRPr>
      </a:lvl1pPr>
      <a:lvl2pPr marL="3467100" indent="-1333500" algn="l" defTabSz="4267200" rtl="0" eaLnBrk="0" fontAlgn="base" hangingPunct="0">
        <a:spcBef>
          <a:spcPct val="20000"/>
        </a:spcBef>
        <a:spcAft>
          <a:spcPct val="0"/>
        </a:spcAft>
        <a:buChar char="–"/>
        <a:defRPr sz="13100">
          <a:solidFill>
            <a:schemeClr val="tx1"/>
          </a:solidFill>
          <a:latin typeface="+mn-lt"/>
          <a:ea typeface="ＭＳ Ｐゴシック" charset="-128"/>
        </a:defRPr>
      </a:lvl2pPr>
      <a:lvl3pPr marL="5334000" indent="-1066800" algn="l" defTabSz="4267200" rtl="0" eaLnBrk="0" fontAlgn="base" hangingPunct="0">
        <a:spcBef>
          <a:spcPct val="20000"/>
        </a:spcBef>
        <a:spcAft>
          <a:spcPct val="0"/>
        </a:spcAft>
        <a:buChar char="•"/>
        <a:defRPr sz="11200">
          <a:solidFill>
            <a:schemeClr val="tx1"/>
          </a:solidFill>
          <a:latin typeface="+mn-lt"/>
          <a:ea typeface="ＭＳ Ｐゴシック" charset="-128"/>
        </a:defRPr>
      </a:lvl3pPr>
      <a:lvl4pPr marL="7467600" indent="-1066800" algn="l" defTabSz="4267200" rtl="0" eaLnBrk="0" fontAlgn="base" hangingPunct="0">
        <a:spcBef>
          <a:spcPct val="20000"/>
        </a:spcBef>
        <a:spcAft>
          <a:spcPct val="0"/>
        </a:spcAft>
        <a:buChar char="–"/>
        <a:defRPr sz="9300">
          <a:solidFill>
            <a:schemeClr val="tx1"/>
          </a:solidFill>
          <a:latin typeface="+mn-lt"/>
          <a:ea typeface="ＭＳ Ｐゴシック" charset="-128"/>
        </a:defRPr>
      </a:lvl4pPr>
      <a:lvl5pPr marL="9601200" indent="-1066800" algn="l" defTabSz="4267200" rtl="0" eaLnBrk="0" fontAlgn="base" hangingPunct="0">
        <a:spcBef>
          <a:spcPct val="20000"/>
        </a:spcBef>
        <a:spcAft>
          <a:spcPct val="0"/>
        </a:spcAft>
        <a:buChar char="»"/>
        <a:defRPr sz="9300">
          <a:solidFill>
            <a:schemeClr val="tx1"/>
          </a:solidFill>
          <a:latin typeface="+mn-lt"/>
          <a:ea typeface="ＭＳ Ｐゴシック" charset="-128"/>
        </a:defRPr>
      </a:lvl5pPr>
      <a:lvl6pPr marL="10058400" indent="-1066800" algn="l" defTabSz="4267200" rtl="0" eaLnBrk="0" fontAlgn="base" hangingPunct="0">
        <a:spcBef>
          <a:spcPct val="20000"/>
        </a:spcBef>
        <a:spcAft>
          <a:spcPct val="0"/>
        </a:spcAft>
        <a:buChar char="»"/>
        <a:defRPr sz="9300">
          <a:solidFill>
            <a:schemeClr val="tx1"/>
          </a:solidFill>
          <a:latin typeface="+mn-lt"/>
          <a:ea typeface="ＭＳ Ｐゴシック" charset="-128"/>
        </a:defRPr>
      </a:lvl6pPr>
      <a:lvl7pPr marL="10515600" indent="-1066800" algn="l" defTabSz="4267200" rtl="0" eaLnBrk="0" fontAlgn="base" hangingPunct="0">
        <a:spcBef>
          <a:spcPct val="20000"/>
        </a:spcBef>
        <a:spcAft>
          <a:spcPct val="0"/>
        </a:spcAft>
        <a:buChar char="»"/>
        <a:defRPr sz="9300">
          <a:solidFill>
            <a:schemeClr val="tx1"/>
          </a:solidFill>
          <a:latin typeface="+mn-lt"/>
          <a:ea typeface="ＭＳ Ｐゴシック" charset="-128"/>
        </a:defRPr>
      </a:lvl7pPr>
      <a:lvl8pPr marL="10972800" indent="-1066800" algn="l" defTabSz="4267200" rtl="0" eaLnBrk="0" fontAlgn="base" hangingPunct="0">
        <a:spcBef>
          <a:spcPct val="20000"/>
        </a:spcBef>
        <a:spcAft>
          <a:spcPct val="0"/>
        </a:spcAft>
        <a:buChar char="»"/>
        <a:defRPr sz="9300">
          <a:solidFill>
            <a:schemeClr val="tx1"/>
          </a:solidFill>
          <a:latin typeface="+mn-lt"/>
          <a:ea typeface="ＭＳ Ｐゴシック" charset="-128"/>
        </a:defRPr>
      </a:lvl8pPr>
      <a:lvl9pPr marL="11430000" indent="-1066800" algn="l" defTabSz="4267200" rtl="0" eaLnBrk="0" fontAlgn="base" hangingPunct="0">
        <a:spcBef>
          <a:spcPct val="20000"/>
        </a:spcBef>
        <a:spcAft>
          <a:spcPct val="0"/>
        </a:spcAft>
        <a:buChar char="»"/>
        <a:defRPr sz="93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image" Target="../media/image7.jpe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000066"/>
        </a:solidFill>
        <a:effectLst/>
      </p:bgPr>
    </p:bg>
    <p:spTree>
      <p:nvGrpSpPr>
        <p:cNvPr id="1" name=""/>
        <p:cNvGrpSpPr/>
        <p:nvPr/>
      </p:nvGrpSpPr>
      <p:grpSpPr>
        <a:xfrm>
          <a:off x="0" y="0"/>
          <a:ext cx="0" cy="0"/>
          <a:chOff x="0" y="0"/>
          <a:chExt cx="0" cy="0"/>
        </a:xfrm>
      </p:grpSpPr>
      <p:sp>
        <p:nvSpPr>
          <p:cNvPr id="15362" name="Text Box 6"/>
          <p:cNvSpPr txBox="1">
            <a:spLocks noChangeArrowheads="1"/>
          </p:cNvSpPr>
          <p:nvPr/>
        </p:nvSpPr>
        <p:spPr bwMode="auto">
          <a:xfrm>
            <a:off x="0" y="0"/>
            <a:ext cx="43891200" cy="4378325"/>
          </a:xfrm>
          <a:prstGeom prst="rect">
            <a:avLst/>
          </a:prstGeom>
          <a:solidFill>
            <a:schemeClr val="bg1"/>
          </a:solidFill>
          <a:ln w="50800">
            <a:noFill/>
            <a:miter lim="800000"/>
            <a:headEnd/>
            <a:tailEnd/>
          </a:ln>
        </p:spPr>
        <p:txBody>
          <a:bodyPr lIns="540000" tIns="1088136" rIns="540000" bIns="540000">
            <a:prstTxWarp prst="textNoShape">
              <a:avLst/>
            </a:prstTxWarp>
          </a:bodyPr>
          <a:lstStyle/>
          <a:p>
            <a:pPr algn="l"/>
            <a:r>
              <a:rPr lang="en-US" sz="8800" b="1"/>
              <a:t>Do Ultrasonic Vocalizations During Intermittent Swim Stress Forecast</a:t>
            </a:r>
          </a:p>
          <a:p>
            <a:pPr algn="l"/>
            <a:r>
              <a:rPr lang="en-US" sz="8800" b="1"/>
              <a:t>Resilience in a Subsequent Forced Swim Test?</a:t>
            </a:r>
            <a:endParaRPr lang="en-AU" sz="8800" b="1"/>
          </a:p>
        </p:txBody>
      </p:sp>
      <p:sp>
        <p:nvSpPr>
          <p:cNvPr id="15363" name="Text Box 5"/>
          <p:cNvSpPr txBox="1">
            <a:spLocks noChangeArrowheads="1"/>
          </p:cNvSpPr>
          <p:nvPr/>
        </p:nvSpPr>
        <p:spPr bwMode="auto">
          <a:xfrm>
            <a:off x="33020000" y="10118724"/>
            <a:ext cx="9825038" cy="9452497"/>
          </a:xfrm>
          <a:prstGeom prst="rect">
            <a:avLst/>
          </a:prstGeom>
          <a:noFill/>
          <a:ln w="9525">
            <a:noFill/>
            <a:miter lim="800000"/>
            <a:headEnd/>
            <a:tailEnd/>
          </a:ln>
        </p:spPr>
        <p:txBody>
          <a:bodyPr wrap="square" lIns="360000" tIns="360000" rIns="539496" bIns="360000">
            <a:prstTxWarp prst="textNoShape">
              <a:avLst/>
            </a:prstTxWarp>
            <a:spAutoFit/>
          </a:bodyPr>
          <a:lstStyle/>
          <a:p>
            <a:pPr algn="l">
              <a:spcBef>
                <a:spcPct val="40000"/>
              </a:spcBef>
              <a:buSzPct val="140000"/>
              <a:buFont typeface="Wingdings" charset="2"/>
              <a:buChar char="q"/>
            </a:pPr>
            <a:r>
              <a:rPr lang="en-AU" sz="2900" dirty="0"/>
              <a:t> </a:t>
            </a:r>
            <a:r>
              <a:rPr lang="en-AU" sz="3500" dirty="0"/>
              <a:t>	There was no difference in behaviour </a:t>
            </a:r>
            <a:r>
              <a:rPr lang="en-AU" sz="3500" dirty="0" smtClean="0"/>
              <a:t>(immobility</a:t>
            </a:r>
            <a:r>
              <a:rPr lang="en-AU" sz="3500" dirty="0"/>
              <a:t>,</a:t>
            </a:r>
            <a:r>
              <a:rPr lang="en-AU" sz="3500" dirty="0" smtClean="0"/>
              <a:t> swimming</a:t>
            </a:r>
            <a:r>
              <a:rPr lang="en-AU" sz="3500" dirty="0"/>
              <a:t>,</a:t>
            </a:r>
            <a:r>
              <a:rPr lang="en-AU" sz="3500" dirty="0" smtClean="0"/>
              <a:t> climbing</a:t>
            </a:r>
            <a:r>
              <a:rPr lang="en-AU" sz="3500" dirty="0"/>
              <a:t>) after 80 trials for either the ISS of CC.</a:t>
            </a:r>
          </a:p>
          <a:p>
            <a:pPr algn="l">
              <a:spcBef>
                <a:spcPct val="40000"/>
              </a:spcBef>
              <a:buSzPct val="140000"/>
              <a:buFont typeface="Wingdings" charset="2"/>
              <a:buChar char="q"/>
            </a:pPr>
            <a:r>
              <a:rPr lang="en-AU" sz="3500" dirty="0"/>
              <a:t> 	However, the</a:t>
            </a:r>
            <a:r>
              <a:rPr lang="en-AU" sz="3500" dirty="0" smtClean="0"/>
              <a:t> vocalizing rat, </a:t>
            </a:r>
            <a:r>
              <a:rPr lang="en-AU" sz="3500" dirty="0"/>
              <a:t>had a marked difference on all behaviours when compared to both the ISS  and the CC group.</a:t>
            </a:r>
            <a:endParaRPr lang="en-AU" sz="3500" dirty="0" smtClean="0"/>
          </a:p>
          <a:p>
            <a:pPr algn="l">
              <a:spcBef>
                <a:spcPct val="40000"/>
              </a:spcBef>
              <a:buSzPct val="140000"/>
              <a:buFont typeface="Wingdings" charset="2"/>
              <a:buChar char="q"/>
            </a:pPr>
            <a:r>
              <a:rPr lang="en-AU" sz="3500" dirty="0" smtClean="0"/>
              <a:t>    These </a:t>
            </a:r>
            <a:r>
              <a:rPr lang="en-AU" sz="3500" dirty="0"/>
              <a:t>data  may suggest that</a:t>
            </a:r>
            <a:r>
              <a:rPr lang="en-AU" sz="3500" dirty="0" smtClean="0"/>
              <a:t> USVs </a:t>
            </a:r>
            <a:r>
              <a:rPr lang="en-AU" sz="3500" dirty="0"/>
              <a:t>during the ISS can forecast resilience in subsequent FST, a measure of behavioural depression.</a:t>
            </a:r>
          </a:p>
          <a:p>
            <a:pPr algn="l">
              <a:spcBef>
                <a:spcPct val="40000"/>
              </a:spcBef>
              <a:buSzPct val="140000"/>
              <a:buFont typeface="Wingdings" charset="2"/>
              <a:buChar char="q"/>
            </a:pPr>
            <a:r>
              <a:rPr lang="en-AU" sz="3500" dirty="0"/>
              <a:t> 	Future studies will</a:t>
            </a:r>
            <a:r>
              <a:rPr lang="en-AU" sz="3500" dirty="0" smtClean="0"/>
              <a:t> expand on the impact of USVs and resiliency, </a:t>
            </a:r>
            <a:r>
              <a:rPr lang="en-AU" sz="3500" dirty="0"/>
              <a:t>look into differences in brain </a:t>
            </a:r>
            <a:r>
              <a:rPr lang="en-AU" sz="3500" dirty="0" smtClean="0"/>
              <a:t>morphology between resilient and vulnerable rats, as well as sex differences. </a:t>
            </a:r>
            <a:endParaRPr lang="en-AU" sz="3500" dirty="0"/>
          </a:p>
        </p:txBody>
      </p:sp>
      <p:sp>
        <p:nvSpPr>
          <p:cNvPr id="15364" name="Text Box 8"/>
          <p:cNvSpPr txBox="1">
            <a:spLocks noChangeArrowheads="1"/>
          </p:cNvSpPr>
          <p:nvPr/>
        </p:nvSpPr>
        <p:spPr bwMode="auto">
          <a:xfrm>
            <a:off x="2552700" y="5400675"/>
            <a:ext cx="38785800" cy="2655888"/>
          </a:xfrm>
          <a:prstGeom prst="rect">
            <a:avLst/>
          </a:prstGeom>
          <a:noFill/>
          <a:ln w="9525">
            <a:noFill/>
            <a:miter lim="800000"/>
            <a:headEnd/>
            <a:tailEnd/>
          </a:ln>
        </p:spPr>
        <p:txBody>
          <a:bodyPr lIns="360000" tIns="360000" rIns="360000" bIns="360000">
            <a:prstTxWarp prst="textNoShape">
              <a:avLst/>
            </a:prstTxWarp>
          </a:bodyPr>
          <a:lstStyle/>
          <a:p>
            <a:pPr algn="l">
              <a:spcBef>
                <a:spcPct val="20000"/>
              </a:spcBef>
            </a:pPr>
            <a:r>
              <a:rPr lang="en-GB" sz="6000" b="1" dirty="0">
                <a:solidFill>
                  <a:schemeClr val="bg1"/>
                </a:solidFill>
                <a:latin typeface="Century Gothic" charset="0"/>
              </a:rPr>
              <a:t>Tristan A. Papallo, Nathaniel P. Stafford,</a:t>
            </a:r>
            <a:r>
              <a:rPr lang="en-GB" sz="6000" b="1" dirty="0" smtClean="0">
                <a:solidFill>
                  <a:schemeClr val="bg1"/>
                </a:solidFill>
                <a:latin typeface="Century Gothic" charset="0"/>
              </a:rPr>
              <a:t> Timothy A. Warner, &amp; </a:t>
            </a:r>
            <a:r>
              <a:rPr lang="en-GB" sz="6000" b="1" dirty="0">
                <a:solidFill>
                  <a:schemeClr val="bg1"/>
                </a:solidFill>
                <a:latin typeface="Century Gothic" charset="0"/>
              </a:rPr>
              <a:t>Robert C. Drugan</a:t>
            </a:r>
          </a:p>
          <a:p>
            <a:pPr algn="l">
              <a:spcBef>
                <a:spcPct val="20000"/>
              </a:spcBef>
            </a:pPr>
            <a:r>
              <a:rPr lang="en-GB" sz="5000" i="1" dirty="0">
                <a:solidFill>
                  <a:schemeClr val="bg1"/>
                </a:solidFill>
                <a:latin typeface="Century Gothic" charset="0"/>
              </a:rPr>
              <a:t>Psychology Department, University of New Hampshire, Durham, NH 03824, USA</a:t>
            </a:r>
          </a:p>
        </p:txBody>
      </p:sp>
      <p:sp>
        <p:nvSpPr>
          <p:cNvPr id="15365" name="Text Box 21"/>
          <p:cNvSpPr txBox="1">
            <a:spLocks noChangeArrowheads="1"/>
          </p:cNvSpPr>
          <p:nvPr/>
        </p:nvSpPr>
        <p:spPr bwMode="auto">
          <a:xfrm>
            <a:off x="32923163" y="20193000"/>
            <a:ext cx="9820275" cy="6267450"/>
          </a:xfrm>
          <a:prstGeom prst="rect">
            <a:avLst/>
          </a:prstGeom>
          <a:noFill/>
          <a:ln w="9525">
            <a:noFill/>
            <a:miter lim="800000"/>
            <a:headEnd/>
            <a:tailEnd/>
          </a:ln>
        </p:spPr>
        <p:txBody>
          <a:bodyPr lIns="360000" tIns="360000" rIns="539496" bIns="360000">
            <a:prstTxWarp prst="textNoShape">
              <a:avLst/>
            </a:prstTxWarp>
            <a:spAutoFit/>
          </a:bodyPr>
          <a:lstStyle/>
          <a:p>
            <a:pPr marL="457200" indent="-457200" algn="l">
              <a:spcBef>
                <a:spcPct val="40000"/>
              </a:spcBef>
              <a:buClr>
                <a:schemeClr val="accent2"/>
              </a:buClr>
              <a:buSzPct val="95000"/>
              <a:buFontTx/>
              <a:buAutoNum type="arabicPeriod"/>
            </a:pPr>
            <a:r>
              <a:rPr lang="en-AU" sz="2000" dirty="0">
                <a:solidFill>
                  <a:schemeClr val="tx1"/>
                </a:solidFill>
              </a:rPr>
              <a:t>Berton, O., &amp; Nestler, E. J.</a:t>
            </a:r>
            <a:r>
              <a:rPr lang="en-AU" sz="2000" dirty="0" smtClean="0">
                <a:solidFill>
                  <a:schemeClr val="tx1"/>
                </a:solidFill>
              </a:rPr>
              <a:t> 2006. </a:t>
            </a:r>
            <a:r>
              <a:rPr lang="en-AU" sz="2000" dirty="0">
                <a:solidFill>
                  <a:schemeClr val="tx1"/>
                </a:solidFill>
              </a:rPr>
              <a:t>New approaches to antidepressant drug discovery: Beyond monoamines. </a:t>
            </a:r>
            <a:r>
              <a:rPr lang="en-AU" sz="2000" i="1" dirty="0">
                <a:solidFill>
                  <a:schemeClr val="tx1"/>
                </a:solidFill>
              </a:rPr>
              <a:t>Neuroscience</a:t>
            </a:r>
            <a:r>
              <a:rPr lang="en-AU" sz="2000" dirty="0">
                <a:solidFill>
                  <a:schemeClr val="tx1"/>
                </a:solidFill>
              </a:rPr>
              <a:t>, 7, 137-151. doi: 10.1038/nrn1846</a:t>
            </a:r>
          </a:p>
          <a:p>
            <a:pPr marL="457200" indent="-457200" algn="l">
              <a:spcBef>
                <a:spcPct val="40000"/>
              </a:spcBef>
              <a:buClr>
                <a:schemeClr val="accent2"/>
              </a:buClr>
              <a:buSzPct val="95000"/>
              <a:buFontTx/>
              <a:buAutoNum type="arabicPeriod"/>
            </a:pPr>
            <a:r>
              <a:rPr lang="en-AU" sz="2000" dirty="0">
                <a:solidFill>
                  <a:schemeClr val="tx1"/>
                </a:solidFill>
              </a:rPr>
              <a:t>Christianson, JP., Drugan, RC. 2005. </a:t>
            </a:r>
            <a:r>
              <a:rPr lang="en-US" sz="2000" dirty="0">
                <a:solidFill>
                  <a:schemeClr val="tx1"/>
                </a:solidFill>
              </a:rPr>
              <a:t>Intermittent cold water swim stress increases immobility and interferes with escape performance in rat. </a:t>
            </a:r>
            <a:r>
              <a:rPr lang="en-US" sz="2000" i="1" dirty="0">
                <a:solidFill>
                  <a:schemeClr val="tx1"/>
                </a:solidFill>
              </a:rPr>
              <a:t>Behavioral Brain Research, 165(1): </a:t>
            </a:r>
            <a:r>
              <a:rPr lang="en-US" sz="2000" dirty="0">
                <a:solidFill>
                  <a:schemeClr val="tx1"/>
                </a:solidFill>
              </a:rPr>
              <a:t>58-62.</a:t>
            </a:r>
            <a:r>
              <a:rPr lang="en-AU" sz="2000" dirty="0">
                <a:solidFill>
                  <a:schemeClr val="tx1"/>
                </a:solidFill>
              </a:rPr>
              <a:t> </a:t>
            </a:r>
          </a:p>
          <a:p>
            <a:pPr marL="457200" indent="-457200" algn="l">
              <a:spcBef>
                <a:spcPct val="40000"/>
              </a:spcBef>
              <a:buClr>
                <a:schemeClr val="accent2"/>
              </a:buClr>
              <a:buSzPct val="95000"/>
              <a:buFontTx/>
              <a:buAutoNum type="arabicPeriod"/>
            </a:pPr>
            <a:r>
              <a:rPr lang="en-AU" sz="2000" dirty="0">
                <a:solidFill>
                  <a:schemeClr val="tx1"/>
                </a:solidFill>
              </a:rPr>
              <a:t>Detke, MJ., Rickels, M., </a:t>
            </a:r>
            <a:r>
              <a:rPr lang="en-AU" sz="2000" dirty="0" err="1">
                <a:solidFill>
                  <a:schemeClr val="tx1"/>
                </a:solidFill>
              </a:rPr>
              <a:t>Lucki</a:t>
            </a:r>
            <a:r>
              <a:rPr lang="en-AU" sz="2000" dirty="0">
                <a:solidFill>
                  <a:schemeClr val="tx1"/>
                </a:solidFill>
              </a:rPr>
              <a:t>, I. 1995. Active behaviours in the rat forced swimming test differently produced by </a:t>
            </a:r>
            <a:r>
              <a:rPr lang="en-AU" sz="2000" dirty="0" err="1">
                <a:solidFill>
                  <a:schemeClr val="tx1"/>
                </a:solidFill>
              </a:rPr>
              <a:t>serotonergic</a:t>
            </a:r>
            <a:r>
              <a:rPr lang="en-AU" sz="2000" dirty="0">
                <a:solidFill>
                  <a:schemeClr val="tx1"/>
                </a:solidFill>
              </a:rPr>
              <a:t> and noradrenergic antidepressants. </a:t>
            </a:r>
            <a:r>
              <a:rPr lang="en-AU" sz="2000" i="1" dirty="0">
                <a:solidFill>
                  <a:schemeClr val="tx1"/>
                </a:solidFill>
              </a:rPr>
              <a:t>Psychopharmacology. 121,</a:t>
            </a:r>
            <a:r>
              <a:rPr lang="en-AU" sz="2000" dirty="0">
                <a:solidFill>
                  <a:schemeClr val="tx1"/>
                </a:solidFill>
              </a:rPr>
              <a:t> 66–72.</a:t>
            </a:r>
          </a:p>
          <a:p>
            <a:pPr marL="457200" indent="-457200" algn="l">
              <a:spcBef>
                <a:spcPct val="40000"/>
              </a:spcBef>
              <a:buClr>
                <a:schemeClr val="accent2"/>
              </a:buClr>
              <a:buSzPct val="95000"/>
              <a:buFontTx/>
              <a:buAutoNum type="arabicPeriod"/>
            </a:pPr>
            <a:r>
              <a:rPr lang="en-AU" sz="2000" dirty="0">
                <a:solidFill>
                  <a:schemeClr val="tx1"/>
                </a:solidFill>
              </a:rPr>
              <a:t>Drugan, R. C., Christianson, J. P., Stine, W. W., &amp; Soucy, D. P. (2009). Swim stress-induced ultrasonic vocalizations forecast resilience in rats. </a:t>
            </a:r>
            <a:r>
              <a:rPr lang="en-AU" sz="2000" i="1" dirty="0" err="1">
                <a:solidFill>
                  <a:schemeClr val="tx1"/>
                </a:solidFill>
              </a:rPr>
              <a:t>Behavioral</a:t>
            </a:r>
            <a:r>
              <a:rPr lang="en-AU" sz="2000" i="1" dirty="0">
                <a:solidFill>
                  <a:schemeClr val="tx1"/>
                </a:solidFill>
              </a:rPr>
              <a:t> Brain Research</a:t>
            </a:r>
            <a:r>
              <a:rPr lang="en-AU" sz="2000" dirty="0">
                <a:solidFill>
                  <a:schemeClr val="tx1"/>
                </a:solidFill>
              </a:rPr>
              <a:t>, 202, 142-145. doi: 101016/j.bbr.2009.03.021</a:t>
            </a:r>
          </a:p>
          <a:p>
            <a:pPr marL="457200" indent="-457200" algn="just">
              <a:spcBef>
                <a:spcPct val="40000"/>
              </a:spcBef>
              <a:buClr>
                <a:schemeClr val="accent2"/>
              </a:buClr>
              <a:buSzPct val="95000"/>
              <a:buFontTx/>
              <a:buAutoNum type="arabicPeriod"/>
            </a:pPr>
            <a:r>
              <a:rPr lang="en-AU" sz="2000" dirty="0" err="1">
                <a:solidFill>
                  <a:schemeClr val="tx1"/>
                </a:solidFill>
              </a:rPr>
              <a:t>Plaznik</a:t>
            </a:r>
            <a:r>
              <a:rPr lang="en-AU" sz="2000" dirty="0">
                <a:solidFill>
                  <a:schemeClr val="tx1"/>
                </a:solidFill>
              </a:rPr>
              <a:t> A, </a:t>
            </a:r>
            <a:r>
              <a:rPr lang="en-AU" sz="2000" dirty="0" err="1">
                <a:solidFill>
                  <a:schemeClr val="tx1"/>
                </a:solidFill>
              </a:rPr>
              <a:t>Tamborsak</a:t>
            </a:r>
            <a:r>
              <a:rPr lang="en-AU" sz="2000" dirty="0">
                <a:solidFill>
                  <a:schemeClr val="tx1"/>
                </a:solidFill>
              </a:rPr>
              <a:t> E, Hauptmann M, </a:t>
            </a:r>
            <a:r>
              <a:rPr lang="en-AU" sz="2000" dirty="0" err="1">
                <a:solidFill>
                  <a:schemeClr val="tx1"/>
                </a:solidFill>
              </a:rPr>
              <a:t>Bidzinski</a:t>
            </a:r>
            <a:r>
              <a:rPr lang="en-AU" sz="2000" dirty="0">
                <a:solidFill>
                  <a:schemeClr val="tx1"/>
                </a:solidFill>
              </a:rPr>
              <a:t> A, </a:t>
            </a:r>
            <a:r>
              <a:rPr lang="en-AU" sz="2000" dirty="0" err="1">
                <a:solidFill>
                  <a:schemeClr val="tx1"/>
                </a:solidFill>
              </a:rPr>
              <a:t>Kostowski</a:t>
            </a:r>
            <a:r>
              <a:rPr lang="en-AU" sz="2000" dirty="0">
                <a:solidFill>
                  <a:schemeClr val="tx1"/>
                </a:solidFill>
              </a:rPr>
              <a:t> W. 1988. Brain neurotransmitter systems mediating </a:t>
            </a:r>
            <a:r>
              <a:rPr lang="en-AU" sz="2000" dirty="0" err="1">
                <a:solidFill>
                  <a:schemeClr val="tx1"/>
                </a:solidFill>
              </a:rPr>
              <a:t>behavioral</a:t>
            </a:r>
            <a:r>
              <a:rPr lang="en-AU" sz="2000" dirty="0">
                <a:solidFill>
                  <a:schemeClr val="tx1"/>
                </a:solidFill>
              </a:rPr>
              <a:t> deficits produced by inescapable shock treatment in rats. </a:t>
            </a:r>
            <a:r>
              <a:rPr lang="en-AU" sz="2000" i="1" dirty="0">
                <a:solidFill>
                  <a:schemeClr val="tx1"/>
                </a:solidFill>
              </a:rPr>
              <a:t>Brain Research, 447,</a:t>
            </a:r>
            <a:r>
              <a:rPr lang="en-AU" sz="2000" dirty="0">
                <a:solidFill>
                  <a:schemeClr val="tx1"/>
                </a:solidFill>
              </a:rPr>
              <a:t> 122-132. </a:t>
            </a:r>
          </a:p>
          <a:p>
            <a:pPr marL="457200" indent="-457200" algn="just">
              <a:spcBef>
                <a:spcPct val="40000"/>
              </a:spcBef>
              <a:buClr>
                <a:schemeClr val="accent2"/>
              </a:buClr>
              <a:buSzPct val="95000"/>
              <a:buFontTx/>
              <a:buAutoNum type="arabicPeriod"/>
            </a:pPr>
            <a:r>
              <a:rPr lang="en-AU" sz="2000" dirty="0">
                <a:solidFill>
                  <a:schemeClr val="tx1"/>
                </a:solidFill>
              </a:rPr>
              <a:t>Porsolt, RD., Le </a:t>
            </a:r>
            <a:r>
              <a:rPr lang="en-AU" sz="2000" dirty="0" err="1">
                <a:solidFill>
                  <a:schemeClr val="tx1"/>
                </a:solidFill>
              </a:rPr>
              <a:t>Pichon</a:t>
            </a:r>
            <a:r>
              <a:rPr lang="en-AU" sz="2000" dirty="0">
                <a:solidFill>
                  <a:schemeClr val="tx1"/>
                </a:solidFill>
              </a:rPr>
              <a:t>, M., Jalfre, M., 1977. Depression: a new animal model sensitive to antidepressant treatments. </a:t>
            </a:r>
            <a:r>
              <a:rPr lang="en-AU" sz="2000" i="1" dirty="0">
                <a:solidFill>
                  <a:schemeClr val="tx1"/>
                </a:solidFill>
              </a:rPr>
              <a:t>Nature. 266</a:t>
            </a:r>
            <a:r>
              <a:rPr lang="en-AU" sz="2000" dirty="0">
                <a:solidFill>
                  <a:schemeClr val="tx1"/>
                </a:solidFill>
              </a:rPr>
              <a:t>, 730–732.</a:t>
            </a:r>
          </a:p>
        </p:txBody>
      </p:sp>
      <p:sp>
        <p:nvSpPr>
          <p:cNvPr id="15366" name="Text Box 48"/>
          <p:cNvSpPr txBox="1">
            <a:spLocks noChangeArrowheads="1"/>
          </p:cNvSpPr>
          <p:nvPr/>
        </p:nvSpPr>
        <p:spPr bwMode="auto">
          <a:xfrm>
            <a:off x="1143000" y="8940800"/>
            <a:ext cx="9829800" cy="1181100"/>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5400" b="1">
                <a:solidFill>
                  <a:schemeClr val="bg1"/>
                </a:solidFill>
                <a:latin typeface="Century Gothic" charset="0"/>
              </a:rPr>
              <a:t>Introduction</a:t>
            </a:r>
            <a:endParaRPr lang="en-US" sz="5400" b="1">
              <a:solidFill>
                <a:schemeClr val="bg1"/>
              </a:solidFill>
              <a:latin typeface="Century Gothic" charset="0"/>
            </a:endParaRPr>
          </a:p>
        </p:txBody>
      </p:sp>
      <p:sp>
        <p:nvSpPr>
          <p:cNvPr id="15367" name="Text Box 50"/>
          <p:cNvSpPr txBox="1">
            <a:spLocks noChangeArrowheads="1"/>
          </p:cNvSpPr>
          <p:nvPr/>
        </p:nvSpPr>
        <p:spPr bwMode="auto">
          <a:xfrm>
            <a:off x="11734800" y="8940800"/>
            <a:ext cx="9829800" cy="1181100"/>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5400" b="1">
                <a:solidFill>
                  <a:schemeClr val="bg1"/>
                </a:solidFill>
                <a:latin typeface="Century Gothic" charset="0"/>
              </a:rPr>
              <a:t>Methods</a:t>
            </a:r>
            <a:endParaRPr lang="en-US" sz="5400" b="1">
              <a:solidFill>
                <a:schemeClr val="bg1"/>
              </a:solidFill>
              <a:latin typeface="Century Gothic" charset="0"/>
            </a:endParaRPr>
          </a:p>
        </p:txBody>
      </p:sp>
      <p:sp>
        <p:nvSpPr>
          <p:cNvPr id="15368" name="Text Box 53"/>
          <p:cNvSpPr txBox="1">
            <a:spLocks noChangeArrowheads="1"/>
          </p:cNvSpPr>
          <p:nvPr/>
        </p:nvSpPr>
        <p:spPr bwMode="auto">
          <a:xfrm>
            <a:off x="32913638" y="8940800"/>
            <a:ext cx="9834562" cy="1181100"/>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5400" b="1">
                <a:solidFill>
                  <a:schemeClr val="bg1"/>
                </a:solidFill>
                <a:latin typeface="Century Gothic" charset="0"/>
              </a:rPr>
              <a:t>Conclusions</a:t>
            </a:r>
            <a:endParaRPr lang="en-US" sz="5400" b="1">
              <a:solidFill>
                <a:schemeClr val="bg1"/>
              </a:solidFill>
              <a:latin typeface="Century Gothic" charset="0"/>
            </a:endParaRPr>
          </a:p>
        </p:txBody>
      </p:sp>
      <p:sp>
        <p:nvSpPr>
          <p:cNvPr id="15369" name="Text Box 54"/>
          <p:cNvSpPr txBox="1">
            <a:spLocks noChangeArrowheads="1"/>
          </p:cNvSpPr>
          <p:nvPr/>
        </p:nvSpPr>
        <p:spPr bwMode="auto">
          <a:xfrm>
            <a:off x="32913638" y="26974800"/>
            <a:ext cx="9834562" cy="968375"/>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4000" b="1">
                <a:solidFill>
                  <a:schemeClr val="bg1"/>
                </a:solidFill>
                <a:latin typeface="Century Gothic" charset="0"/>
              </a:rPr>
              <a:t>Acknowledgements</a:t>
            </a:r>
            <a:endParaRPr lang="en-US" sz="4000" b="1">
              <a:solidFill>
                <a:schemeClr val="bg1"/>
              </a:solidFill>
              <a:latin typeface="Century Gothic" charset="0"/>
            </a:endParaRPr>
          </a:p>
        </p:txBody>
      </p:sp>
      <p:sp>
        <p:nvSpPr>
          <p:cNvPr id="15370" name="Rectangle 55"/>
          <p:cNvSpPr>
            <a:spLocks noChangeArrowheads="1"/>
          </p:cNvSpPr>
          <p:nvPr/>
        </p:nvSpPr>
        <p:spPr bwMode="auto">
          <a:xfrm>
            <a:off x="0" y="0"/>
            <a:ext cx="43891200" cy="32918400"/>
          </a:xfrm>
          <a:prstGeom prst="rect">
            <a:avLst/>
          </a:prstGeom>
          <a:noFill/>
          <a:ln w="25400">
            <a:solidFill>
              <a:schemeClr val="tx1"/>
            </a:solidFill>
            <a:miter lim="800000"/>
            <a:headEnd/>
            <a:tailEnd/>
          </a:ln>
        </p:spPr>
        <p:txBody>
          <a:bodyPr wrap="none" anchor="ctr">
            <a:prstTxWarp prst="textNoShape">
              <a:avLst/>
            </a:prstTxWarp>
          </a:bodyPr>
          <a:lstStyle/>
          <a:p>
            <a:endParaRPr lang="en-US"/>
          </a:p>
        </p:txBody>
      </p:sp>
      <p:sp>
        <p:nvSpPr>
          <p:cNvPr id="15371" name="Text Box 56"/>
          <p:cNvSpPr txBox="1">
            <a:spLocks noChangeArrowheads="1"/>
          </p:cNvSpPr>
          <p:nvPr/>
        </p:nvSpPr>
        <p:spPr bwMode="auto">
          <a:xfrm>
            <a:off x="32918400" y="18745200"/>
            <a:ext cx="9829800" cy="1181100"/>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5400" b="1">
                <a:solidFill>
                  <a:schemeClr val="bg1"/>
                </a:solidFill>
                <a:latin typeface="Century Gothic" charset="0"/>
              </a:rPr>
              <a:t>References</a:t>
            </a:r>
            <a:endParaRPr lang="en-US" sz="5400" b="1">
              <a:solidFill>
                <a:schemeClr val="bg1"/>
              </a:solidFill>
              <a:latin typeface="Century Gothic" charset="0"/>
            </a:endParaRPr>
          </a:p>
        </p:txBody>
      </p:sp>
      <p:sp>
        <p:nvSpPr>
          <p:cNvPr id="15372" name="Text Box 835"/>
          <p:cNvSpPr txBox="1">
            <a:spLocks noChangeArrowheads="1"/>
          </p:cNvSpPr>
          <p:nvPr/>
        </p:nvSpPr>
        <p:spPr bwMode="auto">
          <a:xfrm>
            <a:off x="1147763" y="24556487"/>
            <a:ext cx="9834563" cy="968375"/>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4000" b="1">
                <a:solidFill>
                  <a:schemeClr val="bg1"/>
                </a:solidFill>
                <a:latin typeface="Century Gothic" charset="0"/>
              </a:rPr>
              <a:t>Materials</a:t>
            </a:r>
            <a:endParaRPr lang="en-US" sz="4000" b="1">
              <a:solidFill>
                <a:schemeClr val="bg1"/>
              </a:solidFill>
              <a:latin typeface="Century Gothic" charset="0"/>
            </a:endParaRPr>
          </a:p>
        </p:txBody>
      </p:sp>
      <p:sp>
        <p:nvSpPr>
          <p:cNvPr id="15373" name="Rectangle 3695"/>
          <p:cNvSpPr>
            <a:spLocks noChangeArrowheads="1"/>
          </p:cNvSpPr>
          <p:nvPr/>
        </p:nvSpPr>
        <p:spPr bwMode="auto">
          <a:xfrm>
            <a:off x="12192000" y="20688300"/>
            <a:ext cx="9296400" cy="1200150"/>
          </a:xfrm>
          <a:prstGeom prst="rect">
            <a:avLst/>
          </a:prstGeom>
          <a:noFill/>
          <a:ln w="28575">
            <a:noFill/>
            <a:miter lim="800000"/>
            <a:headEnd/>
            <a:tailEnd/>
          </a:ln>
        </p:spPr>
        <p:txBody>
          <a:bodyPr>
            <a:prstTxWarp prst="textNoShape">
              <a:avLst/>
            </a:prstTxWarp>
            <a:spAutoFit/>
          </a:bodyPr>
          <a:lstStyle/>
          <a:p>
            <a:pPr algn="l">
              <a:spcBef>
                <a:spcPct val="50000"/>
              </a:spcBef>
            </a:pPr>
            <a:r>
              <a:rPr lang="en-US" sz="2400" b="1" dirty="0"/>
              <a:t>Top:</a:t>
            </a:r>
            <a:r>
              <a:rPr lang="en-US" sz="2400" dirty="0"/>
              <a:t> Bat Detector (left) and Microphone (right) used to collect the 22 </a:t>
            </a:r>
            <a:r>
              <a:rPr lang="en-US" sz="2400" dirty="0" err="1"/>
              <a:t>khz</a:t>
            </a:r>
            <a:r>
              <a:rPr lang="en-US" sz="2400" dirty="0"/>
              <a:t> Ultrasonic Vocalizations. </a:t>
            </a:r>
            <a:r>
              <a:rPr lang="en-US" sz="2400" b="1" dirty="0"/>
              <a:t>Left</a:t>
            </a:r>
            <a:r>
              <a:rPr lang="en-US" sz="2400" dirty="0"/>
              <a:t>: The</a:t>
            </a:r>
            <a:r>
              <a:rPr lang="en-US" sz="2400" dirty="0" smtClean="0"/>
              <a:t> Swim Stress Apparatus During </a:t>
            </a:r>
            <a:r>
              <a:rPr lang="en-US" sz="2400" dirty="0"/>
              <a:t>the Inter</a:t>
            </a:r>
            <a:r>
              <a:rPr lang="en-US" sz="2400" dirty="0" smtClean="0"/>
              <a:t>-Trial-Interval</a:t>
            </a:r>
            <a:r>
              <a:rPr lang="en-US" sz="2400" dirty="0"/>
              <a:t>. </a:t>
            </a:r>
            <a:r>
              <a:rPr lang="en-US" sz="2400" b="1" dirty="0"/>
              <a:t>Right: </a:t>
            </a:r>
            <a:r>
              <a:rPr lang="en-US" sz="2400" dirty="0"/>
              <a:t>The Forced Swim Test. </a:t>
            </a:r>
          </a:p>
        </p:txBody>
      </p:sp>
      <p:pic>
        <p:nvPicPr>
          <p:cNvPr id="15374" name="Picture 3696" descr="DCP_0018"/>
          <p:cNvPicPr>
            <a:picLocks noChangeAspect="1" noChangeArrowheads="1"/>
          </p:cNvPicPr>
          <p:nvPr/>
        </p:nvPicPr>
        <p:blipFill>
          <a:blip r:embed="rId3"/>
          <a:srcRect/>
          <a:stretch>
            <a:fillRect/>
          </a:stretch>
        </p:blipFill>
        <p:spPr bwMode="auto">
          <a:xfrm>
            <a:off x="11734800" y="25908000"/>
            <a:ext cx="4883150" cy="5780088"/>
          </a:xfrm>
          <a:prstGeom prst="rect">
            <a:avLst/>
          </a:prstGeom>
          <a:noFill/>
          <a:ln w="25400">
            <a:solidFill>
              <a:srgbClr val="000066"/>
            </a:solidFill>
            <a:miter lim="800000"/>
            <a:headEnd/>
            <a:tailEnd/>
          </a:ln>
        </p:spPr>
      </p:pic>
      <p:pic>
        <p:nvPicPr>
          <p:cNvPr id="15375" name="Picture 3697" descr="P1010343"/>
          <p:cNvPicPr>
            <a:picLocks noChangeAspect="1" noChangeArrowheads="1"/>
          </p:cNvPicPr>
          <p:nvPr/>
        </p:nvPicPr>
        <p:blipFill>
          <a:blip r:embed="rId4"/>
          <a:srcRect/>
          <a:stretch>
            <a:fillRect/>
          </a:stretch>
        </p:blipFill>
        <p:spPr bwMode="auto">
          <a:xfrm>
            <a:off x="16676688" y="25908000"/>
            <a:ext cx="4883150" cy="5780088"/>
          </a:xfrm>
          <a:prstGeom prst="rect">
            <a:avLst/>
          </a:prstGeom>
          <a:noFill/>
          <a:ln w="25400">
            <a:solidFill>
              <a:srgbClr val="000066"/>
            </a:solidFill>
            <a:miter lim="800000"/>
            <a:headEnd/>
            <a:tailEnd/>
          </a:ln>
        </p:spPr>
      </p:pic>
      <p:sp>
        <p:nvSpPr>
          <p:cNvPr id="15376" name="Text Box 3702"/>
          <p:cNvSpPr txBox="1">
            <a:spLocks noChangeArrowheads="1"/>
          </p:cNvSpPr>
          <p:nvPr/>
        </p:nvSpPr>
        <p:spPr bwMode="auto">
          <a:xfrm>
            <a:off x="13898563" y="17899063"/>
            <a:ext cx="5507037" cy="336550"/>
          </a:xfrm>
          <a:prstGeom prst="rect">
            <a:avLst/>
          </a:prstGeom>
          <a:noFill/>
          <a:ln w="28575">
            <a:noFill/>
            <a:miter lim="800000"/>
            <a:headEnd/>
            <a:tailEnd/>
          </a:ln>
        </p:spPr>
        <p:txBody>
          <a:bodyPr>
            <a:prstTxWarp prst="textNoShape">
              <a:avLst/>
            </a:prstTxWarp>
            <a:spAutoFit/>
          </a:bodyPr>
          <a:lstStyle/>
          <a:p>
            <a:endParaRPr lang="en-US"/>
          </a:p>
        </p:txBody>
      </p:sp>
      <p:sp>
        <p:nvSpPr>
          <p:cNvPr id="15377" name="Text Box 3703"/>
          <p:cNvSpPr txBox="1">
            <a:spLocks noChangeArrowheads="1"/>
          </p:cNvSpPr>
          <p:nvPr/>
        </p:nvSpPr>
        <p:spPr bwMode="auto">
          <a:xfrm>
            <a:off x="12192000" y="10121900"/>
            <a:ext cx="9067800" cy="7509748"/>
          </a:xfrm>
          <a:prstGeom prst="rect">
            <a:avLst/>
          </a:prstGeom>
          <a:noFill/>
          <a:ln w="28575">
            <a:noFill/>
            <a:miter lim="800000"/>
            <a:headEnd/>
            <a:tailEnd/>
          </a:ln>
        </p:spPr>
        <p:txBody>
          <a:bodyPr>
            <a:prstTxWarp prst="textNoShape">
              <a:avLst/>
            </a:prstTxWarp>
            <a:spAutoFit/>
          </a:bodyPr>
          <a:lstStyle/>
          <a:p>
            <a:pPr algn="l"/>
            <a:r>
              <a:rPr lang="en-US" sz="3200" b="1" i="1" dirty="0"/>
              <a:t>Procedure</a:t>
            </a:r>
          </a:p>
          <a:p>
            <a:pPr algn="l"/>
            <a:r>
              <a:rPr lang="en-US" sz="2400" dirty="0" smtClean="0"/>
              <a:t>	</a:t>
            </a:r>
            <a:r>
              <a:rPr lang="en-US" sz="2700" dirty="0" smtClean="0"/>
              <a:t>On Day 1, rats were randomly assigned to one of 2 groups: ISS or Confined Control (CC). The trials in the ISS apparatus were set on a variable interval of 60 seconds, which occurred for 80,  five second trials. The ISS rats were submerged in water, while the CC rats were placed in the same apparatus without the presence of water. All ISS rats were recorded for USVs during this time period. </a:t>
            </a:r>
          </a:p>
          <a:p>
            <a:pPr algn="l"/>
            <a:endParaRPr lang="en-US" sz="2700" dirty="0" smtClean="0"/>
          </a:p>
          <a:p>
            <a:pPr algn="l"/>
            <a:r>
              <a:rPr lang="en-US" sz="2700" dirty="0" smtClean="0"/>
              <a:t>	Approximately 24 hours later, rats were video recorded undergoing a 5 min FST. These videos were analyzed by two observers blind to group membership, (to ensure proper inter-rater reliability), who recorded the rats behavior every five seconds. Behaviors were separated into immobility, swimming, and climbing.</a:t>
            </a:r>
          </a:p>
          <a:p>
            <a:pPr algn="l"/>
            <a:endParaRPr lang="en-US" sz="2600" dirty="0" smtClean="0"/>
          </a:p>
          <a:p>
            <a:pPr algn="l"/>
            <a:endParaRPr lang="en-US" sz="2400" dirty="0"/>
          </a:p>
          <a:p>
            <a:pPr algn="l"/>
            <a:endParaRPr lang="en-US" sz="2200" dirty="0"/>
          </a:p>
        </p:txBody>
      </p:sp>
      <p:sp>
        <p:nvSpPr>
          <p:cNvPr id="15378" name="Text Box 3704"/>
          <p:cNvSpPr txBox="1">
            <a:spLocks noChangeArrowheads="1"/>
          </p:cNvSpPr>
          <p:nvPr/>
        </p:nvSpPr>
        <p:spPr bwMode="auto">
          <a:xfrm>
            <a:off x="1147763" y="25524862"/>
            <a:ext cx="9825037" cy="7088738"/>
          </a:xfrm>
          <a:prstGeom prst="rect">
            <a:avLst/>
          </a:prstGeom>
          <a:noFill/>
          <a:ln w="28575">
            <a:noFill/>
            <a:miter lim="800000"/>
            <a:headEnd/>
            <a:tailEnd/>
          </a:ln>
        </p:spPr>
        <p:txBody>
          <a:bodyPr wrap="square">
            <a:prstTxWarp prst="textNoShape">
              <a:avLst/>
            </a:prstTxWarp>
            <a:spAutoFit/>
          </a:bodyPr>
          <a:lstStyle/>
          <a:p>
            <a:pPr algn="l"/>
            <a:r>
              <a:rPr lang="en-US" sz="2850" b="1" dirty="0"/>
              <a:t>Animals:</a:t>
            </a:r>
          </a:p>
          <a:p>
            <a:pPr algn="l"/>
            <a:r>
              <a:rPr lang="en-US" sz="2850" dirty="0"/>
              <a:t>	</a:t>
            </a:r>
            <a:r>
              <a:rPr lang="en-US" sz="2800" dirty="0"/>
              <a:t>Male Sprague Dawley</a:t>
            </a:r>
            <a:r>
              <a:rPr lang="en-US" sz="2800" dirty="0" smtClean="0"/>
              <a:t> rats </a:t>
            </a:r>
            <a:r>
              <a:rPr lang="en-US" sz="2800" dirty="0"/>
              <a:t>(Charles River Labs) weighing</a:t>
            </a:r>
            <a:r>
              <a:rPr lang="en-US" sz="2800" dirty="0" smtClean="0"/>
              <a:t> 180-200g on arrival. They had </a:t>
            </a:r>
            <a:r>
              <a:rPr lang="en-US" sz="2800" dirty="0"/>
              <a:t>free access to food and water for 1 week before experiments.  Rats were group housed, 4/cage prior to experiments but singly housed on Days</a:t>
            </a:r>
            <a:r>
              <a:rPr lang="en-US" sz="2800" dirty="0" smtClean="0"/>
              <a:t> </a:t>
            </a:r>
            <a:r>
              <a:rPr lang="en-US" sz="2800" dirty="0"/>
              <a:t>1</a:t>
            </a:r>
            <a:r>
              <a:rPr lang="en-US" sz="2800" dirty="0" smtClean="0"/>
              <a:t> </a:t>
            </a:r>
            <a:r>
              <a:rPr lang="en-US" sz="2800" dirty="0"/>
              <a:t>and</a:t>
            </a:r>
            <a:r>
              <a:rPr lang="en-US" sz="2800" dirty="0" smtClean="0"/>
              <a:t> </a:t>
            </a:r>
            <a:r>
              <a:rPr lang="en-US" sz="2800" dirty="0"/>
              <a:t>2</a:t>
            </a:r>
            <a:r>
              <a:rPr lang="en-US" sz="2800" dirty="0" smtClean="0"/>
              <a:t>.</a:t>
            </a:r>
            <a:endParaRPr lang="en-US" sz="2800" dirty="0"/>
          </a:p>
          <a:p>
            <a:pPr algn="l"/>
            <a:endParaRPr lang="en-US" sz="2850" b="1" dirty="0"/>
          </a:p>
          <a:p>
            <a:pPr algn="l"/>
            <a:r>
              <a:rPr lang="en-US" sz="2850" b="1" dirty="0"/>
              <a:t>Apparatus:</a:t>
            </a:r>
          </a:p>
          <a:p>
            <a:pPr algn="l"/>
            <a:r>
              <a:rPr lang="en-US" sz="2850" b="1" dirty="0"/>
              <a:t>	</a:t>
            </a:r>
            <a:r>
              <a:rPr lang="en-US" sz="2800" b="1" dirty="0"/>
              <a:t>ISS treatments</a:t>
            </a:r>
            <a:r>
              <a:rPr lang="en-US" sz="2800" b="1" baseline="30000" dirty="0"/>
              <a:t>[2]</a:t>
            </a:r>
            <a:r>
              <a:rPr lang="en-US" sz="2800" dirty="0"/>
              <a:t> were conducted in in the apparatus shown to the right. </a:t>
            </a:r>
            <a:r>
              <a:rPr lang="en-AU" sz="2800" dirty="0"/>
              <a:t>On a trial, the cylinders were lowered into the cold  water (59°F) to a depth of 20 cm. A space heater blew warm air (36°C) into the </a:t>
            </a:r>
            <a:r>
              <a:rPr lang="en-AU" sz="2800" dirty="0" smtClean="0"/>
              <a:t>stress </a:t>
            </a:r>
            <a:r>
              <a:rPr lang="en-AU" sz="2800" dirty="0"/>
              <a:t>cylinder, while a fan</a:t>
            </a:r>
            <a:r>
              <a:rPr lang="en-AU" sz="2800" dirty="0" smtClean="0"/>
              <a:t> was placed </a:t>
            </a:r>
            <a:r>
              <a:rPr lang="en-AU" sz="2800" dirty="0"/>
              <a:t>on the control cylinder, between trials. </a:t>
            </a:r>
          </a:p>
          <a:p>
            <a:pPr algn="l"/>
            <a:r>
              <a:rPr lang="en-AU" sz="2800" b="1" dirty="0"/>
              <a:t>	</a:t>
            </a:r>
            <a:r>
              <a:rPr lang="en-US" sz="2800" b="1" dirty="0"/>
              <a:t>Forced swim </a:t>
            </a:r>
            <a:r>
              <a:rPr lang="en-US" sz="2800" b="1" dirty="0">
                <a:ea typeface="Times New Roman" charset="0"/>
                <a:cs typeface="Times New Roman" charset="0"/>
              </a:rPr>
              <a:t>tests</a:t>
            </a:r>
            <a:r>
              <a:rPr lang="en-US" sz="2800" dirty="0">
                <a:ea typeface="Times New Roman" charset="0"/>
                <a:cs typeface="Times New Roman" charset="0"/>
              </a:rPr>
              <a:t> were conducted in clear plastic cylinders (20 cm DIA) filled with 84°F water to a depth of 29 cm.</a:t>
            </a:r>
            <a:r>
              <a:rPr lang="en-US" sz="2800" baseline="30000" dirty="0">
                <a:ea typeface="Times New Roman" charset="0"/>
                <a:cs typeface="Times New Roman" charset="0"/>
              </a:rPr>
              <a:t>[2,3,6]</a:t>
            </a:r>
            <a:endParaRPr lang="en-US" sz="2800" dirty="0">
              <a:ea typeface="Times New Roman" charset="0"/>
              <a:cs typeface="Times New Roman" charset="0"/>
            </a:endParaRPr>
          </a:p>
        </p:txBody>
      </p:sp>
      <p:sp>
        <p:nvSpPr>
          <p:cNvPr id="15379" name="Rectangle 3707"/>
          <p:cNvSpPr>
            <a:spLocks noChangeArrowheads="1"/>
          </p:cNvSpPr>
          <p:nvPr/>
        </p:nvSpPr>
        <p:spPr bwMode="auto">
          <a:xfrm>
            <a:off x="19342100" y="15063788"/>
            <a:ext cx="43891200" cy="0"/>
          </a:xfrm>
          <a:prstGeom prst="rect">
            <a:avLst/>
          </a:prstGeom>
          <a:noFill/>
          <a:ln w="28575">
            <a:noFill/>
            <a:miter lim="800000"/>
            <a:headEnd/>
            <a:tailEnd/>
          </a:ln>
        </p:spPr>
        <p:txBody>
          <a:bodyPr>
            <a:prstTxWarp prst="textNoShape">
              <a:avLst/>
            </a:prstTxWarp>
            <a:spAutoFit/>
          </a:bodyPr>
          <a:lstStyle/>
          <a:p>
            <a:endParaRPr lang="en-US"/>
          </a:p>
        </p:txBody>
      </p:sp>
      <p:sp>
        <p:nvSpPr>
          <p:cNvPr id="15380" name="Rectangle 3714"/>
          <p:cNvSpPr>
            <a:spLocks noChangeArrowheads="1"/>
          </p:cNvSpPr>
          <p:nvPr/>
        </p:nvSpPr>
        <p:spPr bwMode="auto">
          <a:xfrm>
            <a:off x="0" y="15197138"/>
            <a:ext cx="43891200" cy="639762"/>
          </a:xfrm>
          <a:prstGeom prst="rect">
            <a:avLst/>
          </a:prstGeom>
          <a:noFill/>
          <a:ln w="28575">
            <a:noFill/>
            <a:miter lim="800000"/>
            <a:headEnd/>
            <a:tailEnd/>
          </a:ln>
        </p:spPr>
        <p:txBody>
          <a:bodyPr>
            <a:prstTxWarp prst="textNoShape">
              <a:avLst/>
            </a:prstTxWarp>
            <a:spAutoFit/>
          </a:bodyPr>
          <a:lstStyle/>
          <a:p>
            <a:pPr algn="l"/>
            <a:r>
              <a:rPr lang="en-US" sz="1200">
                <a:solidFill>
                  <a:schemeClr val="tx1"/>
                </a:solidFill>
                <a:latin typeface="Times New Roman" charset="0"/>
                <a:ea typeface="Times New Roman" charset="0"/>
                <a:cs typeface="Times New Roman" charset="0"/>
              </a:rPr>
              <a:t> </a:t>
            </a:r>
          </a:p>
          <a:p>
            <a:pPr algn="l"/>
            <a:endParaRPr lang="en-US" sz="2400">
              <a:solidFill>
                <a:schemeClr val="tx1"/>
              </a:solidFill>
              <a:latin typeface="Times New Roman" charset="0"/>
            </a:endParaRPr>
          </a:p>
        </p:txBody>
      </p:sp>
      <p:sp>
        <p:nvSpPr>
          <p:cNvPr id="15381" name="Rectangle 3719"/>
          <p:cNvSpPr>
            <a:spLocks noChangeArrowheads="1"/>
          </p:cNvSpPr>
          <p:nvPr/>
        </p:nvSpPr>
        <p:spPr bwMode="auto">
          <a:xfrm>
            <a:off x="0" y="15197138"/>
            <a:ext cx="43891200" cy="639762"/>
          </a:xfrm>
          <a:prstGeom prst="rect">
            <a:avLst/>
          </a:prstGeom>
          <a:noFill/>
          <a:ln w="28575">
            <a:noFill/>
            <a:miter lim="800000"/>
            <a:headEnd/>
            <a:tailEnd/>
          </a:ln>
        </p:spPr>
        <p:txBody>
          <a:bodyPr>
            <a:prstTxWarp prst="textNoShape">
              <a:avLst/>
            </a:prstTxWarp>
            <a:spAutoFit/>
          </a:bodyPr>
          <a:lstStyle/>
          <a:p>
            <a:pPr algn="l"/>
            <a:r>
              <a:rPr lang="en-US" sz="1200">
                <a:solidFill>
                  <a:schemeClr val="tx1"/>
                </a:solidFill>
                <a:latin typeface="Times New Roman" charset="0"/>
                <a:ea typeface="Times New Roman" charset="0"/>
                <a:cs typeface="Times New Roman" charset="0"/>
              </a:rPr>
              <a:t> </a:t>
            </a:r>
          </a:p>
          <a:p>
            <a:pPr algn="l"/>
            <a:endParaRPr lang="en-US" sz="2400">
              <a:solidFill>
                <a:schemeClr val="tx1"/>
              </a:solidFill>
              <a:latin typeface="Times New Roman" charset="0"/>
            </a:endParaRPr>
          </a:p>
        </p:txBody>
      </p:sp>
      <p:sp>
        <p:nvSpPr>
          <p:cNvPr id="15382" name="Rectangle 3724"/>
          <p:cNvSpPr>
            <a:spLocks noChangeArrowheads="1"/>
          </p:cNvSpPr>
          <p:nvPr/>
        </p:nvSpPr>
        <p:spPr bwMode="auto">
          <a:xfrm>
            <a:off x="0" y="15197138"/>
            <a:ext cx="43891200" cy="639762"/>
          </a:xfrm>
          <a:prstGeom prst="rect">
            <a:avLst/>
          </a:prstGeom>
          <a:noFill/>
          <a:ln w="28575">
            <a:noFill/>
            <a:miter lim="800000"/>
            <a:headEnd/>
            <a:tailEnd/>
          </a:ln>
        </p:spPr>
        <p:txBody>
          <a:bodyPr>
            <a:prstTxWarp prst="textNoShape">
              <a:avLst/>
            </a:prstTxWarp>
            <a:spAutoFit/>
          </a:bodyPr>
          <a:lstStyle/>
          <a:p>
            <a:pPr algn="l"/>
            <a:r>
              <a:rPr lang="en-US" sz="1200">
                <a:solidFill>
                  <a:schemeClr val="tx1"/>
                </a:solidFill>
                <a:latin typeface="Times New Roman" charset="0"/>
                <a:ea typeface="Times New Roman" charset="0"/>
                <a:cs typeface="Times New Roman" charset="0"/>
              </a:rPr>
              <a:t> </a:t>
            </a:r>
          </a:p>
          <a:p>
            <a:pPr algn="l"/>
            <a:endParaRPr lang="en-US" sz="2400">
              <a:solidFill>
                <a:schemeClr val="tx1"/>
              </a:solidFill>
              <a:latin typeface="Times New Roman" charset="0"/>
            </a:endParaRPr>
          </a:p>
        </p:txBody>
      </p:sp>
      <p:sp>
        <p:nvSpPr>
          <p:cNvPr id="15383" name="Rectangle 3726"/>
          <p:cNvSpPr>
            <a:spLocks noChangeArrowheads="1"/>
          </p:cNvSpPr>
          <p:nvPr/>
        </p:nvSpPr>
        <p:spPr bwMode="auto">
          <a:xfrm>
            <a:off x="20320000" y="15197138"/>
            <a:ext cx="43891200" cy="0"/>
          </a:xfrm>
          <a:prstGeom prst="rect">
            <a:avLst/>
          </a:prstGeom>
          <a:noFill/>
          <a:ln w="28575">
            <a:noFill/>
            <a:miter lim="800000"/>
            <a:headEnd/>
            <a:tailEnd/>
          </a:ln>
        </p:spPr>
        <p:txBody>
          <a:bodyPr>
            <a:prstTxWarp prst="textNoShape">
              <a:avLst/>
            </a:prstTxWarp>
            <a:spAutoFit/>
          </a:bodyPr>
          <a:lstStyle/>
          <a:p>
            <a:endParaRPr lang="en-US"/>
          </a:p>
        </p:txBody>
      </p:sp>
      <p:sp>
        <p:nvSpPr>
          <p:cNvPr id="15384" name="Rectangle 3728"/>
          <p:cNvSpPr>
            <a:spLocks noChangeArrowheads="1"/>
          </p:cNvSpPr>
          <p:nvPr/>
        </p:nvSpPr>
        <p:spPr bwMode="auto">
          <a:xfrm>
            <a:off x="20313650" y="15197138"/>
            <a:ext cx="43891200" cy="0"/>
          </a:xfrm>
          <a:prstGeom prst="rect">
            <a:avLst/>
          </a:prstGeom>
          <a:noFill/>
          <a:ln w="28575">
            <a:noFill/>
            <a:miter lim="800000"/>
            <a:headEnd/>
            <a:tailEnd/>
          </a:ln>
        </p:spPr>
        <p:txBody>
          <a:bodyPr>
            <a:prstTxWarp prst="textNoShape">
              <a:avLst/>
            </a:prstTxWarp>
            <a:spAutoFit/>
          </a:bodyPr>
          <a:lstStyle/>
          <a:p>
            <a:endParaRPr lang="en-US"/>
          </a:p>
        </p:txBody>
      </p:sp>
      <p:sp>
        <p:nvSpPr>
          <p:cNvPr id="15385" name="Rectangle 3730"/>
          <p:cNvSpPr>
            <a:spLocks noChangeArrowheads="1"/>
          </p:cNvSpPr>
          <p:nvPr/>
        </p:nvSpPr>
        <p:spPr bwMode="auto">
          <a:xfrm>
            <a:off x="20326350" y="15240000"/>
            <a:ext cx="43891200" cy="0"/>
          </a:xfrm>
          <a:prstGeom prst="rect">
            <a:avLst/>
          </a:prstGeom>
          <a:noFill/>
          <a:ln w="28575">
            <a:noFill/>
            <a:miter lim="800000"/>
            <a:headEnd/>
            <a:tailEnd/>
          </a:ln>
        </p:spPr>
        <p:txBody>
          <a:bodyPr>
            <a:prstTxWarp prst="textNoShape">
              <a:avLst/>
            </a:prstTxWarp>
            <a:spAutoFit/>
          </a:bodyPr>
          <a:lstStyle/>
          <a:p>
            <a:endParaRPr lang="en-US"/>
          </a:p>
        </p:txBody>
      </p:sp>
      <p:sp>
        <p:nvSpPr>
          <p:cNvPr id="15386" name="Rectangle 3732"/>
          <p:cNvSpPr>
            <a:spLocks noChangeArrowheads="1"/>
          </p:cNvSpPr>
          <p:nvPr/>
        </p:nvSpPr>
        <p:spPr bwMode="auto">
          <a:xfrm>
            <a:off x="19964400" y="15220950"/>
            <a:ext cx="43891200" cy="0"/>
          </a:xfrm>
          <a:prstGeom prst="rect">
            <a:avLst/>
          </a:prstGeom>
          <a:noFill/>
          <a:ln w="28575">
            <a:noFill/>
            <a:miter lim="800000"/>
            <a:headEnd/>
            <a:tailEnd/>
          </a:ln>
        </p:spPr>
        <p:txBody>
          <a:bodyPr>
            <a:prstTxWarp prst="textNoShape">
              <a:avLst/>
            </a:prstTxWarp>
            <a:spAutoFit/>
          </a:bodyPr>
          <a:lstStyle/>
          <a:p>
            <a:endParaRPr lang="en-US"/>
          </a:p>
        </p:txBody>
      </p:sp>
      <p:sp>
        <p:nvSpPr>
          <p:cNvPr id="15387" name="Rectangle 3755"/>
          <p:cNvSpPr>
            <a:spLocks noChangeArrowheads="1"/>
          </p:cNvSpPr>
          <p:nvPr/>
        </p:nvSpPr>
        <p:spPr bwMode="auto">
          <a:xfrm>
            <a:off x="28768675" y="16840200"/>
            <a:ext cx="0" cy="276225"/>
          </a:xfrm>
          <a:prstGeom prst="rect">
            <a:avLst/>
          </a:prstGeom>
          <a:noFill/>
          <a:ln w="9525">
            <a:noFill/>
            <a:miter lim="800000"/>
            <a:headEnd/>
            <a:tailEnd/>
          </a:ln>
        </p:spPr>
        <p:txBody>
          <a:bodyPr wrap="none" lIns="0" tIns="0" rIns="0" bIns="0">
            <a:prstTxWarp prst="textNoShape">
              <a:avLst/>
            </a:prstTxWarp>
            <a:spAutoFit/>
          </a:bodyPr>
          <a:lstStyle/>
          <a:p>
            <a:pPr algn="l"/>
            <a:endParaRPr lang="en-US" sz="1800" b="1">
              <a:latin typeface="Century Gothic" charset="0"/>
            </a:endParaRPr>
          </a:p>
        </p:txBody>
      </p:sp>
      <p:sp>
        <p:nvSpPr>
          <p:cNvPr id="15388" name="Text Box 3760"/>
          <p:cNvSpPr txBox="1">
            <a:spLocks noChangeArrowheads="1"/>
          </p:cNvSpPr>
          <p:nvPr/>
        </p:nvSpPr>
        <p:spPr bwMode="auto">
          <a:xfrm>
            <a:off x="11699875" y="19708813"/>
            <a:ext cx="9834563" cy="968375"/>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4000" b="1">
                <a:solidFill>
                  <a:schemeClr val="bg1"/>
                </a:solidFill>
                <a:latin typeface="Century Gothic" charset="0"/>
              </a:rPr>
              <a:t>Apparatus</a:t>
            </a:r>
            <a:endParaRPr lang="en-US" sz="4000" b="1">
              <a:solidFill>
                <a:schemeClr val="bg1"/>
              </a:solidFill>
              <a:latin typeface="Century Gothic" charset="0"/>
            </a:endParaRPr>
          </a:p>
        </p:txBody>
      </p:sp>
      <p:pic>
        <p:nvPicPr>
          <p:cNvPr id="15389" name="Picture 3762" descr="UNH_blue_pc"/>
          <p:cNvPicPr>
            <a:picLocks noChangeAspect="1" noChangeArrowheads="1"/>
          </p:cNvPicPr>
          <p:nvPr/>
        </p:nvPicPr>
        <p:blipFill>
          <a:blip r:embed="rId5"/>
          <a:srcRect/>
          <a:stretch>
            <a:fillRect/>
          </a:stretch>
        </p:blipFill>
        <p:spPr bwMode="auto">
          <a:xfrm>
            <a:off x="33020000" y="3352800"/>
            <a:ext cx="10033000" cy="608013"/>
          </a:xfrm>
          <a:prstGeom prst="rect">
            <a:avLst/>
          </a:prstGeom>
          <a:noFill/>
          <a:ln w="9525">
            <a:noFill/>
            <a:miter lim="800000"/>
            <a:headEnd/>
            <a:tailEnd/>
          </a:ln>
        </p:spPr>
      </p:pic>
      <p:pic>
        <p:nvPicPr>
          <p:cNvPr id="15390" name="Picture 3763" descr="Logo_blue_pc"/>
          <p:cNvPicPr>
            <a:picLocks noChangeAspect="1" noChangeArrowheads="1"/>
          </p:cNvPicPr>
          <p:nvPr/>
        </p:nvPicPr>
        <p:blipFill>
          <a:blip r:embed="rId6"/>
          <a:srcRect/>
          <a:stretch>
            <a:fillRect/>
          </a:stretch>
        </p:blipFill>
        <p:spPr bwMode="auto">
          <a:xfrm>
            <a:off x="36693475" y="381000"/>
            <a:ext cx="2625725" cy="2667000"/>
          </a:xfrm>
          <a:prstGeom prst="rect">
            <a:avLst/>
          </a:prstGeom>
          <a:noFill/>
          <a:ln w="9525">
            <a:noFill/>
            <a:miter lim="800000"/>
            <a:headEnd/>
            <a:tailEnd/>
          </a:ln>
        </p:spPr>
      </p:pic>
      <p:sp>
        <p:nvSpPr>
          <p:cNvPr id="15391" name="Rectangle 29"/>
          <p:cNvSpPr>
            <a:spLocks noChangeArrowheads="1"/>
          </p:cNvSpPr>
          <p:nvPr/>
        </p:nvSpPr>
        <p:spPr bwMode="auto">
          <a:xfrm>
            <a:off x="0" y="4343400"/>
            <a:ext cx="43891200" cy="244475"/>
          </a:xfrm>
          <a:prstGeom prst="rect">
            <a:avLst/>
          </a:prstGeom>
          <a:gradFill rotWithShape="0">
            <a:gsLst>
              <a:gs pos="0">
                <a:srgbClr val="A3A3A3"/>
              </a:gs>
              <a:gs pos="100000">
                <a:srgbClr val="EAEAEA"/>
              </a:gs>
            </a:gsLst>
            <a:lin ang="18900000" scaled="1"/>
          </a:gradFill>
          <a:ln w="9525">
            <a:noFill/>
            <a:miter lim="800000"/>
            <a:headEnd/>
            <a:tailEnd/>
          </a:ln>
        </p:spPr>
        <p:txBody>
          <a:bodyPr wrap="none" anchor="ctr">
            <a:prstTxWarp prst="textNoShape">
              <a:avLst/>
            </a:prstTxWarp>
          </a:bodyPr>
          <a:lstStyle/>
          <a:p>
            <a:endParaRPr lang="en-US"/>
          </a:p>
        </p:txBody>
      </p:sp>
      <p:sp>
        <p:nvSpPr>
          <p:cNvPr id="15392" name="Text Box 3764"/>
          <p:cNvSpPr txBox="1">
            <a:spLocks noChangeArrowheads="1"/>
          </p:cNvSpPr>
          <p:nvPr/>
        </p:nvSpPr>
        <p:spPr bwMode="auto">
          <a:xfrm>
            <a:off x="22326600" y="8940800"/>
            <a:ext cx="9829800" cy="1193800"/>
          </a:xfrm>
          <a:prstGeom prst="rect">
            <a:avLst/>
          </a:prstGeom>
          <a:solidFill>
            <a:srgbClr val="003399"/>
          </a:solidFill>
          <a:ln w="9525">
            <a:noFill/>
            <a:miter lim="800000"/>
            <a:headEnd/>
            <a:tailEnd/>
          </a:ln>
        </p:spPr>
        <p:txBody>
          <a:bodyPr lIns="360000" tIns="180000" rIns="360000" bIns="180000">
            <a:prstTxWarp prst="textNoShape">
              <a:avLst/>
            </a:prstTxWarp>
            <a:spAutoFit/>
          </a:bodyPr>
          <a:lstStyle/>
          <a:p>
            <a:pPr algn="l">
              <a:spcBef>
                <a:spcPct val="50000"/>
              </a:spcBef>
            </a:pPr>
            <a:r>
              <a:rPr lang="en-GB" sz="5400" b="1" dirty="0" smtClean="0">
                <a:solidFill>
                  <a:schemeClr val="bg1"/>
                </a:solidFill>
                <a:latin typeface="Century Gothic" charset="0"/>
              </a:rPr>
              <a:t>Results </a:t>
            </a:r>
            <a:endParaRPr lang="en-US" sz="5400" b="1" dirty="0">
              <a:solidFill>
                <a:schemeClr val="bg1"/>
              </a:solidFill>
              <a:latin typeface="Century Gothic" charset="0"/>
            </a:endParaRPr>
          </a:p>
        </p:txBody>
      </p:sp>
      <p:sp>
        <p:nvSpPr>
          <p:cNvPr id="15393" name="Text Box 3768"/>
          <p:cNvSpPr txBox="1">
            <a:spLocks noChangeArrowheads="1"/>
          </p:cNvSpPr>
          <p:nvPr/>
        </p:nvSpPr>
        <p:spPr bwMode="auto">
          <a:xfrm>
            <a:off x="28619450" y="26289000"/>
            <a:ext cx="3308350" cy="336550"/>
          </a:xfrm>
          <a:prstGeom prst="rect">
            <a:avLst/>
          </a:prstGeom>
          <a:noFill/>
          <a:ln w="28575">
            <a:noFill/>
            <a:miter lim="800000"/>
            <a:headEnd/>
            <a:tailEnd/>
          </a:ln>
        </p:spPr>
        <p:txBody>
          <a:bodyPr>
            <a:prstTxWarp prst="textNoShape">
              <a:avLst/>
            </a:prstTxWarp>
            <a:spAutoFit/>
          </a:bodyPr>
          <a:lstStyle/>
          <a:p>
            <a:pPr algn="l">
              <a:spcBef>
                <a:spcPct val="50000"/>
              </a:spcBef>
            </a:pPr>
            <a:endParaRPr lang="en-US" i="1"/>
          </a:p>
        </p:txBody>
      </p:sp>
      <p:sp>
        <p:nvSpPr>
          <p:cNvPr id="15394" name="Text Box 3769"/>
          <p:cNvSpPr txBox="1">
            <a:spLocks noChangeArrowheads="1"/>
          </p:cNvSpPr>
          <p:nvPr/>
        </p:nvSpPr>
        <p:spPr bwMode="auto">
          <a:xfrm>
            <a:off x="23437850" y="26365200"/>
            <a:ext cx="3308350" cy="336550"/>
          </a:xfrm>
          <a:prstGeom prst="rect">
            <a:avLst/>
          </a:prstGeom>
          <a:noFill/>
          <a:ln w="28575">
            <a:noFill/>
            <a:miter lim="800000"/>
            <a:headEnd/>
            <a:tailEnd/>
          </a:ln>
        </p:spPr>
        <p:txBody>
          <a:bodyPr>
            <a:prstTxWarp prst="textNoShape">
              <a:avLst/>
            </a:prstTxWarp>
            <a:spAutoFit/>
          </a:bodyPr>
          <a:lstStyle/>
          <a:p>
            <a:pPr algn="l">
              <a:spcBef>
                <a:spcPct val="50000"/>
              </a:spcBef>
            </a:pPr>
            <a:endParaRPr lang="en-US" i="1"/>
          </a:p>
        </p:txBody>
      </p:sp>
      <p:sp>
        <p:nvSpPr>
          <p:cNvPr id="15395" name="Text Box 3770"/>
          <p:cNvSpPr txBox="1">
            <a:spLocks noChangeArrowheads="1"/>
          </p:cNvSpPr>
          <p:nvPr/>
        </p:nvSpPr>
        <p:spPr bwMode="auto">
          <a:xfrm>
            <a:off x="23437850" y="30861000"/>
            <a:ext cx="3308350" cy="336550"/>
          </a:xfrm>
          <a:prstGeom prst="rect">
            <a:avLst/>
          </a:prstGeom>
          <a:noFill/>
          <a:ln w="28575">
            <a:noFill/>
            <a:miter lim="800000"/>
            <a:headEnd/>
            <a:tailEnd/>
          </a:ln>
        </p:spPr>
        <p:txBody>
          <a:bodyPr>
            <a:prstTxWarp prst="textNoShape">
              <a:avLst/>
            </a:prstTxWarp>
            <a:spAutoFit/>
          </a:bodyPr>
          <a:lstStyle/>
          <a:p>
            <a:pPr algn="l">
              <a:spcBef>
                <a:spcPct val="50000"/>
              </a:spcBef>
            </a:pPr>
            <a:endParaRPr lang="en-US" i="1"/>
          </a:p>
        </p:txBody>
      </p:sp>
      <p:sp>
        <p:nvSpPr>
          <p:cNvPr id="15396" name="Text Box 3771"/>
          <p:cNvSpPr txBox="1">
            <a:spLocks noChangeArrowheads="1"/>
          </p:cNvSpPr>
          <p:nvPr/>
        </p:nvSpPr>
        <p:spPr bwMode="auto">
          <a:xfrm>
            <a:off x="28619450" y="30861000"/>
            <a:ext cx="3994150" cy="338138"/>
          </a:xfrm>
          <a:prstGeom prst="rect">
            <a:avLst/>
          </a:prstGeom>
          <a:noFill/>
          <a:ln w="28575">
            <a:noFill/>
            <a:miter lim="800000"/>
            <a:headEnd/>
            <a:tailEnd/>
          </a:ln>
        </p:spPr>
        <p:txBody>
          <a:bodyPr>
            <a:prstTxWarp prst="textNoShape">
              <a:avLst/>
            </a:prstTxWarp>
            <a:spAutoFit/>
          </a:bodyPr>
          <a:lstStyle/>
          <a:p>
            <a:pPr algn="l">
              <a:spcBef>
                <a:spcPct val="50000"/>
              </a:spcBef>
            </a:pPr>
            <a:endParaRPr lang="en-US" i="1"/>
          </a:p>
        </p:txBody>
      </p:sp>
      <p:sp>
        <p:nvSpPr>
          <p:cNvPr id="15398" name="TextBox 39"/>
          <p:cNvSpPr txBox="1">
            <a:spLocks noChangeArrowheads="1"/>
          </p:cNvSpPr>
          <p:nvPr/>
        </p:nvSpPr>
        <p:spPr bwMode="auto">
          <a:xfrm>
            <a:off x="1143000" y="10134600"/>
            <a:ext cx="9820275" cy="14819440"/>
          </a:xfrm>
          <a:prstGeom prst="rect">
            <a:avLst/>
          </a:prstGeom>
          <a:noFill/>
          <a:ln w="9525">
            <a:noFill/>
            <a:miter lim="800000"/>
            <a:headEnd/>
            <a:tailEnd/>
          </a:ln>
        </p:spPr>
        <p:txBody>
          <a:bodyPr wrap="square">
            <a:prstTxWarp prst="textNoShape">
              <a:avLst/>
            </a:prstTxWarp>
            <a:spAutoFit/>
          </a:bodyPr>
          <a:lstStyle/>
          <a:p>
            <a:pPr algn="just"/>
            <a:r>
              <a:rPr lang="en-US" sz="2900" b="1" dirty="0">
                <a:ea typeface="Times New Roman" charset="0"/>
                <a:cs typeface="Times New Roman" charset="0"/>
              </a:rPr>
              <a:t>	</a:t>
            </a:r>
            <a:r>
              <a:rPr lang="en-US" sz="2900" dirty="0">
                <a:ea typeface="Times New Roman" charset="0"/>
                <a:cs typeface="Times New Roman" charset="0"/>
              </a:rPr>
              <a:t> Depression is a</a:t>
            </a:r>
            <a:r>
              <a:rPr lang="en-US" sz="2900" dirty="0"/>
              <a:t> persistent, highly heritable, potentially life threatening illness that effects one-fifth of the world’s population. Those who are depressed suffer from a multitude of symptoms, e.g.</a:t>
            </a:r>
            <a:r>
              <a:rPr lang="en-US" sz="2900" dirty="0" smtClean="0"/>
              <a:t> fixated </a:t>
            </a:r>
            <a:r>
              <a:rPr lang="en-US" sz="2900" dirty="0"/>
              <a:t>with feelings and thoughts of worthlessness, helplessness, self-hatred, and attempted suicide. </a:t>
            </a:r>
            <a:r>
              <a:rPr lang="en-US" sz="2900" dirty="0" smtClean="0"/>
              <a:t>However, fewer than 50% of depressed patients fully recover from current treatment methods.</a:t>
            </a:r>
            <a:r>
              <a:rPr lang="en-US" sz="2900" baseline="30000" dirty="0"/>
              <a:t>[1]</a:t>
            </a:r>
          </a:p>
          <a:p>
            <a:pPr algn="just"/>
            <a:endParaRPr lang="en-US" sz="2900" dirty="0"/>
          </a:p>
          <a:p>
            <a:pPr algn="just"/>
            <a:r>
              <a:rPr lang="en-US" sz="2900" dirty="0" smtClean="0"/>
              <a:t>	Animal models of depression, such as intermittent swim stress (ISS), can elicit signs of depression seen in humans. Previous studies have focused on the</a:t>
            </a:r>
            <a:r>
              <a:rPr lang="en-US" sz="2900" dirty="0" smtClean="0"/>
              <a:t> animals </a:t>
            </a:r>
            <a:r>
              <a:rPr lang="en-US" sz="2900" dirty="0" smtClean="0"/>
              <a:t>that were vulnerable to stress. This study instead focused on those</a:t>
            </a:r>
            <a:r>
              <a:rPr lang="en-US" sz="2900" dirty="0" smtClean="0"/>
              <a:t> animals </a:t>
            </a:r>
            <a:r>
              <a:rPr lang="en-US" sz="2900" dirty="0"/>
              <a:t>that underwent</a:t>
            </a:r>
            <a:r>
              <a:rPr lang="en-US" sz="2900" dirty="0" smtClean="0"/>
              <a:t> stress</a:t>
            </a:r>
            <a:r>
              <a:rPr lang="en-US" sz="2900" dirty="0"/>
              <a:t>, but were resilient. By understanding the differences between resilient and vulnerable subjects, new</a:t>
            </a:r>
            <a:r>
              <a:rPr lang="en-US" sz="2900" dirty="0" smtClean="0"/>
              <a:t> treatments </a:t>
            </a:r>
            <a:r>
              <a:rPr lang="en-US" sz="2900" dirty="0"/>
              <a:t>can be produced.</a:t>
            </a:r>
          </a:p>
          <a:p>
            <a:pPr algn="just"/>
            <a:endParaRPr lang="en-US" sz="2900" b="1" dirty="0">
              <a:ea typeface="Times New Roman" charset="0"/>
              <a:cs typeface="Times New Roman" charset="0"/>
            </a:endParaRPr>
          </a:p>
          <a:p>
            <a:pPr algn="just"/>
            <a:r>
              <a:rPr lang="en-US" sz="2900" b="1" dirty="0">
                <a:ea typeface="Times New Roman" charset="0"/>
                <a:cs typeface="Times New Roman" charset="0"/>
              </a:rPr>
              <a:t>	</a:t>
            </a:r>
            <a:r>
              <a:rPr lang="en-US" sz="2900" dirty="0">
                <a:ea typeface="Times New Roman" charset="0"/>
                <a:cs typeface="Times New Roman" charset="0"/>
              </a:rPr>
              <a:t>We had reported that exposure to 100 trials of</a:t>
            </a:r>
            <a:r>
              <a:rPr lang="en-US" sz="2900" dirty="0" smtClean="0">
                <a:ea typeface="Times New Roman" charset="0"/>
                <a:cs typeface="Times New Roman" charset="0"/>
              </a:rPr>
              <a:t> ISS </a:t>
            </a:r>
            <a:r>
              <a:rPr lang="en-US" sz="2900" dirty="0">
                <a:ea typeface="Times New Roman" charset="0"/>
                <a:cs typeface="Times New Roman" charset="0"/>
              </a:rPr>
              <a:t>increases immobility in the forced swim test (FST).</a:t>
            </a:r>
            <a:r>
              <a:rPr lang="en-US" sz="2900" baseline="30000" dirty="0">
                <a:ea typeface="Times New Roman" charset="0"/>
                <a:cs typeface="Times New Roman" charset="0"/>
              </a:rPr>
              <a:t>[2]</a:t>
            </a:r>
            <a:r>
              <a:rPr lang="en-US" sz="2900" dirty="0">
                <a:ea typeface="Times New Roman" charset="0"/>
                <a:cs typeface="Times New Roman" charset="0"/>
              </a:rPr>
              <a:t> These consequences could resemble behavioral depression. It had also been reported that high amounts of  ultrasonic vocalizations (USVs</a:t>
            </a:r>
            <a:r>
              <a:rPr lang="en-US" sz="2900" dirty="0" smtClean="0">
                <a:ea typeface="Times New Roman" charset="0"/>
                <a:cs typeface="Times New Roman" charset="0"/>
              </a:rPr>
              <a:t>), a predictor of resiliency, </a:t>
            </a:r>
            <a:r>
              <a:rPr lang="en-US" sz="2900" dirty="0">
                <a:ea typeface="Times New Roman" charset="0"/>
                <a:cs typeface="Times New Roman" charset="0"/>
              </a:rPr>
              <a:t>during the ISS could produce a change in learning during the swim escape </a:t>
            </a:r>
            <a:r>
              <a:rPr lang="en-US" sz="2900" dirty="0" smtClean="0">
                <a:ea typeface="Times New Roman" charset="0"/>
                <a:cs typeface="Times New Roman" charset="0"/>
              </a:rPr>
              <a:t>test, an instrumental learning task.</a:t>
            </a:r>
            <a:r>
              <a:rPr lang="en-US" sz="2900" baseline="30000" dirty="0">
                <a:ea typeface="Times New Roman" charset="0"/>
                <a:cs typeface="Times New Roman" charset="0"/>
              </a:rPr>
              <a:t>[4]</a:t>
            </a:r>
          </a:p>
          <a:p>
            <a:pPr algn="just"/>
            <a:endParaRPr lang="en-US" sz="2900" dirty="0">
              <a:ea typeface="Times New Roman" charset="0"/>
              <a:cs typeface="Times New Roman" charset="0"/>
            </a:endParaRPr>
          </a:p>
          <a:p>
            <a:pPr algn="just"/>
            <a:r>
              <a:rPr lang="en-US" sz="2900" dirty="0">
                <a:ea typeface="Times New Roman" charset="0"/>
                <a:cs typeface="Times New Roman" charset="0"/>
              </a:rPr>
              <a:t>	To determine the role of USVs during the ISS </a:t>
            </a:r>
            <a:r>
              <a:rPr lang="en-US" sz="2900" dirty="0" smtClean="0">
                <a:ea typeface="Times New Roman" charset="0"/>
                <a:cs typeface="Times New Roman" charset="0"/>
              </a:rPr>
              <a:t>paradigm, </a:t>
            </a:r>
            <a:r>
              <a:rPr lang="en-US" sz="2900" dirty="0">
                <a:ea typeface="Times New Roman" charset="0"/>
                <a:cs typeface="Times New Roman" charset="0"/>
              </a:rPr>
              <a:t>and their effects on behavior, rats were recorded during 80 trials of </a:t>
            </a:r>
            <a:r>
              <a:rPr lang="en-US" sz="2900" dirty="0" smtClean="0">
                <a:ea typeface="Times New Roman" charset="0"/>
                <a:cs typeface="Times New Roman" charset="0"/>
              </a:rPr>
              <a:t>ISS —— </a:t>
            </a:r>
            <a:r>
              <a:rPr lang="en-US" sz="2900" dirty="0">
                <a:ea typeface="Times New Roman" charset="0"/>
                <a:cs typeface="Times New Roman" charset="0"/>
              </a:rPr>
              <a:t>a threshold for the paradigm. 24 hours later,</a:t>
            </a:r>
            <a:r>
              <a:rPr lang="en-US" sz="2900" dirty="0" smtClean="0">
                <a:ea typeface="Times New Roman" charset="0"/>
                <a:cs typeface="Times New Roman" charset="0"/>
              </a:rPr>
              <a:t> rats </a:t>
            </a:r>
            <a:r>
              <a:rPr lang="en-US" sz="2900" dirty="0">
                <a:ea typeface="Times New Roman" charset="0"/>
                <a:cs typeface="Times New Roman" charset="0"/>
              </a:rPr>
              <a:t>underwent the FST</a:t>
            </a:r>
            <a:r>
              <a:rPr lang="en-US" sz="2900" baseline="30000" dirty="0">
                <a:ea typeface="Times New Roman" charset="0"/>
                <a:cs typeface="Times New Roman" charset="0"/>
              </a:rPr>
              <a:t>[6</a:t>
            </a:r>
            <a:r>
              <a:rPr lang="en-US" sz="2900" baseline="30000" dirty="0" smtClean="0">
                <a:ea typeface="Times New Roman" charset="0"/>
                <a:cs typeface="Times New Roman" charset="0"/>
              </a:rPr>
              <a:t>]</a:t>
            </a:r>
            <a:r>
              <a:rPr lang="en-US" sz="2900" dirty="0">
                <a:ea typeface="Times New Roman" charset="0"/>
                <a:cs typeface="Times New Roman" charset="0"/>
              </a:rPr>
              <a:t>.</a:t>
            </a:r>
            <a:endParaRPr lang="en-US" sz="2900" dirty="0" smtClean="0">
              <a:ea typeface="Times New Roman" charset="0"/>
              <a:cs typeface="Times New Roman" charset="0"/>
            </a:endParaRPr>
          </a:p>
          <a:p>
            <a:pPr algn="just"/>
            <a:endParaRPr lang="en-US" sz="2900" dirty="0">
              <a:ea typeface="Times New Roman" charset="0"/>
              <a:cs typeface="Times New Roman" charset="0"/>
            </a:endParaRPr>
          </a:p>
          <a:p>
            <a:pPr algn="just"/>
            <a:r>
              <a:rPr lang="en-US" sz="2900" dirty="0" smtClean="0">
                <a:ea typeface="Times New Roman" charset="0"/>
                <a:cs typeface="Times New Roman" charset="0"/>
              </a:rPr>
              <a:t>	The purpose of this study was to assess the implications of USVs during ISS  to predict resiliency in the FST.</a:t>
            </a:r>
          </a:p>
          <a:p>
            <a:pPr algn="just"/>
            <a:endParaRPr lang="en-US" sz="2900" b="1" dirty="0">
              <a:ea typeface="Times New Roman" charset="0"/>
              <a:cs typeface="Times New Roman" charset="0"/>
            </a:endParaRPr>
          </a:p>
          <a:p>
            <a:pPr algn="just"/>
            <a:endParaRPr lang="en-US" sz="2900" b="1" dirty="0">
              <a:ea typeface="Times New Roman" charset="0"/>
              <a:cs typeface="Times New Roman" charset="0"/>
            </a:endParaRPr>
          </a:p>
        </p:txBody>
      </p:sp>
      <p:sp>
        <p:nvSpPr>
          <p:cNvPr id="15399" name="Text Box 3703"/>
          <p:cNvSpPr txBox="1">
            <a:spLocks noChangeArrowheads="1"/>
          </p:cNvSpPr>
          <p:nvPr/>
        </p:nvSpPr>
        <p:spPr bwMode="auto">
          <a:xfrm>
            <a:off x="12192000" y="16768763"/>
            <a:ext cx="9067800" cy="3908425"/>
          </a:xfrm>
          <a:prstGeom prst="rect">
            <a:avLst/>
          </a:prstGeom>
          <a:noFill/>
          <a:ln w="28575">
            <a:noFill/>
            <a:miter lim="800000"/>
            <a:headEnd/>
            <a:tailEnd/>
          </a:ln>
        </p:spPr>
        <p:txBody>
          <a:bodyPr>
            <a:prstTxWarp prst="textNoShape">
              <a:avLst/>
            </a:prstTxWarp>
            <a:spAutoFit/>
          </a:bodyPr>
          <a:lstStyle/>
          <a:p>
            <a:pPr algn="l"/>
            <a:r>
              <a:rPr lang="en-US" sz="3200" b="1" i="1" dirty="0"/>
              <a:t>Data Analysis</a:t>
            </a:r>
          </a:p>
          <a:p>
            <a:pPr algn="l"/>
            <a:r>
              <a:rPr lang="en-US" sz="2400" dirty="0"/>
              <a:t>	</a:t>
            </a:r>
            <a:r>
              <a:rPr lang="en-US" sz="2800" dirty="0"/>
              <a:t>Pearson’s </a:t>
            </a:r>
            <a:r>
              <a:rPr lang="en-US" sz="2800" i="1" dirty="0" err="1"/>
              <a:t>r</a:t>
            </a:r>
            <a:r>
              <a:rPr lang="en-US" sz="2800" i="1" dirty="0"/>
              <a:t> </a:t>
            </a:r>
            <a:r>
              <a:rPr lang="en-US" sz="2800" dirty="0"/>
              <a:t>was used to determine inter-rater-reliability for the three behaviors in the FST. Analysis of immobility, swimming and climbing were conducted with</a:t>
            </a:r>
            <a:r>
              <a:rPr lang="en-US" sz="2800" dirty="0" smtClean="0"/>
              <a:t> a </a:t>
            </a:r>
            <a:r>
              <a:rPr lang="en-US" sz="2800" dirty="0"/>
              <a:t>one-way ANOVA.</a:t>
            </a:r>
          </a:p>
          <a:p>
            <a:pPr algn="l"/>
            <a:r>
              <a:rPr lang="en-US" sz="2800" dirty="0"/>
              <a:t>	</a:t>
            </a:r>
            <a:endParaRPr lang="en-US" sz="2600" dirty="0"/>
          </a:p>
          <a:p>
            <a:pPr algn="l"/>
            <a:endParaRPr lang="en-US" sz="2600" dirty="0"/>
          </a:p>
          <a:p>
            <a:pPr algn="l"/>
            <a:endParaRPr lang="en-US" sz="2400" dirty="0"/>
          </a:p>
          <a:p>
            <a:pPr algn="l"/>
            <a:endParaRPr lang="en-US" sz="2200" dirty="0"/>
          </a:p>
        </p:txBody>
      </p:sp>
      <p:pic>
        <p:nvPicPr>
          <p:cNvPr id="15400" name="Picture 42"/>
          <p:cNvPicPr>
            <a:picLocks noChangeAspect="1"/>
          </p:cNvPicPr>
          <p:nvPr/>
        </p:nvPicPr>
        <p:blipFill>
          <a:blip r:embed="rId7"/>
          <a:srcRect/>
          <a:stretch>
            <a:fillRect/>
          </a:stretch>
        </p:blipFill>
        <p:spPr bwMode="auto">
          <a:xfrm rot="-5400000">
            <a:off x="14635163" y="18978562"/>
            <a:ext cx="4019550" cy="9839325"/>
          </a:xfrm>
          <a:prstGeom prst="rect">
            <a:avLst/>
          </a:prstGeom>
          <a:noFill/>
          <a:ln w="9525">
            <a:noFill/>
            <a:miter lim="800000"/>
            <a:headEnd/>
            <a:tailEnd/>
          </a:ln>
        </p:spPr>
      </p:pic>
      <p:sp>
        <p:nvSpPr>
          <p:cNvPr id="15403" name="Rectangle 45"/>
          <p:cNvSpPr>
            <a:spLocks noChangeArrowheads="1"/>
          </p:cNvSpPr>
          <p:nvPr/>
        </p:nvSpPr>
        <p:spPr bwMode="auto">
          <a:xfrm>
            <a:off x="22250400" y="20040600"/>
            <a:ext cx="9906000" cy="1200329"/>
          </a:xfrm>
          <a:prstGeom prst="rect">
            <a:avLst/>
          </a:prstGeom>
          <a:noFill/>
          <a:ln w="9525">
            <a:noFill/>
            <a:miter lim="800000"/>
            <a:headEnd/>
            <a:tailEnd/>
          </a:ln>
        </p:spPr>
        <p:txBody>
          <a:bodyPr wrap="square">
            <a:prstTxWarp prst="textNoShape">
              <a:avLst/>
            </a:prstTxWarp>
            <a:spAutoFit/>
          </a:bodyPr>
          <a:lstStyle/>
          <a:p>
            <a:r>
              <a:rPr lang="en-US" sz="3600" dirty="0"/>
              <a:t>Average Time Spent Immobile, Swimming, or </a:t>
            </a:r>
            <a:r>
              <a:rPr lang="en-US" sz="3600" dirty="0" smtClean="0"/>
              <a:t>Climbing </a:t>
            </a:r>
            <a:r>
              <a:rPr lang="en-US" sz="3600" dirty="0"/>
              <a:t>for the </a:t>
            </a:r>
            <a:r>
              <a:rPr lang="en-US" sz="3600" dirty="0" smtClean="0"/>
              <a:t>CC group, ISS Group, and Caller.</a:t>
            </a:r>
            <a:endParaRPr lang="en-US" sz="3600" dirty="0"/>
          </a:p>
        </p:txBody>
      </p:sp>
      <p:sp>
        <p:nvSpPr>
          <p:cNvPr id="15404" name="TextBox 46"/>
          <p:cNvSpPr txBox="1">
            <a:spLocks noChangeArrowheads="1"/>
          </p:cNvSpPr>
          <p:nvPr/>
        </p:nvSpPr>
        <p:spPr bwMode="auto">
          <a:xfrm>
            <a:off x="22326600" y="10210800"/>
            <a:ext cx="9753600" cy="646331"/>
          </a:xfrm>
          <a:prstGeom prst="rect">
            <a:avLst/>
          </a:prstGeom>
          <a:noFill/>
          <a:ln w="9525">
            <a:noFill/>
            <a:miter lim="800000"/>
            <a:headEnd/>
            <a:tailEnd/>
          </a:ln>
        </p:spPr>
        <p:txBody>
          <a:bodyPr wrap="square">
            <a:prstTxWarp prst="textNoShape">
              <a:avLst/>
            </a:prstTxWarp>
            <a:spAutoFit/>
          </a:bodyPr>
          <a:lstStyle/>
          <a:p>
            <a:r>
              <a:rPr lang="en-US" sz="3600" dirty="0"/>
              <a:t>Average Duration and Number of Calls per Subject</a:t>
            </a:r>
          </a:p>
        </p:txBody>
      </p:sp>
      <p:sp>
        <p:nvSpPr>
          <p:cNvPr id="15406" name="TextBox 51"/>
          <p:cNvSpPr txBox="1">
            <a:spLocks noChangeArrowheads="1"/>
          </p:cNvSpPr>
          <p:nvPr/>
        </p:nvSpPr>
        <p:spPr bwMode="auto">
          <a:xfrm>
            <a:off x="33250188" y="28286075"/>
            <a:ext cx="9269412" cy="3046413"/>
          </a:xfrm>
          <a:prstGeom prst="rect">
            <a:avLst/>
          </a:prstGeom>
          <a:noFill/>
          <a:ln w="9525">
            <a:noFill/>
            <a:miter lim="800000"/>
            <a:headEnd/>
            <a:tailEnd/>
          </a:ln>
        </p:spPr>
        <p:txBody>
          <a:bodyPr>
            <a:prstTxWarp prst="textNoShape">
              <a:avLst/>
            </a:prstTxWarp>
            <a:spAutoFit/>
          </a:bodyPr>
          <a:lstStyle/>
          <a:p>
            <a:r>
              <a:rPr lang="en-US" sz="3200" i="1">
                <a:ea typeface="Times New Roman" charset="0"/>
                <a:cs typeface="Times New Roman" charset="0"/>
              </a:rPr>
              <a:t>The experiments presented in this poster were funded by the COLE Fund and the UNH Psychology </a:t>
            </a:r>
            <a:r>
              <a:rPr lang="en-US" sz="3200" i="1" smtClean="0">
                <a:ea typeface="Times New Roman" charset="0"/>
                <a:cs typeface="Times New Roman" charset="0"/>
              </a:rPr>
              <a:t>Department. </a:t>
            </a:r>
            <a:r>
              <a:rPr lang="en-AU" sz="3200" i="1" dirty="0"/>
              <a:t>All procedures were reviewed and approved by the UNH Institutional Animal Care and Use Committee (IACUC).</a:t>
            </a:r>
          </a:p>
          <a:p>
            <a:endParaRPr lang="en-US" sz="3200" dirty="0"/>
          </a:p>
        </p:txBody>
      </p:sp>
      <p:pic>
        <p:nvPicPr>
          <p:cNvPr id="47" name="Picture 46"/>
          <p:cNvPicPr>
            <a:picLocks noChangeAspect="1"/>
          </p:cNvPicPr>
          <p:nvPr/>
        </p:nvPicPr>
        <p:blipFill>
          <a:blip r:embed="rId8"/>
          <a:stretch>
            <a:fillRect/>
          </a:stretch>
        </p:blipFill>
        <p:spPr>
          <a:xfrm>
            <a:off x="22326600" y="21888448"/>
            <a:ext cx="9829800" cy="8351839"/>
          </a:xfrm>
          <a:prstGeom prst="rect">
            <a:avLst/>
          </a:prstGeom>
        </p:spPr>
      </p:pic>
      <p:pic>
        <p:nvPicPr>
          <p:cNvPr id="48" name="Content Placeholder 3" descr="Tristan%27s USVs.jpg"/>
          <p:cNvPicPr>
            <a:picLocks noChangeAspect="1"/>
          </p:cNvPicPr>
          <p:nvPr/>
        </p:nvPicPr>
        <p:blipFill>
          <a:blip r:embed="rId9"/>
          <a:srcRect l="-7243" r="-7243"/>
          <a:stretch>
            <a:fillRect/>
          </a:stretch>
        </p:blipFill>
        <p:spPr>
          <a:xfrm>
            <a:off x="22069564" y="10820400"/>
            <a:ext cx="10544036" cy="7848600"/>
          </a:xfrm>
          <a:prstGeom prst="rect">
            <a:avLst/>
          </a:prstGeom>
        </p:spPr>
      </p:pic>
      <p:sp>
        <p:nvSpPr>
          <p:cNvPr id="51" name="TextBox 50"/>
          <p:cNvSpPr txBox="1"/>
          <p:nvPr/>
        </p:nvSpPr>
        <p:spPr>
          <a:xfrm>
            <a:off x="22326600" y="18669000"/>
            <a:ext cx="9829800" cy="830997"/>
          </a:xfrm>
          <a:prstGeom prst="rect">
            <a:avLst/>
          </a:prstGeom>
          <a:noFill/>
        </p:spPr>
        <p:txBody>
          <a:bodyPr wrap="square" rtlCol="0">
            <a:spAutoFit/>
          </a:bodyPr>
          <a:lstStyle/>
          <a:p>
            <a:r>
              <a:rPr lang="en-US" sz="2400" b="1" dirty="0" smtClean="0"/>
              <a:t>Fig. 1 Average duration of the caller’s 68 ultrasonic vocalizations was 94.662 milliseconds. The remaining 9 stress rats were non-callers </a:t>
            </a:r>
            <a:endParaRPr lang="en-US" sz="2400" b="1" dirty="0"/>
          </a:p>
        </p:txBody>
      </p:sp>
      <p:sp>
        <p:nvSpPr>
          <p:cNvPr id="52" name="TextBox 51"/>
          <p:cNvSpPr txBox="1"/>
          <p:nvPr/>
        </p:nvSpPr>
        <p:spPr>
          <a:xfrm>
            <a:off x="22326600" y="30099000"/>
            <a:ext cx="9829800" cy="1200328"/>
          </a:xfrm>
          <a:prstGeom prst="rect">
            <a:avLst/>
          </a:prstGeom>
          <a:noFill/>
        </p:spPr>
        <p:txBody>
          <a:bodyPr wrap="square" rtlCol="0">
            <a:spAutoFit/>
          </a:bodyPr>
          <a:lstStyle/>
          <a:p>
            <a:r>
              <a:rPr lang="en-US" sz="2400" b="1" dirty="0" smtClean="0"/>
              <a:t>Fig. 2 Mean counts of immobility, swimming and climbing behaviors when sampled every 5 seconds during the 5-minute forced swim test testing period, for the control group, stress group, and the caller.</a:t>
            </a:r>
            <a:endParaRPr lang="en-US" sz="2400" b="1" dirty="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8575"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a:ln>
              <a:noFill/>
            </a:ln>
            <a:solidFill>
              <a:srgbClr val="000066"/>
            </a:solidFill>
            <a:effectLst/>
            <a:latin typeface="Palatino Linotype" pitchFamily="18" charset="0"/>
          </a:defRPr>
        </a:defPPr>
      </a:lstStyle>
    </a:spDef>
    <a:lnDef>
      <a:spPr bwMode="auto">
        <a:xfrm>
          <a:off x="0" y="0"/>
          <a:ext cx="1" cy="1"/>
        </a:xfrm>
        <a:custGeom>
          <a:avLst/>
          <a:gdLst/>
          <a:ahLst/>
          <a:cxnLst/>
          <a:rect l="0" t="0" r="0" b="0"/>
          <a:pathLst/>
        </a:custGeom>
        <a:solidFill>
          <a:schemeClr val="accent1"/>
        </a:solidFill>
        <a:ln w="28575"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a:ln>
              <a:noFill/>
            </a:ln>
            <a:solidFill>
              <a:srgbClr val="000066"/>
            </a:solidFill>
            <a:effectLst/>
            <a:latin typeface="Palatino Linotype"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8286</TotalTime>
  <Words>1215</Words>
  <Application>Microsoft Macintosh PowerPoint</Application>
  <PresentationFormat>Custom</PresentationFormat>
  <Paragraphs>56</Paragraphs>
  <Slides>1</Slides>
  <Notes>1</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Blank Presentation</vt:lpstr>
      <vt:lpstr>PowerPoint.Show.8</vt:lpstr>
      <vt:lpstr>Slide 1</vt:lpstr>
    </vt:vector>
  </TitlesOfParts>
  <Company>UNSW</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Medical Illustration Unit</dc:creator>
  <cp:lastModifiedBy>Tristan Papallo</cp:lastModifiedBy>
  <cp:revision>343</cp:revision>
  <cp:lastPrinted>1999-09-02T03:17:39Z</cp:lastPrinted>
  <dcterms:created xsi:type="dcterms:W3CDTF">2013-04-23T20:46:50Z</dcterms:created>
  <dcterms:modified xsi:type="dcterms:W3CDTF">2013-04-23T20:59:09Z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53949091</vt:i4>
  </property>
  <property fmtid="{D5CDD505-2E9C-101B-9397-08002B2CF9AE}" pid="3" name="_EmailSubject">
    <vt:lpwstr>poster info</vt:lpwstr>
  </property>
  <property fmtid="{D5CDD505-2E9C-101B-9397-08002B2CF9AE}" pid="4" name="_AuthorEmail">
    <vt:lpwstr>jpchristianson@msn.com</vt:lpwstr>
  </property>
  <property fmtid="{D5CDD505-2E9C-101B-9397-08002B2CF9AE}" pid="5" name="_AuthorEmailDisplayName">
    <vt:lpwstr>John Christianson</vt:lpwstr>
  </property>
  <property fmtid="{D5CDD505-2E9C-101B-9397-08002B2CF9AE}" pid="6" name="_ReviewingToolsShownOnce">
    <vt:lpwstr/>
  </property>
</Properties>
</file>