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9144000" cy="6858000"/>
  <p:defaultTextStyle>
    <a:defPPr>
      <a:defRPr lang="en-US"/>
    </a:defPPr>
    <a:lvl1pPr marL="0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1pPr>
    <a:lvl2pPr marL="1619706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2pPr>
    <a:lvl3pPr marL="3239413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3pPr>
    <a:lvl4pPr marL="4859119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4pPr>
    <a:lvl5pPr marL="6478826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5pPr>
    <a:lvl6pPr marL="8098532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6pPr>
    <a:lvl7pPr marL="9718239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7pPr>
    <a:lvl8pPr marL="11337945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8pPr>
    <a:lvl9pPr marL="12957652" algn="l" defTabSz="1619706" rtl="0" eaLnBrk="1" latinLnBrk="0" hangingPunct="1">
      <a:defRPr sz="6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10A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8288" autoAdjust="0"/>
    <p:restoredTop sz="98448" autoAdjust="0"/>
  </p:normalViewPr>
  <p:slideViewPr>
    <p:cSldViewPr snapToGrid="0" snapToObjects="1">
      <p:cViewPr>
        <p:scale>
          <a:sx n="63" d="100"/>
          <a:sy n="63" d="100"/>
        </p:scale>
        <p:origin x="4048" y="1024"/>
      </p:cViewPr>
      <p:guideLst>
        <p:guide orient="horz" pos="398"/>
        <p:guide orient="horz" pos="17565"/>
        <p:guide orient="horz" pos="9218"/>
        <p:guide pos="11520"/>
        <p:guide pos="22467"/>
        <p:guide pos="5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7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619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394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859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478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098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718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337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957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05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974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41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7100">
                <a:solidFill>
                  <a:schemeClr val="tx1">
                    <a:tint val="75000"/>
                  </a:schemeClr>
                </a:solidFill>
              </a:defRPr>
            </a:lvl1pPr>
            <a:lvl2pPr marL="161970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3239413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3pPr>
            <a:lvl4pPr marL="4859119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4pPr>
            <a:lvl5pPr marL="6478826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5pPr>
            <a:lvl6pPr marL="8098532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6pPr>
            <a:lvl7pPr marL="9718239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7pPr>
            <a:lvl8pPr marL="11337945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8pPr>
            <a:lvl9pPr marL="12957652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28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4"/>
            <a:ext cx="16154400" cy="19310775"/>
          </a:xfrm>
        </p:spPr>
        <p:txBody>
          <a:bodyPr/>
          <a:lstStyle>
            <a:lvl1pPr>
              <a:defRPr sz="9900"/>
            </a:lvl1pPr>
            <a:lvl2pPr>
              <a:defRPr sz="8500"/>
            </a:lvl2pPr>
            <a:lvl3pPr>
              <a:defRPr sz="71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4"/>
            <a:ext cx="16154400" cy="19310775"/>
          </a:xfrm>
        </p:spPr>
        <p:txBody>
          <a:bodyPr/>
          <a:lstStyle>
            <a:lvl1pPr>
              <a:defRPr sz="9900"/>
            </a:lvl1pPr>
            <a:lvl2pPr>
              <a:defRPr sz="8500"/>
            </a:lvl2pPr>
            <a:lvl3pPr>
              <a:defRPr sz="71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711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8500" b="1"/>
            </a:lvl1pPr>
            <a:lvl2pPr marL="1619706" indent="0">
              <a:buNone/>
              <a:defRPr sz="7100" b="1"/>
            </a:lvl2pPr>
            <a:lvl3pPr marL="3239413" indent="0">
              <a:buNone/>
              <a:defRPr sz="6400" b="1"/>
            </a:lvl3pPr>
            <a:lvl4pPr marL="4859119" indent="0">
              <a:buNone/>
              <a:defRPr sz="5700" b="1"/>
            </a:lvl4pPr>
            <a:lvl5pPr marL="6478826" indent="0">
              <a:buNone/>
              <a:defRPr sz="5700" b="1"/>
            </a:lvl5pPr>
            <a:lvl6pPr marL="8098532" indent="0">
              <a:buNone/>
              <a:defRPr sz="5700" b="1"/>
            </a:lvl6pPr>
            <a:lvl7pPr marL="9718239" indent="0">
              <a:buNone/>
              <a:defRPr sz="5700" b="1"/>
            </a:lvl7pPr>
            <a:lvl8pPr marL="11337945" indent="0">
              <a:buNone/>
              <a:defRPr sz="5700" b="1"/>
            </a:lvl8pPr>
            <a:lvl9pPr marL="12957652" indent="0">
              <a:buNone/>
              <a:defRPr sz="5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8500"/>
            </a:lvl1pPr>
            <a:lvl2pPr>
              <a:defRPr sz="7100"/>
            </a:lvl2pPr>
            <a:lvl3pPr>
              <a:defRPr sz="6400"/>
            </a:lvl3pPr>
            <a:lvl4pPr>
              <a:defRPr sz="5700"/>
            </a:lvl4pPr>
            <a:lvl5pPr>
              <a:defRPr sz="5700"/>
            </a:lvl5pPr>
            <a:lvl6pPr>
              <a:defRPr sz="5700"/>
            </a:lvl6pPr>
            <a:lvl7pPr>
              <a:defRPr sz="5700"/>
            </a:lvl7pPr>
            <a:lvl8pPr>
              <a:defRPr sz="5700"/>
            </a:lvl8pPr>
            <a:lvl9pPr>
              <a:defRPr sz="5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3" y="6549816"/>
            <a:ext cx="16167100" cy="2729651"/>
          </a:xfrm>
        </p:spPr>
        <p:txBody>
          <a:bodyPr anchor="b"/>
          <a:lstStyle>
            <a:lvl1pPr marL="0" indent="0">
              <a:buNone/>
              <a:defRPr sz="8500" b="1"/>
            </a:lvl1pPr>
            <a:lvl2pPr marL="1619706" indent="0">
              <a:buNone/>
              <a:defRPr sz="7100" b="1"/>
            </a:lvl2pPr>
            <a:lvl3pPr marL="3239413" indent="0">
              <a:buNone/>
              <a:defRPr sz="6400" b="1"/>
            </a:lvl3pPr>
            <a:lvl4pPr marL="4859119" indent="0">
              <a:buNone/>
              <a:defRPr sz="5700" b="1"/>
            </a:lvl4pPr>
            <a:lvl5pPr marL="6478826" indent="0">
              <a:buNone/>
              <a:defRPr sz="5700" b="1"/>
            </a:lvl5pPr>
            <a:lvl6pPr marL="8098532" indent="0">
              <a:buNone/>
              <a:defRPr sz="5700" b="1"/>
            </a:lvl6pPr>
            <a:lvl7pPr marL="9718239" indent="0">
              <a:buNone/>
              <a:defRPr sz="5700" b="1"/>
            </a:lvl7pPr>
            <a:lvl8pPr marL="11337945" indent="0">
              <a:buNone/>
              <a:defRPr sz="5700" b="1"/>
            </a:lvl8pPr>
            <a:lvl9pPr marL="12957652" indent="0">
              <a:buNone/>
              <a:defRPr sz="5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3" y="9279467"/>
            <a:ext cx="16167100" cy="16858829"/>
          </a:xfrm>
        </p:spPr>
        <p:txBody>
          <a:bodyPr/>
          <a:lstStyle>
            <a:lvl1pPr>
              <a:defRPr sz="8500"/>
            </a:lvl1pPr>
            <a:lvl2pPr>
              <a:defRPr sz="7100"/>
            </a:lvl2pPr>
            <a:lvl3pPr>
              <a:defRPr sz="6400"/>
            </a:lvl3pPr>
            <a:lvl4pPr>
              <a:defRPr sz="5700"/>
            </a:lvl4pPr>
            <a:lvl5pPr>
              <a:defRPr sz="5700"/>
            </a:lvl5pPr>
            <a:lvl6pPr>
              <a:defRPr sz="5700"/>
            </a:lvl6pPr>
            <a:lvl7pPr>
              <a:defRPr sz="5700"/>
            </a:lvl7pPr>
            <a:lvl8pPr>
              <a:defRPr sz="5700"/>
            </a:lvl8pPr>
            <a:lvl9pPr>
              <a:defRPr sz="5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7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29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254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3" y="1165014"/>
            <a:ext cx="12033252" cy="4958080"/>
          </a:xfrm>
        </p:spPr>
        <p:txBody>
          <a:bodyPr anchor="b"/>
          <a:lstStyle>
            <a:lvl1pPr algn="l">
              <a:defRPr sz="7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1400"/>
            </a:lvl1pPr>
            <a:lvl2pPr>
              <a:defRPr sz="9900"/>
            </a:lvl2pPr>
            <a:lvl3pPr>
              <a:defRPr sz="85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3" y="6123096"/>
            <a:ext cx="12033252" cy="20015202"/>
          </a:xfrm>
        </p:spPr>
        <p:txBody>
          <a:bodyPr/>
          <a:lstStyle>
            <a:lvl1pPr marL="0" indent="0">
              <a:buNone/>
              <a:defRPr sz="5000"/>
            </a:lvl1pPr>
            <a:lvl2pPr marL="1619706" indent="0">
              <a:buNone/>
              <a:defRPr sz="4300"/>
            </a:lvl2pPr>
            <a:lvl3pPr marL="3239413" indent="0">
              <a:buNone/>
              <a:defRPr sz="3600"/>
            </a:lvl3pPr>
            <a:lvl4pPr marL="4859119" indent="0">
              <a:buNone/>
              <a:defRPr sz="3200"/>
            </a:lvl4pPr>
            <a:lvl5pPr marL="6478826" indent="0">
              <a:buNone/>
              <a:defRPr sz="3200"/>
            </a:lvl5pPr>
            <a:lvl6pPr marL="8098532" indent="0">
              <a:buNone/>
              <a:defRPr sz="3200"/>
            </a:lvl6pPr>
            <a:lvl7pPr marL="9718239" indent="0">
              <a:buNone/>
              <a:defRPr sz="3200"/>
            </a:lvl7pPr>
            <a:lvl8pPr marL="11337945" indent="0">
              <a:buNone/>
              <a:defRPr sz="3200"/>
            </a:lvl8pPr>
            <a:lvl9pPr marL="12957652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124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1"/>
            <a:ext cx="21945600" cy="2418082"/>
          </a:xfrm>
        </p:spPr>
        <p:txBody>
          <a:bodyPr anchor="b"/>
          <a:lstStyle>
            <a:lvl1pPr algn="l">
              <a:defRPr sz="7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6"/>
            <a:ext cx="21945600" cy="17556480"/>
          </a:xfrm>
        </p:spPr>
        <p:txBody>
          <a:bodyPr/>
          <a:lstStyle>
            <a:lvl1pPr marL="0" indent="0">
              <a:buNone/>
              <a:defRPr sz="11400"/>
            </a:lvl1pPr>
            <a:lvl2pPr marL="1619706" indent="0">
              <a:buNone/>
              <a:defRPr sz="9900"/>
            </a:lvl2pPr>
            <a:lvl3pPr marL="3239413" indent="0">
              <a:buNone/>
              <a:defRPr sz="8500"/>
            </a:lvl3pPr>
            <a:lvl4pPr marL="4859119" indent="0">
              <a:buNone/>
              <a:defRPr sz="7100"/>
            </a:lvl4pPr>
            <a:lvl5pPr marL="6478826" indent="0">
              <a:buNone/>
              <a:defRPr sz="7100"/>
            </a:lvl5pPr>
            <a:lvl6pPr marL="8098532" indent="0">
              <a:buNone/>
              <a:defRPr sz="7100"/>
            </a:lvl6pPr>
            <a:lvl7pPr marL="9718239" indent="0">
              <a:buNone/>
              <a:defRPr sz="7100"/>
            </a:lvl7pPr>
            <a:lvl8pPr marL="11337945" indent="0">
              <a:buNone/>
              <a:defRPr sz="7100"/>
            </a:lvl8pPr>
            <a:lvl9pPr marL="12957652" indent="0">
              <a:buNone/>
              <a:defRPr sz="7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3"/>
            <a:ext cx="21945600" cy="3434078"/>
          </a:xfrm>
        </p:spPr>
        <p:txBody>
          <a:bodyPr/>
          <a:lstStyle>
            <a:lvl1pPr marL="0" indent="0">
              <a:buNone/>
              <a:defRPr sz="5000"/>
            </a:lvl1pPr>
            <a:lvl2pPr marL="1619706" indent="0">
              <a:buNone/>
              <a:defRPr sz="4300"/>
            </a:lvl2pPr>
            <a:lvl3pPr marL="3239413" indent="0">
              <a:buNone/>
              <a:defRPr sz="3600"/>
            </a:lvl3pPr>
            <a:lvl4pPr marL="4859119" indent="0">
              <a:buNone/>
              <a:defRPr sz="3200"/>
            </a:lvl4pPr>
            <a:lvl5pPr marL="6478826" indent="0">
              <a:buNone/>
              <a:defRPr sz="3200"/>
            </a:lvl5pPr>
            <a:lvl6pPr marL="8098532" indent="0">
              <a:buNone/>
              <a:defRPr sz="3200"/>
            </a:lvl6pPr>
            <a:lvl7pPr marL="9718239" indent="0">
              <a:buNone/>
              <a:defRPr sz="3200"/>
            </a:lvl7pPr>
            <a:lvl8pPr marL="11337945" indent="0">
              <a:buNone/>
              <a:defRPr sz="3200"/>
            </a:lvl8pPr>
            <a:lvl9pPr marL="12957652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505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12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2"/>
            <a:ext cx="8229600" cy="249665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2"/>
            <a:ext cx="24079200" cy="249665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09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23941" tIns="161971" rIns="323941" bIns="16197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4"/>
            <a:ext cx="32918400" cy="19310775"/>
          </a:xfrm>
          <a:prstGeom prst="rect">
            <a:avLst/>
          </a:prstGeom>
        </p:spPr>
        <p:txBody>
          <a:bodyPr vert="horz" lIns="323941" tIns="161971" rIns="323941" bIns="16197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6"/>
          </a:xfrm>
          <a:prstGeom prst="rect">
            <a:avLst/>
          </a:prstGeom>
        </p:spPr>
        <p:txBody>
          <a:bodyPr vert="horz" lIns="323941" tIns="161971" rIns="323941" bIns="161971" rtlCol="0" anchor="ctr"/>
          <a:lstStyle>
            <a:lvl1pPr algn="l">
              <a:defRPr sz="4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FFEAA-3178-9242-AFEE-D4F00104872C}" type="datetimeFigureOut">
              <a:rPr lang="en-US" smtClean="0"/>
              <a:t>4/24/13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6"/>
          </a:xfrm>
          <a:prstGeom prst="rect">
            <a:avLst/>
          </a:prstGeom>
        </p:spPr>
        <p:txBody>
          <a:bodyPr vert="horz" lIns="323941" tIns="161971" rIns="323941" bIns="161971" rtlCol="0" anchor="ctr"/>
          <a:lstStyle>
            <a:lvl1pPr algn="ctr">
              <a:defRPr sz="4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6"/>
          </a:xfrm>
          <a:prstGeom prst="rect">
            <a:avLst/>
          </a:prstGeom>
        </p:spPr>
        <p:txBody>
          <a:bodyPr vert="horz" lIns="323941" tIns="161971" rIns="323941" bIns="161971" rtlCol="0" anchor="ctr"/>
          <a:lstStyle>
            <a:lvl1pPr algn="r">
              <a:defRPr sz="4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E1DD3-160E-C647-8CB2-26F69CD285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88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619706" rtl="0" eaLnBrk="1" latinLnBrk="0" hangingPunct="1">
        <a:spcBef>
          <a:spcPct val="0"/>
        </a:spcBef>
        <a:buNone/>
        <a:defRPr sz="1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14780" indent="-1214780" algn="l" defTabSz="1619706" rtl="0" eaLnBrk="1" latinLnBrk="0" hangingPunct="1">
        <a:spcBef>
          <a:spcPct val="20000"/>
        </a:spcBef>
        <a:buFont typeface="Arial"/>
        <a:buChar char="•"/>
        <a:defRPr sz="11400" kern="1200">
          <a:solidFill>
            <a:schemeClr val="tx1"/>
          </a:solidFill>
          <a:latin typeface="+mn-lt"/>
          <a:ea typeface="+mn-ea"/>
          <a:cs typeface="+mn-cs"/>
        </a:defRPr>
      </a:lvl1pPr>
      <a:lvl2pPr marL="2632023" indent="-1012317" algn="l" defTabSz="1619706" rtl="0" eaLnBrk="1" latinLnBrk="0" hangingPunct="1">
        <a:spcBef>
          <a:spcPct val="20000"/>
        </a:spcBef>
        <a:buFont typeface="Arial"/>
        <a:buChar char="–"/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4049266" indent="-809853" algn="l" defTabSz="1619706" rtl="0" eaLnBrk="1" latinLnBrk="0" hangingPunct="1">
        <a:spcBef>
          <a:spcPct val="20000"/>
        </a:spcBef>
        <a:buFont typeface="Arial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5668973" indent="-809853" algn="l" defTabSz="1619706" rtl="0" eaLnBrk="1" latinLnBrk="0" hangingPunct="1">
        <a:spcBef>
          <a:spcPct val="20000"/>
        </a:spcBef>
        <a:buFont typeface="Arial"/>
        <a:buChar char="–"/>
        <a:defRPr sz="7100" kern="1200">
          <a:solidFill>
            <a:schemeClr val="tx1"/>
          </a:solidFill>
          <a:latin typeface="+mn-lt"/>
          <a:ea typeface="+mn-ea"/>
          <a:cs typeface="+mn-cs"/>
        </a:defRPr>
      </a:lvl4pPr>
      <a:lvl5pPr marL="7288679" indent="-809853" algn="l" defTabSz="1619706" rtl="0" eaLnBrk="1" latinLnBrk="0" hangingPunct="1">
        <a:spcBef>
          <a:spcPct val="20000"/>
        </a:spcBef>
        <a:buFont typeface="Arial"/>
        <a:buChar char="»"/>
        <a:defRPr sz="7100" kern="1200">
          <a:solidFill>
            <a:schemeClr val="tx1"/>
          </a:solidFill>
          <a:latin typeface="+mn-lt"/>
          <a:ea typeface="+mn-ea"/>
          <a:cs typeface="+mn-cs"/>
        </a:defRPr>
      </a:lvl5pPr>
      <a:lvl6pPr marL="8908385" indent="-809853" algn="l" defTabSz="1619706" rtl="0" eaLnBrk="1" latinLnBrk="0" hangingPunct="1">
        <a:spcBef>
          <a:spcPct val="20000"/>
        </a:spcBef>
        <a:buFont typeface="Arial"/>
        <a:buChar char="•"/>
        <a:defRPr sz="7100" kern="1200">
          <a:solidFill>
            <a:schemeClr val="tx1"/>
          </a:solidFill>
          <a:latin typeface="+mn-lt"/>
          <a:ea typeface="+mn-ea"/>
          <a:cs typeface="+mn-cs"/>
        </a:defRPr>
      </a:lvl6pPr>
      <a:lvl7pPr marL="10528092" indent="-809853" algn="l" defTabSz="1619706" rtl="0" eaLnBrk="1" latinLnBrk="0" hangingPunct="1">
        <a:spcBef>
          <a:spcPct val="20000"/>
        </a:spcBef>
        <a:buFont typeface="Arial"/>
        <a:buChar char="•"/>
        <a:defRPr sz="7100" kern="1200">
          <a:solidFill>
            <a:schemeClr val="tx1"/>
          </a:solidFill>
          <a:latin typeface="+mn-lt"/>
          <a:ea typeface="+mn-ea"/>
          <a:cs typeface="+mn-cs"/>
        </a:defRPr>
      </a:lvl7pPr>
      <a:lvl8pPr marL="12147798" indent="-809853" algn="l" defTabSz="1619706" rtl="0" eaLnBrk="1" latinLnBrk="0" hangingPunct="1">
        <a:spcBef>
          <a:spcPct val="20000"/>
        </a:spcBef>
        <a:buFont typeface="Arial"/>
        <a:buChar char="•"/>
        <a:defRPr sz="7100" kern="1200">
          <a:solidFill>
            <a:schemeClr val="tx1"/>
          </a:solidFill>
          <a:latin typeface="+mn-lt"/>
          <a:ea typeface="+mn-ea"/>
          <a:cs typeface="+mn-cs"/>
        </a:defRPr>
      </a:lvl8pPr>
      <a:lvl9pPr marL="13767505" indent="-809853" algn="l" defTabSz="1619706" rtl="0" eaLnBrk="1" latinLnBrk="0" hangingPunct="1">
        <a:spcBef>
          <a:spcPct val="20000"/>
        </a:spcBef>
        <a:buFont typeface="Arial"/>
        <a:buChar char="•"/>
        <a:defRPr sz="7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1pPr>
      <a:lvl2pPr marL="1619706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2pPr>
      <a:lvl3pPr marL="3239413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4859119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4pPr>
      <a:lvl5pPr marL="6478826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5pPr>
      <a:lvl6pPr marL="8098532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6pPr>
      <a:lvl7pPr marL="9718239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7pPr>
      <a:lvl8pPr marL="11337945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8pPr>
      <a:lvl9pPr marL="12957652" algn="l" defTabSz="1619706" rtl="0" eaLnBrk="1" latinLnBrk="0" hangingPunct="1">
        <a:defRPr sz="6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hyperlink" Target="http://aidsinfo.nih.gov/contentfiles/Therapeutic_HIV_Vaccines_FS_en.pdf" TargetMode="External"/><Relationship Id="rId6" Type="http://schemas.openxmlformats.org/officeDocument/2006/relationships/hyperlink" Target="http://aidsinfo.nih.gov/contentfiles/HIVPreventionVaccines_FS_en.pdf" TargetMode="External"/><Relationship Id="rId7" Type="http://schemas.openxmlformats.org/officeDocument/2006/relationships/hyperlink" Target="http://www.niaid.nih.gov/topics/HIVAIDS/Understanding/Prevention/Pages/vaccineChallenges.aspx" TargetMode="External"/><Relationship Id="rId8" Type="http://schemas.openxmlformats.org/officeDocument/2006/relationships/hyperlink" Target="http://aidsinfo.nih.gov/contentfiles/WhatIsAClinicalTrial_FS_en.pdf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1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7151925" y="640292"/>
            <a:ext cx="222753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Helvetica"/>
                <a:cs typeface="Helvetica"/>
              </a:rPr>
              <a:t>Natural Resistance to HIV Harnessed for a Potential Cure</a:t>
            </a:r>
          </a:p>
          <a:p>
            <a:pPr algn="ctr"/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elvetica"/>
                <a:cs typeface="Helvetica"/>
              </a:rPr>
              <a:t>Lea M.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Helvetica"/>
                <a:cs typeface="Helvetica"/>
              </a:rPr>
              <a:t>Trush</a:t>
            </a:r>
            <a:endParaRPr lang="en-US" sz="3200" dirty="0" smtClean="0">
              <a:solidFill>
                <a:schemeClr val="bg2">
                  <a:lumMod val="40000"/>
                  <a:lumOff val="60000"/>
                </a:schemeClr>
              </a:solidFill>
              <a:latin typeface="Helvetica"/>
              <a:cs typeface="Helvetica"/>
            </a:endParaRPr>
          </a:p>
          <a:p>
            <a:pPr algn="ctr"/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elvetica"/>
                <a:cs typeface="Helvetica"/>
              </a:rPr>
              <a:t>Department of Molecular, Cellular, &amp; Biomedical Sciences</a:t>
            </a:r>
          </a:p>
          <a:p>
            <a:pPr algn="ctr"/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elvetica"/>
                <a:cs typeface="Helvetica"/>
              </a:rPr>
              <a:t>University of New Hampshire</a:t>
            </a:r>
          </a:p>
          <a:p>
            <a:pPr algn="ctr"/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Helvetica"/>
                <a:cs typeface="Helvetica"/>
              </a:rPr>
              <a:t>Durham, NH</a:t>
            </a:r>
            <a:endParaRPr lang="en-US" sz="3200" dirty="0">
              <a:solidFill>
                <a:schemeClr val="bg2">
                  <a:lumMod val="40000"/>
                  <a:lumOff val="60000"/>
                </a:schemeClr>
              </a:solidFill>
              <a:latin typeface="Helvetica"/>
              <a:cs typeface="Helvetica"/>
            </a:endParaRPr>
          </a:p>
        </p:txBody>
      </p:sp>
      <p:pic>
        <p:nvPicPr>
          <p:cNvPr id="15" name="Picture 2" descr="figure_13_22_0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" t="1043" r="1691" b="4055"/>
          <a:stretch/>
        </p:blipFill>
        <p:spPr bwMode="auto">
          <a:xfrm>
            <a:off x="20707452" y="3687281"/>
            <a:ext cx="3657506" cy="3489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901700" y="7187012"/>
            <a:ext cx="10644796" cy="3600986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elvetica"/>
                <a:cs typeface="Helvetica"/>
              </a:rPr>
              <a:t>Acquired Immune Deficiency Syndrome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HIV infection leads to AIDS.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The most extreme cause of immune suppression caused by a pathogen.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Officially recognized in 1981 by the USA.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Worldwide pandemic.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The World Health Organization (WHO) estimates more than 25 million people have died from AIDS.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Currently 33.5 million people are living with HIV infection. This number continues to grow at an alarming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rate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[3]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11041" y="7395956"/>
            <a:ext cx="12153917" cy="3231654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Helvetica"/>
                <a:cs typeface="Helvetica"/>
              </a:rPr>
              <a:t>CCR5</a:t>
            </a:r>
            <a:r>
              <a:rPr lang="en-US" sz="3600" b="1" dirty="0" smtClean="0">
                <a:solidFill>
                  <a:srgbClr val="000000"/>
                </a:solidFill>
                <a:latin typeface="Helvetica"/>
                <a:ea typeface="Lucida Grande"/>
                <a:cs typeface="Helvetica"/>
              </a:rPr>
              <a:t>Δ32 Mutation</a:t>
            </a:r>
            <a:endParaRPr lang="en-US" sz="3600" b="1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N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atural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resistance to HIV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infection is linked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to a DNA mutation. Known as the, CCR5Δ32 mutation,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it is 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32-base pair deletion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leading to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a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non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-functional CCR5 protein.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Gene frequency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of this mutant allele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Caucasian populations is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0.09 (10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%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are heterozygous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carriers &amp;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1% is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homozygous). Homozygous CCR5Δ32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alleles exhibit natural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resistance to infection. HIV entry is inhibited because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of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 absence of the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functional co-receptor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CCR5. Slower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progression of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HIV/AIDS correlates with carriers heterozygous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for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 CCR5Δ32 mutation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[3]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 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1702" y="11155473"/>
            <a:ext cx="10644794" cy="3970318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Helvetica"/>
                <a:cs typeface="Helvetica"/>
              </a:rPr>
              <a:t>Highly Active Antiretroviral Therapy</a:t>
            </a:r>
            <a:endParaRPr lang="en-US" sz="2400" b="1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Standard Treatment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Cocktail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of several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drugs</a:t>
            </a:r>
            <a:endParaRPr lang="en-US" sz="2400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Effective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in improving the quality of life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&amp; prolonging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survival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rate.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Lifelong therapy that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slows progression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of disease (no cure)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L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inked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with severe side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effect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s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,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rigid medication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schedules &amp;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dietary restrictions that make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compliance difficult.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H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igh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incidence of viral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mutation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R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equires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constant monitoring of viral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levels &amp; medication adjustments. </a:t>
            </a:r>
            <a:endParaRPr lang="en-US" sz="2400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P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atients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often face increasing outbreaks of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infection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[4]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01700" y="15432610"/>
            <a:ext cx="10644794" cy="6001642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Helvetica"/>
                <a:cs typeface="Helvetica"/>
              </a:rPr>
              <a:t>Vaccines</a:t>
            </a:r>
            <a:endParaRPr lang="en-US" sz="2400" b="1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Medical product administered to stimulate the body’s immune system in order to prevent or control an infection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Therapeutic-Designed to boost body’s immune response to better control an infection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[5]</a:t>
            </a:r>
            <a:endParaRPr lang="en-US" sz="2400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Preventative-Designed to protect people from initial infection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[6]</a:t>
            </a:r>
            <a:endParaRPr lang="en-US" sz="2400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r>
              <a:rPr lang="en-US" sz="3600" b="1" dirty="0" smtClean="0">
                <a:solidFill>
                  <a:schemeClr val="bg1"/>
                </a:solidFill>
                <a:latin typeface="Helvetica"/>
                <a:cs typeface="Helvetica"/>
              </a:rPr>
              <a:t>HIV Vaccine Challenges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HIV attacks &amp; destroys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CD4+ T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cells </a:t>
            </a:r>
            <a:endParaRPr lang="en-US" sz="2400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Few human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models of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recovery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Viral antigenic shift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Lack of: 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Practical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animal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model</a:t>
            </a:r>
            <a:endParaRPr lang="en-US" sz="2400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Knowledge of antigens recognized in actual HIV encounter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Unknown response needed to prevent HIV infection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Eliciting both humoral and cell-mediated immune responses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[7]</a:t>
            </a:r>
            <a:endParaRPr lang="en-US" sz="2400" b="1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1700" y="1786159"/>
            <a:ext cx="10644794" cy="5078313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  <a:effectLst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elvetica"/>
                <a:cs typeface="Helvetica"/>
              </a:rPr>
              <a:t>Human Immunodeficiency Virus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Viruses insert their genomes into host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cells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to utilize normal functions and machinery for their own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replication. </a:t>
            </a:r>
            <a:r>
              <a:rPr lang="en-US" sz="2400" dirty="0">
                <a:solidFill>
                  <a:schemeClr val="bg1"/>
                </a:solidFill>
                <a:latin typeface="Helvetica"/>
                <a:cs typeface="Helvetica"/>
              </a:rPr>
              <a:t>HIV is composed of a core, protein coat, and lipid 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envelope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[</a:t>
            </a:r>
            <a:r>
              <a:rPr lang="en-US" sz="2400" baseline="30000" dirty="0">
                <a:solidFill>
                  <a:schemeClr val="bg1"/>
                </a:solidFill>
                <a:latin typeface="Helvetica"/>
                <a:cs typeface="Helvetica"/>
              </a:rPr>
              <a:t>1</a:t>
            </a:r>
            <a:r>
              <a:rPr lang="en-US" sz="2400" baseline="30000" dirty="0" smtClean="0">
                <a:solidFill>
                  <a:schemeClr val="bg1"/>
                </a:solidFill>
                <a:latin typeface="Helvetica"/>
                <a:cs typeface="Helvetica"/>
              </a:rPr>
              <a:t>]</a:t>
            </a: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Helvetica"/>
                <a:cs typeface="Helvetica"/>
              </a:rPr>
              <a:t>HIV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predominantly infects CD4+ T lymphocytes. Viral entry requires co-receptor CCR5 or CXCR4.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 cells activate macrophages, help B-cells produce antibodies, &amp; kill infected cells.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Depletion of CD4+ T cells is due to direct cytopathic effects of HIV &amp; leads to gradual loss of immune competence.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AIDS diagnosed when T cell count below 200 cells/</a:t>
            </a:r>
            <a:r>
              <a:rPr lang="en-US" sz="2400" dirty="0" err="1" smtClean="0">
                <a:solidFill>
                  <a:srgbClr val="000000"/>
                </a:solidFill>
                <a:latin typeface="Helvetica"/>
                <a:cs typeface="Helvetica"/>
              </a:rPr>
              <a:t>ul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Opportunistic infections develop responsible for the majority of deaths associated with AIDS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[2]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1041" y="3687280"/>
            <a:ext cx="3657507" cy="3489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3857"/>
          <a:stretch/>
        </p:blipFill>
        <p:spPr>
          <a:xfrm>
            <a:off x="15868548" y="3687281"/>
            <a:ext cx="4838904" cy="348997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01702" y="21698130"/>
            <a:ext cx="10644794" cy="6186308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Helvetica"/>
                <a:cs typeface="Helvetica"/>
              </a:rPr>
              <a:t>Clinical Trials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HIV/AIDS clinical trials are research studies in which new therapies and prevention strategies for HIV infection and AIDS are tested in humans.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All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trials conducted are randomized, controlled, and double-blinded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studies.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Before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FDA approval, a product</a:t>
            </a:r>
            <a:r>
              <a:rPr lang="en-US" sz="2400" dirty="0">
                <a:solidFill>
                  <a:srgbClr val="FF0000"/>
                </a:solidFill>
                <a:latin typeface="Helvetica"/>
                <a:cs typeface="Helvetica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must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complete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5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phases of human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testing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[8]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</a:p>
          <a:p>
            <a:pPr marL="342900" indent="-342900">
              <a:buFont typeface="Arial"/>
              <a:buChar char="•"/>
            </a:pP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211041" y="17689704"/>
            <a:ext cx="12153917" cy="10187402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00"/>
                </a:solidFill>
                <a:latin typeface="Helvetica"/>
                <a:cs typeface="Helvetica"/>
              </a:rPr>
              <a:t>Man Cured of HIV Infection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Case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Report: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Timothy Brown was the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first person to be cured of HIV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infection.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Infected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with HIV during the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1990s. 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Treated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with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HAART from 2003-2007.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iagnosed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with acute myeloid leukemia (AML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) in 2007.</a:t>
            </a:r>
          </a:p>
          <a:p>
            <a:pPr marL="3582313" lvl="2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Bone marrow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makes abnormal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cells. Standard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treatment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chemotherapy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then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infusing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new stem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cells from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matching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donor.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They repopulate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the immune system and kill any remaining leukemia cells.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Methods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: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Started on chemotherapy and HAART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was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discontinued.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L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eukemia relapsed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7 months later.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Underwent stem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cell transplant infusing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CD4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+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stem cells from a homozygotic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CCR5Δ32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HLA-identical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donor. 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AML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relapsed after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332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days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Underwent second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transplant from the same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donor on day 391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Results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: 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At a 20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month follow-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up, testing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revealed complete remission of the AML and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no HIV RNA was detected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during viral load testing.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Conclusions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: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was difficult to find a donor match due to the rarity of the CR5Δ32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mutation. Therefore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he practically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of universal treatment by this approach is unfeasible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Findings highlight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role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of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CCR5 receptor during HIV-1 infection and warrants further investigation into the development of CCR5-targeted treatment options, described in subsequent clinical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trials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[9]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 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211041" y="10894909"/>
            <a:ext cx="12153917" cy="6494084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00"/>
                </a:solidFill>
                <a:latin typeface="Helvetica"/>
                <a:cs typeface="Helvetica"/>
              </a:rPr>
              <a:t>Toddler Cured of HIV Infection</a:t>
            </a:r>
            <a:endParaRPr lang="en-US" sz="3200" b="1" dirty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March 2,2013, scientists announced, 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26-month-year-old is now “functionally cured” of HIV infection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after exposure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to HIV during birth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by HIV+ mother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HIV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infection was confirmed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on 2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nd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 day of life by: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M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aternal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HIV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antibody</a:t>
            </a:r>
          </a:p>
          <a:p>
            <a:pPr marL="1962606" lvl="1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Infant HIV antibody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1962606" lvl="1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lasma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viral load (PVL)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tests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Initiated on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Antiretroviral Therapy at 30 hours of age but discontinued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18 months for unknown reasons.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On day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29 undetectable levels (&lt;20 copies virus/ml blood) of HIV RNA were observed.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Plasma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HIV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RNA levels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remain undetectable between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through 26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months of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age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This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is the first well-documented case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of 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functional cure in an HIV+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child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S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uggests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that very early ART may prevent establishment of a latent reservoir by preventing the infection of memory T cells. This potentially could lead to a cure in children. (</a:t>
            </a:r>
            <a:r>
              <a:rPr lang="en-US" sz="2400" dirty="0" err="1">
                <a:solidFill>
                  <a:srgbClr val="000000"/>
                </a:solidFill>
                <a:latin typeface="Helvetica"/>
                <a:cs typeface="Helvetica"/>
              </a:rPr>
              <a:t>Persaud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D, Gay H, et al. Functional HIV Cure after a Very Early ART of an Infected Infant, CROI 2013)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947958"/>
              </p:ext>
            </p:extLst>
          </p:nvPr>
        </p:nvGraphicFramePr>
        <p:xfrm>
          <a:off x="901702" y="24271387"/>
          <a:ext cx="10644794" cy="3605719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1117679"/>
                <a:gridCol w="9527115"/>
              </a:tblGrid>
              <a:tr h="405319"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Phase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Study Characteristics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</a:tr>
              <a:tr h="63358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Helvetica"/>
                          <a:cs typeface="Helvetica"/>
                        </a:rPr>
                        <a:t>0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elvetica"/>
                          <a:ea typeface="ＭＳ 明朝"/>
                          <a:cs typeface="Helvetica"/>
                        </a:rPr>
                        <a:t>Exploratory study involving very limited human exposure with no therapeutic or diagnostic goals.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Helvetica"/>
                          <a:cs typeface="Helvetica"/>
                        </a:rPr>
                        <a:t>1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elvetica"/>
                          <a:ea typeface="ＭＳ 明朝"/>
                          <a:cs typeface="Helvetica"/>
                        </a:rPr>
                        <a:t>Studies that are usually conducted with healthy volunteers and that emphasize safety.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Helvetica"/>
                          <a:cs typeface="Helvetica"/>
                        </a:rPr>
                        <a:t>2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elvetica"/>
                          <a:ea typeface="ＭＳ 明朝"/>
                          <a:cs typeface="Helvetica"/>
                        </a:rPr>
                        <a:t>Studies that gather preliminary data of effectiveness by comparing to a similar treatment, a placebo, or different treatment.</a:t>
                      </a:r>
                    </a:p>
                  </a:txBody>
                  <a:tcPr/>
                </a:tc>
              </a:tr>
              <a:tr h="69695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Helvetica"/>
                          <a:cs typeface="Helvetica"/>
                        </a:rPr>
                        <a:t>3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elvetica"/>
                          <a:ea typeface="ＭＳ 明朝"/>
                          <a:cs typeface="Helvetica"/>
                        </a:rPr>
                        <a:t>Studies that gather more information about safety and effectiveness by studying different populations and dosages.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Helvetica"/>
                          <a:cs typeface="Helvetica"/>
                        </a:rPr>
                        <a:t>4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elvetica"/>
                          <a:ea typeface="ＭＳ 明朝"/>
                          <a:cs typeface="Helvetica"/>
                        </a:rPr>
                        <a:t>Studies occurring after FDA approval for marketing.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938671"/>
              </p:ext>
            </p:extLst>
          </p:nvPr>
        </p:nvGraphicFramePr>
        <p:xfrm>
          <a:off x="25066794" y="6070940"/>
          <a:ext cx="10580519" cy="16002000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2529316"/>
                <a:gridCol w="1887793"/>
                <a:gridCol w="3535323"/>
                <a:gridCol w="2628087"/>
              </a:tblGrid>
              <a:tr h="340928"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Official Title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Purpose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Description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latin typeface="Helvetica"/>
                          <a:cs typeface="Helvetica"/>
                        </a:rPr>
                        <a:t>Outcome Measures</a:t>
                      </a:r>
                      <a:endParaRPr lang="en-US" sz="2000" b="1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</a:tr>
              <a:tr h="3064174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 Phase 1 Study of Autologous T-cells Genetically Modified at the CCR5 Gene by Zinc Finger Nucleases SB-728 in HIV-Infected Patients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To find out if  ZFN modified T-cells are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afe for humans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How ZFN modified T-cells affects HIV</a:t>
                      </a:r>
                      <a:r>
                        <a:rPr lang="en-US" sz="2000" dirty="0" smtClean="0">
                          <a:effectLst/>
                          <a:latin typeface="Helvetica"/>
                          <a:cs typeface="Helvetica"/>
                        </a:rPr>
                        <a:t>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Single infusion of 5-10 billion ZFN modified CD4+T cells will be given: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1- Patients failing HAART regimens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2- Patients doing well on HAART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3- Patients who have an undetectable viral load on HAART with suboptimal T cell  counts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Primary: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Safety</a:t>
                      </a:r>
                    </a:p>
                    <a:p>
                      <a:pPr marL="0" lvl="0" indent="0">
                        <a:buFont typeface="Arial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Secondary: 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 cell response 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T-cell count  &amp; HIV RNA levels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Viral load changes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Persistence of modified T cells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Monitor for viral drift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</a:tr>
              <a:tr h="3835779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 Phase 1 Dose Escalation, Single Dose Study of Autologous T-cells Genetically Modified at the CCR5 Gene by Zinc Finger Nucleases SB-728 in HIV-Infected Patients Who Exhibited Suboptimal CD4+ T-Cell Gains During Long-Term Antiretroviral Therapy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To find out if  ZFN modified T-cells are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afe for humans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How ZFN modified T-cells affects HIV</a:t>
                      </a:r>
                      <a:r>
                        <a:rPr lang="en-US" sz="2000" dirty="0" smtClean="0">
                          <a:effectLst/>
                          <a:latin typeface="Helvetica"/>
                          <a:cs typeface="Helvetica"/>
                        </a:rPr>
                        <a:t>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Single infusion of 5-10 billion ZFN modified CD4+T cells will be given: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1- 0.5-1.0 x 1010 SB-728-T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2- 2.0 x 1010 SB-728-T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3- 3.0 x 1010 SB-728-T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4 - Up to 4 HAART failure subjects; 0.5 to 3.0 x 1010 SB-728-T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5 (Phase 2) - 20 subjects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heterozygotic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for CCR5Δ32;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0.5 to 3.0 x 1010 SB-728-T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Primary: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Safety</a:t>
                      </a:r>
                    </a:p>
                    <a:p>
                      <a:pPr marL="0" lvl="0" indent="0">
                        <a:buFont typeface="Arial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Secondary: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Persistence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and activity of CCR5 ZFN-modified T-Cells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Helvetica"/>
                        <a:ea typeface="+mn-ea"/>
                        <a:cs typeface="Helvetica"/>
                      </a:endParaRPr>
                    </a:p>
                  </a:txBody>
                  <a:tcPr/>
                </a:tc>
              </a:tr>
              <a:tr h="2819350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 Phase 1, Open-Label Study to Assess the Effect of Escalating Doses of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 on the Engraftment of SB-728-T in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Aviremic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HIV-Infected Subjects on HAART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Evaluate escalating doses of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b="0" i="0" dirty="0" smtClean="0">
                          <a:latin typeface="Helvetica"/>
                          <a:ea typeface="Lucida Grande"/>
                          <a:cs typeface="Helvetica"/>
                        </a:rPr>
                        <a:t>® 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given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1 day prior to infusion regarding: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Safety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Tolerability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Effect on HIV viral load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Infusion of 5 to 30 billion ZFN modified CD4+ T cells 1 day following IV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1.0 g/m2: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1- IV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200 mg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2- IV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0.5 g/m2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3 - IV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1.0 g/m2</a:t>
                      </a:r>
                      <a:r>
                        <a:rPr lang="en-US" sz="2000" dirty="0" smtClean="0">
                          <a:effectLst/>
                          <a:latin typeface="Helvetica"/>
                          <a:cs typeface="Helvetica"/>
                        </a:rPr>
                        <a:t>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Primary: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Safety</a:t>
                      </a:r>
                    </a:p>
                    <a:p>
                      <a:pPr marL="0" lvl="0" indent="0">
                        <a:buFont typeface="Arial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Secondary: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Effect of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Cytotoxan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® 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Effects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on HIV-1 RNA levels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Change in CD4+ T-cell counts</a:t>
                      </a:r>
                      <a:r>
                        <a:rPr lang="en-US" sz="2000" dirty="0" smtClean="0">
                          <a:effectLst/>
                          <a:latin typeface="Helvetica"/>
                          <a:cs typeface="Helvetica"/>
                        </a:rPr>
                        <a:t>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</a:tr>
              <a:tr h="2421680"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 Phase 1/2, Open Label, Single Infusion Study of Autologous T-Cells Genetically Modified at the CCR5 Gene by Zinc Finger Nucleases (SB-728-T) in HIV Infected Subjects</a:t>
                      </a:r>
                      <a:endParaRPr lang="en-US" sz="2000" dirty="0">
                        <a:latin typeface="Helvetica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To find out if  ZFN modified T-cells are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 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afe for humans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How ZFN modified T-cells affects HIV</a:t>
                      </a:r>
                      <a:r>
                        <a:rPr lang="en-US" sz="2000" dirty="0" smtClean="0">
                          <a:effectLst/>
                          <a:latin typeface="Helvetica"/>
                          <a:cs typeface="Helvetica"/>
                        </a:rPr>
                        <a:t> 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Each infusion will be 5-30 billion modified CD4+ T-cells: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Cohort 1 – Subjects will receive one intravenous infusion of SB-728-T</a:t>
                      </a:r>
                    </a:p>
                    <a:p>
                      <a:pPr marL="0" marR="0" indent="0" algn="l" defTabSz="16197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solidFill>
                          <a:srgbClr val="000000"/>
                        </a:solidFill>
                        <a:latin typeface="Helvetica"/>
                        <a:ea typeface="ＭＳ 明朝"/>
                        <a:cs typeface="Helvetic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Primary: 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Safety</a:t>
                      </a:r>
                    </a:p>
                    <a:p>
                      <a:pPr marL="0" lvl="0" indent="0">
                        <a:buFont typeface="Arial"/>
                        <a:buNone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Secondary: 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Persistence of HIV RNA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Change in CD4+ T-cell count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Helvetica"/>
                          <a:ea typeface="+mn-ea"/>
                          <a:cs typeface="Helvetica"/>
                        </a:rPr>
                        <a:t>Persistence of SB-728-T in blood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Helvetica"/>
                        <a:ea typeface="+mn-ea"/>
                        <a:cs typeface="Helvetic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5066797" y="1778760"/>
            <a:ext cx="10580518" cy="3970318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Helvetica"/>
                <a:cs typeface="Helvetica"/>
              </a:rPr>
              <a:t>SB-728-T Clinical Trials</a:t>
            </a:r>
            <a:endParaRPr lang="en-US" sz="3600" b="1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 smtClean="0">
                <a:solidFill>
                  <a:srgbClr val="000000"/>
                </a:solidFill>
                <a:latin typeface="Helvetica"/>
                <a:cs typeface="Helvetica"/>
              </a:rPr>
              <a:t>Sangamo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Biosciences has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engineered a Zinc Finger Nuclease that efficiently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targets the disruption of the CCR5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gene.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By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generating a double stranded break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in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the CCR5 coding region upstream of the natural CCR5Δ32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mutation T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-cells can be modified, producing healthy, stable, and heritable HIV resistant CD4 T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cells. 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Modified HIV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resistant T cells could be reintroduced into HIV+ subjects potentially improving immunological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health.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Currently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,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the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safety and tolerability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of SB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-728-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 is being evaluated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in ongoing phase 1/2 trials and two phase 1 clinical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trials</a:t>
            </a:r>
            <a:r>
              <a:rPr lang="en-US" sz="240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[10]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066797" y="22436793"/>
            <a:ext cx="10580520" cy="5447645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40000"/>
                  <a:lumOff val="6000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Helvetica"/>
                <a:cs typeface="Helvetica"/>
              </a:rPr>
              <a:t>SB-728-T Preliminary Results</a:t>
            </a:r>
            <a:endParaRPr lang="en-US" sz="3600" b="1" dirty="0">
              <a:solidFill>
                <a:schemeClr val="bg1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Potent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inhibition of HIV infection in cells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expressing a portion of the HIV envelope fused to either CXCR4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or CCR5 HIV co-receptors. </a:t>
            </a:r>
            <a:endParaRPr lang="en-US" sz="240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Acute and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long term increases in total CD4+ T-cell counts.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Improved CD4:CD8 T-cell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ratio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bserved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level of CD4+ T-cell reconstitution is significantly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greater</a:t>
            </a:r>
            <a:endParaRPr lang="en-US" sz="2400" dirty="0">
              <a:solidFill>
                <a:srgbClr val="000000"/>
              </a:solidFill>
              <a:latin typeface="Helvetica"/>
              <a:cs typeface="Helvetica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Long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term increases in total CD4+ T-cell counts correlate with increased T</a:t>
            </a:r>
            <a:r>
              <a:rPr lang="en-US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CM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and increased ZFN-mediated CCR5 disrupted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</a:t>
            </a:r>
            <a:r>
              <a:rPr lang="en-US" sz="2400" baseline="-25000" dirty="0" smtClean="0">
                <a:solidFill>
                  <a:srgbClr val="000000"/>
                </a:solidFill>
                <a:latin typeface="Helvetica"/>
                <a:cs typeface="Helvetica"/>
              </a:rPr>
              <a:t>CM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Levels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of CCR5 disrupted T</a:t>
            </a:r>
            <a:r>
              <a:rPr lang="en-US" sz="2400" baseline="-25000" dirty="0">
                <a:solidFill>
                  <a:srgbClr val="000000"/>
                </a:solidFill>
                <a:latin typeface="Helvetica"/>
                <a:cs typeface="Helvetica"/>
              </a:rPr>
              <a:t>CM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were stable or increased over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time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ata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suggests SB-728-T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can provide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sustained improvement in CD4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memory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&amp;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potential to reconstitute the immune system in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HIV+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patients. O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ngoing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phase 2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trials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designed to maximize engraftment of SB-728-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T.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P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reliminary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data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expected TBA during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the first half of 2013 (</a:t>
            </a:r>
            <a:r>
              <a:rPr lang="en-US" sz="2400" dirty="0" err="1">
                <a:solidFill>
                  <a:srgbClr val="000000"/>
                </a:solidFill>
                <a:latin typeface="Helvetica"/>
                <a:cs typeface="Helvetica"/>
              </a:rPr>
              <a:t>Sekaly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 RP, Leslie G, presented at the CROI, Richmond, CA, </a:t>
            </a:r>
            <a:r>
              <a:rPr lang="en-US" sz="2400" dirty="0" smtClean="0">
                <a:solidFill>
                  <a:srgbClr val="000000"/>
                </a:solidFill>
                <a:latin typeface="Helvetica"/>
                <a:cs typeface="Helvetica"/>
              </a:rPr>
              <a:t>6 </a:t>
            </a:r>
            <a:r>
              <a:rPr lang="en-US" sz="2400" dirty="0">
                <a:solidFill>
                  <a:srgbClr val="000000"/>
                </a:solidFill>
                <a:latin typeface="Helvetica"/>
                <a:cs typeface="Helvetica"/>
              </a:rPr>
              <a:t>March 2013).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424614" y="28000819"/>
            <a:ext cx="25726771" cy="1181923"/>
          </a:xfrm>
          <a:prstGeom prst="rect">
            <a:avLst/>
          </a:prstGeom>
          <a:noFill/>
        </p:spPr>
        <p:txBody>
          <a:bodyPr wrap="square" numCol="2" rtlCol="0">
            <a:normAutofit fontScale="92500"/>
          </a:bodyPr>
          <a:lstStyle/>
          <a:p>
            <a:pPr lvl="0"/>
            <a:r>
              <a:rPr lang="en-US" sz="1200" b="1" dirty="0">
                <a:latin typeface="Helvetica"/>
                <a:cs typeface="Helvetica"/>
              </a:rPr>
              <a:t>References: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Kumar R, Abbas A, </a:t>
            </a:r>
            <a:r>
              <a:rPr lang="en-US" sz="1200" b="1" dirty="0" err="1" smtClean="0">
                <a:latin typeface="Helvetica"/>
                <a:cs typeface="Helvetica"/>
              </a:rPr>
              <a:t>DeLancey</a:t>
            </a:r>
            <a:r>
              <a:rPr lang="en-US" sz="1200" b="1" dirty="0" smtClean="0">
                <a:latin typeface="Helvetica"/>
                <a:cs typeface="Helvetica"/>
              </a:rPr>
              <a:t> A, Malone E.</a:t>
            </a:r>
            <a:r>
              <a:rPr lang="en-US" sz="1200" dirty="0" smtClean="0">
                <a:latin typeface="Helvetica"/>
                <a:cs typeface="Helvetica"/>
              </a:rPr>
              <a:t> 2010. Diseases of the Immune System, p. 235-249. Robbins and </a:t>
            </a:r>
            <a:r>
              <a:rPr lang="en-US" sz="1200" dirty="0" err="1" smtClean="0">
                <a:latin typeface="Helvetica"/>
                <a:cs typeface="Helvetica"/>
              </a:rPr>
              <a:t>Cotran</a:t>
            </a:r>
            <a:r>
              <a:rPr lang="en-US" sz="1200" dirty="0" smtClean="0">
                <a:latin typeface="Helvetica"/>
                <a:cs typeface="Helvetica"/>
              </a:rPr>
              <a:t> Pathologic Basis of Disease, 8</a:t>
            </a:r>
            <a:r>
              <a:rPr lang="en-US" sz="1200" baseline="30000" dirty="0" smtClean="0">
                <a:latin typeface="Helvetica"/>
                <a:cs typeface="Helvetica"/>
              </a:rPr>
              <a:t>th</a:t>
            </a:r>
            <a:r>
              <a:rPr lang="en-US" sz="1200" dirty="0" smtClean="0">
                <a:latin typeface="Helvetica"/>
                <a:cs typeface="Helvetica"/>
              </a:rPr>
              <a:t> ed. Saunders, Philadelphia, PA.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Goering R, </a:t>
            </a:r>
            <a:r>
              <a:rPr lang="en-US" sz="1200" b="1" dirty="0" err="1" smtClean="0">
                <a:latin typeface="Helvetica"/>
                <a:cs typeface="Helvetica"/>
              </a:rPr>
              <a:t>Dockrell</a:t>
            </a:r>
            <a:r>
              <a:rPr lang="en-US" sz="1200" b="1" dirty="0" smtClean="0">
                <a:latin typeface="Helvetica"/>
                <a:cs typeface="Helvetica"/>
              </a:rPr>
              <a:t> H, Zuckerman M, Wakelin D, </a:t>
            </a:r>
            <a:r>
              <a:rPr lang="en-US" sz="1200" b="1" dirty="0" err="1" smtClean="0">
                <a:latin typeface="Helvetica"/>
                <a:cs typeface="Helvetica"/>
              </a:rPr>
              <a:t>Roitt</a:t>
            </a:r>
            <a:r>
              <a:rPr lang="en-US" sz="1200" b="1" dirty="0" smtClean="0">
                <a:latin typeface="Helvetica"/>
                <a:cs typeface="Helvetica"/>
              </a:rPr>
              <a:t> I, Mims C, </a:t>
            </a:r>
            <a:r>
              <a:rPr lang="en-US" sz="1200" b="1" dirty="0" err="1" smtClean="0">
                <a:latin typeface="Helvetica"/>
                <a:cs typeface="Helvetica"/>
              </a:rPr>
              <a:t>Chiodini</a:t>
            </a:r>
            <a:r>
              <a:rPr lang="en-US" sz="1200" b="1" dirty="0" smtClean="0">
                <a:latin typeface="Helvetica"/>
                <a:cs typeface="Helvetica"/>
              </a:rPr>
              <a:t> P</a:t>
            </a:r>
            <a:r>
              <a:rPr lang="en-US" sz="1200" dirty="0" smtClean="0">
                <a:latin typeface="Helvetica"/>
                <a:cs typeface="Helvetica"/>
              </a:rPr>
              <a:t>. 2008. Sexually transmitted diseases, p. 274-285. Mims’ Medical Microbiology, 4</a:t>
            </a:r>
            <a:r>
              <a:rPr lang="en-US" sz="1200" baseline="30000" dirty="0" smtClean="0">
                <a:latin typeface="Helvetica"/>
                <a:cs typeface="Helvetica"/>
              </a:rPr>
              <a:t>th</a:t>
            </a:r>
            <a:r>
              <a:rPr lang="en-US" sz="1200" dirty="0" smtClean="0">
                <a:latin typeface="Helvetica"/>
                <a:cs typeface="Helvetica"/>
              </a:rPr>
              <a:t> ed. Mosby, Philadelphia, PA.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Murphy K.</a:t>
            </a:r>
            <a:r>
              <a:rPr lang="en-US" sz="1200" dirty="0" smtClean="0">
                <a:latin typeface="Helvetica"/>
                <a:cs typeface="Helvetica"/>
              </a:rPr>
              <a:t> 2012. Failures of Host Defense Mechanisms, p. 543-563. </a:t>
            </a:r>
            <a:r>
              <a:rPr lang="en-US" sz="1200" dirty="0" err="1" smtClean="0">
                <a:latin typeface="Helvetica"/>
                <a:cs typeface="Helvetica"/>
              </a:rPr>
              <a:t>Janeway’s</a:t>
            </a:r>
            <a:r>
              <a:rPr lang="en-US" sz="1200" dirty="0" smtClean="0">
                <a:latin typeface="Helvetica"/>
                <a:cs typeface="Helvetica"/>
              </a:rPr>
              <a:t> </a:t>
            </a:r>
            <a:r>
              <a:rPr lang="en-US" sz="1200" dirty="0" err="1" smtClean="0">
                <a:latin typeface="Helvetica"/>
                <a:cs typeface="Helvetica"/>
              </a:rPr>
              <a:t>Immunobiology</a:t>
            </a:r>
            <a:r>
              <a:rPr lang="en-US" sz="1200" dirty="0" smtClean="0">
                <a:latin typeface="Helvetica"/>
                <a:cs typeface="Helvetica"/>
              </a:rPr>
              <a:t>, 8</a:t>
            </a:r>
            <a:r>
              <a:rPr lang="en-US" sz="1200" baseline="30000" dirty="0" smtClean="0">
                <a:latin typeface="Helvetica"/>
                <a:cs typeface="Helvetica"/>
              </a:rPr>
              <a:t>th</a:t>
            </a:r>
            <a:r>
              <a:rPr lang="en-US" sz="1200" dirty="0" smtClean="0">
                <a:latin typeface="Helvetica"/>
                <a:cs typeface="Helvetica"/>
              </a:rPr>
              <a:t> ed. Garland Science, New York, NY.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Chung J. Rossi J. Jung U.</a:t>
            </a:r>
            <a:r>
              <a:rPr lang="en-US" sz="1200" dirty="0" smtClean="0">
                <a:latin typeface="Helvetica"/>
                <a:cs typeface="Helvetica"/>
              </a:rPr>
              <a:t> 2011. Current progress and challenges in HIV gene therapy. Future Virology. </a:t>
            </a:r>
            <a:r>
              <a:rPr lang="en-US" sz="1200" b="1" dirty="0" smtClean="0">
                <a:latin typeface="Helvetica"/>
                <a:cs typeface="Helvetica"/>
              </a:rPr>
              <a:t>6</a:t>
            </a:r>
            <a:r>
              <a:rPr lang="en-US" sz="1200" dirty="0" smtClean="0">
                <a:latin typeface="Helvetica"/>
                <a:cs typeface="Helvetica"/>
              </a:rPr>
              <a:t> (11):1319-1328.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err="1" smtClean="0">
                <a:latin typeface="Helvetica"/>
                <a:cs typeface="Helvetica"/>
              </a:rPr>
              <a:t>AIDSinfo</a:t>
            </a:r>
            <a:r>
              <a:rPr lang="en-US" sz="1200" b="1" dirty="0" smtClean="0">
                <a:latin typeface="Helvetica"/>
                <a:cs typeface="Helvetica"/>
              </a:rPr>
              <a:t>.</a:t>
            </a:r>
            <a:r>
              <a:rPr lang="en-US" sz="1200" dirty="0" smtClean="0">
                <a:latin typeface="Helvetica"/>
                <a:cs typeface="Helvetica"/>
              </a:rPr>
              <a:t> May 2006, positing date. Therapeutic HIV Vaccines. U.S. Department of Health &amp; Human Services, Bethesda, MD. </a:t>
            </a:r>
            <a:r>
              <a:rPr lang="en-US" sz="1200" dirty="0" smtClean="0">
                <a:latin typeface="Helvetica"/>
                <a:cs typeface="Helvetica"/>
                <a:hlinkClick r:id="rId5"/>
              </a:rPr>
              <a:t>http://aidsinfo.nih.gov/contentfiles/Therapeutic_HIV_Vaccines_FS_en.pdf</a:t>
            </a:r>
            <a:endParaRPr lang="en-US" sz="1200" dirty="0" smtClean="0">
              <a:latin typeface="Helvetica"/>
              <a:cs typeface="Helvetica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err="1" smtClean="0">
                <a:latin typeface="Helvetica"/>
                <a:cs typeface="Helvetica"/>
              </a:rPr>
              <a:t>AIDSinfo</a:t>
            </a:r>
            <a:r>
              <a:rPr lang="en-US" sz="1200" b="1" dirty="0" smtClean="0">
                <a:latin typeface="Helvetica"/>
                <a:cs typeface="Helvetica"/>
              </a:rPr>
              <a:t>.</a:t>
            </a:r>
            <a:r>
              <a:rPr lang="en-US" sz="1200" dirty="0" smtClean="0">
                <a:latin typeface="Helvetica"/>
                <a:cs typeface="Helvetica"/>
              </a:rPr>
              <a:t> May 2006, positing date. Preventative HIV Vaccines. U.S. Department of Health &amp; Human Services, Bethesda, MD. </a:t>
            </a:r>
            <a:r>
              <a:rPr lang="en-US" sz="1200" dirty="0" smtClean="0">
                <a:latin typeface="Helvetica"/>
                <a:cs typeface="Helvetica"/>
                <a:hlinkClick r:id="rId6"/>
              </a:rPr>
              <a:t>http://aidsinfo.nih.gov/contentfiles/HIVPreventionVaccines_FS_en.pdf</a:t>
            </a:r>
            <a:endParaRPr lang="en-US" sz="1200" dirty="0" smtClean="0">
              <a:latin typeface="Helvetica"/>
              <a:cs typeface="Helvetica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National Institute of Allergy and Infectious Diseases.</a:t>
            </a:r>
            <a:r>
              <a:rPr lang="en-US" sz="1200" dirty="0" smtClean="0">
                <a:latin typeface="Helvetica"/>
                <a:cs typeface="Helvetica"/>
              </a:rPr>
              <a:t> September 2008, posting date. HIV/AIDS, Challenges in Designing HIV Vaccines. NIH, U.S. Department of Health &amp; Human Services, Bethesda, MD. </a:t>
            </a:r>
            <a:r>
              <a:rPr lang="en-US" sz="1200" u="sng" dirty="0" smtClean="0">
                <a:latin typeface="Helvetica"/>
                <a:cs typeface="Helvetica"/>
                <a:hlinkClick r:id="rId7"/>
              </a:rPr>
              <a:t>http://www.niaid.nih.gov/topics/HIVAIDS/Understanding/Prevention/Pages/vaccineChallenges.aspx</a:t>
            </a:r>
            <a:endParaRPr lang="en-US" sz="1200" dirty="0" smtClean="0">
              <a:latin typeface="Helvetica"/>
              <a:cs typeface="Helvetica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err="1" smtClean="0">
                <a:latin typeface="Helvetica"/>
                <a:cs typeface="Helvetica"/>
              </a:rPr>
              <a:t>AIDSinfo</a:t>
            </a:r>
            <a:r>
              <a:rPr lang="en-US" sz="1200" b="1" dirty="0" smtClean="0">
                <a:latin typeface="Helvetica"/>
                <a:cs typeface="Helvetica"/>
              </a:rPr>
              <a:t>.</a:t>
            </a:r>
            <a:r>
              <a:rPr lang="en-US" sz="1200" dirty="0" smtClean="0">
                <a:latin typeface="Helvetica"/>
                <a:cs typeface="Helvetica"/>
              </a:rPr>
              <a:t> May 2006, positing date. What Is an HIV/AIDS Clinical Trial?. U.S. Department of Health &amp; Human Services, Bethesda, MD. </a:t>
            </a:r>
            <a:r>
              <a:rPr lang="en-US" sz="1200" u="sng" dirty="0" smtClean="0">
                <a:latin typeface="Helvetica"/>
                <a:cs typeface="Helvetica"/>
                <a:hlinkClick r:id="rId8"/>
              </a:rPr>
              <a:t>http://aidsinfo.nih.gov/contentfiles/WhatIsAClinicalTrial_FS_en.pdf</a:t>
            </a:r>
            <a:endParaRPr lang="en-US" sz="1200" dirty="0" smtClean="0">
              <a:latin typeface="Helvetica"/>
              <a:cs typeface="Helvetica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err="1" smtClean="0">
                <a:latin typeface="Helvetica"/>
                <a:cs typeface="Helvetica"/>
              </a:rPr>
              <a:t>Hutter</a:t>
            </a:r>
            <a:r>
              <a:rPr lang="en-US" sz="1200" b="1" dirty="0" smtClean="0">
                <a:latin typeface="Helvetica"/>
                <a:cs typeface="Helvetica"/>
              </a:rPr>
              <a:t> G, Nowak D, et al.</a:t>
            </a:r>
            <a:r>
              <a:rPr lang="en-US" sz="1200" dirty="0" smtClean="0">
                <a:latin typeface="Helvetica"/>
                <a:cs typeface="Helvetica"/>
              </a:rPr>
              <a:t> 2009. Long-Term Control of HIV by CCR5 Delta32/Delta32 Stem-Cell Transplantation. N Engl. J. Med. </a:t>
            </a:r>
            <a:r>
              <a:rPr lang="en-US" sz="1200" b="1" dirty="0" smtClean="0">
                <a:latin typeface="Helvetica"/>
                <a:cs typeface="Helvetica"/>
              </a:rPr>
              <a:t>360</a:t>
            </a:r>
            <a:r>
              <a:rPr lang="en-US" sz="1200" dirty="0" smtClean="0">
                <a:latin typeface="Helvetica"/>
                <a:cs typeface="Helvetica"/>
              </a:rPr>
              <a:t>:692-698.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b="1" dirty="0" smtClean="0">
                <a:latin typeface="Helvetica"/>
                <a:cs typeface="Helvetica"/>
              </a:rPr>
              <a:t>Maier D, Brennan A, Jiang S, et al.</a:t>
            </a:r>
            <a:r>
              <a:rPr lang="en-US" sz="1200" dirty="0" smtClean="0">
                <a:latin typeface="Helvetica"/>
                <a:cs typeface="Helvetica"/>
              </a:rPr>
              <a:t> 2012. Efficient Clinical Scale Gene Modification via Zinc Zinger Nucleases Targeted Disruption of the HIV Co-Receptor CCR5. Human Gene Therapy., in press.</a:t>
            </a:r>
          </a:p>
          <a:p>
            <a:pPr lvl="0"/>
            <a:endParaRPr lang="en-US" sz="1200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743801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2292</Words>
  <Application>Microsoft Macintosh PowerPoint</Application>
  <PresentationFormat>Custom</PresentationFormat>
  <Paragraphs>176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 Trush</dc:creator>
  <cp:lastModifiedBy>Lea Trush</cp:lastModifiedBy>
  <cp:revision>126</cp:revision>
  <cp:lastPrinted>2013-04-22T23:20:21Z</cp:lastPrinted>
  <dcterms:created xsi:type="dcterms:W3CDTF">2013-04-15T19:34:59Z</dcterms:created>
  <dcterms:modified xsi:type="dcterms:W3CDTF">2013-04-24T11:35:55Z</dcterms:modified>
</cp:coreProperties>
</file>