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docx" ContentType="application/vnd.openxmlformats-officedocument.wordprocessingml.document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9" r:id="rId2"/>
  </p:sldIdLst>
  <p:sldSz cx="41148000" cy="21945600"/>
  <p:notesSz cx="14782800" cy="9296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1400" b="1" kern="1200">
        <a:solidFill>
          <a:schemeClr val="tx2"/>
        </a:solidFill>
        <a:latin typeface="Arial" charset="0"/>
        <a:ea typeface="+mn-ea"/>
        <a:cs typeface="+mn-cs"/>
      </a:defRPr>
    </a:lvl1pPr>
    <a:lvl2pPr marL="484188" indent="-26988" algn="l" rtl="0" fontAlgn="base">
      <a:spcBef>
        <a:spcPct val="0"/>
      </a:spcBef>
      <a:spcAft>
        <a:spcPct val="0"/>
      </a:spcAft>
      <a:defRPr sz="1400" b="1" kern="1200">
        <a:solidFill>
          <a:schemeClr val="tx2"/>
        </a:solidFill>
        <a:latin typeface="Arial" charset="0"/>
        <a:ea typeface="+mn-ea"/>
        <a:cs typeface="+mn-cs"/>
      </a:defRPr>
    </a:lvl2pPr>
    <a:lvl3pPr marL="968375" indent="-53975" algn="l" rtl="0" fontAlgn="base">
      <a:spcBef>
        <a:spcPct val="0"/>
      </a:spcBef>
      <a:spcAft>
        <a:spcPct val="0"/>
      </a:spcAft>
      <a:defRPr sz="1400" b="1" kern="1200">
        <a:solidFill>
          <a:schemeClr val="tx2"/>
        </a:solidFill>
        <a:latin typeface="Arial" charset="0"/>
        <a:ea typeface="+mn-ea"/>
        <a:cs typeface="+mn-cs"/>
      </a:defRPr>
    </a:lvl3pPr>
    <a:lvl4pPr marL="1454150" indent="-82550" algn="l" rtl="0" fontAlgn="base">
      <a:spcBef>
        <a:spcPct val="0"/>
      </a:spcBef>
      <a:spcAft>
        <a:spcPct val="0"/>
      </a:spcAft>
      <a:defRPr sz="1400" b="1" kern="1200">
        <a:solidFill>
          <a:schemeClr val="tx2"/>
        </a:solidFill>
        <a:latin typeface="Arial" charset="0"/>
        <a:ea typeface="+mn-ea"/>
        <a:cs typeface="+mn-cs"/>
      </a:defRPr>
    </a:lvl4pPr>
    <a:lvl5pPr marL="1938338" indent="-109538" algn="l" rtl="0" fontAlgn="base">
      <a:spcBef>
        <a:spcPct val="0"/>
      </a:spcBef>
      <a:spcAft>
        <a:spcPct val="0"/>
      </a:spcAft>
      <a:defRPr sz="1400" b="1" kern="1200">
        <a:solidFill>
          <a:schemeClr val="tx2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400" b="1" kern="1200">
        <a:solidFill>
          <a:schemeClr val="tx2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1400" b="1" kern="1200">
        <a:solidFill>
          <a:schemeClr val="tx2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1400" b="1" kern="1200">
        <a:solidFill>
          <a:schemeClr val="tx2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1400" b="1" kern="1200">
        <a:solidFill>
          <a:schemeClr val="tx2"/>
        </a:solidFill>
        <a:latin typeface="Arial" charset="0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krajagop" initials="k" lastIdx="6" clrIdx="0"/>
  <p:cmAuthor id="1" name="Christine Nichols" initials="CN" lastIdx="15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0"/>
      </p:ext>
    </p:extLst>
  </p:showPr>
  <p:clrMru>
    <a:srgbClr val="339966"/>
    <a:srgbClr val="FFFFE9"/>
    <a:srgbClr val="FF0066"/>
    <a:srgbClr val="E9EFFF"/>
    <a:srgbClr val="AF333F"/>
    <a:srgbClr val="65D9E9"/>
    <a:srgbClr val="7DCDFF"/>
    <a:srgbClr val="011F73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8781" autoAdjust="0"/>
    <p:restoredTop sz="99882" autoAdjust="0"/>
  </p:normalViewPr>
  <p:slideViewPr>
    <p:cSldViewPr>
      <p:cViewPr>
        <p:scale>
          <a:sx n="20" d="100"/>
          <a:sy n="20" d="100"/>
        </p:scale>
        <p:origin x="-1254" y="-336"/>
      </p:cViewPr>
      <p:guideLst>
        <p:guide orient="horz" pos="6912"/>
        <p:guide pos="129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notesMaster" Target="notesMasters/notesMaster1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commentAuthors" Target="commentAuthors.xml"/><Relationship Id="rId4" Type="http://schemas.openxmlformats.org/officeDocument/2006/relationships/handoutMaster" Target="handoutMasters/handoutMaster1.xml"/><Relationship Id="rId9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image" Target="../media/image2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6405563" cy="466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51229" tIns="75611" rIns="151229" bIns="75611" numCol="1" anchor="t" anchorCtr="0" compatLnSpc="1">
            <a:prstTxWarp prst="textNoShape">
              <a:avLst/>
            </a:prstTxWarp>
          </a:bodyPr>
          <a:lstStyle>
            <a:lvl1pPr defTabSz="1512888">
              <a:defRPr sz="1900" b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8374063" y="0"/>
            <a:ext cx="6405562" cy="466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51229" tIns="75611" rIns="151229" bIns="75611" numCol="1" anchor="t" anchorCtr="0" compatLnSpc="1">
            <a:prstTxWarp prst="textNoShape">
              <a:avLst/>
            </a:prstTxWarp>
          </a:bodyPr>
          <a:lstStyle>
            <a:lvl1pPr algn="r" defTabSz="1512888">
              <a:defRPr sz="1900" b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2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29675"/>
            <a:ext cx="6405563" cy="46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51229" tIns="75611" rIns="151229" bIns="75611" numCol="1" anchor="b" anchorCtr="0" compatLnSpc="1">
            <a:prstTxWarp prst="textNoShape">
              <a:avLst/>
            </a:prstTxWarp>
          </a:bodyPr>
          <a:lstStyle>
            <a:lvl1pPr defTabSz="1512888">
              <a:defRPr sz="1900" b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2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8374063" y="8829675"/>
            <a:ext cx="6405562" cy="46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51229" tIns="75611" rIns="151229" bIns="75611" numCol="1" anchor="b" anchorCtr="0" compatLnSpc="1">
            <a:prstTxWarp prst="textNoShape">
              <a:avLst/>
            </a:prstTxWarp>
          </a:bodyPr>
          <a:lstStyle>
            <a:lvl1pPr algn="r" defTabSz="1512888">
              <a:defRPr sz="1900" b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5E3C863B-3B9E-4A45-9900-E2FEEE4D3A3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29607503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6405563" cy="466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51229" tIns="75611" rIns="151229" bIns="75611" numCol="1" anchor="t" anchorCtr="0" compatLnSpc="1">
            <a:prstTxWarp prst="textNoShape">
              <a:avLst/>
            </a:prstTxWarp>
          </a:bodyPr>
          <a:lstStyle>
            <a:lvl1pPr defTabSz="1512888">
              <a:defRPr sz="1900" b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8374063" y="0"/>
            <a:ext cx="6405562" cy="466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51229" tIns="75611" rIns="151229" bIns="75611" numCol="1" anchor="t" anchorCtr="0" compatLnSpc="1">
            <a:prstTxWarp prst="textNoShape">
              <a:avLst/>
            </a:prstTxWarp>
          </a:bodyPr>
          <a:lstStyle>
            <a:lvl1pPr algn="r" defTabSz="1512888">
              <a:defRPr sz="1900" b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4124325" y="696913"/>
            <a:ext cx="6534150" cy="348456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7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1477963" y="4418013"/>
            <a:ext cx="11826875" cy="418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51229" tIns="75611" rIns="151229" bIns="7561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297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29675"/>
            <a:ext cx="6405563" cy="46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51229" tIns="75611" rIns="151229" bIns="75611" numCol="1" anchor="b" anchorCtr="0" compatLnSpc="1">
            <a:prstTxWarp prst="textNoShape">
              <a:avLst/>
            </a:prstTxWarp>
          </a:bodyPr>
          <a:lstStyle>
            <a:lvl1pPr defTabSz="1512888">
              <a:defRPr sz="1900" b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7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8374063" y="8829675"/>
            <a:ext cx="6405562" cy="46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51229" tIns="75611" rIns="151229" bIns="75611" numCol="1" anchor="b" anchorCtr="0" compatLnSpc="1">
            <a:prstTxWarp prst="textNoShape">
              <a:avLst/>
            </a:prstTxWarp>
          </a:bodyPr>
          <a:lstStyle>
            <a:lvl1pPr algn="r" defTabSz="1512888">
              <a:defRPr sz="1900" b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489837CF-B59D-47B7-B37F-DC4CF658B00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50492492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Arial" charset="0"/>
        <a:ea typeface="+mn-ea"/>
        <a:cs typeface="+mn-cs"/>
      </a:defRPr>
    </a:lvl1pPr>
    <a:lvl2pPr marL="484188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Arial" charset="0"/>
        <a:ea typeface="+mn-ea"/>
        <a:cs typeface="+mn-cs"/>
      </a:defRPr>
    </a:lvl2pPr>
    <a:lvl3pPr marL="968375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Arial" charset="0"/>
        <a:ea typeface="+mn-ea"/>
        <a:cs typeface="+mn-cs"/>
      </a:defRPr>
    </a:lvl3pPr>
    <a:lvl4pPr marL="1454150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Arial" charset="0"/>
        <a:ea typeface="+mn-ea"/>
        <a:cs typeface="+mn-cs"/>
      </a:defRPr>
    </a:lvl4pPr>
    <a:lvl5pPr marL="1938338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Arial" charset="0"/>
        <a:ea typeface="+mn-ea"/>
        <a:cs typeface="+mn-cs"/>
      </a:defRPr>
    </a:lvl5pPr>
    <a:lvl6pPr marL="2424532" algn="l" defTabSz="969813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909438" algn="l" defTabSz="969813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394344" algn="l" defTabSz="969813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879251" algn="l" defTabSz="969813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86765" y="6818169"/>
            <a:ext cx="34974471" cy="4703618"/>
          </a:xfrm>
          <a:prstGeom prst="rect">
            <a:avLst/>
          </a:prstGeom>
        </p:spPr>
        <p:txBody>
          <a:bodyPr lIns="96981" tIns="48491" rIns="96981" bIns="48491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171870" y="12436188"/>
            <a:ext cx="28804265" cy="5607627"/>
          </a:xfrm>
          <a:prstGeom prst="rect">
            <a:avLst/>
          </a:prstGeom>
        </p:spPr>
        <p:txBody>
          <a:bodyPr lIns="96981" tIns="48491" rIns="96981" bIns="48491"/>
          <a:lstStyle>
            <a:lvl1pPr marL="0" indent="0" algn="ctr">
              <a:buNone/>
              <a:defRPr/>
            </a:lvl1pPr>
            <a:lvl2pPr marL="484906" indent="0" algn="ctr">
              <a:buNone/>
              <a:defRPr/>
            </a:lvl2pPr>
            <a:lvl3pPr marL="969813" indent="0" algn="ctr">
              <a:buNone/>
              <a:defRPr/>
            </a:lvl3pPr>
            <a:lvl4pPr marL="1454719" indent="0" algn="ctr">
              <a:buNone/>
              <a:defRPr/>
            </a:lvl4pPr>
            <a:lvl5pPr marL="1939625" indent="0" algn="ctr">
              <a:buNone/>
              <a:defRPr/>
            </a:lvl5pPr>
            <a:lvl6pPr marL="2424532" indent="0" algn="ctr">
              <a:buNone/>
              <a:defRPr/>
            </a:lvl6pPr>
            <a:lvl7pPr marL="2909438" indent="0" algn="ctr">
              <a:buNone/>
              <a:defRPr/>
            </a:lvl7pPr>
            <a:lvl8pPr marL="3394344" indent="0" algn="ctr">
              <a:buNone/>
              <a:defRPr/>
            </a:lvl8pPr>
            <a:lvl9pPr marL="3879251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7195559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56736" y="878032"/>
            <a:ext cx="37034529" cy="3657600"/>
          </a:xfrm>
          <a:prstGeom prst="rect">
            <a:avLst/>
          </a:prstGeom>
        </p:spPr>
        <p:txBody>
          <a:bodyPr lIns="96981" tIns="48491" rIns="96981" bIns="48491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56736" y="5120987"/>
            <a:ext cx="37034529" cy="14483195"/>
          </a:xfrm>
          <a:prstGeom prst="rect">
            <a:avLst/>
          </a:prstGeom>
        </p:spPr>
        <p:txBody>
          <a:bodyPr lIns="96981" tIns="48491" rIns="96981" bIns="48491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0902208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51238" y="14102198"/>
            <a:ext cx="34974471" cy="4358986"/>
          </a:xfrm>
          <a:prstGeom prst="rect">
            <a:avLst/>
          </a:prstGeom>
        </p:spPr>
        <p:txBody>
          <a:bodyPr lIns="96981" tIns="48491" rIns="96981" bIns="48491" anchor="t"/>
          <a:lstStyle>
            <a:lvl1pPr algn="l">
              <a:defRPr sz="42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51238" y="9301598"/>
            <a:ext cx="34974471" cy="4800600"/>
          </a:xfrm>
          <a:prstGeom prst="rect">
            <a:avLst/>
          </a:prstGeom>
        </p:spPr>
        <p:txBody>
          <a:bodyPr lIns="96981" tIns="48491" rIns="96981" bIns="48491" anchor="b"/>
          <a:lstStyle>
            <a:lvl1pPr marL="0" indent="0">
              <a:buNone/>
              <a:defRPr sz="2100"/>
            </a:lvl1pPr>
            <a:lvl2pPr marL="484906" indent="0">
              <a:buNone/>
              <a:defRPr sz="1900"/>
            </a:lvl2pPr>
            <a:lvl3pPr marL="969813" indent="0">
              <a:buNone/>
              <a:defRPr sz="1700"/>
            </a:lvl3pPr>
            <a:lvl4pPr marL="1454719" indent="0">
              <a:buNone/>
              <a:defRPr sz="1500"/>
            </a:lvl4pPr>
            <a:lvl5pPr marL="1939625" indent="0">
              <a:buNone/>
              <a:defRPr sz="1500"/>
            </a:lvl5pPr>
            <a:lvl6pPr marL="2424532" indent="0">
              <a:buNone/>
              <a:defRPr sz="1500"/>
            </a:lvl6pPr>
            <a:lvl7pPr marL="2909438" indent="0">
              <a:buNone/>
              <a:defRPr sz="1500"/>
            </a:lvl7pPr>
            <a:lvl8pPr marL="3394344" indent="0">
              <a:buNone/>
              <a:defRPr sz="1500"/>
            </a:lvl8pPr>
            <a:lvl9pPr marL="3879251" indent="0">
              <a:buNone/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="" xmlns:p14="http://schemas.microsoft.com/office/powerpoint/2010/main" val="5448556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56736" y="878032"/>
            <a:ext cx="37034529" cy="3657600"/>
          </a:xfrm>
          <a:prstGeom prst="rect">
            <a:avLst/>
          </a:prstGeom>
        </p:spPr>
        <p:txBody>
          <a:bodyPr lIns="96981" tIns="48491" rIns="96981" bIns="48491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056737" y="5120987"/>
            <a:ext cx="18437520" cy="14483195"/>
          </a:xfrm>
          <a:prstGeom prst="rect">
            <a:avLst/>
          </a:prstGeom>
        </p:spPr>
        <p:txBody>
          <a:bodyPr lIns="96981" tIns="48491" rIns="96981" bIns="48491"/>
          <a:lstStyle>
            <a:lvl1pPr>
              <a:defRPr sz="3000"/>
            </a:lvl1pPr>
            <a:lvl2pPr>
              <a:defRPr sz="25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0653745" y="5120987"/>
            <a:ext cx="18437520" cy="14483195"/>
          </a:xfrm>
          <a:prstGeom prst="rect">
            <a:avLst/>
          </a:prstGeom>
        </p:spPr>
        <p:txBody>
          <a:bodyPr lIns="96981" tIns="48491" rIns="96981" bIns="48491"/>
          <a:lstStyle>
            <a:lvl1pPr>
              <a:defRPr sz="3000"/>
            </a:lvl1pPr>
            <a:lvl2pPr>
              <a:defRPr sz="25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1919370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56736" y="878032"/>
            <a:ext cx="37034529" cy="3657600"/>
          </a:xfrm>
          <a:prstGeom prst="rect">
            <a:avLst/>
          </a:prstGeom>
        </p:spPr>
        <p:txBody>
          <a:bodyPr lIns="96981" tIns="48491" rIns="96981" bIns="48491"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56736" y="4913170"/>
            <a:ext cx="18181674" cy="2047009"/>
          </a:xfrm>
          <a:prstGeom prst="rect">
            <a:avLst/>
          </a:prstGeom>
        </p:spPr>
        <p:txBody>
          <a:bodyPr lIns="96981" tIns="48491" rIns="96981" bIns="48491" anchor="b"/>
          <a:lstStyle>
            <a:lvl1pPr marL="0" indent="0">
              <a:buNone/>
              <a:defRPr sz="2500" b="1"/>
            </a:lvl1pPr>
            <a:lvl2pPr marL="484906" indent="0">
              <a:buNone/>
              <a:defRPr sz="2100" b="1"/>
            </a:lvl2pPr>
            <a:lvl3pPr marL="969813" indent="0">
              <a:buNone/>
              <a:defRPr sz="1900" b="1"/>
            </a:lvl3pPr>
            <a:lvl4pPr marL="1454719" indent="0">
              <a:buNone/>
              <a:defRPr sz="1700" b="1"/>
            </a:lvl4pPr>
            <a:lvl5pPr marL="1939625" indent="0">
              <a:buNone/>
              <a:defRPr sz="1700" b="1"/>
            </a:lvl5pPr>
            <a:lvl6pPr marL="2424532" indent="0">
              <a:buNone/>
              <a:defRPr sz="1700" b="1"/>
            </a:lvl6pPr>
            <a:lvl7pPr marL="2909438" indent="0">
              <a:buNone/>
              <a:defRPr sz="1700" b="1"/>
            </a:lvl7pPr>
            <a:lvl8pPr marL="3394344" indent="0">
              <a:buNone/>
              <a:defRPr sz="1700" b="1"/>
            </a:lvl8pPr>
            <a:lvl9pPr marL="3879251" indent="0">
              <a:buNone/>
              <a:defRPr sz="17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056736" y="6960179"/>
            <a:ext cx="18181674" cy="12644005"/>
          </a:xfrm>
          <a:prstGeom prst="rect">
            <a:avLst/>
          </a:prstGeom>
        </p:spPr>
        <p:txBody>
          <a:bodyPr lIns="96981" tIns="48491" rIns="96981" bIns="48491"/>
          <a:lstStyle>
            <a:lvl1pPr>
              <a:defRPr sz="2500"/>
            </a:lvl1pPr>
            <a:lvl2pPr>
              <a:defRPr sz="21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0902945" y="4913170"/>
            <a:ext cx="18188320" cy="2047009"/>
          </a:xfrm>
          <a:prstGeom prst="rect">
            <a:avLst/>
          </a:prstGeom>
        </p:spPr>
        <p:txBody>
          <a:bodyPr lIns="96981" tIns="48491" rIns="96981" bIns="48491" anchor="b"/>
          <a:lstStyle>
            <a:lvl1pPr marL="0" indent="0">
              <a:buNone/>
              <a:defRPr sz="2500" b="1"/>
            </a:lvl1pPr>
            <a:lvl2pPr marL="484906" indent="0">
              <a:buNone/>
              <a:defRPr sz="2100" b="1"/>
            </a:lvl2pPr>
            <a:lvl3pPr marL="969813" indent="0">
              <a:buNone/>
              <a:defRPr sz="1900" b="1"/>
            </a:lvl3pPr>
            <a:lvl4pPr marL="1454719" indent="0">
              <a:buNone/>
              <a:defRPr sz="1700" b="1"/>
            </a:lvl4pPr>
            <a:lvl5pPr marL="1939625" indent="0">
              <a:buNone/>
              <a:defRPr sz="1700" b="1"/>
            </a:lvl5pPr>
            <a:lvl6pPr marL="2424532" indent="0">
              <a:buNone/>
              <a:defRPr sz="1700" b="1"/>
            </a:lvl6pPr>
            <a:lvl7pPr marL="2909438" indent="0">
              <a:buNone/>
              <a:defRPr sz="1700" b="1"/>
            </a:lvl7pPr>
            <a:lvl8pPr marL="3394344" indent="0">
              <a:buNone/>
              <a:defRPr sz="1700" b="1"/>
            </a:lvl8pPr>
            <a:lvl9pPr marL="3879251" indent="0">
              <a:buNone/>
              <a:defRPr sz="17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0902945" y="6960179"/>
            <a:ext cx="18188320" cy="12644005"/>
          </a:xfrm>
          <a:prstGeom prst="rect">
            <a:avLst/>
          </a:prstGeom>
        </p:spPr>
        <p:txBody>
          <a:bodyPr lIns="96981" tIns="48491" rIns="96981" bIns="48491"/>
          <a:lstStyle>
            <a:lvl1pPr>
              <a:defRPr sz="2500"/>
            </a:lvl1pPr>
            <a:lvl2pPr>
              <a:defRPr sz="21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6425770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56736" y="878032"/>
            <a:ext cx="37034529" cy="3657600"/>
          </a:xfrm>
          <a:prstGeom prst="rect">
            <a:avLst/>
          </a:prstGeom>
        </p:spPr>
        <p:txBody>
          <a:bodyPr lIns="96981" tIns="48491" rIns="96981" bIns="48491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5573487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1503889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56736" y="874570"/>
            <a:ext cx="13538237" cy="3718213"/>
          </a:xfrm>
          <a:prstGeom prst="rect">
            <a:avLst/>
          </a:prstGeom>
        </p:spPr>
        <p:txBody>
          <a:bodyPr lIns="96981" tIns="48491" rIns="96981" bIns="48491" anchor="b"/>
          <a:lstStyle>
            <a:lvl1pPr algn="l">
              <a:defRPr sz="21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088391" y="874569"/>
            <a:ext cx="23002875" cy="18729613"/>
          </a:xfrm>
          <a:prstGeom prst="rect">
            <a:avLst/>
          </a:prstGeom>
        </p:spPr>
        <p:txBody>
          <a:bodyPr lIns="96981" tIns="48491" rIns="96981" bIns="48491"/>
          <a:lstStyle>
            <a:lvl1pPr>
              <a:defRPr sz="3400"/>
            </a:lvl1pPr>
            <a:lvl2pPr>
              <a:defRPr sz="30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056736" y="4592782"/>
            <a:ext cx="13538237" cy="15011400"/>
          </a:xfrm>
          <a:prstGeom prst="rect">
            <a:avLst/>
          </a:prstGeom>
        </p:spPr>
        <p:txBody>
          <a:bodyPr lIns="96981" tIns="48491" rIns="96981" bIns="48491"/>
          <a:lstStyle>
            <a:lvl1pPr marL="0" indent="0">
              <a:buNone/>
              <a:defRPr sz="1500"/>
            </a:lvl1pPr>
            <a:lvl2pPr marL="484906" indent="0">
              <a:buNone/>
              <a:defRPr sz="1300"/>
            </a:lvl2pPr>
            <a:lvl3pPr marL="969813" indent="0">
              <a:buNone/>
              <a:defRPr sz="1100"/>
            </a:lvl3pPr>
            <a:lvl4pPr marL="1454719" indent="0">
              <a:buNone/>
              <a:defRPr sz="1000"/>
            </a:lvl4pPr>
            <a:lvl5pPr marL="1939625" indent="0">
              <a:buNone/>
              <a:defRPr sz="1000"/>
            </a:lvl5pPr>
            <a:lvl6pPr marL="2424532" indent="0">
              <a:buNone/>
              <a:defRPr sz="1000"/>
            </a:lvl6pPr>
            <a:lvl7pPr marL="2909438" indent="0">
              <a:buNone/>
              <a:defRPr sz="1000"/>
            </a:lvl7pPr>
            <a:lvl8pPr marL="3394344" indent="0">
              <a:buNone/>
              <a:defRPr sz="1000"/>
            </a:lvl8pPr>
            <a:lvl9pPr marL="3879251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="" xmlns:p14="http://schemas.microsoft.com/office/powerpoint/2010/main" val="21079607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65794" y="15361228"/>
            <a:ext cx="24689132" cy="1814945"/>
          </a:xfrm>
          <a:prstGeom prst="rect">
            <a:avLst/>
          </a:prstGeom>
        </p:spPr>
        <p:txBody>
          <a:bodyPr lIns="96981" tIns="48491" rIns="96981" bIns="48491" anchor="b"/>
          <a:lstStyle>
            <a:lvl1pPr algn="l">
              <a:defRPr sz="21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065794" y="1960420"/>
            <a:ext cx="24689132" cy="13167014"/>
          </a:xfrm>
          <a:prstGeom prst="rect">
            <a:avLst/>
          </a:prstGeom>
        </p:spPr>
        <p:txBody>
          <a:bodyPr lIns="96981" tIns="48491" rIns="96981" bIns="48491"/>
          <a:lstStyle>
            <a:lvl1pPr marL="0" indent="0">
              <a:buNone/>
              <a:defRPr sz="3400"/>
            </a:lvl1pPr>
            <a:lvl2pPr marL="484906" indent="0">
              <a:buNone/>
              <a:defRPr sz="3000"/>
            </a:lvl2pPr>
            <a:lvl3pPr marL="969813" indent="0">
              <a:buNone/>
              <a:defRPr sz="2500"/>
            </a:lvl3pPr>
            <a:lvl4pPr marL="1454719" indent="0">
              <a:buNone/>
              <a:defRPr sz="2100"/>
            </a:lvl4pPr>
            <a:lvl5pPr marL="1939625" indent="0">
              <a:buNone/>
              <a:defRPr sz="2100"/>
            </a:lvl5pPr>
            <a:lvl6pPr marL="2424532" indent="0">
              <a:buNone/>
              <a:defRPr sz="2100"/>
            </a:lvl6pPr>
            <a:lvl7pPr marL="2909438" indent="0">
              <a:buNone/>
              <a:defRPr sz="2100"/>
            </a:lvl7pPr>
            <a:lvl8pPr marL="3394344" indent="0">
              <a:buNone/>
              <a:defRPr sz="2100"/>
            </a:lvl8pPr>
            <a:lvl9pPr marL="3879251" indent="0">
              <a:buNone/>
              <a:defRPr sz="21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065794" y="17176174"/>
            <a:ext cx="24689132" cy="2575214"/>
          </a:xfrm>
          <a:prstGeom prst="rect">
            <a:avLst/>
          </a:prstGeom>
        </p:spPr>
        <p:txBody>
          <a:bodyPr lIns="96981" tIns="48491" rIns="96981" bIns="48491"/>
          <a:lstStyle>
            <a:lvl1pPr marL="0" indent="0">
              <a:buNone/>
              <a:defRPr sz="1500"/>
            </a:lvl1pPr>
            <a:lvl2pPr marL="484906" indent="0">
              <a:buNone/>
              <a:defRPr sz="1300"/>
            </a:lvl2pPr>
            <a:lvl3pPr marL="969813" indent="0">
              <a:buNone/>
              <a:defRPr sz="1100"/>
            </a:lvl3pPr>
            <a:lvl4pPr marL="1454719" indent="0">
              <a:buNone/>
              <a:defRPr sz="1000"/>
            </a:lvl4pPr>
            <a:lvl5pPr marL="1939625" indent="0">
              <a:buNone/>
              <a:defRPr sz="1000"/>
            </a:lvl5pPr>
            <a:lvl6pPr marL="2424532" indent="0">
              <a:buNone/>
              <a:defRPr sz="1000"/>
            </a:lvl6pPr>
            <a:lvl7pPr marL="2909438" indent="0">
              <a:buNone/>
              <a:defRPr sz="1000"/>
            </a:lvl7pPr>
            <a:lvl8pPr marL="3394344" indent="0">
              <a:buNone/>
              <a:defRPr sz="1000"/>
            </a:lvl8pPr>
            <a:lvl9pPr marL="3879251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="" xmlns:p14="http://schemas.microsoft.com/office/powerpoint/2010/main" val="41573330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56736" y="878032"/>
            <a:ext cx="37034529" cy="3657600"/>
          </a:xfrm>
          <a:prstGeom prst="rect">
            <a:avLst/>
          </a:prstGeom>
        </p:spPr>
        <p:txBody>
          <a:bodyPr lIns="96981" tIns="48491" rIns="96981" bIns="48491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056736" y="5120987"/>
            <a:ext cx="37034529" cy="14483195"/>
          </a:xfrm>
          <a:prstGeom prst="rect">
            <a:avLst/>
          </a:prstGeom>
        </p:spPr>
        <p:txBody>
          <a:bodyPr vert="eaVert" lIns="96981" tIns="48491" rIns="96981" bIns="48491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355052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9832634" y="878034"/>
            <a:ext cx="9258632" cy="18726149"/>
          </a:xfrm>
          <a:prstGeom prst="rect">
            <a:avLst/>
          </a:prstGeom>
        </p:spPr>
        <p:txBody>
          <a:bodyPr vert="eaVert" lIns="96981" tIns="48491" rIns="96981" bIns="48491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056737" y="878034"/>
            <a:ext cx="27616409" cy="18726149"/>
          </a:xfrm>
          <a:prstGeom prst="rect">
            <a:avLst/>
          </a:prstGeom>
        </p:spPr>
        <p:txBody>
          <a:bodyPr vert="eaVert" lIns="96981" tIns="48491" rIns="96981" bIns="48491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0235957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2056736" y="878034"/>
            <a:ext cx="37034529" cy="18726149"/>
          </a:xfrm>
          <a:prstGeom prst="rect">
            <a:avLst/>
          </a:prstGeom>
        </p:spPr>
        <p:txBody>
          <a:bodyPr lIns="96981" tIns="48491" rIns="96981" bIns="48491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0512541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4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2" name="Text Box 38"/>
          <p:cNvSpPr txBox="1">
            <a:spLocks noChangeArrowheads="1"/>
          </p:cNvSpPr>
          <p:nvPr/>
        </p:nvSpPr>
        <p:spPr bwMode="auto">
          <a:xfrm>
            <a:off x="14001750" y="4114800"/>
            <a:ext cx="13129301" cy="537656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lIns="90497" tIns="45248" rIns="90497" bIns="45248">
            <a:spAutoFit/>
          </a:bodyPr>
          <a:lstStyle>
            <a:lvl1pPr algn="l" defTabSz="2047875">
              <a:defRPr>
                <a:solidFill>
                  <a:schemeClr val="tx1"/>
                </a:solidFill>
                <a:latin typeface="Arial" charset="0"/>
              </a:defRPr>
            </a:lvl1pPr>
            <a:lvl2pPr marL="427038" algn="l" defTabSz="2047875">
              <a:defRPr>
                <a:solidFill>
                  <a:schemeClr val="tx1"/>
                </a:solidFill>
                <a:latin typeface="Arial" charset="0"/>
              </a:defRPr>
            </a:lvl2pPr>
            <a:lvl3pPr marL="854075" algn="l" defTabSz="2047875">
              <a:defRPr>
                <a:solidFill>
                  <a:schemeClr val="tx1"/>
                </a:solidFill>
                <a:latin typeface="Arial" charset="0"/>
              </a:defRPr>
            </a:lvl3pPr>
            <a:lvl4pPr marL="1279525" algn="l" defTabSz="2047875">
              <a:defRPr>
                <a:solidFill>
                  <a:schemeClr val="tx1"/>
                </a:solidFill>
                <a:latin typeface="Arial" charset="0"/>
              </a:defRPr>
            </a:lvl4pPr>
            <a:lvl5pPr marL="1706563" algn="l" defTabSz="2047875">
              <a:defRPr>
                <a:solidFill>
                  <a:schemeClr val="tx1"/>
                </a:solidFill>
                <a:latin typeface="Arial" charset="0"/>
              </a:defRPr>
            </a:lvl5pPr>
            <a:lvl6pPr marL="2163763" defTabSz="20478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620963" defTabSz="20478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078163" defTabSz="20478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535363" defTabSz="20478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endParaRPr lang="en-US" sz="2900" b="0" dirty="0" smtClean="0">
              <a:solidFill>
                <a:schemeClr val="tx2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9" r:id="rId2"/>
    <p:sldLayoutId id="2147483658" r:id="rId3"/>
    <p:sldLayoutId id="2147483657" r:id="rId4"/>
    <p:sldLayoutId id="2147483656" r:id="rId5"/>
    <p:sldLayoutId id="2147483655" r:id="rId6"/>
    <p:sldLayoutId id="2147483654" r:id="rId7"/>
    <p:sldLayoutId id="2147483653" r:id="rId8"/>
    <p:sldLayoutId id="2147483652" r:id="rId9"/>
    <p:sldLayoutId id="2147483651" r:id="rId10"/>
    <p:sldLayoutId id="2147483650" r:id="rId11"/>
    <p:sldLayoutId id="2147483649" r:id="rId12"/>
  </p:sldLayoutIdLst>
  <p:txStyles>
    <p:titleStyle>
      <a:lvl1pPr algn="ctr" defTabSz="2171700" rtl="0" eaLnBrk="0" fontAlgn="base" hangingPunct="0">
        <a:spcBef>
          <a:spcPct val="0"/>
        </a:spcBef>
        <a:spcAft>
          <a:spcPct val="0"/>
        </a:spcAft>
        <a:defRPr sz="6500" b="1">
          <a:solidFill>
            <a:schemeClr val="bg1"/>
          </a:solidFill>
          <a:latin typeface="+mj-lt"/>
          <a:ea typeface="+mj-ea"/>
          <a:cs typeface="+mj-cs"/>
        </a:defRPr>
      </a:lvl1pPr>
      <a:lvl2pPr algn="ctr" defTabSz="2171700" rtl="0" eaLnBrk="0" fontAlgn="base" hangingPunct="0">
        <a:spcBef>
          <a:spcPct val="0"/>
        </a:spcBef>
        <a:spcAft>
          <a:spcPct val="0"/>
        </a:spcAft>
        <a:defRPr sz="6500" b="1">
          <a:solidFill>
            <a:schemeClr val="bg1"/>
          </a:solidFill>
          <a:latin typeface="Arial" charset="0"/>
        </a:defRPr>
      </a:lvl2pPr>
      <a:lvl3pPr algn="ctr" defTabSz="2171700" rtl="0" eaLnBrk="0" fontAlgn="base" hangingPunct="0">
        <a:spcBef>
          <a:spcPct val="0"/>
        </a:spcBef>
        <a:spcAft>
          <a:spcPct val="0"/>
        </a:spcAft>
        <a:defRPr sz="6500" b="1">
          <a:solidFill>
            <a:schemeClr val="bg1"/>
          </a:solidFill>
          <a:latin typeface="Arial" charset="0"/>
        </a:defRPr>
      </a:lvl3pPr>
      <a:lvl4pPr algn="ctr" defTabSz="2171700" rtl="0" eaLnBrk="0" fontAlgn="base" hangingPunct="0">
        <a:spcBef>
          <a:spcPct val="0"/>
        </a:spcBef>
        <a:spcAft>
          <a:spcPct val="0"/>
        </a:spcAft>
        <a:defRPr sz="6500" b="1">
          <a:solidFill>
            <a:schemeClr val="bg1"/>
          </a:solidFill>
          <a:latin typeface="Arial" charset="0"/>
        </a:defRPr>
      </a:lvl4pPr>
      <a:lvl5pPr algn="ctr" defTabSz="2171700" rtl="0" eaLnBrk="0" fontAlgn="base" hangingPunct="0">
        <a:spcBef>
          <a:spcPct val="0"/>
        </a:spcBef>
        <a:spcAft>
          <a:spcPct val="0"/>
        </a:spcAft>
        <a:defRPr sz="6500" b="1">
          <a:solidFill>
            <a:schemeClr val="bg1"/>
          </a:solidFill>
          <a:latin typeface="Arial" charset="0"/>
        </a:defRPr>
      </a:lvl5pPr>
      <a:lvl6pPr marL="484906" algn="ctr" defTabSz="2171976" rtl="0" fontAlgn="base">
        <a:spcBef>
          <a:spcPct val="0"/>
        </a:spcBef>
        <a:spcAft>
          <a:spcPct val="0"/>
        </a:spcAft>
        <a:defRPr sz="6500" b="1">
          <a:solidFill>
            <a:schemeClr val="bg1"/>
          </a:solidFill>
          <a:latin typeface="Arial" charset="0"/>
        </a:defRPr>
      </a:lvl6pPr>
      <a:lvl7pPr marL="969813" algn="ctr" defTabSz="2171976" rtl="0" fontAlgn="base">
        <a:spcBef>
          <a:spcPct val="0"/>
        </a:spcBef>
        <a:spcAft>
          <a:spcPct val="0"/>
        </a:spcAft>
        <a:defRPr sz="6500" b="1">
          <a:solidFill>
            <a:schemeClr val="bg1"/>
          </a:solidFill>
          <a:latin typeface="Arial" charset="0"/>
        </a:defRPr>
      </a:lvl7pPr>
      <a:lvl8pPr marL="1454719" algn="ctr" defTabSz="2171976" rtl="0" fontAlgn="base">
        <a:spcBef>
          <a:spcPct val="0"/>
        </a:spcBef>
        <a:spcAft>
          <a:spcPct val="0"/>
        </a:spcAft>
        <a:defRPr sz="6500" b="1">
          <a:solidFill>
            <a:schemeClr val="bg1"/>
          </a:solidFill>
          <a:latin typeface="Arial" charset="0"/>
        </a:defRPr>
      </a:lvl8pPr>
      <a:lvl9pPr marL="1939625" algn="ctr" defTabSz="2171976" rtl="0" fontAlgn="base">
        <a:spcBef>
          <a:spcPct val="0"/>
        </a:spcBef>
        <a:spcAft>
          <a:spcPct val="0"/>
        </a:spcAft>
        <a:defRPr sz="6500" b="1">
          <a:solidFill>
            <a:schemeClr val="bg1"/>
          </a:solidFill>
          <a:latin typeface="Arial" charset="0"/>
        </a:defRPr>
      </a:lvl9pPr>
    </p:titleStyle>
    <p:bodyStyle>
      <a:lvl1pPr marL="814388" indent="-814388" algn="l" defTabSz="2171700" rtl="0" eaLnBrk="0" fontAlgn="base" hangingPunct="0">
        <a:spcBef>
          <a:spcPct val="20000"/>
        </a:spcBef>
        <a:spcAft>
          <a:spcPct val="0"/>
        </a:spcAft>
        <a:defRPr sz="1700">
          <a:solidFill>
            <a:schemeClr val="tx1"/>
          </a:solidFill>
          <a:latin typeface="+mn-lt"/>
          <a:ea typeface="+mn-ea"/>
          <a:cs typeface="+mn-cs"/>
        </a:defRPr>
      </a:lvl1pPr>
      <a:lvl2pPr marL="1763713" indent="-677863" algn="l" defTabSz="2171700" rtl="0" eaLnBrk="0" fontAlgn="base" hangingPunct="0">
        <a:spcBef>
          <a:spcPct val="20000"/>
        </a:spcBef>
        <a:spcAft>
          <a:spcPct val="0"/>
        </a:spcAft>
        <a:buChar char="–"/>
        <a:defRPr sz="3600">
          <a:solidFill>
            <a:schemeClr val="tx1"/>
          </a:solidFill>
          <a:latin typeface="+mn-lt"/>
        </a:defRPr>
      </a:lvl2pPr>
      <a:lvl3pPr marL="2714625" indent="-542925" algn="l" defTabSz="2171700" rtl="0" eaLnBrk="0" fontAlgn="base" hangingPunct="0">
        <a:spcBef>
          <a:spcPct val="20000"/>
        </a:spcBef>
        <a:spcAft>
          <a:spcPct val="0"/>
        </a:spcAft>
        <a:buChar char="•"/>
        <a:defRPr sz="3100">
          <a:solidFill>
            <a:schemeClr val="tx1"/>
          </a:solidFill>
          <a:latin typeface="+mn-lt"/>
        </a:defRPr>
      </a:lvl3pPr>
      <a:lvl4pPr marL="3798888" indent="-539750" algn="l" defTabSz="2171700" rtl="0" eaLnBrk="0" fontAlgn="base" hangingPunct="0">
        <a:spcBef>
          <a:spcPct val="20000"/>
        </a:spcBef>
        <a:spcAft>
          <a:spcPct val="0"/>
        </a:spcAft>
        <a:buChar char="–"/>
        <a:defRPr sz="2300">
          <a:solidFill>
            <a:schemeClr val="tx1"/>
          </a:solidFill>
          <a:latin typeface="+mn-lt"/>
        </a:defRPr>
      </a:lvl4pPr>
      <a:lvl5pPr marL="4886325" indent="-541338" algn="l" defTabSz="2171700" rtl="0" eaLnBrk="0" fontAlgn="base" hangingPunct="0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</a:defRPr>
      </a:lvl5pPr>
      <a:lvl6pPr marL="5372695" indent="-542152" algn="l" defTabSz="2171976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</a:defRPr>
      </a:lvl6pPr>
      <a:lvl7pPr marL="5857602" indent="-542152" algn="l" defTabSz="2171976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</a:defRPr>
      </a:lvl7pPr>
      <a:lvl8pPr marL="6342508" indent="-542152" algn="l" defTabSz="2171976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</a:defRPr>
      </a:lvl8pPr>
      <a:lvl9pPr marL="6827414" indent="-542152" algn="l" defTabSz="2171976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69813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84906" algn="l" defTabSz="969813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69813" algn="l" defTabSz="969813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54719" algn="l" defTabSz="969813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39625" algn="l" defTabSz="969813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24532" algn="l" defTabSz="969813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09438" algn="l" defTabSz="969813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394344" algn="l" defTabSz="969813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79251" algn="l" defTabSz="969813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Word_2007_Document1.docx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5" Type="http://schemas.openxmlformats.org/officeDocument/2006/relationships/package" Target="../embeddings/Word_2007_Document2.docx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Text Box 6848"/>
          <p:cNvSpPr txBox="1">
            <a:spLocks noChangeArrowheads="1"/>
          </p:cNvSpPr>
          <p:nvPr/>
        </p:nvSpPr>
        <p:spPr bwMode="auto">
          <a:xfrm>
            <a:off x="10744200" y="3886200"/>
            <a:ext cx="9192638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511" tIns="45255" rIns="90511" bIns="45255"/>
          <a:lstStyle>
            <a:lvl1pPr marL="228600" indent="-228600" defTabSz="2047875" eaLnBrk="0" hangingPunct="0">
              <a:defRPr sz="1400" b="1">
                <a:solidFill>
                  <a:schemeClr val="tx2"/>
                </a:solidFill>
                <a:latin typeface="Arial" charset="0"/>
              </a:defRPr>
            </a:lvl1pPr>
            <a:lvl2pPr marL="800100" indent="-342900" defTabSz="2047875" eaLnBrk="0" hangingPunct="0">
              <a:defRPr sz="1400" b="1">
                <a:solidFill>
                  <a:schemeClr val="tx2"/>
                </a:solidFill>
                <a:latin typeface="Arial" charset="0"/>
              </a:defRPr>
            </a:lvl2pPr>
            <a:lvl3pPr marL="1143000" indent="-228600" defTabSz="2047875" eaLnBrk="0" hangingPunct="0">
              <a:defRPr sz="1400" b="1">
                <a:solidFill>
                  <a:schemeClr val="tx2"/>
                </a:solidFill>
                <a:latin typeface="Arial" charset="0"/>
              </a:defRPr>
            </a:lvl3pPr>
            <a:lvl4pPr marL="1600200" indent="-228600" defTabSz="2047875" eaLnBrk="0" hangingPunct="0">
              <a:defRPr sz="1400" b="1">
                <a:solidFill>
                  <a:schemeClr val="tx2"/>
                </a:solidFill>
                <a:latin typeface="Arial" charset="0"/>
              </a:defRPr>
            </a:lvl4pPr>
            <a:lvl5pPr marL="2057400" indent="-228600" defTabSz="2047875" eaLnBrk="0" hangingPunct="0">
              <a:defRPr sz="1400" b="1">
                <a:solidFill>
                  <a:schemeClr val="tx2"/>
                </a:solidFill>
                <a:latin typeface="Arial" charset="0"/>
              </a:defRPr>
            </a:lvl5pPr>
            <a:lvl6pPr marL="2514600" indent="-228600" defTabSz="2047875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2"/>
                </a:solidFill>
                <a:latin typeface="Arial" charset="0"/>
              </a:defRPr>
            </a:lvl6pPr>
            <a:lvl7pPr marL="2971800" indent="-228600" defTabSz="2047875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2"/>
                </a:solidFill>
                <a:latin typeface="Arial" charset="0"/>
              </a:defRPr>
            </a:lvl7pPr>
            <a:lvl8pPr marL="3429000" indent="-228600" defTabSz="2047875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2"/>
                </a:solidFill>
                <a:latin typeface="Arial" charset="0"/>
              </a:defRPr>
            </a:lvl8pPr>
            <a:lvl9pPr marL="3886200" indent="-228600" defTabSz="2047875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2"/>
                </a:solidFill>
                <a:latin typeface="Arial" charset="0"/>
              </a:defRPr>
            </a:lvl9pPr>
          </a:lstStyle>
          <a:p>
            <a:pPr>
              <a:buFont typeface="Arial" pitchFamily="34" charset="0"/>
              <a:buChar char="•"/>
            </a:pPr>
            <a:r>
              <a:rPr lang="en-US" sz="3200" dirty="0" smtClean="0">
                <a:solidFill>
                  <a:schemeClr val="tx1"/>
                </a:solidFill>
              </a:rPr>
              <a:t>Federal Clean Air Act of 1970</a:t>
            </a:r>
          </a:p>
          <a:p>
            <a:pPr lvl="1">
              <a:buFont typeface="Wingdings" pitchFamily="2" charset="2"/>
              <a:buChar char="Ø"/>
            </a:pPr>
            <a:r>
              <a:rPr lang="en-US" sz="3200" dirty="0" smtClean="0"/>
              <a:t>Air pollution was a serious problem at the time</a:t>
            </a:r>
          </a:p>
          <a:p>
            <a:pPr lvl="1">
              <a:buFont typeface="Wingdings" pitchFamily="2" charset="2"/>
              <a:buChar char="Ø"/>
            </a:pPr>
            <a:r>
              <a:rPr lang="en-US" sz="3200" dirty="0" smtClean="0"/>
              <a:t>The act’s purpose was to protect the general public from hazardous air pollutants</a:t>
            </a:r>
          </a:p>
          <a:p>
            <a:pPr marL="228600" lvl="1" indent="-228600">
              <a:buFont typeface="Arial" pitchFamily="34" charset="0"/>
              <a:buChar char="•"/>
            </a:pPr>
            <a:r>
              <a:rPr lang="en-US" sz="3200" dirty="0" smtClean="0">
                <a:solidFill>
                  <a:schemeClr val="tx1"/>
                </a:solidFill>
              </a:rPr>
              <a:t>Property Law</a:t>
            </a:r>
          </a:p>
          <a:p>
            <a:pPr marL="571500" lvl="2">
              <a:buFont typeface="Wingdings" pitchFamily="2" charset="2"/>
              <a:buChar char="Ø"/>
            </a:pPr>
            <a:r>
              <a:rPr lang="en-US" sz="3200" dirty="0" smtClean="0"/>
              <a:t>What can a person do with his/her property</a:t>
            </a:r>
            <a:r>
              <a:rPr lang="en-US" sz="3200" dirty="0" smtClean="0"/>
              <a:t>?</a:t>
            </a:r>
          </a:p>
          <a:p>
            <a:pPr marL="571500" lvl="2">
              <a:buFont typeface="Wingdings" pitchFamily="2" charset="2"/>
              <a:buChar char="Ø"/>
            </a:pPr>
            <a:r>
              <a:rPr lang="en-US" sz="3200" dirty="0" smtClean="0"/>
              <a:t>Remedies for violations of property rights</a:t>
            </a:r>
          </a:p>
          <a:p>
            <a:pPr marL="1028700" lvl="3">
              <a:buFont typeface="Courier New" pitchFamily="49" charset="0"/>
              <a:buChar char="o"/>
            </a:pPr>
            <a:r>
              <a:rPr lang="en-US" sz="3200" dirty="0" smtClean="0"/>
              <a:t>Damages and Injunctions</a:t>
            </a:r>
            <a:endParaRPr lang="en-US" sz="3200" dirty="0" smtClean="0"/>
          </a:p>
          <a:p>
            <a:pPr marL="571500" lvl="2">
              <a:buFont typeface="Wingdings" pitchFamily="2" charset="2"/>
              <a:buChar char="Ø"/>
            </a:pPr>
            <a:endParaRPr lang="en-US" sz="3200" dirty="0" smtClean="0"/>
          </a:p>
          <a:p>
            <a:pPr lvl="1">
              <a:buFont typeface="Wingdings" pitchFamily="2" charset="2"/>
              <a:buChar char="Ø"/>
            </a:pPr>
            <a:endParaRPr lang="en-US" sz="3200" dirty="0" smtClean="0"/>
          </a:p>
          <a:p>
            <a:pPr eaLnBrk="1" hangingPunct="1">
              <a:lnSpc>
                <a:spcPct val="120000"/>
              </a:lnSpc>
              <a:spcBef>
                <a:spcPts val="900"/>
              </a:spcBef>
              <a:buFont typeface="Wingdings" pitchFamily="2" charset="2"/>
              <a:buChar char=""/>
            </a:pPr>
            <a:endParaRPr lang="en-US" sz="1900" dirty="0">
              <a:latin typeface="Verdana" pitchFamily="34" charset="0"/>
            </a:endParaRPr>
          </a:p>
          <a:p>
            <a:pPr eaLnBrk="1" hangingPunct="1">
              <a:lnSpc>
                <a:spcPct val="120000"/>
              </a:lnSpc>
              <a:spcBef>
                <a:spcPct val="50000"/>
              </a:spcBef>
              <a:buFont typeface="Wingdings" pitchFamily="2" charset="2"/>
              <a:buChar char=""/>
            </a:pPr>
            <a:endParaRPr lang="en-US" sz="1900" dirty="0">
              <a:latin typeface="Verdana" pitchFamily="34" charset="0"/>
            </a:endParaRPr>
          </a:p>
          <a:p>
            <a:pPr eaLnBrk="1" hangingPunct="1">
              <a:lnSpc>
                <a:spcPct val="120000"/>
              </a:lnSpc>
              <a:spcBef>
                <a:spcPct val="50000"/>
              </a:spcBef>
              <a:buFont typeface="Wingdings" pitchFamily="2" charset="2"/>
              <a:buChar char=""/>
            </a:pPr>
            <a:endParaRPr lang="en-US" sz="1900" dirty="0">
              <a:latin typeface="Verdana" pitchFamily="34" charset="0"/>
            </a:endParaRPr>
          </a:p>
          <a:p>
            <a:pPr eaLnBrk="1" hangingPunct="1">
              <a:lnSpc>
                <a:spcPct val="120000"/>
              </a:lnSpc>
              <a:spcBef>
                <a:spcPct val="50000"/>
              </a:spcBef>
              <a:buFont typeface="Wingdings" pitchFamily="2" charset="2"/>
              <a:buChar char=""/>
            </a:pPr>
            <a:endParaRPr lang="en-US" sz="1900" dirty="0">
              <a:latin typeface="Verdana" pitchFamily="34" charset="0"/>
            </a:endParaRPr>
          </a:p>
          <a:p>
            <a:pPr eaLnBrk="1" hangingPunct="1">
              <a:lnSpc>
                <a:spcPct val="120000"/>
              </a:lnSpc>
              <a:spcBef>
                <a:spcPct val="50000"/>
              </a:spcBef>
              <a:buFont typeface="Wingdings" pitchFamily="2" charset="2"/>
              <a:buChar char=""/>
            </a:pPr>
            <a:endParaRPr lang="en-US" sz="1900" dirty="0">
              <a:latin typeface="Verdana" pitchFamily="34" charset="0"/>
            </a:endParaRPr>
          </a:p>
          <a:p>
            <a:pPr eaLnBrk="1" hangingPunct="1">
              <a:lnSpc>
                <a:spcPct val="120000"/>
              </a:lnSpc>
              <a:spcBef>
                <a:spcPct val="50000"/>
              </a:spcBef>
              <a:buFont typeface="Wingdings" pitchFamily="2" charset="2"/>
              <a:buChar char=""/>
            </a:pPr>
            <a:endParaRPr lang="en-US" sz="1900" dirty="0">
              <a:latin typeface="Verdana" pitchFamily="34" charset="0"/>
            </a:endParaRPr>
          </a:p>
          <a:p>
            <a:pPr eaLnBrk="1" hangingPunct="1">
              <a:lnSpc>
                <a:spcPct val="120000"/>
              </a:lnSpc>
              <a:spcBef>
                <a:spcPct val="50000"/>
              </a:spcBef>
              <a:buFont typeface="Wingdings" pitchFamily="2" charset="2"/>
              <a:buChar char=""/>
            </a:pPr>
            <a:endParaRPr lang="en-US" sz="1900" dirty="0">
              <a:latin typeface="Verdana" pitchFamily="34" charset="0"/>
            </a:endParaRPr>
          </a:p>
          <a:p>
            <a:pPr eaLnBrk="1" hangingPunct="1">
              <a:lnSpc>
                <a:spcPct val="120000"/>
              </a:lnSpc>
              <a:spcBef>
                <a:spcPct val="50000"/>
              </a:spcBef>
              <a:buFont typeface="Wingdings" pitchFamily="2" charset="2"/>
              <a:buChar char=""/>
            </a:pPr>
            <a:endParaRPr lang="en-US" sz="1900" dirty="0">
              <a:latin typeface="Verdana" pitchFamily="34" charset="0"/>
            </a:endParaRPr>
          </a:p>
          <a:p>
            <a:pPr eaLnBrk="1" hangingPunct="1">
              <a:lnSpc>
                <a:spcPct val="120000"/>
              </a:lnSpc>
              <a:spcBef>
                <a:spcPct val="50000"/>
              </a:spcBef>
              <a:buFont typeface="Wingdings" pitchFamily="2" charset="2"/>
              <a:buChar char=""/>
            </a:pPr>
            <a:endParaRPr lang="en-US" sz="1900" dirty="0">
              <a:latin typeface="Verdana" pitchFamily="34" charset="0"/>
            </a:endParaRPr>
          </a:p>
          <a:p>
            <a:pPr eaLnBrk="1" hangingPunct="1">
              <a:lnSpc>
                <a:spcPct val="120000"/>
              </a:lnSpc>
              <a:spcBef>
                <a:spcPct val="50000"/>
              </a:spcBef>
              <a:buFont typeface="Wingdings" pitchFamily="2" charset="2"/>
              <a:buChar char=""/>
            </a:pPr>
            <a:endParaRPr lang="en-US" sz="1900" dirty="0">
              <a:latin typeface="Verdana" pitchFamily="34" charset="0"/>
            </a:endParaRPr>
          </a:p>
          <a:p>
            <a:pPr eaLnBrk="1" hangingPunct="1">
              <a:lnSpc>
                <a:spcPct val="120000"/>
              </a:lnSpc>
              <a:spcBef>
                <a:spcPct val="50000"/>
              </a:spcBef>
              <a:buFont typeface="Wingdings" pitchFamily="2" charset="2"/>
              <a:buChar char=""/>
            </a:pPr>
            <a:endParaRPr lang="en-US" sz="1900" dirty="0">
              <a:latin typeface="Verdana" pitchFamily="34" charset="0"/>
            </a:endParaRPr>
          </a:p>
        </p:txBody>
      </p:sp>
      <p:sp>
        <p:nvSpPr>
          <p:cNvPr id="2052" name="Rectangle 3386"/>
          <p:cNvSpPr>
            <a:spLocks noChangeArrowheads="1"/>
          </p:cNvSpPr>
          <p:nvPr/>
        </p:nvSpPr>
        <p:spPr bwMode="auto">
          <a:xfrm>
            <a:off x="10641" y="1"/>
            <a:ext cx="41137360" cy="3132483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50802" rIns="0" bIns="37701" anchor="ctr"/>
          <a:lstStyle/>
          <a:p>
            <a:pPr indent="2986088" algn="ctr" defTabSz="904875">
              <a:lnSpc>
                <a:spcPct val="90000"/>
              </a:lnSpc>
            </a:pPr>
            <a:r>
              <a:rPr lang="en-US" sz="5700" dirty="0">
                <a:solidFill>
                  <a:srgbClr val="FFFF99"/>
                </a:solidFill>
                <a:latin typeface="Calibri" pitchFamily="34" charset="0"/>
                <a:cs typeface="Arial" charset="0"/>
              </a:rPr>
              <a:t>	</a:t>
            </a:r>
            <a:r>
              <a:rPr lang="en-US" sz="5700" dirty="0" smtClean="0">
                <a:solidFill>
                  <a:srgbClr val="FFFF99"/>
                </a:solidFill>
                <a:latin typeface="Calibri" pitchFamily="34" charset="0"/>
                <a:cs typeface="Arial" charset="0"/>
              </a:rPr>
              <a:t>	</a:t>
            </a:r>
            <a:r>
              <a:rPr lang="en-US" sz="6400" dirty="0" smtClean="0">
                <a:solidFill>
                  <a:srgbClr val="FFFF99"/>
                </a:solidFill>
                <a:latin typeface="Calibri" pitchFamily="34" charset="0"/>
                <a:cs typeface="Arial" charset="0"/>
              </a:rPr>
              <a:t>An Economic Analysis of Boomer v. Atlantic Cement Co.</a:t>
            </a:r>
          </a:p>
          <a:p>
            <a:pPr indent="2986088" algn="ctr" defTabSz="904875">
              <a:lnSpc>
                <a:spcPct val="90000"/>
              </a:lnSpc>
            </a:pPr>
            <a:r>
              <a:rPr lang="en-US" sz="3600" dirty="0" smtClean="0">
                <a:solidFill>
                  <a:schemeClr val="bg1"/>
                </a:solidFill>
                <a:latin typeface="Verdana" pitchFamily="34" charset="0"/>
                <a:cs typeface="Arial" charset="0"/>
              </a:rPr>
              <a:t>By Michael Cohn</a:t>
            </a:r>
            <a:r>
              <a:rPr lang="en-US" sz="3000" dirty="0" smtClean="0">
                <a:solidFill>
                  <a:srgbClr val="EAEAEA"/>
                </a:solidFill>
                <a:latin typeface="Verdana" pitchFamily="34" charset="0"/>
                <a:cs typeface="Arial" charset="0"/>
              </a:rPr>
              <a:t>		</a:t>
            </a:r>
            <a:endParaRPr lang="en-US" sz="3000" dirty="0">
              <a:solidFill>
                <a:srgbClr val="EAEAEA"/>
              </a:solidFill>
              <a:latin typeface="Verdana" pitchFamily="34" charset="0"/>
              <a:cs typeface="Arial" charset="0"/>
            </a:endParaRPr>
          </a:p>
        </p:txBody>
      </p:sp>
      <p:sp>
        <p:nvSpPr>
          <p:cNvPr id="2" name="Text Box 6436"/>
          <p:cNvSpPr txBox="1">
            <a:spLocks noChangeArrowheads="1"/>
          </p:cNvSpPr>
          <p:nvPr/>
        </p:nvSpPr>
        <p:spPr bwMode="auto">
          <a:xfrm>
            <a:off x="679161" y="4687956"/>
            <a:ext cx="9192638" cy="92069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511" tIns="45255" rIns="90511" bIns="45255"/>
          <a:lstStyle>
            <a:lvl1pPr defTabSz="2047875" eaLnBrk="0" hangingPunct="0">
              <a:defRPr sz="1400" b="1">
                <a:solidFill>
                  <a:schemeClr val="tx2"/>
                </a:solidFill>
                <a:latin typeface="Arial" charset="0"/>
              </a:defRPr>
            </a:lvl1pPr>
            <a:lvl2pPr marL="742950" indent="-285750" defTabSz="2047875" eaLnBrk="0" hangingPunct="0">
              <a:defRPr sz="1400" b="1">
                <a:solidFill>
                  <a:schemeClr val="tx2"/>
                </a:solidFill>
                <a:latin typeface="Arial" charset="0"/>
              </a:defRPr>
            </a:lvl2pPr>
            <a:lvl3pPr marL="1143000" indent="-228600" defTabSz="2047875" eaLnBrk="0" hangingPunct="0">
              <a:defRPr sz="1400" b="1">
                <a:solidFill>
                  <a:schemeClr val="tx2"/>
                </a:solidFill>
                <a:latin typeface="Arial" charset="0"/>
              </a:defRPr>
            </a:lvl3pPr>
            <a:lvl4pPr marL="1600200" indent="-228600" defTabSz="2047875" eaLnBrk="0" hangingPunct="0">
              <a:defRPr sz="1400" b="1">
                <a:solidFill>
                  <a:schemeClr val="tx2"/>
                </a:solidFill>
                <a:latin typeface="Arial" charset="0"/>
              </a:defRPr>
            </a:lvl4pPr>
            <a:lvl5pPr marL="2057400" indent="-228600" defTabSz="2047875" eaLnBrk="0" hangingPunct="0">
              <a:defRPr sz="1400" b="1">
                <a:solidFill>
                  <a:schemeClr val="tx2"/>
                </a:solidFill>
                <a:latin typeface="Arial" charset="0"/>
              </a:defRPr>
            </a:lvl5pPr>
            <a:lvl6pPr marL="2514600" indent="-228600" defTabSz="2047875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2"/>
                </a:solidFill>
                <a:latin typeface="Arial" charset="0"/>
              </a:defRPr>
            </a:lvl6pPr>
            <a:lvl7pPr marL="2971800" indent="-228600" defTabSz="2047875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2"/>
                </a:solidFill>
                <a:latin typeface="Arial" charset="0"/>
              </a:defRPr>
            </a:lvl7pPr>
            <a:lvl8pPr marL="3429000" indent="-228600" defTabSz="2047875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2"/>
                </a:solidFill>
                <a:latin typeface="Arial" charset="0"/>
              </a:defRPr>
            </a:lvl8pPr>
            <a:lvl9pPr marL="3886200" indent="-228600" defTabSz="2047875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2"/>
                </a:solidFill>
                <a:latin typeface="Arial" charset="0"/>
              </a:defRPr>
            </a:lvl9pPr>
          </a:lstStyle>
          <a:p>
            <a:pPr lvl="0">
              <a:buFont typeface="Arial" pitchFamily="34" charset="0"/>
              <a:buChar char="•"/>
            </a:pPr>
            <a:r>
              <a:rPr lang="en-US" sz="3200" dirty="0" smtClean="0"/>
              <a:t>Atlantic Cement Co. erects a $40,000,000 cement plant in 1962</a:t>
            </a:r>
          </a:p>
          <a:p>
            <a:pPr lvl="0">
              <a:buFont typeface="Arial" pitchFamily="34" charset="0"/>
              <a:buChar char="•"/>
            </a:pPr>
            <a:r>
              <a:rPr lang="en-US" sz="3200" dirty="0" smtClean="0"/>
              <a:t>Plant emits dusk, smoke and vibration causing a nuisance to neighbors in surrounding areas</a:t>
            </a:r>
          </a:p>
          <a:p>
            <a:pPr lvl="0">
              <a:buFont typeface="Arial" pitchFamily="34" charset="0"/>
              <a:buChar char="•"/>
            </a:pPr>
            <a:r>
              <a:rPr lang="en-US" sz="3200" dirty="0" smtClean="0"/>
              <a:t>Plaintiff Boomer files for injunction on behalf of inhabitants of the surrounding area on the basis that nuisance had been proven</a:t>
            </a:r>
          </a:p>
          <a:p>
            <a:pPr lvl="0">
              <a:buFont typeface="Arial" pitchFamily="34" charset="0"/>
              <a:buChar char="•"/>
            </a:pPr>
            <a:r>
              <a:rPr lang="en-US" sz="3200" dirty="0" smtClean="0"/>
              <a:t>Injunction is denied and damages are awarded</a:t>
            </a:r>
          </a:p>
          <a:p>
            <a:pPr lvl="0">
              <a:buFont typeface="Arial" pitchFamily="34" charset="0"/>
              <a:buChar char="•"/>
            </a:pPr>
            <a:r>
              <a:rPr lang="en-US" sz="3200" dirty="0" smtClean="0"/>
              <a:t>Case gets appealed</a:t>
            </a:r>
          </a:p>
          <a:p>
            <a:pPr lvl="0">
              <a:buFont typeface="Arial" pitchFamily="34" charset="0"/>
              <a:buChar char="•"/>
            </a:pPr>
            <a:r>
              <a:rPr lang="en-US" sz="3200" dirty="0" smtClean="0"/>
              <a:t>Injunction is denied citing the “large disparity in economic consequences of the nuisance and the injunction” </a:t>
            </a:r>
          </a:p>
          <a:p>
            <a:pPr lvl="0">
              <a:buFont typeface="Arial" pitchFamily="34" charset="0"/>
              <a:buChar char="•"/>
            </a:pPr>
            <a:r>
              <a:rPr lang="en-US" sz="3200" dirty="0" smtClean="0"/>
              <a:t>Temporary injunction is granted which will be vacated once Atlantic Cement Co. pays permanent damages</a:t>
            </a:r>
          </a:p>
          <a:p>
            <a:pPr lvl="0">
              <a:buFont typeface="Arial" pitchFamily="34" charset="0"/>
              <a:buChar char="•"/>
            </a:pPr>
            <a:endParaRPr lang="en-US" sz="3200" dirty="0" smtClean="0"/>
          </a:p>
          <a:p>
            <a:pPr eaLnBrk="1" hangingPunct="1">
              <a:lnSpc>
                <a:spcPct val="114000"/>
              </a:lnSpc>
              <a:spcBef>
                <a:spcPts val="1200"/>
              </a:spcBef>
              <a:defRPr/>
            </a:pPr>
            <a:endParaRPr lang="en-US" sz="1600" dirty="0" smtClean="0">
              <a:latin typeface="Verdana" pitchFamily="34" charset="0"/>
            </a:endParaRPr>
          </a:p>
        </p:txBody>
      </p:sp>
      <p:sp>
        <p:nvSpPr>
          <p:cNvPr id="2055" name="AutoShape 6844"/>
          <p:cNvSpPr>
            <a:spLocks noChangeArrowheads="1"/>
          </p:cNvSpPr>
          <p:nvPr/>
        </p:nvSpPr>
        <p:spPr bwMode="auto">
          <a:xfrm>
            <a:off x="679161" y="3498574"/>
            <a:ext cx="9192638" cy="988944"/>
          </a:xfrm>
          <a:prstGeom prst="roundRect">
            <a:avLst>
              <a:gd name="adj" fmla="val 16667"/>
            </a:avLst>
          </a:prstGeom>
          <a:solidFill>
            <a:schemeClr val="accent1">
              <a:lumMod val="50000"/>
            </a:schemeClr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90511" tIns="45255" rIns="90511" bIns="45255" anchor="ctr"/>
          <a:lstStyle/>
          <a:p>
            <a:pPr algn="ctr" defTabSz="2171700"/>
            <a:r>
              <a:rPr lang="en-US" sz="5100" dirty="0" smtClean="0">
                <a:solidFill>
                  <a:srgbClr val="FFFF99"/>
                </a:solidFill>
                <a:latin typeface="Calibri" pitchFamily="34" charset="0"/>
              </a:rPr>
              <a:t>Case Summary</a:t>
            </a:r>
            <a:endParaRPr lang="en-US" sz="5100" dirty="0">
              <a:solidFill>
                <a:srgbClr val="FFFF99"/>
              </a:solidFill>
              <a:latin typeface="Calibri" pitchFamily="34" charset="0"/>
            </a:endParaRPr>
          </a:p>
        </p:txBody>
      </p:sp>
      <p:sp>
        <p:nvSpPr>
          <p:cNvPr id="2056" name="AutoShape 6844"/>
          <p:cNvSpPr>
            <a:spLocks noChangeArrowheads="1"/>
          </p:cNvSpPr>
          <p:nvPr/>
        </p:nvSpPr>
        <p:spPr bwMode="auto">
          <a:xfrm>
            <a:off x="609600" y="13868400"/>
            <a:ext cx="9192638" cy="988944"/>
          </a:xfrm>
          <a:prstGeom prst="roundRect">
            <a:avLst>
              <a:gd name="adj" fmla="val 16667"/>
            </a:avLst>
          </a:prstGeom>
          <a:solidFill>
            <a:schemeClr val="accent1">
              <a:lumMod val="50000"/>
            </a:schemeClr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90511" tIns="45255" rIns="90511" bIns="45255" anchor="ctr"/>
          <a:lstStyle/>
          <a:p>
            <a:pPr algn="ctr" defTabSz="2171700"/>
            <a:r>
              <a:rPr lang="en-US" sz="5100" dirty="0" smtClean="0">
                <a:solidFill>
                  <a:srgbClr val="FFFF99"/>
                </a:solidFill>
                <a:latin typeface="Calibri" pitchFamily="34" charset="0"/>
              </a:rPr>
              <a:t>Legal Issues</a:t>
            </a:r>
            <a:endParaRPr lang="en-US" sz="5100" dirty="0">
              <a:solidFill>
                <a:srgbClr val="FFFF99"/>
              </a:solidFill>
              <a:latin typeface="Calibri" pitchFamily="34" charset="0"/>
            </a:endParaRPr>
          </a:p>
        </p:txBody>
      </p:sp>
      <p:sp>
        <p:nvSpPr>
          <p:cNvPr id="2057" name="AutoShape 6844"/>
          <p:cNvSpPr>
            <a:spLocks noChangeArrowheads="1"/>
          </p:cNvSpPr>
          <p:nvPr/>
        </p:nvSpPr>
        <p:spPr bwMode="auto">
          <a:xfrm>
            <a:off x="10744200" y="9525000"/>
            <a:ext cx="9192638" cy="988944"/>
          </a:xfrm>
          <a:prstGeom prst="roundRect">
            <a:avLst>
              <a:gd name="adj" fmla="val 16667"/>
            </a:avLst>
          </a:prstGeom>
          <a:solidFill>
            <a:schemeClr val="accent1">
              <a:lumMod val="50000"/>
            </a:schemeClr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90511" tIns="45255" rIns="90511" bIns="45255" anchor="ctr"/>
          <a:lstStyle/>
          <a:p>
            <a:pPr algn="ctr" defTabSz="2171700"/>
            <a:r>
              <a:rPr lang="en-US" sz="5100" dirty="0" smtClean="0">
                <a:solidFill>
                  <a:srgbClr val="FFFF99"/>
                </a:solidFill>
                <a:latin typeface="Calibri" pitchFamily="34" charset="0"/>
              </a:rPr>
              <a:t>Economic Issues</a:t>
            </a:r>
            <a:endParaRPr lang="en-US" sz="5100" dirty="0">
              <a:solidFill>
                <a:srgbClr val="FFFF99"/>
              </a:solidFill>
              <a:latin typeface="Calibri" pitchFamily="34" charset="0"/>
            </a:endParaRPr>
          </a:p>
        </p:txBody>
      </p:sp>
      <p:sp>
        <p:nvSpPr>
          <p:cNvPr id="2058" name="AutoShape 6844"/>
          <p:cNvSpPr>
            <a:spLocks noChangeArrowheads="1"/>
          </p:cNvSpPr>
          <p:nvPr/>
        </p:nvSpPr>
        <p:spPr bwMode="auto">
          <a:xfrm>
            <a:off x="30861000" y="10439400"/>
            <a:ext cx="9192638" cy="988944"/>
          </a:xfrm>
          <a:prstGeom prst="roundRect">
            <a:avLst>
              <a:gd name="adj" fmla="val 16667"/>
            </a:avLst>
          </a:prstGeom>
          <a:solidFill>
            <a:schemeClr val="accent1">
              <a:lumMod val="50000"/>
            </a:schemeClr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90511" tIns="45255" rIns="90511" bIns="45255" anchor="ctr"/>
          <a:lstStyle/>
          <a:p>
            <a:pPr algn="ctr" defTabSz="2171700"/>
            <a:r>
              <a:rPr lang="en-US" sz="5100" dirty="0" smtClean="0">
                <a:solidFill>
                  <a:srgbClr val="FFFF99"/>
                </a:solidFill>
                <a:latin typeface="Calibri" pitchFamily="34" charset="0"/>
              </a:rPr>
              <a:t>Conclusions</a:t>
            </a:r>
            <a:endParaRPr lang="en-US" sz="5100" dirty="0">
              <a:solidFill>
                <a:srgbClr val="FFFF99"/>
              </a:solidFill>
              <a:latin typeface="Calibri" pitchFamily="34" charset="0"/>
            </a:endParaRPr>
          </a:p>
        </p:txBody>
      </p:sp>
      <p:sp>
        <p:nvSpPr>
          <p:cNvPr id="2062" name="Text Box 6436"/>
          <p:cNvSpPr txBox="1">
            <a:spLocks noChangeArrowheads="1"/>
          </p:cNvSpPr>
          <p:nvPr/>
        </p:nvSpPr>
        <p:spPr bwMode="auto">
          <a:xfrm>
            <a:off x="685800" y="15011400"/>
            <a:ext cx="9192638" cy="601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511" tIns="45255" rIns="90511" bIns="45255"/>
          <a:lstStyle>
            <a:lvl1pPr marL="228600" indent="-228600" defTabSz="2047875" eaLnBrk="0" hangingPunct="0">
              <a:defRPr sz="1400" b="1">
                <a:solidFill>
                  <a:schemeClr val="tx2"/>
                </a:solidFill>
                <a:latin typeface="Arial" charset="0"/>
              </a:defRPr>
            </a:lvl1pPr>
            <a:lvl2pPr marL="228600" indent="-228600" defTabSz="2047875" eaLnBrk="0" hangingPunct="0">
              <a:defRPr sz="1400" b="1">
                <a:solidFill>
                  <a:schemeClr val="tx2"/>
                </a:solidFill>
                <a:latin typeface="Arial" charset="0"/>
              </a:defRPr>
            </a:lvl2pPr>
            <a:lvl3pPr marL="1143000" indent="-228600" defTabSz="2047875" eaLnBrk="0" hangingPunct="0">
              <a:defRPr sz="1400" b="1">
                <a:solidFill>
                  <a:schemeClr val="tx2"/>
                </a:solidFill>
                <a:latin typeface="Arial" charset="0"/>
              </a:defRPr>
            </a:lvl3pPr>
            <a:lvl4pPr marL="1600200" indent="-228600" defTabSz="2047875" eaLnBrk="0" hangingPunct="0">
              <a:defRPr sz="1400" b="1">
                <a:solidFill>
                  <a:schemeClr val="tx2"/>
                </a:solidFill>
                <a:latin typeface="Arial" charset="0"/>
              </a:defRPr>
            </a:lvl4pPr>
            <a:lvl5pPr marL="2057400" indent="-228600" defTabSz="2047875" eaLnBrk="0" hangingPunct="0">
              <a:defRPr sz="1400" b="1">
                <a:solidFill>
                  <a:schemeClr val="tx2"/>
                </a:solidFill>
                <a:latin typeface="Arial" charset="0"/>
              </a:defRPr>
            </a:lvl5pPr>
            <a:lvl6pPr marL="2514600" indent="-228600" defTabSz="2047875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2"/>
                </a:solidFill>
                <a:latin typeface="Arial" charset="0"/>
              </a:defRPr>
            </a:lvl6pPr>
            <a:lvl7pPr marL="2971800" indent="-228600" defTabSz="2047875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2"/>
                </a:solidFill>
                <a:latin typeface="Arial" charset="0"/>
              </a:defRPr>
            </a:lvl7pPr>
            <a:lvl8pPr marL="3429000" indent="-228600" defTabSz="2047875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2"/>
                </a:solidFill>
                <a:latin typeface="Arial" charset="0"/>
              </a:defRPr>
            </a:lvl8pPr>
            <a:lvl9pPr marL="3886200" indent="-228600" defTabSz="2047875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2"/>
                </a:solidFill>
                <a:latin typeface="Arial" charset="0"/>
              </a:defRPr>
            </a:lvl9pPr>
          </a:lstStyle>
          <a:p>
            <a:pPr>
              <a:buFont typeface="Arial" pitchFamily="34" charset="0"/>
              <a:buChar char="•"/>
            </a:pPr>
            <a:r>
              <a:rPr lang="en-US" sz="3200" dirty="0" smtClean="0"/>
              <a:t>Servitude on Land</a:t>
            </a:r>
          </a:p>
          <a:p>
            <a:pPr lvl="2">
              <a:buFont typeface="Wingdings" pitchFamily="2" charset="2"/>
              <a:buChar char="Ø"/>
            </a:pPr>
            <a:r>
              <a:rPr lang="en-US" sz="3200" dirty="0" smtClean="0"/>
              <a:t>Agreements between parties for mutual use of land</a:t>
            </a:r>
          </a:p>
          <a:p>
            <a:pPr lvl="2">
              <a:buFont typeface="Wingdings" pitchFamily="2" charset="2"/>
              <a:buChar char="Ø"/>
            </a:pPr>
            <a:r>
              <a:rPr lang="en-US" sz="3200" dirty="0" smtClean="0"/>
              <a:t>Can courts force parties into servitude? </a:t>
            </a:r>
          </a:p>
          <a:p>
            <a:pPr>
              <a:buFont typeface="Arial" pitchFamily="34" charset="0"/>
              <a:buChar char="•"/>
            </a:pPr>
            <a:r>
              <a:rPr lang="en-US" sz="3200" dirty="0" smtClean="0"/>
              <a:t>Nuisance Law</a:t>
            </a:r>
          </a:p>
          <a:p>
            <a:pPr lvl="2">
              <a:buFont typeface="Wingdings" pitchFamily="2" charset="2"/>
              <a:buChar char="Ø"/>
            </a:pPr>
            <a:r>
              <a:rPr lang="en-US" sz="3200" dirty="0" smtClean="0"/>
              <a:t>Illegal use of property which causes damage to either individuals or the general public</a:t>
            </a:r>
          </a:p>
          <a:p>
            <a:pPr lvl="2">
              <a:buFont typeface="Wingdings" pitchFamily="2" charset="2"/>
              <a:buChar char="Ø"/>
            </a:pPr>
            <a:r>
              <a:rPr lang="en-US" sz="3200" dirty="0" smtClean="0"/>
              <a:t>If a nuisance interferes with a person’s quiet, peaceful or pleasant use of his/her property it may the basis for a lawsuit for damages and/or an injunction</a:t>
            </a:r>
          </a:p>
          <a:p>
            <a:pPr marL="0" indent="0" eaLnBrk="1" hangingPunct="1">
              <a:lnSpc>
                <a:spcPct val="120000"/>
              </a:lnSpc>
              <a:spcBef>
                <a:spcPct val="50000"/>
              </a:spcBef>
              <a:defRPr/>
            </a:pPr>
            <a:endParaRPr lang="en-US" sz="1900" dirty="0" smtClean="0">
              <a:solidFill>
                <a:schemeClr val="tx1"/>
              </a:solidFill>
              <a:latin typeface="Verdana" pitchFamily="34" charset="0"/>
            </a:endParaRPr>
          </a:p>
          <a:p>
            <a:pPr lvl="1" eaLnBrk="1" hangingPunct="1">
              <a:lnSpc>
                <a:spcPct val="120000"/>
              </a:lnSpc>
              <a:spcBef>
                <a:spcPts val="1063"/>
              </a:spcBef>
              <a:buFont typeface="Wingdings" pitchFamily="2" charset="2"/>
              <a:buChar char=""/>
              <a:defRPr/>
            </a:pPr>
            <a:endParaRPr lang="en-US" sz="1900" baseline="30000" dirty="0" smtClean="0">
              <a:solidFill>
                <a:schemeClr val="tx1"/>
              </a:solidFill>
              <a:latin typeface="Verdana" pitchFamily="34" charset="0"/>
            </a:endParaRPr>
          </a:p>
        </p:txBody>
      </p:sp>
      <p:sp>
        <p:nvSpPr>
          <p:cNvPr id="2070" name="Text Box 6853"/>
          <p:cNvSpPr txBox="1">
            <a:spLocks noChangeArrowheads="1"/>
          </p:cNvSpPr>
          <p:nvPr/>
        </p:nvSpPr>
        <p:spPr bwMode="auto">
          <a:xfrm>
            <a:off x="20802600" y="14859000"/>
            <a:ext cx="8756414" cy="6992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981" tIns="48491" rIns="96981" bIns="48491">
            <a:spAutoFit/>
          </a:bodyPr>
          <a:lstStyle>
            <a:lvl1pPr defTabSz="2047875" eaLnBrk="0" hangingPunct="0">
              <a:defRPr sz="1400" b="1">
                <a:solidFill>
                  <a:schemeClr val="tx2"/>
                </a:solidFill>
                <a:latin typeface="Arial" charset="0"/>
              </a:defRPr>
            </a:lvl1pPr>
            <a:lvl2pPr marL="742950" indent="-285750" defTabSz="2047875" eaLnBrk="0" hangingPunct="0">
              <a:defRPr sz="1400" b="1">
                <a:solidFill>
                  <a:schemeClr val="tx2"/>
                </a:solidFill>
                <a:latin typeface="Arial" charset="0"/>
              </a:defRPr>
            </a:lvl2pPr>
            <a:lvl3pPr marL="1143000" indent="-228600" defTabSz="2047875" eaLnBrk="0" hangingPunct="0">
              <a:defRPr sz="1400" b="1">
                <a:solidFill>
                  <a:schemeClr val="tx2"/>
                </a:solidFill>
                <a:latin typeface="Arial" charset="0"/>
              </a:defRPr>
            </a:lvl3pPr>
            <a:lvl4pPr marL="1600200" indent="-228600" defTabSz="2047875" eaLnBrk="0" hangingPunct="0">
              <a:defRPr sz="1400" b="1">
                <a:solidFill>
                  <a:schemeClr val="tx2"/>
                </a:solidFill>
                <a:latin typeface="Arial" charset="0"/>
              </a:defRPr>
            </a:lvl4pPr>
            <a:lvl5pPr marL="2057400" indent="-228600" defTabSz="2047875" eaLnBrk="0" hangingPunct="0">
              <a:defRPr sz="1400" b="1">
                <a:solidFill>
                  <a:schemeClr val="tx2"/>
                </a:solidFill>
                <a:latin typeface="Arial" charset="0"/>
              </a:defRPr>
            </a:lvl5pPr>
            <a:lvl6pPr marL="2514600" indent="-228600" defTabSz="2047875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2"/>
                </a:solidFill>
                <a:latin typeface="Arial" charset="0"/>
              </a:defRPr>
            </a:lvl6pPr>
            <a:lvl7pPr marL="2971800" indent="-228600" defTabSz="2047875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2"/>
                </a:solidFill>
                <a:latin typeface="Arial" charset="0"/>
              </a:defRPr>
            </a:lvl7pPr>
            <a:lvl8pPr marL="3429000" indent="-228600" defTabSz="2047875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2"/>
                </a:solidFill>
                <a:latin typeface="Arial" charset="0"/>
              </a:defRPr>
            </a:lvl8pPr>
            <a:lvl9pPr marL="3886200" indent="-228600" defTabSz="2047875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 typeface="Arial" pitchFamily="34" charset="0"/>
              <a:buChar char="•"/>
            </a:pPr>
            <a:r>
              <a:rPr lang="en-US" sz="3200" dirty="0" smtClean="0">
                <a:solidFill>
                  <a:schemeClr val="tx1"/>
                </a:solidFill>
              </a:rPr>
              <a:t>Externalities</a:t>
            </a:r>
          </a:p>
          <a:p>
            <a:pPr lvl="1" eaLnBrk="1" hangingPunct="1">
              <a:spcBef>
                <a:spcPct val="50000"/>
              </a:spcBef>
              <a:buFont typeface="Wingdings" pitchFamily="2" charset="2"/>
              <a:buChar char="Ø"/>
            </a:pPr>
            <a:r>
              <a:rPr lang="en-US" sz="3200" dirty="0" smtClean="0">
                <a:solidFill>
                  <a:schemeClr val="tx1"/>
                </a:solidFill>
              </a:rPr>
              <a:t>Costs involuntarily imposed on one person by another</a:t>
            </a:r>
          </a:p>
          <a:p>
            <a:pPr lvl="2" eaLnBrk="1" hangingPunct="1">
              <a:spcBef>
                <a:spcPct val="50000"/>
              </a:spcBef>
              <a:buFont typeface="Courier New" pitchFamily="49" charset="0"/>
              <a:buChar char="o"/>
            </a:pPr>
            <a:r>
              <a:rPr lang="en-US" sz="3200" dirty="0" smtClean="0">
                <a:solidFill>
                  <a:schemeClr val="tx1"/>
                </a:solidFill>
              </a:rPr>
              <a:t> Atlantic Cement inflicting pollution costs on surrounding neighbors </a:t>
            </a:r>
          </a:p>
          <a:p>
            <a:pPr lvl="1" eaLnBrk="1" hangingPunct="1">
              <a:spcBef>
                <a:spcPct val="50000"/>
              </a:spcBef>
              <a:buFont typeface="Wingdings" pitchFamily="2" charset="2"/>
              <a:buChar char="Ø"/>
            </a:pPr>
            <a:r>
              <a:rPr lang="en-US" sz="3200" dirty="0" smtClean="0">
                <a:solidFill>
                  <a:schemeClr val="tx1"/>
                </a:solidFill>
              </a:rPr>
              <a:t>Outside the market system of exchange</a:t>
            </a:r>
          </a:p>
          <a:p>
            <a:pPr lvl="1" eaLnBrk="1" hangingPunct="1">
              <a:spcBef>
                <a:spcPct val="50000"/>
              </a:spcBef>
              <a:buFont typeface="Wingdings" pitchFamily="2" charset="2"/>
              <a:buChar char="Ø"/>
            </a:pPr>
            <a:r>
              <a:rPr lang="en-US" sz="3200" dirty="0" smtClean="0">
                <a:solidFill>
                  <a:schemeClr val="tx1"/>
                </a:solidFill>
              </a:rPr>
              <a:t>Need to be priced in order to overcome the incentive problem </a:t>
            </a:r>
          </a:p>
          <a:p>
            <a:pPr lvl="1" eaLnBrk="1" hangingPunct="1">
              <a:spcBef>
                <a:spcPct val="50000"/>
              </a:spcBef>
              <a:buFont typeface="Wingdings" pitchFamily="2" charset="2"/>
              <a:buChar char="Ø"/>
            </a:pPr>
            <a:r>
              <a:rPr lang="en-US" sz="3200" dirty="0" smtClean="0">
                <a:solidFill>
                  <a:schemeClr val="tx1"/>
                </a:solidFill>
              </a:rPr>
              <a:t>Issue of trying to internalize a public “bad”</a:t>
            </a:r>
            <a:endParaRPr lang="en-US" sz="3200" dirty="0" smtClean="0">
              <a:solidFill>
                <a:schemeClr val="tx1"/>
              </a:solidFill>
            </a:endParaRPr>
          </a:p>
          <a:p>
            <a:pPr lvl="1" eaLnBrk="1" hangingPunct="1">
              <a:spcBef>
                <a:spcPct val="50000"/>
              </a:spcBef>
              <a:buFont typeface="Wingdings" pitchFamily="2" charset="2"/>
              <a:buChar char="Ø"/>
            </a:pP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0744200" y="10591800"/>
            <a:ext cx="9220200" cy="47397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3200" dirty="0" smtClean="0">
                <a:solidFill>
                  <a:schemeClr val="tx1"/>
                </a:solidFill>
              </a:rPr>
              <a:t>Efficiency </a:t>
            </a:r>
          </a:p>
          <a:p>
            <a:pPr lvl="1">
              <a:buFont typeface="Wingdings" pitchFamily="2" charset="2"/>
              <a:buChar char="Ø"/>
            </a:pPr>
            <a:r>
              <a:rPr lang="en-US" sz="3200" dirty="0" smtClean="0"/>
              <a:t>Allocate resources to maximize output</a:t>
            </a:r>
          </a:p>
          <a:p>
            <a:pPr lvl="1">
              <a:buFont typeface="Wingdings" pitchFamily="2" charset="2"/>
              <a:buChar char="Ø"/>
            </a:pPr>
            <a:r>
              <a:rPr lang="en-US" sz="3200" dirty="0" smtClean="0"/>
              <a:t>Enjoin Atlantic Cement from operating the plant vs. awarding damages</a:t>
            </a:r>
          </a:p>
          <a:p>
            <a:pPr lvl="1">
              <a:buFont typeface="Wingdings" pitchFamily="2" charset="2"/>
              <a:buChar char="Ø"/>
            </a:pPr>
            <a:r>
              <a:rPr lang="en-US" sz="3200" dirty="0" smtClean="0"/>
              <a:t>$40,000,000 plant vs. $185,000 in current damages plus future damages</a:t>
            </a:r>
          </a:p>
          <a:p>
            <a:pPr lvl="1">
              <a:buFont typeface="Wingdings" pitchFamily="2" charset="2"/>
              <a:buChar char="Ø"/>
            </a:pPr>
            <a:r>
              <a:rPr lang="en-US" sz="3200" dirty="0" smtClean="0"/>
              <a:t>Injunctions are the least efficient outcome in most cases</a:t>
            </a:r>
          </a:p>
          <a:p>
            <a:pPr lvl="2">
              <a:buFont typeface="Courier New" pitchFamily="49" charset="0"/>
              <a:buChar char="o"/>
            </a:pPr>
            <a:r>
              <a:rPr lang="en-US" sz="3200" dirty="0" smtClean="0"/>
              <a:t>Assumes no bargaining</a:t>
            </a:r>
          </a:p>
          <a:p>
            <a:endParaRPr lang="en-US" dirty="0"/>
          </a:p>
        </p:txBody>
      </p:sp>
      <p:graphicFrame>
        <p:nvGraphicFramePr>
          <p:cNvPr id="4" name="Object 2"/>
          <p:cNvGraphicFramePr>
            <a:graphicFrameLocks noChangeAspect="1"/>
          </p:cNvGraphicFramePr>
          <p:nvPr/>
        </p:nvGraphicFramePr>
        <p:xfrm>
          <a:off x="10515600" y="16002000"/>
          <a:ext cx="11669713" cy="4837112"/>
        </p:xfrm>
        <a:graphic>
          <a:graphicData uri="http://schemas.openxmlformats.org/presentationml/2006/ole">
            <p:oleObj spid="_x0000_s1026" name="Document" r:id="rId3" imgW="6074196" imgH="2524422" progId="Word.Document.12">
              <p:embed/>
            </p:oleObj>
          </a:graphicData>
        </a:graphic>
      </p:graphicFrame>
      <p:sp>
        <p:nvSpPr>
          <p:cNvPr id="28" name="TextBox 27"/>
          <p:cNvSpPr txBox="1"/>
          <p:nvPr/>
        </p:nvSpPr>
        <p:spPr>
          <a:xfrm>
            <a:off x="31165800" y="11582400"/>
            <a:ext cx="8991600" cy="94487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3200" dirty="0" smtClean="0"/>
              <a:t>Judge </a:t>
            </a:r>
            <a:r>
              <a:rPr lang="en-US" sz="3200" dirty="0" err="1" smtClean="0"/>
              <a:t>Bergan’s</a:t>
            </a:r>
            <a:r>
              <a:rPr lang="en-US" sz="3200" dirty="0" smtClean="0"/>
              <a:t> decision to award permanent damages is the most efficient outcome</a:t>
            </a:r>
          </a:p>
          <a:p>
            <a:pPr lvl="1">
              <a:buFont typeface="Wingdings" pitchFamily="2" charset="2"/>
              <a:buChar char="Ø"/>
            </a:pPr>
            <a:r>
              <a:rPr lang="en-US" sz="3200" dirty="0" smtClean="0"/>
              <a:t>Future damages&lt;Cost of Injunction</a:t>
            </a:r>
          </a:p>
          <a:p>
            <a:pPr>
              <a:buFont typeface="Arial" pitchFamily="34" charset="0"/>
              <a:buChar char="•"/>
            </a:pPr>
            <a:endParaRPr lang="en-US" sz="3200" dirty="0" smtClean="0"/>
          </a:p>
          <a:p>
            <a:pPr>
              <a:buFont typeface="Arial" pitchFamily="34" charset="0"/>
              <a:buChar char="•"/>
            </a:pPr>
            <a:r>
              <a:rPr lang="en-US" sz="3200" dirty="0" smtClean="0"/>
              <a:t>Is it the most fair outcome?</a:t>
            </a:r>
          </a:p>
          <a:p>
            <a:pPr lvl="1">
              <a:buFont typeface="Wingdings" pitchFamily="2" charset="2"/>
              <a:buChar char="Ø"/>
            </a:pPr>
            <a:r>
              <a:rPr lang="en-US" sz="3200" dirty="0" smtClean="0"/>
              <a:t> Boomer and residents forced to live with air and noise pollution </a:t>
            </a:r>
          </a:p>
          <a:p>
            <a:pPr lvl="1">
              <a:buFont typeface="Wingdings" pitchFamily="2" charset="2"/>
              <a:buChar char="Ø"/>
            </a:pPr>
            <a:r>
              <a:rPr lang="en-US" sz="3200" dirty="0" smtClean="0"/>
              <a:t>What if the </a:t>
            </a:r>
            <a:r>
              <a:rPr lang="en-US" sz="3200" dirty="0" smtClean="0"/>
              <a:t>situation</a:t>
            </a:r>
            <a:r>
              <a:rPr lang="en-US" sz="3200" dirty="0" smtClean="0"/>
              <a:t> </a:t>
            </a:r>
            <a:r>
              <a:rPr lang="en-US" sz="3200" dirty="0" smtClean="0"/>
              <a:t>worsens? </a:t>
            </a:r>
          </a:p>
          <a:p>
            <a:pPr>
              <a:buFont typeface="Arial" pitchFamily="34" charset="0"/>
              <a:buChar char="•"/>
            </a:pPr>
            <a:endParaRPr lang="en-US" sz="3200" dirty="0" smtClean="0"/>
          </a:p>
          <a:p>
            <a:pPr>
              <a:buFont typeface="Arial" pitchFamily="34" charset="0"/>
              <a:buChar char="•"/>
            </a:pPr>
            <a:r>
              <a:rPr lang="en-US" sz="3200" dirty="0" smtClean="0"/>
              <a:t>Judge </a:t>
            </a:r>
            <a:r>
              <a:rPr lang="en-US" sz="3200" dirty="0" err="1" smtClean="0"/>
              <a:t>Jasen</a:t>
            </a:r>
            <a:r>
              <a:rPr lang="en-US" sz="3200" dirty="0" smtClean="0"/>
              <a:t> dissents favoring fairness over efficiency </a:t>
            </a:r>
          </a:p>
          <a:p>
            <a:pPr lvl="1">
              <a:buFont typeface="Wingdings" pitchFamily="2" charset="2"/>
              <a:buChar char="Ø"/>
            </a:pPr>
            <a:r>
              <a:rPr lang="en-US" sz="3200" dirty="0" smtClean="0"/>
              <a:t>Assessing damages in lieu of an injunction is “licensing continuing wrong</a:t>
            </a:r>
            <a:r>
              <a:rPr lang="en-US" sz="3200" dirty="0" smtClean="0"/>
              <a:t>”</a:t>
            </a:r>
          </a:p>
          <a:p>
            <a:pPr lvl="1">
              <a:buFont typeface="Wingdings" pitchFamily="2" charset="2"/>
              <a:buChar char="Ø"/>
            </a:pPr>
            <a:r>
              <a:rPr lang="en-US" sz="3200" dirty="0" smtClean="0"/>
              <a:t>When a nuisance is found the owner must be enjoined</a:t>
            </a:r>
            <a:endParaRPr lang="en-US" sz="3200" dirty="0" smtClean="0"/>
          </a:p>
          <a:p>
            <a:pPr lvl="1">
              <a:buFont typeface="Wingdings" pitchFamily="2" charset="2"/>
              <a:buChar char="Ø"/>
            </a:pPr>
            <a:r>
              <a:rPr lang="en-US" sz="3200" dirty="0" smtClean="0"/>
              <a:t>Forced servitude on land</a:t>
            </a:r>
          </a:p>
          <a:p>
            <a:pPr lvl="2">
              <a:buFont typeface="Courier New" pitchFamily="49" charset="0"/>
              <a:buChar char="o"/>
            </a:pPr>
            <a:r>
              <a:rPr lang="en-US" sz="3200" dirty="0" smtClean="0"/>
              <a:t>Unconstitutional </a:t>
            </a:r>
            <a:endParaRPr lang="en-US" sz="3200" dirty="0" smtClean="0"/>
          </a:p>
          <a:p>
            <a:pPr lvl="2"/>
            <a:endParaRPr lang="en-US" sz="3200" dirty="0" smtClean="0"/>
          </a:p>
        </p:txBody>
      </p:sp>
      <p:pic>
        <p:nvPicPr>
          <p:cNvPr id="24" name="Picture 23" descr="externality 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0861000" y="4419600"/>
            <a:ext cx="8610600" cy="5740400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20040600" y="3352800"/>
            <a:ext cx="8305800" cy="6463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hangingPunct="1">
              <a:spcBef>
                <a:spcPct val="50000"/>
              </a:spcBef>
              <a:buFont typeface="Arial" pitchFamily="34" charset="0"/>
              <a:buChar char="•"/>
            </a:pPr>
            <a:r>
              <a:rPr lang="en-US" sz="3200" dirty="0" smtClean="0">
                <a:solidFill>
                  <a:schemeClr val="tx1"/>
                </a:solidFill>
              </a:rPr>
              <a:t>Public vs. Private Goods</a:t>
            </a:r>
          </a:p>
          <a:p>
            <a:pPr lvl="1" eaLnBrk="1" hangingPunct="1">
              <a:spcBef>
                <a:spcPct val="50000"/>
              </a:spcBef>
              <a:buFont typeface="Wingdings" pitchFamily="2" charset="2"/>
              <a:buChar char="Ø"/>
            </a:pPr>
            <a:r>
              <a:rPr lang="en-US" sz="3200" dirty="0" smtClean="0">
                <a:solidFill>
                  <a:schemeClr val="tx1"/>
                </a:solidFill>
              </a:rPr>
              <a:t>Pollution </a:t>
            </a:r>
            <a:r>
              <a:rPr lang="en-US" sz="3200" dirty="0" smtClean="0">
                <a:solidFill>
                  <a:schemeClr val="tx1"/>
                </a:solidFill>
              </a:rPr>
              <a:t>is considered </a:t>
            </a:r>
            <a:r>
              <a:rPr lang="en-US" sz="3200" dirty="0" smtClean="0">
                <a:solidFill>
                  <a:schemeClr val="tx1"/>
                </a:solidFill>
              </a:rPr>
              <a:t>a public good (“bad”)</a:t>
            </a:r>
          </a:p>
          <a:p>
            <a:pPr lvl="1" eaLnBrk="1" hangingPunct="1">
              <a:spcBef>
                <a:spcPct val="50000"/>
              </a:spcBef>
              <a:buFont typeface="Wingdings" pitchFamily="2" charset="2"/>
              <a:buChar char="Ø"/>
            </a:pPr>
            <a:r>
              <a:rPr lang="en-US" sz="3200" dirty="0" err="1" smtClean="0">
                <a:solidFill>
                  <a:schemeClr val="tx1"/>
                </a:solidFill>
              </a:rPr>
              <a:t>Nonrivalrous</a:t>
            </a:r>
            <a:r>
              <a:rPr lang="en-US" sz="3200" dirty="0" smtClean="0">
                <a:solidFill>
                  <a:schemeClr val="tx1"/>
                </a:solidFill>
              </a:rPr>
              <a:t> </a:t>
            </a:r>
            <a:r>
              <a:rPr lang="en-US" sz="3200" dirty="0" smtClean="0">
                <a:solidFill>
                  <a:schemeClr val="tx1"/>
                </a:solidFill>
              </a:rPr>
              <a:t>and </a:t>
            </a:r>
            <a:r>
              <a:rPr lang="en-US" sz="3200" dirty="0" err="1" smtClean="0">
                <a:solidFill>
                  <a:schemeClr val="tx1"/>
                </a:solidFill>
              </a:rPr>
              <a:t>nonexcludeable</a:t>
            </a:r>
            <a:r>
              <a:rPr lang="en-US" sz="3200" dirty="0" smtClean="0">
                <a:solidFill>
                  <a:schemeClr val="tx1"/>
                </a:solidFill>
              </a:rPr>
              <a:t> goods should be owned by the state</a:t>
            </a:r>
          </a:p>
          <a:p>
            <a:pPr lvl="1" eaLnBrk="1" hangingPunct="1">
              <a:spcBef>
                <a:spcPct val="50000"/>
              </a:spcBef>
              <a:buFont typeface="Wingdings" pitchFamily="2" charset="2"/>
              <a:buChar char="Ø"/>
            </a:pPr>
            <a:r>
              <a:rPr lang="en-US" sz="3200" dirty="0" smtClean="0">
                <a:solidFill>
                  <a:schemeClr val="tx1"/>
                </a:solidFill>
              </a:rPr>
              <a:t>Many parties </a:t>
            </a:r>
            <a:r>
              <a:rPr lang="en-US" sz="3200" dirty="0" smtClean="0">
                <a:solidFill>
                  <a:schemeClr val="tx1"/>
                </a:solidFill>
              </a:rPr>
              <a:t>involved</a:t>
            </a:r>
            <a:endParaRPr lang="en-US" sz="3200" dirty="0" smtClean="0">
              <a:solidFill>
                <a:schemeClr val="tx1"/>
              </a:solidFill>
            </a:endParaRPr>
          </a:p>
          <a:p>
            <a:pPr lvl="1" eaLnBrk="1" hangingPunct="1">
              <a:spcBef>
                <a:spcPct val="50000"/>
              </a:spcBef>
              <a:buFont typeface="Wingdings" pitchFamily="2" charset="2"/>
              <a:buChar char="Ø"/>
            </a:pPr>
            <a:r>
              <a:rPr lang="en-US" sz="3200" dirty="0" smtClean="0">
                <a:solidFill>
                  <a:schemeClr val="tx1"/>
                </a:solidFill>
              </a:rPr>
              <a:t>Most efficient outcome cannot be reached by private negotiation</a:t>
            </a:r>
          </a:p>
          <a:p>
            <a:pPr lvl="1" eaLnBrk="1" hangingPunct="1">
              <a:spcBef>
                <a:spcPct val="50000"/>
              </a:spcBef>
              <a:buFont typeface="Wingdings" pitchFamily="2" charset="2"/>
              <a:buChar char="Ø"/>
            </a:pPr>
            <a:r>
              <a:rPr lang="en-US" sz="3200" dirty="0" smtClean="0">
                <a:solidFill>
                  <a:schemeClr val="tx1"/>
                </a:solidFill>
              </a:rPr>
              <a:t>Relates back to </a:t>
            </a:r>
            <a:r>
              <a:rPr lang="en-US" sz="3200" dirty="0" err="1" smtClean="0">
                <a:solidFill>
                  <a:schemeClr val="tx1"/>
                </a:solidFill>
              </a:rPr>
              <a:t>Coase</a:t>
            </a:r>
            <a:r>
              <a:rPr lang="en-US" sz="3200" dirty="0" smtClean="0">
                <a:solidFill>
                  <a:schemeClr val="tx1"/>
                </a:solidFill>
              </a:rPr>
              <a:t> Theorem (see Figure. 2)</a:t>
            </a:r>
          </a:p>
          <a:p>
            <a:endParaRPr lang="en-US" dirty="0"/>
          </a:p>
        </p:txBody>
      </p:sp>
      <p:graphicFrame>
        <p:nvGraphicFramePr>
          <p:cNvPr id="1029" name="Object 5"/>
          <p:cNvGraphicFramePr>
            <a:graphicFrameLocks noChangeAspect="1"/>
          </p:cNvGraphicFramePr>
          <p:nvPr/>
        </p:nvGraphicFramePr>
        <p:xfrm>
          <a:off x="20878800" y="10668000"/>
          <a:ext cx="14893925" cy="4548188"/>
        </p:xfrm>
        <a:graphic>
          <a:graphicData uri="http://schemas.openxmlformats.org/presentationml/2006/ole">
            <p:oleObj spid="_x0000_s1029" name="Document" r:id="rId5" imgW="6074196" imgH="1865502" progId="Word.Document.12">
              <p:embed/>
            </p:oleObj>
          </a:graphicData>
        </a:graphic>
      </p:graphicFrame>
      <p:sp>
        <p:nvSpPr>
          <p:cNvPr id="29" name="TextBox 28"/>
          <p:cNvSpPr txBox="1"/>
          <p:nvPr/>
        </p:nvSpPr>
        <p:spPr>
          <a:xfrm>
            <a:off x="21107400" y="9906000"/>
            <a:ext cx="7086600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</a:rPr>
              <a:t>Figure. 2 </a:t>
            </a:r>
            <a:endParaRPr lang="en-US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1201400" y="15316200"/>
            <a:ext cx="6705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</a:rPr>
              <a:t>Figure. 1</a:t>
            </a:r>
            <a:endParaRPr lang="en-US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32461200" y="3657600"/>
            <a:ext cx="6019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</a:rPr>
              <a:t>Figure. 3</a:t>
            </a:r>
            <a:endParaRPr lang="en-US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=""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=""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2047875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300" b="1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=""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=""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2047875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300" b="1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10246</TotalTime>
  <Words>428</Words>
  <Application>Microsoft Office PowerPoint</Application>
  <PresentationFormat>Custom</PresentationFormat>
  <Paragraphs>70</Paragraphs>
  <Slides>1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3" baseType="lpstr">
      <vt:lpstr>Default Design</vt:lpstr>
      <vt:lpstr>Document</vt:lpstr>
      <vt:lpstr>Slide 1</vt:lpstr>
    </vt:vector>
  </TitlesOfParts>
  <Company>BHE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ACAAI 2011</dc:title>
  <dc:creator>Staff@BHEI.COM</dc:creator>
  <cp:lastModifiedBy>Michael</cp:lastModifiedBy>
  <cp:revision>818</cp:revision>
  <dcterms:created xsi:type="dcterms:W3CDTF">2003-12-17T18:44:28Z</dcterms:created>
  <dcterms:modified xsi:type="dcterms:W3CDTF">2013-04-24T15:38:22Z</dcterms:modified>
</cp:coreProperties>
</file>