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51206400" cy="36576000"/>
  <p:notesSz cx="9144000" cy="6858000"/>
  <p:defaultTextStyle>
    <a:defPPr>
      <a:defRPr lang="en-US"/>
    </a:defPPr>
    <a:lvl1pPr marL="0" algn="l" defTabSz="5015999" rtl="0" eaLnBrk="1" latinLnBrk="0" hangingPunct="1">
      <a:defRPr sz="9900" kern="1200">
        <a:solidFill>
          <a:schemeClr val="tx1"/>
        </a:solidFill>
        <a:latin typeface="+mn-lt"/>
        <a:ea typeface="+mn-ea"/>
        <a:cs typeface="+mn-cs"/>
      </a:defRPr>
    </a:lvl1pPr>
    <a:lvl2pPr marL="2508000" algn="l" defTabSz="5015999" rtl="0" eaLnBrk="1" latinLnBrk="0" hangingPunct="1">
      <a:defRPr sz="9900" kern="1200">
        <a:solidFill>
          <a:schemeClr val="tx1"/>
        </a:solidFill>
        <a:latin typeface="+mn-lt"/>
        <a:ea typeface="+mn-ea"/>
        <a:cs typeface="+mn-cs"/>
      </a:defRPr>
    </a:lvl2pPr>
    <a:lvl3pPr marL="5015999" algn="l" defTabSz="5015999" rtl="0" eaLnBrk="1" latinLnBrk="0" hangingPunct="1">
      <a:defRPr sz="9900" kern="1200">
        <a:solidFill>
          <a:schemeClr val="tx1"/>
        </a:solidFill>
        <a:latin typeface="+mn-lt"/>
        <a:ea typeface="+mn-ea"/>
        <a:cs typeface="+mn-cs"/>
      </a:defRPr>
    </a:lvl3pPr>
    <a:lvl4pPr marL="7523999" algn="l" defTabSz="5015999" rtl="0" eaLnBrk="1" latinLnBrk="0" hangingPunct="1">
      <a:defRPr sz="9900" kern="1200">
        <a:solidFill>
          <a:schemeClr val="tx1"/>
        </a:solidFill>
        <a:latin typeface="+mn-lt"/>
        <a:ea typeface="+mn-ea"/>
        <a:cs typeface="+mn-cs"/>
      </a:defRPr>
    </a:lvl4pPr>
    <a:lvl5pPr marL="10031997" algn="l" defTabSz="5015999" rtl="0" eaLnBrk="1" latinLnBrk="0" hangingPunct="1">
      <a:defRPr sz="9900" kern="1200">
        <a:solidFill>
          <a:schemeClr val="tx1"/>
        </a:solidFill>
        <a:latin typeface="+mn-lt"/>
        <a:ea typeface="+mn-ea"/>
        <a:cs typeface="+mn-cs"/>
      </a:defRPr>
    </a:lvl5pPr>
    <a:lvl6pPr marL="12539997" algn="l" defTabSz="5015999" rtl="0" eaLnBrk="1" latinLnBrk="0" hangingPunct="1">
      <a:defRPr sz="9900" kern="1200">
        <a:solidFill>
          <a:schemeClr val="tx1"/>
        </a:solidFill>
        <a:latin typeface="+mn-lt"/>
        <a:ea typeface="+mn-ea"/>
        <a:cs typeface="+mn-cs"/>
      </a:defRPr>
    </a:lvl6pPr>
    <a:lvl7pPr marL="15047996" algn="l" defTabSz="5015999" rtl="0" eaLnBrk="1" latinLnBrk="0" hangingPunct="1">
      <a:defRPr sz="9900" kern="1200">
        <a:solidFill>
          <a:schemeClr val="tx1"/>
        </a:solidFill>
        <a:latin typeface="+mn-lt"/>
        <a:ea typeface="+mn-ea"/>
        <a:cs typeface="+mn-cs"/>
      </a:defRPr>
    </a:lvl7pPr>
    <a:lvl8pPr marL="17555996" algn="l" defTabSz="5015999" rtl="0" eaLnBrk="1" latinLnBrk="0" hangingPunct="1">
      <a:defRPr sz="9900" kern="1200">
        <a:solidFill>
          <a:schemeClr val="tx1"/>
        </a:solidFill>
        <a:latin typeface="+mn-lt"/>
        <a:ea typeface="+mn-ea"/>
        <a:cs typeface="+mn-cs"/>
      </a:defRPr>
    </a:lvl8pPr>
    <a:lvl9pPr marL="20063994" algn="l" defTabSz="5015999" rtl="0" eaLnBrk="1" latinLnBrk="0" hangingPunct="1">
      <a:defRPr sz="99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8705" autoAdjust="0"/>
  </p:normalViewPr>
  <p:slideViewPr>
    <p:cSldViewPr>
      <p:cViewPr varScale="1">
        <p:scale>
          <a:sx n="16" d="100"/>
          <a:sy n="16" d="100"/>
        </p:scale>
        <p:origin x="-1770" y="-234"/>
      </p:cViewPr>
      <p:guideLst>
        <p:guide orient="horz" pos="11520"/>
        <p:guide pos="1612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AE35A4-7793-488D-BA52-DDB70E6BD282}" type="datetimeFigureOut">
              <a:rPr lang="en-US" smtClean="0"/>
              <a:t>4/24/2013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771775" y="514350"/>
            <a:ext cx="360045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47C061-801E-4CA6-9F91-70E462DFBD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17430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89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377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566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754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943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131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320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509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771775" y="514350"/>
            <a:ext cx="3600450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47C061-801E-4CA6-9F91-70E462DFBD1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85660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40480" y="11362269"/>
            <a:ext cx="43525440" cy="784013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80960" y="20726400"/>
            <a:ext cx="35844480" cy="93472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508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50159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75239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00319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25399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50479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75559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00639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3CE48-EA17-4A59-A0B4-2D4F23B412AE}" type="datetimeFigureOut">
              <a:rPr lang="en-US" smtClean="0"/>
              <a:t>4/24/2013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52B16-001D-4B19-AE07-242B093D9A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22841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3CE48-EA17-4A59-A0B4-2D4F23B412AE}" type="datetimeFigureOut">
              <a:rPr lang="en-US" smtClean="0"/>
              <a:t>4/24/2013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52B16-001D-4B19-AE07-242B093D9A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6931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44953" y="23503469"/>
            <a:ext cx="43525440" cy="7264400"/>
          </a:xfrm>
        </p:spPr>
        <p:txBody>
          <a:bodyPr anchor="t"/>
          <a:lstStyle>
            <a:lvl1pPr algn="l">
              <a:defRPr sz="219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044953" y="15502472"/>
            <a:ext cx="43525440" cy="8000998"/>
          </a:xfrm>
        </p:spPr>
        <p:txBody>
          <a:bodyPr anchor="b"/>
          <a:lstStyle>
            <a:lvl1pPr marL="0" indent="0">
              <a:buNone/>
              <a:defRPr sz="11100">
                <a:solidFill>
                  <a:schemeClr val="tx1">
                    <a:tint val="75000"/>
                  </a:schemeClr>
                </a:solidFill>
              </a:defRPr>
            </a:lvl1pPr>
            <a:lvl2pPr marL="2508000" indent="0">
              <a:buNone/>
              <a:defRPr sz="9900">
                <a:solidFill>
                  <a:schemeClr val="tx1">
                    <a:tint val="75000"/>
                  </a:schemeClr>
                </a:solidFill>
              </a:defRPr>
            </a:lvl2pPr>
            <a:lvl3pPr marL="5015999" indent="0">
              <a:buNone/>
              <a:defRPr sz="8800">
                <a:solidFill>
                  <a:schemeClr val="tx1">
                    <a:tint val="75000"/>
                  </a:schemeClr>
                </a:solidFill>
              </a:defRPr>
            </a:lvl3pPr>
            <a:lvl4pPr marL="7523999" indent="0">
              <a:buNone/>
              <a:defRPr sz="7700">
                <a:solidFill>
                  <a:schemeClr val="tx1">
                    <a:tint val="75000"/>
                  </a:schemeClr>
                </a:solidFill>
              </a:defRPr>
            </a:lvl4pPr>
            <a:lvl5pPr marL="10031997" indent="0">
              <a:buNone/>
              <a:defRPr sz="7700">
                <a:solidFill>
                  <a:schemeClr val="tx1">
                    <a:tint val="75000"/>
                  </a:schemeClr>
                </a:solidFill>
              </a:defRPr>
            </a:lvl5pPr>
            <a:lvl6pPr marL="12539997" indent="0">
              <a:buNone/>
              <a:defRPr sz="7700">
                <a:solidFill>
                  <a:schemeClr val="tx1">
                    <a:tint val="75000"/>
                  </a:schemeClr>
                </a:solidFill>
              </a:defRPr>
            </a:lvl6pPr>
            <a:lvl7pPr marL="15047996" indent="0">
              <a:buNone/>
              <a:defRPr sz="7700">
                <a:solidFill>
                  <a:schemeClr val="tx1">
                    <a:tint val="75000"/>
                  </a:schemeClr>
                </a:solidFill>
              </a:defRPr>
            </a:lvl7pPr>
            <a:lvl8pPr marL="17555996" indent="0">
              <a:buNone/>
              <a:defRPr sz="7700">
                <a:solidFill>
                  <a:schemeClr val="tx1">
                    <a:tint val="75000"/>
                  </a:schemeClr>
                </a:solidFill>
              </a:defRPr>
            </a:lvl8pPr>
            <a:lvl9pPr marL="20063994" indent="0">
              <a:buNone/>
              <a:defRPr sz="7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3CE48-EA17-4A59-A0B4-2D4F23B412AE}" type="datetimeFigureOut">
              <a:rPr lang="en-US" smtClean="0"/>
              <a:t>4/24/2013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52B16-001D-4B19-AE07-242B093D9A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76482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80" y="63720134"/>
            <a:ext cx="91744800" cy="180238400"/>
          </a:xfrm>
        </p:spPr>
        <p:txBody>
          <a:bodyPr/>
          <a:lstStyle>
            <a:lvl1pPr>
              <a:defRPr sz="15500"/>
            </a:lvl1pPr>
            <a:lvl2pPr>
              <a:defRPr sz="13200"/>
            </a:lvl2pPr>
            <a:lvl3pPr>
              <a:defRPr sz="11100"/>
            </a:lvl3pPr>
            <a:lvl4pPr>
              <a:defRPr sz="9900"/>
            </a:lvl4pPr>
            <a:lvl5pPr>
              <a:defRPr sz="9900"/>
            </a:lvl5pPr>
            <a:lvl6pPr>
              <a:defRPr sz="9900"/>
            </a:lvl6pPr>
            <a:lvl7pPr>
              <a:defRPr sz="9900"/>
            </a:lvl7pPr>
            <a:lvl8pPr>
              <a:defRPr sz="9900"/>
            </a:lvl8pPr>
            <a:lvl9pPr>
              <a:defRPr sz="99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839520" y="63720134"/>
            <a:ext cx="91744800" cy="180238400"/>
          </a:xfrm>
        </p:spPr>
        <p:txBody>
          <a:bodyPr/>
          <a:lstStyle>
            <a:lvl1pPr>
              <a:defRPr sz="15500"/>
            </a:lvl1pPr>
            <a:lvl2pPr>
              <a:defRPr sz="13200"/>
            </a:lvl2pPr>
            <a:lvl3pPr>
              <a:defRPr sz="11100"/>
            </a:lvl3pPr>
            <a:lvl4pPr>
              <a:defRPr sz="9900"/>
            </a:lvl4pPr>
            <a:lvl5pPr>
              <a:defRPr sz="9900"/>
            </a:lvl5pPr>
            <a:lvl6pPr>
              <a:defRPr sz="9900"/>
            </a:lvl6pPr>
            <a:lvl7pPr>
              <a:defRPr sz="9900"/>
            </a:lvl7pPr>
            <a:lvl8pPr>
              <a:defRPr sz="9900"/>
            </a:lvl8pPr>
            <a:lvl9pPr>
              <a:defRPr sz="99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3CE48-EA17-4A59-A0B4-2D4F23B412AE}" type="datetimeFigureOut">
              <a:rPr lang="en-US" smtClean="0"/>
              <a:t>4/24/2013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52B16-001D-4B19-AE07-242B093D9A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84173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0" y="1464736"/>
            <a:ext cx="46085760" cy="6096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60320" y="8187269"/>
            <a:ext cx="22625053" cy="3412064"/>
          </a:xfrm>
        </p:spPr>
        <p:txBody>
          <a:bodyPr anchor="b"/>
          <a:lstStyle>
            <a:lvl1pPr marL="0" indent="0">
              <a:buNone/>
              <a:defRPr sz="13200" b="1"/>
            </a:lvl1pPr>
            <a:lvl2pPr marL="2508000" indent="0">
              <a:buNone/>
              <a:defRPr sz="11100" b="1"/>
            </a:lvl2pPr>
            <a:lvl3pPr marL="5015999" indent="0">
              <a:buNone/>
              <a:defRPr sz="9900" b="1"/>
            </a:lvl3pPr>
            <a:lvl4pPr marL="7523999" indent="0">
              <a:buNone/>
              <a:defRPr sz="8800" b="1"/>
            </a:lvl4pPr>
            <a:lvl5pPr marL="10031997" indent="0">
              <a:buNone/>
              <a:defRPr sz="8800" b="1"/>
            </a:lvl5pPr>
            <a:lvl6pPr marL="12539997" indent="0">
              <a:buNone/>
              <a:defRPr sz="8800" b="1"/>
            </a:lvl6pPr>
            <a:lvl7pPr marL="15047996" indent="0">
              <a:buNone/>
              <a:defRPr sz="8800" b="1"/>
            </a:lvl7pPr>
            <a:lvl8pPr marL="17555996" indent="0">
              <a:buNone/>
              <a:defRPr sz="8800" b="1"/>
            </a:lvl8pPr>
            <a:lvl9pPr marL="20063994" indent="0">
              <a:buNone/>
              <a:defRPr sz="88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60320" y="11599333"/>
            <a:ext cx="22625053" cy="21073536"/>
          </a:xfrm>
        </p:spPr>
        <p:txBody>
          <a:bodyPr/>
          <a:lstStyle>
            <a:lvl1pPr>
              <a:defRPr sz="13200"/>
            </a:lvl1pPr>
            <a:lvl2pPr>
              <a:defRPr sz="11100"/>
            </a:lvl2pPr>
            <a:lvl3pPr>
              <a:defRPr sz="9900"/>
            </a:lvl3pPr>
            <a:lvl4pPr>
              <a:defRPr sz="8800"/>
            </a:lvl4pPr>
            <a:lvl5pPr>
              <a:defRPr sz="8800"/>
            </a:lvl5pPr>
            <a:lvl6pPr>
              <a:defRPr sz="8800"/>
            </a:lvl6pPr>
            <a:lvl7pPr>
              <a:defRPr sz="8800"/>
            </a:lvl7pPr>
            <a:lvl8pPr>
              <a:defRPr sz="8800"/>
            </a:lvl8pPr>
            <a:lvl9pPr>
              <a:defRPr sz="8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6012143" y="8187269"/>
            <a:ext cx="22633940" cy="3412064"/>
          </a:xfrm>
        </p:spPr>
        <p:txBody>
          <a:bodyPr anchor="b"/>
          <a:lstStyle>
            <a:lvl1pPr marL="0" indent="0">
              <a:buNone/>
              <a:defRPr sz="13200" b="1"/>
            </a:lvl1pPr>
            <a:lvl2pPr marL="2508000" indent="0">
              <a:buNone/>
              <a:defRPr sz="11100" b="1"/>
            </a:lvl2pPr>
            <a:lvl3pPr marL="5015999" indent="0">
              <a:buNone/>
              <a:defRPr sz="9900" b="1"/>
            </a:lvl3pPr>
            <a:lvl4pPr marL="7523999" indent="0">
              <a:buNone/>
              <a:defRPr sz="8800" b="1"/>
            </a:lvl4pPr>
            <a:lvl5pPr marL="10031997" indent="0">
              <a:buNone/>
              <a:defRPr sz="8800" b="1"/>
            </a:lvl5pPr>
            <a:lvl6pPr marL="12539997" indent="0">
              <a:buNone/>
              <a:defRPr sz="8800" b="1"/>
            </a:lvl6pPr>
            <a:lvl7pPr marL="15047996" indent="0">
              <a:buNone/>
              <a:defRPr sz="8800" b="1"/>
            </a:lvl7pPr>
            <a:lvl8pPr marL="17555996" indent="0">
              <a:buNone/>
              <a:defRPr sz="8800" b="1"/>
            </a:lvl8pPr>
            <a:lvl9pPr marL="20063994" indent="0">
              <a:buNone/>
              <a:defRPr sz="88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6012143" y="11599333"/>
            <a:ext cx="22633940" cy="21073536"/>
          </a:xfrm>
        </p:spPr>
        <p:txBody>
          <a:bodyPr/>
          <a:lstStyle>
            <a:lvl1pPr>
              <a:defRPr sz="13200"/>
            </a:lvl1pPr>
            <a:lvl2pPr>
              <a:defRPr sz="11100"/>
            </a:lvl2pPr>
            <a:lvl3pPr>
              <a:defRPr sz="9900"/>
            </a:lvl3pPr>
            <a:lvl4pPr>
              <a:defRPr sz="8800"/>
            </a:lvl4pPr>
            <a:lvl5pPr>
              <a:defRPr sz="8800"/>
            </a:lvl5pPr>
            <a:lvl6pPr>
              <a:defRPr sz="8800"/>
            </a:lvl6pPr>
            <a:lvl7pPr>
              <a:defRPr sz="8800"/>
            </a:lvl7pPr>
            <a:lvl8pPr>
              <a:defRPr sz="8800"/>
            </a:lvl8pPr>
            <a:lvl9pPr>
              <a:defRPr sz="8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3CE48-EA17-4A59-A0B4-2D4F23B412AE}" type="datetimeFigureOut">
              <a:rPr lang="en-US" smtClean="0"/>
              <a:t>4/24/2013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52B16-001D-4B19-AE07-242B093D9A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4855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3CE48-EA17-4A59-A0B4-2D4F23B412AE}" type="datetimeFigureOut">
              <a:rPr lang="en-US" smtClean="0"/>
              <a:t>4/24/2013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52B16-001D-4B19-AE07-242B093D9A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992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3CE48-EA17-4A59-A0B4-2D4F23B412AE}" type="datetimeFigureOut">
              <a:rPr lang="en-US" smtClean="0"/>
              <a:t>4/24/2013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52B16-001D-4B19-AE07-242B093D9A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16193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4" y="1456266"/>
            <a:ext cx="16846553" cy="6197600"/>
          </a:xfrm>
        </p:spPr>
        <p:txBody>
          <a:bodyPr anchor="b"/>
          <a:lstStyle>
            <a:lvl1pPr algn="l">
              <a:defRPr sz="111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020280" y="1456270"/>
            <a:ext cx="28625800" cy="31216603"/>
          </a:xfrm>
        </p:spPr>
        <p:txBody>
          <a:bodyPr/>
          <a:lstStyle>
            <a:lvl1pPr>
              <a:defRPr sz="17600"/>
            </a:lvl1pPr>
            <a:lvl2pPr>
              <a:defRPr sz="15500"/>
            </a:lvl2pPr>
            <a:lvl3pPr>
              <a:defRPr sz="13200"/>
            </a:lvl3pPr>
            <a:lvl4pPr>
              <a:defRPr sz="11100"/>
            </a:lvl4pPr>
            <a:lvl5pPr>
              <a:defRPr sz="11100"/>
            </a:lvl5pPr>
            <a:lvl6pPr>
              <a:defRPr sz="11100"/>
            </a:lvl6pPr>
            <a:lvl7pPr>
              <a:defRPr sz="11100"/>
            </a:lvl7pPr>
            <a:lvl8pPr>
              <a:defRPr sz="11100"/>
            </a:lvl8pPr>
            <a:lvl9pPr>
              <a:defRPr sz="11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4" y="7653870"/>
            <a:ext cx="16846553" cy="25019003"/>
          </a:xfrm>
        </p:spPr>
        <p:txBody>
          <a:bodyPr/>
          <a:lstStyle>
            <a:lvl1pPr marL="0" indent="0">
              <a:buNone/>
              <a:defRPr sz="7700"/>
            </a:lvl1pPr>
            <a:lvl2pPr marL="2508000" indent="0">
              <a:buNone/>
              <a:defRPr sz="6700"/>
            </a:lvl2pPr>
            <a:lvl3pPr marL="5015999" indent="0">
              <a:buNone/>
              <a:defRPr sz="5500"/>
            </a:lvl3pPr>
            <a:lvl4pPr marL="7523999" indent="0">
              <a:buNone/>
              <a:defRPr sz="4900"/>
            </a:lvl4pPr>
            <a:lvl5pPr marL="10031997" indent="0">
              <a:buNone/>
              <a:defRPr sz="4900"/>
            </a:lvl5pPr>
            <a:lvl6pPr marL="12539997" indent="0">
              <a:buNone/>
              <a:defRPr sz="4900"/>
            </a:lvl6pPr>
            <a:lvl7pPr marL="15047996" indent="0">
              <a:buNone/>
              <a:defRPr sz="4900"/>
            </a:lvl7pPr>
            <a:lvl8pPr marL="17555996" indent="0">
              <a:buNone/>
              <a:defRPr sz="4900"/>
            </a:lvl8pPr>
            <a:lvl9pPr marL="20063994" indent="0">
              <a:buNone/>
              <a:defRPr sz="4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3CE48-EA17-4A59-A0B4-2D4F23B412AE}" type="datetimeFigureOut">
              <a:rPr lang="en-US" smtClean="0"/>
              <a:t>4/24/2013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52B16-001D-4B19-AE07-242B093D9A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09873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36813" y="25603201"/>
            <a:ext cx="30723840" cy="3022603"/>
          </a:xfrm>
        </p:spPr>
        <p:txBody>
          <a:bodyPr anchor="b"/>
          <a:lstStyle>
            <a:lvl1pPr algn="l">
              <a:defRPr sz="111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36813" y="3268134"/>
            <a:ext cx="30723840" cy="21945600"/>
          </a:xfrm>
        </p:spPr>
        <p:txBody>
          <a:bodyPr/>
          <a:lstStyle>
            <a:lvl1pPr marL="0" indent="0">
              <a:buNone/>
              <a:defRPr sz="17600"/>
            </a:lvl1pPr>
            <a:lvl2pPr marL="2508000" indent="0">
              <a:buNone/>
              <a:defRPr sz="15500"/>
            </a:lvl2pPr>
            <a:lvl3pPr marL="5015999" indent="0">
              <a:buNone/>
              <a:defRPr sz="13200"/>
            </a:lvl3pPr>
            <a:lvl4pPr marL="7523999" indent="0">
              <a:buNone/>
              <a:defRPr sz="11100"/>
            </a:lvl4pPr>
            <a:lvl5pPr marL="10031997" indent="0">
              <a:buNone/>
              <a:defRPr sz="11100"/>
            </a:lvl5pPr>
            <a:lvl6pPr marL="12539997" indent="0">
              <a:buNone/>
              <a:defRPr sz="11100"/>
            </a:lvl6pPr>
            <a:lvl7pPr marL="15047996" indent="0">
              <a:buNone/>
              <a:defRPr sz="11100"/>
            </a:lvl7pPr>
            <a:lvl8pPr marL="17555996" indent="0">
              <a:buNone/>
              <a:defRPr sz="11100"/>
            </a:lvl8pPr>
            <a:lvl9pPr marL="20063994" indent="0">
              <a:buNone/>
              <a:defRPr sz="111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36813" y="28625804"/>
            <a:ext cx="30723840" cy="4292598"/>
          </a:xfrm>
        </p:spPr>
        <p:txBody>
          <a:bodyPr/>
          <a:lstStyle>
            <a:lvl1pPr marL="0" indent="0">
              <a:buNone/>
              <a:defRPr sz="7700"/>
            </a:lvl1pPr>
            <a:lvl2pPr marL="2508000" indent="0">
              <a:buNone/>
              <a:defRPr sz="6700"/>
            </a:lvl2pPr>
            <a:lvl3pPr marL="5015999" indent="0">
              <a:buNone/>
              <a:defRPr sz="5500"/>
            </a:lvl3pPr>
            <a:lvl4pPr marL="7523999" indent="0">
              <a:buNone/>
              <a:defRPr sz="4900"/>
            </a:lvl4pPr>
            <a:lvl5pPr marL="10031997" indent="0">
              <a:buNone/>
              <a:defRPr sz="4900"/>
            </a:lvl5pPr>
            <a:lvl6pPr marL="12539997" indent="0">
              <a:buNone/>
              <a:defRPr sz="4900"/>
            </a:lvl6pPr>
            <a:lvl7pPr marL="15047996" indent="0">
              <a:buNone/>
              <a:defRPr sz="4900"/>
            </a:lvl7pPr>
            <a:lvl8pPr marL="17555996" indent="0">
              <a:buNone/>
              <a:defRPr sz="4900"/>
            </a:lvl8pPr>
            <a:lvl9pPr marL="20063994" indent="0">
              <a:buNone/>
              <a:defRPr sz="4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3CE48-EA17-4A59-A0B4-2D4F23B412AE}" type="datetimeFigureOut">
              <a:rPr lang="en-US" smtClean="0"/>
              <a:t>4/24/2013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52B16-001D-4B19-AE07-242B093D9A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14466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3CE48-EA17-4A59-A0B4-2D4F23B412AE}" type="datetimeFigureOut">
              <a:rPr lang="en-US" smtClean="0"/>
              <a:t>4/24/2013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52B16-001D-4B19-AE07-242B093D9A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93045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48498560" y="10938936"/>
            <a:ext cx="46085760" cy="233019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1280" y="10938936"/>
            <a:ext cx="137403840" cy="2330196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3CE48-EA17-4A59-A0B4-2D4F23B412AE}" type="datetimeFigureOut">
              <a:rPr lang="en-US" smtClean="0"/>
              <a:t>4/24/2013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52B16-001D-4B19-AE07-242B093D9A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5839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60320" y="1464736"/>
            <a:ext cx="46085760" cy="6096000"/>
          </a:xfrm>
          <a:prstGeom prst="rect">
            <a:avLst/>
          </a:prstGeom>
        </p:spPr>
        <p:txBody>
          <a:bodyPr vert="horz" lIns="501599" tIns="250800" rIns="501599" bIns="25080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60320" y="8534404"/>
            <a:ext cx="46085760" cy="24138469"/>
          </a:xfrm>
          <a:prstGeom prst="rect">
            <a:avLst/>
          </a:prstGeom>
        </p:spPr>
        <p:txBody>
          <a:bodyPr vert="horz" lIns="501599" tIns="250800" rIns="501599" bIns="25080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60320" y="33900537"/>
            <a:ext cx="11948160" cy="1947334"/>
          </a:xfrm>
          <a:prstGeom prst="rect">
            <a:avLst/>
          </a:prstGeom>
        </p:spPr>
        <p:txBody>
          <a:bodyPr vert="horz" lIns="501599" tIns="250800" rIns="501599" bIns="250800" rtlCol="0" anchor="ctr"/>
          <a:lstStyle>
            <a:lvl1pPr algn="l">
              <a:defRPr sz="6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A3CE48-EA17-4A59-A0B4-2D4F23B412AE}" type="datetimeFigureOut">
              <a:rPr lang="en-US" smtClean="0"/>
              <a:t>4/24/2013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7495520" y="33900537"/>
            <a:ext cx="16215360" cy="1947334"/>
          </a:xfrm>
          <a:prstGeom prst="rect">
            <a:avLst/>
          </a:prstGeom>
        </p:spPr>
        <p:txBody>
          <a:bodyPr vert="horz" lIns="501599" tIns="250800" rIns="501599" bIns="250800" rtlCol="0" anchor="ctr"/>
          <a:lstStyle>
            <a:lvl1pPr algn="ctr">
              <a:defRPr sz="6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6697920" y="33900537"/>
            <a:ext cx="11948160" cy="1947334"/>
          </a:xfrm>
          <a:prstGeom prst="rect">
            <a:avLst/>
          </a:prstGeom>
        </p:spPr>
        <p:txBody>
          <a:bodyPr vert="horz" lIns="501599" tIns="250800" rIns="501599" bIns="250800" rtlCol="0" anchor="ctr"/>
          <a:lstStyle>
            <a:lvl1pPr algn="r">
              <a:defRPr sz="6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E52B16-001D-4B19-AE07-242B093D9A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4370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5015999" rtl="0" eaLnBrk="1" latinLnBrk="0" hangingPunct="1">
        <a:spcBef>
          <a:spcPct val="0"/>
        </a:spcBef>
        <a:buNone/>
        <a:defRPr sz="24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81000" indent="-1881000" algn="l" defTabSz="5015999" rtl="0" eaLnBrk="1" latinLnBrk="0" hangingPunct="1">
        <a:spcBef>
          <a:spcPct val="20000"/>
        </a:spcBef>
        <a:buFont typeface="Arial" pitchFamily="34" charset="0"/>
        <a:buChar char="•"/>
        <a:defRPr sz="17600" kern="1200">
          <a:solidFill>
            <a:schemeClr val="tx1"/>
          </a:solidFill>
          <a:latin typeface="+mn-lt"/>
          <a:ea typeface="+mn-ea"/>
          <a:cs typeface="+mn-cs"/>
        </a:defRPr>
      </a:lvl1pPr>
      <a:lvl2pPr marL="4075499" indent="-1567499" algn="l" defTabSz="5015999" rtl="0" eaLnBrk="1" latinLnBrk="0" hangingPunct="1">
        <a:spcBef>
          <a:spcPct val="20000"/>
        </a:spcBef>
        <a:buFont typeface="Arial" pitchFamily="34" charset="0"/>
        <a:buChar char="–"/>
        <a:defRPr sz="15500" kern="1200">
          <a:solidFill>
            <a:schemeClr val="tx1"/>
          </a:solidFill>
          <a:latin typeface="+mn-lt"/>
          <a:ea typeface="+mn-ea"/>
          <a:cs typeface="+mn-cs"/>
        </a:defRPr>
      </a:lvl2pPr>
      <a:lvl3pPr marL="6269998" indent="-1253999" algn="l" defTabSz="5015999" rtl="0" eaLnBrk="1" latinLnBrk="0" hangingPunct="1">
        <a:spcBef>
          <a:spcPct val="20000"/>
        </a:spcBef>
        <a:buFont typeface="Arial" pitchFamily="34" charset="0"/>
        <a:buChar char="•"/>
        <a:defRPr sz="13200" kern="1200">
          <a:solidFill>
            <a:schemeClr val="tx1"/>
          </a:solidFill>
          <a:latin typeface="+mn-lt"/>
          <a:ea typeface="+mn-ea"/>
          <a:cs typeface="+mn-cs"/>
        </a:defRPr>
      </a:lvl3pPr>
      <a:lvl4pPr marL="8777998" indent="-1253999" algn="l" defTabSz="5015999" rtl="0" eaLnBrk="1" latinLnBrk="0" hangingPunct="1">
        <a:spcBef>
          <a:spcPct val="20000"/>
        </a:spcBef>
        <a:buFont typeface="Arial" pitchFamily="34" charset="0"/>
        <a:buChar char="–"/>
        <a:defRPr sz="11100" kern="1200">
          <a:solidFill>
            <a:schemeClr val="tx1"/>
          </a:solidFill>
          <a:latin typeface="+mn-lt"/>
          <a:ea typeface="+mn-ea"/>
          <a:cs typeface="+mn-cs"/>
        </a:defRPr>
      </a:lvl4pPr>
      <a:lvl5pPr marL="11285997" indent="-1253999" algn="l" defTabSz="5015999" rtl="0" eaLnBrk="1" latinLnBrk="0" hangingPunct="1">
        <a:spcBef>
          <a:spcPct val="20000"/>
        </a:spcBef>
        <a:buFont typeface="Arial" pitchFamily="34" charset="0"/>
        <a:buChar char="»"/>
        <a:defRPr sz="11100" kern="1200">
          <a:solidFill>
            <a:schemeClr val="tx1"/>
          </a:solidFill>
          <a:latin typeface="+mn-lt"/>
          <a:ea typeface="+mn-ea"/>
          <a:cs typeface="+mn-cs"/>
        </a:defRPr>
      </a:lvl5pPr>
      <a:lvl6pPr marL="13793996" indent="-1253999" algn="l" defTabSz="5015999" rtl="0" eaLnBrk="1" latinLnBrk="0" hangingPunct="1">
        <a:spcBef>
          <a:spcPct val="20000"/>
        </a:spcBef>
        <a:buFont typeface="Arial" pitchFamily="34" charset="0"/>
        <a:buChar char="•"/>
        <a:defRPr sz="11100" kern="1200">
          <a:solidFill>
            <a:schemeClr val="tx1"/>
          </a:solidFill>
          <a:latin typeface="+mn-lt"/>
          <a:ea typeface="+mn-ea"/>
          <a:cs typeface="+mn-cs"/>
        </a:defRPr>
      </a:lvl6pPr>
      <a:lvl7pPr marL="16301995" indent="-1253999" algn="l" defTabSz="5015999" rtl="0" eaLnBrk="1" latinLnBrk="0" hangingPunct="1">
        <a:spcBef>
          <a:spcPct val="20000"/>
        </a:spcBef>
        <a:buFont typeface="Arial" pitchFamily="34" charset="0"/>
        <a:buChar char="•"/>
        <a:defRPr sz="11100" kern="1200">
          <a:solidFill>
            <a:schemeClr val="tx1"/>
          </a:solidFill>
          <a:latin typeface="+mn-lt"/>
          <a:ea typeface="+mn-ea"/>
          <a:cs typeface="+mn-cs"/>
        </a:defRPr>
      </a:lvl7pPr>
      <a:lvl8pPr marL="18809995" indent="-1253999" algn="l" defTabSz="5015999" rtl="0" eaLnBrk="1" latinLnBrk="0" hangingPunct="1">
        <a:spcBef>
          <a:spcPct val="20000"/>
        </a:spcBef>
        <a:buFont typeface="Arial" pitchFamily="34" charset="0"/>
        <a:buChar char="•"/>
        <a:defRPr sz="11100" kern="1200">
          <a:solidFill>
            <a:schemeClr val="tx1"/>
          </a:solidFill>
          <a:latin typeface="+mn-lt"/>
          <a:ea typeface="+mn-ea"/>
          <a:cs typeface="+mn-cs"/>
        </a:defRPr>
      </a:lvl8pPr>
      <a:lvl9pPr marL="21317994" indent="-1253999" algn="l" defTabSz="5015999" rtl="0" eaLnBrk="1" latinLnBrk="0" hangingPunct="1">
        <a:spcBef>
          <a:spcPct val="20000"/>
        </a:spcBef>
        <a:buFont typeface="Arial" pitchFamily="34" charset="0"/>
        <a:buChar char="•"/>
        <a:defRPr sz="11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015999" rtl="0" eaLnBrk="1" latinLnBrk="0" hangingPunct="1">
        <a:defRPr sz="9900" kern="1200">
          <a:solidFill>
            <a:schemeClr val="tx1"/>
          </a:solidFill>
          <a:latin typeface="+mn-lt"/>
          <a:ea typeface="+mn-ea"/>
          <a:cs typeface="+mn-cs"/>
        </a:defRPr>
      </a:lvl1pPr>
      <a:lvl2pPr marL="2508000" algn="l" defTabSz="5015999" rtl="0" eaLnBrk="1" latinLnBrk="0" hangingPunct="1">
        <a:defRPr sz="9900" kern="1200">
          <a:solidFill>
            <a:schemeClr val="tx1"/>
          </a:solidFill>
          <a:latin typeface="+mn-lt"/>
          <a:ea typeface="+mn-ea"/>
          <a:cs typeface="+mn-cs"/>
        </a:defRPr>
      </a:lvl2pPr>
      <a:lvl3pPr marL="5015999" algn="l" defTabSz="5015999" rtl="0" eaLnBrk="1" latinLnBrk="0" hangingPunct="1">
        <a:defRPr sz="9900" kern="1200">
          <a:solidFill>
            <a:schemeClr val="tx1"/>
          </a:solidFill>
          <a:latin typeface="+mn-lt"/>
          <a:ea typeface="+mn-ea"/>
          <a:cs typeface="+mn-cs"/>
        </a:defRPr>
      </a:lvl3pPr>
      <a:lvl4pPr marL="7523999" algn="l" defTabSz="5015999" rtl="0" eaLnBrk="1" latinLnBrk="0" hangingPunct="1">
        <a:defRPr sz="9900" kern="1200">
          <a:solidFill>
            <a:schemeClr val="tx1"/>
          </a:solidFill>
          <a:latin typeface="+mn-lt"/>
          <a:ea typeface="+mn-ea"/>
          <a:cs typeface="+mn-cs"/>
        </a:defRPr>
      </a:lvl4pPr>
      <a:lvl5pPr marL="10031997" algn="l" defTabSz="5015999" rtl="0" eaLnBrk="1" latinLnBrk="0" hangingPunct="1">
        <a:defRPr sz="9900" kern="1200">
          <a:solidFill>
            <a:schemeClr val="tx1"/>
          </a:solidFill>
          <a:latin typeface="+mn-lt"/>
          <a:ea typeface="+mn-ea"/>
          <a:cs typeface="+mn-cs"/>
        </a:defRPr>
      </a:lvl5pPr>
      <a:lvl6pPr marL="12539997" algn="l" defTabSz="5015999" rtl="0" eaLnBrk="1" latinLnBrk="0" hangingPunct="1">
        <a:defRPr sz="9900" kern="1200">
          <a:solidFill>
            <a:schemeClr val="tx1"/>
          </a:solidFill>
          <a:latin typeface="+mn-lt"/>
          <a:ea typeface="+mn-ea"/>
          <a:cs typeface="+mn-cs"/>
        </a:defRPr>
      </a:lvl6pPr>
      <a:lvl7pPr marL="15047996" algn="l" defTabSz="5015999" rtl="0" eaLnBrk="1" latinLnBrk="0" hangingPunct="1">
        <a:defRPr sz="9900" kern="1200">
          <a:solidFill>
            <a:schemeClr val="tx1"/>
          </a:solidFill>
          <a:latin typeface="+mn-lt"/>
          <a:ea typeface="+mn-ea"/>
          <a:cs typeface="+mn-cs"/>
        </a:defRPr>
      </a:lvl7pPr>
      <a:lvl8pPr marL="17555996" algn="l" defTabSz="5015999" rtl="0" eaLnBrk="1" latinLnBrk="0" hangingPunct="1">
        <a:defRPr sz="9900" kern="1200">
          <a:solidFill>
            <a:schemeClr val="tx1"/>
          </a:solidFill>
          <a:latin typeface="+mn-lt"/>
          <a:ea typeface="+mn-ea"/>
          <a:cs typeface="+mn-cs"/>
        </a:defRPr>
      </a:lvl8pPr>
      <a:lvl9pPr marL="20063994" algn="l" defTabSz="5015999" rtl="0" eaLnBrk="1" latinLnBrk="0" hangingPunct="1">
        <a:defRPr sz="9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://dx.doi.org/10.1017/S146239941000147X" TargetMode="External"/><Relationship Id="rId13" Type="http://schemas.openxmlformats.org/officeDocument/2006/relationships/image" Target="../media/image8.gif"/><Relationship Id="rId3" Type="http://schemas.openxmlformats.org/officeDocument/2006/relationships/image" Target="../media/image1.jpeg"/><Relationship Id="rId7" Type="http://schemas.openxmlformats.org/officeDocument/2006/relationships/image" Target="../media/image4.emf"/><Relationship Id="rId12" Type="http://schemas.openxmlformats.org/officeDocument/2006/relationships/image" Target="../media/image7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11" Type="http://schemas.openxmlformats.org/officeDocument/2006/relationships/image" Target="../media/image6.jpg"/><Relationship Id="rId5" Type="http://schemas.openxmlformats.org/officeDocument/2006/relationships/image" Target="../media/image3.png"/><Relationship Id="rId10" Type="http://schemas.openxmlformats.org/officeDocument/2006/relationships/image" Target="../media/image5.jpg"/><Relationship Id="rId4" Type="http://schemas.openxmlformats.org/officeDocument/2006/relationships/image" Target="../media/image2.jpeg"/><Relationship Id="rId9" Type="http://schemas.openxmlformats.org/officeDocument/2006/relationships/hyperlink" Target="http://www.biocarta.com/pathfiles/m_achPathway.asp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>
          <a:blip r:embed="rId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9" name="Group 68"/>
          <p:cNvGrpSpPr/>
          <p:nvPr/>
        </p:nvGrpSpPr>
        <p:grpSpPr>
          <a:xfrm>
            <a:off x="782769" y="381000"/>
            <a:ext cx="49661632" cy="35700891"/>
            <a:chOff x="782768" y="381000"/>
            <a:chExt cx="49661632" cy="35700891"/>
          </a:xfrm>
        </p:grpSpPr>
        <p:sp>
          <p:nvSpPr>
            <p:cNvPr id="67" name="Rectangle 66"/>
            <p:cNvSpPr/>
            <p:nvPr/>
          </p:nvSpPr>
          <p:spPr>
            <a:xfrm>
              <a:off x="15087600" y="20955000"/>
              <a:ext cx="20939759" cy="15087600"/>
            </a:xfrm>
            <a:prstGeom prst="rect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Rectangle 62"/>
            <p:cNvSpPr/>
            <p:nvPr/>
          </p:nvSpPr>
          <p:spPr>
            <a:xfrm>
              <a:off x="15087600" y="13102798"/>
              <a:ext cx="20954999" cy="7478970"/>
            </a:xfrm>
            <a:prstGeom prst="rect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5087600" y="20955000"/>
              <a:ext cx="20954999" cy="14865608"/>
            </a:xfrm>
            <a:prstGeom prst="rect">
              <a:avLst/>
            </a:prstGeom>
            <a:noFill/>
            <a:ln>
              <a:noFill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r>
                <a:rPr lang="en-US" sz="4000" b="1" i="1" dirty="0"/>
                <a:t>“0 kb” dataset</a:t>
              </a:r>
              <a:endParaRPr lang="en-US" sz="4000" dirty="0"/>
            </a:p>
            <a:p>
              <a:pPr marL="571486" indent="-571486">
                <a:buFont typeface="Arial" pitchFamily="34" charset="0"/>
                <a:buChar char="•"/>
              </a:pPr>
              <a:r>
                <a:rPr lang="en-US" sz="4000" i="1" dirty="0"/>
                <a:t>“Role of nicotinic acetylcholine receptors in the regulation of apoptosis” (ACH) pathway</a:t>
              </a:r>
              <a:r>
                <a:rPr lang="en-US" sz="4000" i="1" baseline="30000" dirty="0"/>
                <a:t>5</a:t>
              </a:r>
              <a:r>
                <a:rPr lang="en-US" sz="4000" i="1" dirty="0"/>
                <a:t>.</a:t>
              </a:r>
              <a:endParaRPr lang="en-US" sz="4000" dirty="0"/>
            </a:p>
            <a:p>
              <a:pPr marL="571486" indent="-571486">
                <a:buFont typeface="Arial" pitchFamily="34" charset="0"/>
                <a:buChar char="•"/>
              </a:pPr>
              <a:r>
                <a:rPr lang="en-US" sz="4000" i="1" dirty="0"/>
                <a:t>p-value =  </a:t>
              </a:r>
              <a:r>
                <a:rPr lang="en-US" sz="4000" b="1" i="1" dirty="0"/>
                <a:t>0.0109</a:t>
              </a:r>
              <a:endParaRPr lang="en-US" sz="4000" dirty="0"/>
            </a:p>
            <a:p>
              <a:pPr marL="571486" indent="-571486">
                <a:buFont typeface="Arial" pitchFamily="34" charset="0"/>
                <a:buChar char="•"/>
              </a:pPr>
              <a:r>
                <a:rPr lang="en-US" sz="4000" i="1" dirty="0"/>
                <a:t>Out of </a:t>
              </a:r>
              <a:r>
                <a:rPr lang="en-US" sz="4000" i="1" dirty="0"/>
                <a:t>10,000 </a:t>
              </a:r>
              <a:r>
                <a:rPr lang="en-US" sz="4000" i="1" dirty="0"/>
                <a:t>randomly generated pathways, only 109 had a better segregation of cases from controls than ACH pathway</a:t>
              </a:r>
              <a:r>
                <a:rPr lang="en-US" sz="4000" i="1" dirty="0"/>
                <a:t>.</a:t>
              </a:r>
            </a:p>
            <a:p>
              <a:pPr lvl="0"/>
              <a:endParaRPr lang="en-US" sz="4000" dirty="0"/>
            </a:p>
            <a:p>
              <a:endParaRPr lang="en-US" sz="4000" i="1" dirty="0"/>
            </a:p>
            <a:p>
              <a:r>
                <a:rPr lang="en-US" sz="4000" i="1" dirty="0"/>
                <a:t> </a:t>
              </a:r>
              <a:endParaRPr lang="en-US" sz="4000" i="1" dirty="0"/>
            </a:p>
            <a:p>
              <a:endParaRPr lang="en-US" sz="4000" i="1" dirty="0"/>
            </a:p>
            <a:p>
              <a:endParaRPr lang="en-US" sz="4000" i="1" dirty="0"/>
            </a:p>
            <a:p>
              <a:endParaRPr lang="en-US" sz="4000" i="1" dirty="0"/>
            </a:p>
            <a:p>
              <a:endParaRPr lang="en-US" sz="4000" i="1" dirty="0"/>
            </a:p>
            <a:p>
              <a:endParaRPr lang="en-US" sz="4000" i="1" dirty="0"/>
            </a:p>
            <a:p>
              <a:endParaRPr lang="en-US" sz="4000" i="1" dirty="0"/>
            </a:p>
            <a:p>
              <a:endParaRPr lang="en-US" sz="4000" i="1" dirty="0"/>
            </a:p>
            <a:p>
              <a:endParaRPr lang="en-US" sz="4000" i="1" dirty="0"/>
            </a:p>
            <a:p>
              <a:endParaRPr lang="en-US" sz="4000" i="1" dirty="0"/>
            </a:p>
            <a:p>
              <a:endParaRPr lang="en-US" sz="4000" dirty="0"/>
            </a:p>
            <a:p>
              <a:r>
                <a:rPr lang="en-US" sz="4000" i="1" dirty="0"/>
                <a:t> </a:t>
              </a:r>
              <a:endParaRPr lang="en-US" sz="4000" dirty="0"/>
            </a:p>
            <a:p>
              <a:pPr marL="571486" indent="-571486">
                <a:buFont typeface="Arial" pitchFamily="34" charset="0"/>
                <a:buChar char="•"/>
              </a:pPr>
              <a:r>
                <a:rPr lang="en-US" sz="4000" i="1" dirty="0"/>
                <a:t> </a:t>
              </a:r>
              <a:r>
                <a:rPr lang="en-US" sz="4000" dirty="0"/>
                <a:t>Many SNPs in ACH pathway had overall p-value less than 0.01 contributing to overall pathway low p-value.</a:t>
              </a:r>
            </a:p>
            <a:p>
              <a:pPr marL="571486" indent="-571486">
                <a:buFont typeface="Arial" pitchFamily="34" charset="0"/>
                <a:buChar char="•"/>
              </a:pPr>
              <a:r>
                <a:rPr lang="en-US" sz="4000" dirty="0"/>
                <a:t>Most significant SNP on TERT (7015)</a:t>
              </a:r>
              <a:r>
                <a:rPr lang="en-US" sz="4000" baseline="30000" dirty="0"/>
                <a:t>7</a:t>
              </a:r>
              <a:endParaRPr lang="en-US" sz="4000" dirty="0"/>
            </a:p>
            <a:p>
              <a:pPr marL="571486" indent="-571486">
                <a:buFont typeface="Arial" pitchFamily="34" charset="0"/>
                <a:buChar char="•"/>
              </a:pPr>
              <a:r>
                <a:rPr lang="en-US" sz="4000" dirty="0"/>
                <a:t>Second most significant SNP on FOX03 (2309)</a:t>
              </a:r>
              <a:r>
                <a:rPr lang="en-US" sz="4000" baseline="30000" dirty="0"/>
                <a:t>8</a:t>
              </a:r>
              <a:endParaRPr lang="en-US" sz="4000" dirty="0"/>
            </a:p>
            <a:p>
              <a:pPr marL="571486" indent="-571486">
                <a:buFont typeface="Arial" pitchFamily="34" charset="0"/>
                <a:buChar char="•"/>
              </a:pPr>
              <a:r>
                <a:rPr lang="en-US" sz="4000" dirty="0"/>
                <a:t>Third most significant SNP on PTK2B (2185)</a:t>
              </a:r>
              <a:r>
                <a:rPr lang="en-US" sz="4000" baseline="30000" dirty="0"/>
                <a:t>9</a:t>
              </a:r>
              <a:endParaRPr lang="en-US" sz="4000" dirty="0"/>
            </a:p>
          </p:txBody>
        </p:sp>
        <p:pic>
          <p:nvPicPr>
            <p:cNvPr id="1026" name="Picture 2" descr="C:\Users\Sean\Pictures\Lyon 2012\IMG_3256.JP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413717" y="4449967"/>
              <a:ext cx="14302764" cy="802983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7" name="Picture 3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sharpenSoften amount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849600" y="24155400"/>
              <a:ext cx="9944017" cy="6629345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sp>
          <p:nvSpPr>
            <p:cNvPr id="2" name="Rectangle 1"/>
            <p:cNvSpPr/>
            <p:nvPr/>
          </p:nvSpPr>
          <p:spPr>
            <a:xfrm>
              <a:off x="1828800" y="381000"/>
              <a:ext cx="47167799" cy="31393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dirty="0"/>
                <a:t>Analysis of Ewing's Sarcoma Genome Wide Association Study (GWAS) </a:t>
              </a:r>
              <a:r>
                <a:rPr lang="en-US" dirty="0" smtClean="0"/>
                <a:t>Data</a:t>
              </a:r>
            </a:p>
            <a:p>
              <a:pPr algn="ctr"/>
              <a:r>
                <a:rPr lang="en-US" dirty="0" smtClean="0"/>
                <a:t>Using </a:t>
              </a:r>
              <a:r>
                <a:rPr lang="en-US" dirty="0"/>
                <a:t>Pathways of Distinction Analysis (</a:t>
              </a:r>
              <a:r>
                <a:rPr lang="en-US" dirty="0" err="1"/>
                <a:t>PoDA</a:t>
              </a:r>
              <a:r>
                <a:rPr lang="en-US" dirty="0"/>
                <a:t>)</a:t>
              </a:r>
            </a:p>
          </p:txBody>
        </p:sp>
        <p:sp>
          <p:nvSpPr>
            <p:cNvPr id="3" name="Rectangle 2"/>
            <p:cNvSpPr/>
            <p:nvPr/>
          </p:nvSpPr>
          <p:spPr>
            <a:xfrm>
              <a:off x="910223" y="3254514"/>
              <a:ext cx="49389674" cy="70788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4000" dirty="0"/>
                <a:t>By Sean Santos, Dr. David Cox, Dr. Thomas Davis, Dr. </a:t>
              </a:r>
              <a:r>
                <a:rPr lang="en-US" sz="4000" dirty="0" err="1"/>
                <a:t>Amélie</a:t>
              </a:r>
              <a:r>
                <a:rPr lang="en-US" sz="4000" dirty="0"/>
                <a:t> </a:t>
              </a:r>
              <a:r>
                <a:rPr lang="en-US" sz="4000" dirty="0" err="1"/>
                <a:t>Véron</a:t>
              </a:r>
              <a:r>
                <a:rPr lang="en-US" sz="4000" dirty="0"/>
                <a:t> and Sophie </a:t>
              </a:r>
              <a:r>
                <a:rPr lang="en-US" sz="4000" dirty="0" err="1"/>
                <a:t>Blein</a:t>
              </a:r>
              <a:r>
                <a:rPr lang="en-US" sz="4000" dirty="0"/>
                <a:t>. </a:t>
              </a:r>
              <a:r>
                <a:rPr lang="en-US" sz="4000" dirty="0"/>
                <a:t>Research was done at the Centre Léon-</a:t>
              </a:r>
              <a:r>
                <a:rPr lang="en-US" sz="4000" dirty="0" err="1"/>
                <a:t>Bérard</a:t>
              </a:r>
              <a:r>
                <a:rPr lang="en-US" sz="4000" dirty="0"/>
                <a:t> in Lyon, France and was funded by a </a:t>
              </a:r>
              <a:r>
                <a:rPr lang="en-US" sz="4000" dirty="0"/>
                <a:t>Summer Undergraduate Research Fellowship from </a:t>
              </a:r>
              <a:r>
                <a:rPr lang="en-US" sz="4000" dirty="0"/>
                <a:t>the Hamel Center*</a:t>
              </a:r>
            </a:p>
          </p:txBody>
        </p:sp>
        <p:pic>
          <p:nvPicPr>
            <p:cNvPr id="6" name="Picture 5" descr="Macintosh HD:Users:mdy4:Documents:Current Projects:02_UNHGID_Marks_rev2010:02_UNH_Depts_print:UNH_logos_HamelCenter:UNH_stacked_HamelCtr_cmyk.eps"/>
            <p:cNvPicPr/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491400" y="609600"/>
              <a:ext cx="4953000" cy="254514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62" name="Group 61"/>
            <p:cNvGrpSpPr/>
            <p:nvPr/>
          </p:nvGrpSpPr>
          <p:grpSpPr>
            <a:xfrm>
              <a:off x="782768" y="21365111"/>
              <a:ext cx="13792200" cy="11172289"/>
              <a:chOff x="782768" y="21212711"/>
              <a:chExt cx="13792200" cy="11172289"/>
            </a:xfrm>
          </p:grpSpPr>
          <p:sp>
            <p:nvSpPr>
              <p:cNvPr id="65" name="Rectangle 64"/>
              <p:cNvSpPr/>
              <p:nvPr/>
            </p:nvSpPr>
            <p:spPr>
              <a:xfrm>
                <a:off x="782768" y="21212711"/>
                <a:ext cx="13792200" cy="11172289"/>
              </a:xfrm>
              <a:prstGeom prst="rect">
                <a:avLst/>
              </a:prstGeom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" name="Rectangle 7"/>
              <p:cNvSpPr/>
              <p:nvPr/>
            </p:nvSpPr>
            <p:spPr>
              <a:xfrm>
                <a:off x="990600" y="21212711"/>
                <a:ext cx="13487400" cy="1117228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wrap="square">
                <a:spAutoFit/>
              </a:bodyPr>
              <a:lstStyle/>
              <a:p>
                <a:r>
                  <a:rPr lang="en-US" sz="4000" b="1" dirty="0"/>
                  <a:t>How does </a:t>
                </a:r>
                <a:r>
                  <a:rPr lang="en-US" sz="4000" b="1" dirty="0" err="1"/>
                  <a:t>PoDA</a:t>
                </a:r>
                <a:r>
                  <a:rPr lang="en-US" sz="4000" b="1" dirty="0"/>
                  <a:t> work?</a:t>
                </a:r>
                <a:r>
                  <a:rPr lang="en-US" sz="4000" b="1" baseline="30000" dirty="0"/>
                  <a:t>2</a:t>
                </a:r>
                <a:endParaRPr lang="en-US" sz="4000" b="1" dirty="0"/>
              </a:p>
              <a:p>
                <a:pPr marL="571486" indent="-571486">
                  <a:buFont typeface="Arial" pitchFamily="34" charset="0"/>
                  <a:buChar char="•"/>
                </a:pPr>
                <a:r>
                  <a:rPr lang="en-US" sz="4000" dirty="0"/>
                  <a:t>A computer </a:t>
                </a:r>
                <a:r>
                  <a:rPr lang="en-US" sz="4000" dirty="0"/>
                  <a:t>script </a:t>
                </a:r>
                <a:r>
                  <a:rPr lang="en-US" sz="4000" dirty="0"/>
                  <a:t>in </a:t>
                </a:r>
                <a:r>
                  <a:rPr lang="en-US" sz="4000" dirty="0"/>
                  <a:t>the R statistics program </a:t>
                </a:r>
                <a:r>
                  <a:rPr lang="en-US" sz="4000" dirty="0"/>
                  <a:t>applies </a:t>
                </a:r>
                <a:r>
                  <a:rPr lang="en-US" sz="4000" dirty="0" err="1"/>
                  <a:t>PoDA</a:t>
                </a:r>
                <a:r>
                  <a:rPr lang="en-US" sz="4000" dirty="0"/>
                  <a:t> algorithm to a dataset.</a:t>
                </a:r>
              </a:p>
              <a:p>
                <a:pPr marL="571486" indent="-571486">
                  <a:buFont typeface="Arial" pitchFamily="34" charset="0"/>
                  <a:buChar char="•"/>
                </a:pPr>
                <a:r>
                  <a:rPr lang="en-US" sz="4000" dirty="0"/>
                  <a:t>Looks at one biological pathway at a time where </a:t>
                </a:r>
                <a:r>
                  <a:rPr lang="en-US" sz="4000" dirty="0"/>
                  <a:t>a group of genes are involved in </a:t>
                </a:r>
                <a:r>
                  <a:rPr lang="en-US" sz="4000" dirty="0"/>
                  <a:t>performing a </a:t>
                </a:r>
                <a:r>
                  <a:rPr lang="en-US" sz="4000" dirty="0"/>
                  <a:t>biological function.</a:t>
                </a:r>
              </a:p>
              <a:p>
                <a:r>
                  <a:rPr lang="en-US" sz="4000" dirty="0"/>
                  <a:t>         -</a:t>
                </a:r>
                <a:r>
                  <a:rPr lang="en-US" sz="4000" dirty="0" err="1"/>
                  <a:t>PoDA</a:t>
                </a:r>
                <a:r>
                  <a:rPr lang="en-US" sz="4000" dirty="0"/>
                  <a:t> uses </a:t>
                </a:r>
                <a:r>
                  <a:rPr lang="en-US" sz="4000" dirty="0"/>
                  <a:t>online databases </a:t>
                </a:r>
                <a:r>
                  <a:rPr lang="en-US" sz="4000" dirty="0"/>
                  <a:t>documenting </a:t>
                </a:r>
                <a:r>
                  <a:rPr lang="en-US" sz="4000" dirty="0"/>
                  <a:t>known and </a:t>
                </a:r>
                <a:r>
                  <a:rPr lang="en-US" sz="4000" dirty="0"/>
                  <a:t>well</a:t>
                </a:r>
              </a:p>
              <a:p>
                <a:r>
                  <a:rPr lang="en-US" sz="4000" dirty="0"/>
                  <a:t> </a:t>
                </a:r>
                <a:r>
                  <a:rPr lang="en-US" sz="4000" dirty="0"/>
                  <a:t>        explained </a:t>
                </a:r>
                <a:r>
                  <a:rPr lang="en-US" sz="4000" dirty="0"/>
                  <a:t>pathways</a:t>
                </a:r>
                <a:r>
                  <a:rPr lang="en-US" sz="4000" dirty="0"/>
                  <a:t>.</a:t>
                </a:r>
              </a:p>
              <a:p>
                <a:r>
                  <a:rPr lang="en-US" sz="4000" b="1" dirty="0" err="1"/>
                  <a:t>PoDA</a:t>
                </a:r>
                <a:r>
                  <a:rPr lang="en-US" sz="4000" b="1" dirty="0"/>
                  <a:t> applied to each pathway in dataset</a:t>
                </a:r>
                <a:endParaRPr lang="en-US" sz="4000" b="1" dirty="0"/>
              </a:p>
              <a:p>
                <a:pPr marL="571486" indent="-571486">
                  <a:buFont typeface="Arial" pitchFamily="34" charset="0"/>
                  <a:buChar char="•"/>
                </a:pPr>
                <a:r>
                  <a:rPr lang="en-US" sz="4000" dirty="0"/>
                  <a:t>Determines </a:t>
                </a:r>
                <a:r>
                  <a:rPr lang="en-US" sz="4000" dirty="0"/>
                  <a:t>whether each SNP </a:t>
                </a:r>
                <a:r>
                  <a:rPr lang="en-US" sz="4000" dirty="0"/>
                  <a:t>(in genes) of each </a:t>
                </a:r>
                <a:r>
                  <a:rPr lang="en-US" sz="4000" dirty="0"/>
                  <a:t>pathway </a:t>
                </a:r>
                <a:r>
                  <a:rPr lang="en-US" sz="4000" dirty="0"/>
                  <a:t>occurs </a:t>
                </a:r>
                <a:r>
                  <a:rPr lang="en-US" sz="4000" dirty="0"/>
                  <a:t>more frequently </a:t>
                </a:r>
                <a:r>
                  <a:rPr lang="en-US" sz="4000" dirty="0"/>
                  <a:t>in affected cases </a:t>
                </a:r>
                <a:r>
                  <a:rPr lang="en-US" sz="4000" dirty="0"/>
                  <a:t>than </a:t>
                </a:r>
                <a:r>
                  <a:rPr lang="en-US" sz="4000" dirty="0"/>
                  <a:t>in controls.</a:t>
                </a:r>
                <a:endParaRPr lang="en-US" sz="4000" dirty="0"/>
              </a:p>
              <a:p>
                <a:pPr marL="571486" indent="-571486">
                  <a:buFont typeface="Arial" pitchFamily="34" charset="0"/>
                  <a:buChar char="•"/>
                </a:pPr>
                <a:r>
                  <a:rPr lang="en-US" sz="4000" dirty="0"/>
                  <a:t>Most </a:t>
                </a:r>
                <a:r>
                  <a:rPr lang="en-US" sz="4000" dirty="0"/>
                  <a:t>significant SNP chosen for each gene of pathway.</a:t>
                </a:r>
              </a:p>
              <a:p>
                <a:pPr marL="571486" indent="-571486">
                  <a:buFont typeface="Arial" pitchFamily="34" charset="0"/>
                  <a:buChar char="•"/>
                </a:pPr>
                <a:r>
                  <a:rPr lang="en-US" sz="4000" dirty="0"/>
                  <a:t>“Distinction Score” (DS) generated for </a:t>
                </a:r>
                <a:r>
                  <a:rPr lang="en-US" sz="4000" dirty="0"/>
                  <a:t>each pathway giving probability </a:t>
                </a:r>
                <a:r>
                  <a:rPr lang="en-US" sz="4000" dirty="0"/>
                  <a:t>that cases  have more resemblance to other </a:t>
                </a:r>
                <a:r>
                  <a:rPr lang="en-US" sz="4000" dirty="0"/>
                  <a:t>cases than </a:t>
                </a:r>
                <a:r>
                  <a:rPr lang="en-US" sz="4000" dirty="0"/>
                  <a:t>to controls </a:t>
                </a:r>
                <a:r>
                  <a:rPr lang="en-US" sz="4000" dirty="0"/>
                  <a:t>in terms of their genotype.</a:t>
                </a:r>
              </a:p>
              <a:p>
                <a:pPr marL="571486" indent="-571486">
                  <a:buFont typeface="Arial" pitchFamily="34" charset="0"/>
                  <a:buChar char="•"/>
                </a:pPr>
                <a:r>
                  <a:rPr lang="en-US" sz="4000" dirty="0"/>
                  <a:t>DS compared </a:t>
                </a:r>
                <a:r>
                  <a:rPr lang="en-US" sz="4000" dirty="0"/>
                  <a:t>to 10,000 randomly generated </a:t>
                </a:r>
                <a:r>
                  <a:rPr lang="en-US" sz="4000" dirty="0"/>
                  <a:t>pathways</a:t>
                </a:r>
                <a:r>
                  <a:rPr lang="en-US" sz="4000" dirty="0"/>
                  <a:t>.</a:t>
                </a:r>
              </a:p>
              <a:p>
                <a:pPr marL="571486" indent="-571486">
                  <a:buFont typeface="Arial" pitchFamily="34" charset="0"/>
                  <a:buChar char="•"/>
                </a:pPr>
                <a:r>
                  <a:rPr lang="en-US" sz="4000" dirty="0"/>
                  <a:t>p-value </a:t>
                </a:r>
                <a:r>
                  <a:rPr lang="en-US" sz="4000" dirty="0"/>
                  <a:t>generated giving the number of random pathways that had a higher distinction score than the original pathway divided by 10,000.</a:t>
                </a:r>
              </a:p>
            </p:txBody>
          </p:sp>
        </p:grpSp>
        <p:sp>
          <p:nvSpPr>
            <p:cNvPr id="10" name="Rectangle 9"/>
            <p:cNvSpPr/>
            <p:nvPr/>
          </p:nvSpPr>
          <p:spPr>
            <a:xfrm>
              <a:off x="15849600" y="30815340"/>
              <a:ext cx="9944017" cy="156966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i="1" dirty="0"/>
                <a:t>Graph 2</a:t>
              </a:r>
              <a:r>
                <a:rPr lang="en-US" sz="2400" i="1" dirty="0"/>
                <a:t>, </a:t>
              </a:r>
              <a:r>
                <a:rPr lang="en-US" sz="2400" i="1" dirty="0"/>
                <a:t>-log10(p-value) for SNPs on each gene in </a:t>
              </a:r>
              <a:r>
                <a:rPr lang="en-US" sz="2400" i="1" dirty="0"/>
                <a:t>the ACH pathway 0kb data.</a:t>
              </a:r>
              <a:endParaRPr lang="en-US" sz="2400" dirty="0"/>
            </a:p>
            <a:p>
              <a:r>
                <a:rPr lang="en-US" sz="2400" dirty="0"/>
                <a:t>The </a:t>
              </a:r>
              <a:r>
                <a:rPr lang="en-US" sz="2400" dirty="0"/>
                <a:t>non-significant SNPs are grouped together toward the bottom of the plot and </a:t>
              </a:r>
              <a:r>
                <a:rPr lang="en-US" sz="2400" dirty="0"/>
                <a:t>the significant </a:t>
              </a:r>
              <a:r>
                <a:rPr lang="en-US" sz="2400" dirty="0"/>
                <a:t>SNPs are more spread apart toward the top</a:t>
              </a:r>
              <a:r>
                <a:rPr lang="en-US" sz="2400" dirty="0"/>
                <a:t>. Genes with significant SNPs are TERT, FOX03, PTK2B.</a:t>
              </a:r>
              <a:endParaRPr lang="en-US" sz="2400" dirty="0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15087600" y="13041835"/>
              <a:ext cx="20954999" cy="7617470"/>
            </a:xfrm>
            <a:prstGeom prst="rect">
              <a:avLst/>
            </a:prstGeom>
            <a:noFill/>
            <a:ln>
              <a:noFill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r>
                <a:rPr lang="en-US" sz="4000" b="1" i="1" dirty="0"/>
                <a:t>Application of </a:t>
              </a:r>
              <a:r>
                <a:rPr lang="en-US" sz="4000" b="1" i="1" dirty="0" err="1"/>
                <a:t>PoDA</a:t>
              </a:r>
              <a:r>
                <a:rPr lang="en-US" sz="4000" b="1" i="1" dirty="0"/>
                <a:t> to Ewing’s sarcoma dataset</a:t>
              </a:r>
              <a:r>
                <a:rPr lang="en-US" sz="4000" b="1" i="1" dirty="0"/>
                <a:t>:</a:t>
              </a:r>
              <a:endParaRPr lang="en-US" sz="4000" dirty="0"/>
            </a:p>
            <a:p>
              <a:pPr marL="571486" indent="-571486">
                <a:buFont typeface="Arial" pitchFamily="34" charset="0"/>
                <a:buChar char="•"/>
              </a:pPr>
              <a:r>
                <a:rPr lang="en-US" sz="4000" i="1" dirty="0"/>
                <a:t>Ewing’s sarcoma GWAS data </a:t>
              </a:r>
              <a:r>
                <a:rPr lang="en-US" sz="4000" i="1" dirty="0"/>
                <a:t>from 455 cases (with Ewing’s sarcoma) and 694 unaffected controls.</a:t>
              </a:r>
            </a:p>
            <a:p>
              <a:pPr marL="571486" indent="-571486">
                <a:buFont typeface="Arial" pitchFamily="34" charset="0"/>
                <a:buChar char="•"/>
              </a:pPr>
              <a:r>
                <a:rPr lang="en-US" sz="4000" i="1" dirty="0" err="1"/>
                <a:t>Germline</a:t>
              </a:r>
              <a:r>
                <a:rPr lang="en-US" sz="4000" i="1" dirty="0"/>
                <a:t> DNA samples taken from each person to generate genotype at each SNP.</a:t>
              </a:r>
              <a:endParaRPr lang="en-US" sz="4000" dirty="0"/>
            </a:p>
            <a:p>
              <a:pPr marL="571486" indent="-571486">
                <a:buFont typeface="Arial" pitchFamily="34" charset="0"/>
                <a:buChar char="•"/>
              </a:pPr>
              <a:r>
                <a:rPr lang="en-US" sz="4000" i="1" dirty="0"/>
                <a:t>Previously </a:t>
              </a:r>
              <a:r>
                <a:rPr lang="en-US" sz="4000" i="1" dirty="0"/>
                <a:t>analyzed by </a:t>
              </a:r>
              <a:r>
                <a:rPr lang="en-US" sz="4000" i="1" dirty="0" err="1"/>
                <a:t>Postel-Vinay</a:t>
              </a:r>
              <a:r>
                <a:rPr lang="en-US" sz="4000" i="1" dirty="0"/>
                <a:t> et al. (2012)</a:t>
              </a:r>
              <a:r>
                <a:rPr lang="en-US" sz="4000" i="1" baseline="30000" dirty="0"/>
                <a:t>4</a:t>
              </a:r>
              <a:r>
                <a:rPr lang="en-US" sz="4000" i="1" dirty="0"/>
                <a:t> in a classic GWAS</a:t>
              </a:r>
              <a:r>
                <a:rPr lang="en-US" sz="4000" i="1" dirty="0"/>
                <a:t>.</a:t>
              </a:r>
            </a:p>
            <a:p>
              <a:pPr marL="571486" indent="-571486">
                <a:buFont typeface="Arial" pitchFamily="34" charset="0"/>
                <a:buChar char="•"/>
              </a:pPr>
              <a:r>
                <a:rPr lang="en-US" sz="4000" i="1" dirty="0"/>
                <a:t>Two </a:t>
              </a:r>
              <a:r>
                <a:rPr lang="en-US" sz="4000" i="1" dirty="0"/>
                <a:t>sets of tests</a:t>
              </a:r>
              <a:r>
                <a:rPr lang="en-US" sz="4000" i="1" dirty="0"/>
                <a:t>:</a:t>
              </a:r>
            </a:p>
            <a:p>
              <a:pPr marL="571486" indent="-571486">
                <a:buFont typeface="Arial" pitchFamily="34" charset="0"/>
                <a:buChar char="•"/>
              </a:pPr>
              <a:endParaRPr lang="en-US" sz="4000" i="1" dirty="0"/>
            </a:p>
            <a:p>
              <a:pPr marL="571486" indent="-571486">
                <a:buFont typeface="Arial" pitchFamily="34" charset="0"/>
                <a:buChar char="•"/>
              </a:pPr>
              <a:endParaRPr lang="en-US" sz="4000" i="1" dirty="0"/>
            </a:p>
            <a:p>
              <a:pPr marL="571486" indent="-571486">
                <a:buFont typeface="Arial" pitchFamily="34" charset="0"/>
                <a:buChar char="•"/>
              </a:pPr>
              <a:endParaRPr lang="en-US" sz="4000" i="1" dirty="0"/>
            </a:p>
            <a:p>
              <a:pPr marL="571486" indent="-571486">
                <a:buFont typeface="Arial" pitchFamily="34" charset="0"/>
                <a:buChar char="•"/>
              </a:pPr>
              <a:endParaRPr lang="en-US" sz="4000" i="1" dirty="0"/>
            </a:p>
            <a:p>
              <a:pPr marL="571486" indent="-571486">
                <a:buFont typeface="Arial" pitchFamily="34" charset="0"/>
                <a:buChar char="•"/>
              </a:pPr>
              <a:endParaRPr lang="en-US" sz="4000" dirty="0"/>
            </a:p>
            <a:p>
              <a:pPr lvl="0"/>
              <a:r>
                <a:rPr lang="en-US" sz="4000" i="1" dirty="0"/>
                <a:t>1. “0 kb</a:t>
              </a:r>
              <a:r>
                <a:rPr lang="en-US" sz="4000" i="1" dirty="0"/>
                <a:t>” – </a:t>
              </a:r>
              <a:r>
                <a:rPr lang="en-US" sz="4000" i="1" dirty="0" err="1"/>
                <a:t>PoDA</a:t>
              </a:r>
              <a:r>
                <a:rPr lang="en-US" sz="4000" i="1" dirty="0"/>
                <a:t> run using SNPs contained within each gene of the </a:t>
              </a:r>
              <a:r>
                <a:rPr lang="en-US" sz="4000" i="1" dirty="0"/>
                <a:t>pathway.</a:t>
              </a:r>
              <a:endParaRPr lang="en-US" sz="4000" dirty="0"/>
            </a:p>
            <a:p>
              <a:pPr lvl="0"/>
              <a:r>
                <a:rPr lang="en-US" sz="4000" i="1" dirty="0"/>
                <a:t>2. “10 kb</a:t>
              </a:r>
              <a:r>
                <a:rPr lang="en-US" sz="4000" i="1" dirty="0"/>
                <a:t>” – </a:t>
              </a:r>
              <a:r>
                <a:rPr lang="en-US" sz="4000" i="1" dirty="0" err="1"/>
                <a:t>PoDA</a:t>
              </a:r>
              <a:r>
                <a:rPr lang="en-US" sz="4000" i="1" dirty="0"/>
                <a:t> run allowing for SNPs to be included 10kb (kilo-base pairs) around the </a:t>
              </a:r>
              <a:r>
                <a:rPr lang="en-US" sz="4000" i="1" dirty="0"/>
                <a:t>gene.</a:t>
              </a:r>
              <a:endParaRPr lang="en-US" sz="4000" dirty="0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879739" y="32767012"/>
              <a:ext cx="13598259" cy="30469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3200" b="1" dirty="0"/>
                <a:t>*Special </a:t>
              </a:r>
              <a:r>
                <a:rPr lang="en-US" sz="3200" b="1" dirty="0"/>
                <a:t>Thanks to Donors who funded this project with private donations to the Hamel Center for Undergraduate Research:</a:t>
              </a:r>
              <a:endParaRPr lang="en-US" sz="3200" dirty="0"/>
            </a:p>
            <a:p>
              <a:pPr marL="457189" indent="-457189">
                <a:buFont typeface="Arial" pitchFamily="34" charset="0"/>
                <a:buChar char="•"/>
              </a:pPr>
              <a:r>
                <a:rPr lang="en-US" sz="3200" dirty="0"/>
                <a:t>Mr</a:t>
              </a:r>
              <a:r>
                <a:rPr lang="en-US" sz="3200" dirty="0"/>
                <a:t>. Dana Hamel</a:t>
              </a:r>
            </a:p>
            <a:p>
              <a:pPr marL="457189" indent="-457189">
                <a:buFont typeface="Arial" pitchFamily="34" charset="0"/>
                <a:buChar char="•"/>
              </a:pPr>
              <a:r>
                <a:rPr lang="en-US" sz="3200" dirty="0"/>
                <a:t>Dr. and Mrs. Peter K. </a:t>
              </a:r>
              <a:r>
                <a:rPr lang="en-US" sz="3200" dirty="0" err="1"/>
                <a:t>Hepler</a:t>
              </a:r>
              <a:endParaRPr lang="en-US" sz="3200" dirty="0"/>
            </a:p>
            <a:p>
              <a:pPr marL="457189" indent="-457189">
                <a:buFont typeface="Arial" pitchFamily="34" charset="0"/>
                <a:buChar char="•"/>
              </a:pPr>
              <a:r>
                <a:rPr lang="en-US" sz="3200" dirty="0"/>
                <a:t>Dr. and Mrs. William </a:t>
              </a:r>
              <a:r>
                <a:rPr lang="en-US" sz="3200" dirty="0" err="1"/>
                <a:t>Hepler</a:t>
              </a:r>
              <a:endParaRPr lang="en-US" sz="3200" dirty="0"/>
            </a:p>
            <a:p>
              <a:pPr marL="457189" indent="-457189">
                <a:buFont typeface="Arial" pitchFamily="34" charset="0"/>
                <a:buChar char="•"/>
              </a:pPr>
              <a:r>
                <a:rPr lang="en-US" sz="3200" dirty="0"/>
                <a:t>Mrs. Jessie R. Gould</a:t>
              </a: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20648432" y="12553082"/>
              <a:ext cx="9833333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000" dirty="0"/>
                <a:t>In order: David </a:t>
              </a:r>
              <a:r>
                <a:rPr lang="en-US" sz="2000" dirty="0"/>
                <a:t>Cox, Sean Santos, and Sophie </a:t>
              </a:r>
              <a:r>
                <a:rPr lang="en-US" sz="2000" dirty="0" err="1"/>
                <a:t>Blein</a:t>
              </a:r>
              <a:r>
                <a:rPr lang="en-US" sz="2000" dirty="0"/>
                <a:t> at </a:t>
              </a:r>
              <a:r>
                <a:rPr lang="en-US" sz="2000" dirty="0"/>
                <a:t>the Centre Léon-</a:t>
              </a:r>
              <a:r>
                <a:rPr lang="en-US" sz="2000" dirty="0" err="1"/>
                <a:t>Bérard</a:t>
              </a:r>
              <a:r>
                <a:rPr lang="en-US" sz="2000" dirty="0"/>
                <a:t> in Lyon, France </a:t>
              </a: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36499800" y="28679865"/>
              <a:ext cx="13630275" cy="740202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900" b="1" dirty="0"/>
                <a:t>References:</a:t>
              </a:r>
            </a:p>
            <a:p>
              <a:r>
                <a:rPr lang="en-US" sz="1900" dirty="0"/>
                <a:t>1. </a:t>
              </a:r>
              <a:r>
                <a:rPr lang="en-US" sz="1900" dirty="0" err="1"/>
                <a:t>Cordel</a:t>
              </a:r>
              <a:r>
                <a:rPr lang="en-US" sz="1900" dirty="0"/>
                <a:t>, J, Heather. Epistasis: what it means, what it doesn't mean, and statistical methods to detect </a:t>
              </a:r>
              <a:r>
                <a:rPr lang="en-US" sz="1900" dirty="0"/>
                <a:t>it in </a:t>
              </a:r>
              <a:r>
                <a:rPr lang="en-US" sz="1900" dirty="0"/>
                <a:t>humans. Hum. Mol. Genet. (2002) 11 (20): 2463-2468. </a:t>
              </a:r>
              <a:r>
                <a:rPr lang="en-US" sz="1900" dirty="0" err="1"/>
                <a:t>doi</a:t>
              </a:r>
              <a:r>
                <a:rPr lang="en-US" sz="1900" dirty="0"/>
                <a:t>: 10.1093/</a:t>
              </a:r>
              <a:r>
                <a:rPr lang="en-US" sz="1900" dirty="0" err="1"/>
                <a:t>hmg</a:t>
              </a:r>
              <a:r>
                <a:rPr lang="en-US" sz="1900" dirty="0"/>
                <a:t>/11.20.2463</a:t>
              </a:r>
            </a:p>
            <a:p>
              <a:r>
                <a:rPr lang="en-US" sz="1900" dirty="0"/>
                <a:t>2. Braun R, </a:t>
              </a:r>
              <a:r>
                <a:rPr lang="en-US" sz="1900" dirty="0" err="1"/>
                <a:t>Buetow</a:t>
              </a:r>
              <a:r>
                <a:rPr lang="en-US" sz="1900" dirty="0"/>
                <a:t> K (2011) Pathways of Distinction Analysis: A New Technique for Multi-SNP </a:t>
              </a:r>
              <a:r>
                <a:rPr lang="en-US" sz="1900" dirty="0"/>
                <a:t>Analysis of </a:t>
              </a:r>
              <a:r>
                <a:rPr lang="en-US" sz="1900" dirty="0"/>
                <a:t>GWAS data. </a:t>
              </a:r>
              <a:r>
                <a:rPr lang="en-US" sz="1900" dirty="0" err="1"/>
                <a:t>PloS</a:t>
              </a:r>
              <a:r>
                <a:rPr lang="en-US" sz="1900" dirty="0"/>
                <a:t> Genet 7(6): e1002101. doi:10.1371/journal.pgen.1002101</a:t>
              </a:r>
            </a:p>
            <a:p>
              <a:r>
                <a:rPr lang="en-US" sz="1900" dirty="0"/>
                <a:t>3. Ordonez J, </a:t>
              </a:r>
              <a:r>
                <a:rPr lang="en-US" sz="1900" dirty="0" err="1"/>
                <a:t>Osuna</a:t>
              </a:r>
              <a:r>
                <a:rPr lang="en-US" sz="1900" dirty="0"/>
                <a:t> D, </a:t>
              </a:r>
              <a:r>
                <a:rPr lang="en-US" sz="1900" dirty="0" err="1"/>
                <a:t>Herrero</a:t>
              </a:r>
              <a:r>
                <a:rPr lang="en-US" sz="1900" dirty="0"/>
                <a:t> D, Alava E and </a:t>
              </a:r>
              <a:r>
                <a:rPr lang="en-US" sz="1900" dirty="0" err="1"/>
                <a:t>Madoz-Gurpide</a:t>
              </a:r>
              <a:r>
                <a:rPr lang="en-US" sz="1900" dirty="0"/>
                <a:t> J (2009). Advances in Ewing’s </a:t>
              </a:r>
              <a:r>
                <a:rPr lang="en-US" sz="1900" dirty="0"/>
                <a:t>Sarcoma Research</a:t>
              </a:r>
              <a:r>
                <a:rPr lang="en-US" sz="1900" dirty="0"/>
                <a:t>: Where Are We Now and What Lies Ahead? Cancer Res 2009. Vol. 69. Pages 7140-7150. Published </a:t>
              </a:r>
              <a:r>
                <a:rPr lang="en-US" sz="1900" dirty="0"/>
                <a:t>Online First </a:t>
              </a:r>
              <a:r>
                <a:rPr lang="en-US" sz="1900" dirty="0"/>
                <a:t>September 8, 2009.</a:t>
              </a:r>
            </a:p>
            <a:p>
              <a:r>
                <a:rPr lang="en-US" sz="1900" dirty="0"/>
                <a:t>4. </a:t>
              </a:r>
              <a:r>
                <a:rPr lang="en-US" sz="1900" dirty="0" err="1"/>
                <a:t>Postel-Vinay</a:t>
              </a:r>
              <a:r>
                <a:rPr lang="en-US" sz="1900" dirty="0"/>
                <a:t>, S. et al. Common variants near TARDBP and EGR2 are associated with susceptibility </a:t>
              </a:r>
              <a:r>
                <a:rPr lang="en-US" sz="1900" dirty="0"/>
                <a:t>to Ewing </a:t>
              </a:r>
              <a:r>
                <a:rPr lang="en-US" sz="1900" dirty="0"/>
                <a:t>sarcoma. Nature Genetics 44, 323-327 (2012).</a:t>
              </a:r>
            </a:p>
            <a:p>
              <a:r>
                <a:rPr lang="en-US" sz="1900" dirty="0"/>
                <a:t>5. </a:t>
              </a:r>
              <a:r>
                <a:rPr lang="en-US" sz="1900" dirty="0" err="1"/>
                <a:t>Egleton</a:t>
              </a:r>
              <a:r>
                <a:rPr lang="en-US" sz="1900" dirty="0"/>
                <a:t> R.D., Brown K.C., </a:t>
              </a:r>
              <a:r>
                <a:rPr lang="en-US" sz="1900" dirty="0" err="1"/>
                <a:t>Dasgupta</a:t>
              </a:r>
              <a:r>
                <a:rPr lang="en-US" sz="1900" dirty="0"/>
                <a:t> P. Nicotinic acetylcholine receptors in cancer: multiple roles in </a:t>
              </a:r>
              <a:r>
                <a:rPr lang="en-US" sz="1900" dirty="0"/>
                <a:t>proliferation </a:t>
              </a:r>
              <a:r>
                <a:rPr lang="en-US" sz="1900" dirty="0"/>
                <a:t>and inhibition of apoptosis (2008) Trends in Pharmacological Sciences, 29 (3), pp. 151-158.</a:t>
              </a:r>
            </a:p>
            <a:p>
              <a:r>
                <a:rPr lang="en-US" sz="1900" dirty="0"/>
                <a:t>6. Hill, S., Baker, J. and Rees, S. Reporter-gene systems for the study of G-protein-coupled receptors. </a:t>
              </a:r>
              <a:r>
                <a:rPr lang="en-US" sz="1900" dirty="0"/>
                <a:t>Current </a:t>
              </a:r>
              <a:r>
                <a:rPr lang="en-US" sz="1900" dirty="0"/>
                <a:t>Opinion in Pharmacology. Vol. 1, Issue 5. 526–532. (2001)</a:t>
              </a:r>
            </a:p>
            <a:p>
              <a:r>
                <a:rPr lang="en-US" sz="1900" dirty="0"/>
                <a:t>7. Baird, Duncan M. Variation at the TERT locus and predisposition for cancer. Expert Reviews </a:t>
              </a:r>
              <a:r>
                <a:rPr lang="en-US" sz="1900" dirty="0"/>
                <a:t>in  </a:t>
              </a:r>
              <a:r>
                <a:rPr lang="en-US" sz="1900" dirty="0"/>
                <a:t>Molecular Medicine. (2010) </a:t>
              </a:r>
              <a:r>
                <a:rPr lang="en-US" sz="1900" u="sng" dirty="0">
                  <a:hlinkClick r:id="rId8"/>
                </a:rPr>
                <a:t>http://dx.doi.org/10.1017/S146239941000147X</a:t>
              </a:r>
              <a:endParaRPr lang="en-US" sz="1900" dirty="0"/>
            </a:p>
            <a:p>
              <a:r>
                <a:rPr lang="en-US" sz="1900" dirty="0"/>
                <a:t>8. Myatt S, Lam W. (2007). The emerging roles of </a:t>
              </a:r>
              <a:r>
                <a:rPr lang="en-US" sz="1900" dirty="0" err="1"/>
                <a:t>forkhead</a:t>
              </a:r>
              <a:r>
                <a:rPr lang="en-US" sz="1900" dirty="0"/>
                <a:t> box (Fox) proteins in cancer. Nat. Rev. Cancer </a:t>
              </a:r>
              <a:r>
                <a:rPr lang="en-US" sz="1900" dirty="0"/>
                <a:t>7 </a:t>
              </a:r>
              <a:r>
                <a:rPr lang="en-US" sz="1900" dirty="0"/>
                <a:t>(11): 847–59.</a:t>
              </a:r>
            </a:p>
            <a:p>
              <a:r>
                <a:rPr lang="en-US" sz="1900" dirty="0"/>
                <a:t>9. Sun C. K. et al. (2008) </a:t>
              </a:r>
              <a:r>
                <a:rPr lang="en-US" sz="1900" dirty="0" err="1"/>
                <a:t>Proline</a:t>
              </a:r>
              <a:r>
                <a:rPr lang="en-US" sz="1900" dirty="0"/>
                <a:t>-rich tyrosine kinase 2 (Pyk2) promotes proliferation and invasiveness </a:t>
              </a:r>
              <a:r>
                <a:rPr lang="en-US" sz="1900" dirty="0"/>
                <a:t>of hepatocellular </a:t>
              </a:r>
              <a:r>
                <a:rPr lang="en-US" sz="1900" dirty="0"/>
                <a:t>carcinoma cells through c-</a:t>
              </a:r>
              <a:r>
                <a:rPr lang="en-US" sz="1900" dirty="0" err="1"/>
                <a:t>Src</a:t>
              </a:r>
              <a:r>
                <a:rPr lang="en-US" sz="1900" dirty="0"/>
                <a:t>/ERK activation. Carcinogenesis 29, 2096-2105. </a:t>
              </a:r>
              <a:r>
                <a:rPr lang="en-US" sz="1900" dirty="0" err="1"/>
                <a:t>doi</a:t>
              </a:r>
              <a:r>
                <a:rPr lang="en-US" sz="1900" dirty="0"/>
                <a:t>: </a:t>
              </a:r>
              <a:r>
                <a:rPr lang="en-US" sz="1900" dirty="0"/>
                <a:t>10.1093/</a:t>
              </a:r>
              <a:r>
                <a:rPr lang="en-US" sz="1900" dirty="0" err="1"/>
                <a:t>carcin</a:t>
              </a:r>
              <a:r>
                <a:rPr lang="en-US" sz="1900" dirty="0"/>
                <a:t>/bgn203</a:t>
              </a:r>
              <a:endParaRPr lang="en-US" sz="1900" dirty="0"/>
            </a:p>
            <a:p>
              <a:r>
                <a:rPr lang="en-US" sz="1900" dirty="0"/>
                <a:t>10. Wilkinson, M. and Millar J. Control of the eukaryotic cell cycle by MAP kinase signaling pathways. </a:t>
              </a:r>
              <a:r>
                <a:rPr lang="en-US" sz="1900" dirty="0"/>
                <a:t>The FASEB Journal vol. 14 no. 14 2147-2157. (2000)</a:t>
              </a:r>
            </a:p>
            <a:p>
              <a:r>
                <a:rPr lang="en-US" sz="1900" dirty="0"/>
                <a:t>11. </a:t>
              </a:r>
              <a:r>
                <a:rPr lang="en-US" sz="1900" dirty="0" err="1"/>
                <a:t>Asif</a:t>
              </a:r>
              <a:r>
                <a:rPr lang="en-US" sz="1900" dirty="0"/>
                <a:t> N et al. (</a:t>
              </a:r>
              <a:r>
                <a:rPr lang="en-US" sz="1900" dirty="0"/>
                <a:t>2010) Metastasis from scapular Ewing's sarcoma presenting as </a:t>
              </a:r>
              <a:r>
                <a:rPr lang="en-US" sz="1900" dirty="0" err="1"/>
                <a:t>sutural</a:t>
              </a:r>
              <a:r>
                <a:rPr lang="en-US" sz="1900" dirty="0"/>
                <a:t> diastasis: An unusual </a:t>
              </a:r>
              <a:r>
                <a:rPr lang="en-US" sz="1900" dirty="0"/>
                <a:t>presentation. International Journal of Shoulder Surgery. </a:t>
              </a:r>
              <a:r>
                <a:rPr lang="en-US" sz="1900" dirty="0" err="1"/>
                <a:t>Vol</a:t>
              </a:r>
              <a:r>
                <a:rPr lang="en-US" sz="1900" dirty="0"/>
                <a:t> 4, </a:t>
              </a:r>
              <a:r>
                <a:rPr lang="en-US" sz="1900" dirty="0" err="1"/>
                <a:t>pp</a:t>
              </a:r>
              <a:r>
                <a:rPr lang="en-US" sz="1900" dirty="0"/>
                <a:t> 18-21.</a:t>
              </a:r>
            </a:p>
            <a:p>
              <a:r>
                <a:rPr lang="en-US" sz="1900" dirty="0"/>
                <a:t>12. Role of nicotinic acetylcholine receptors in the regulation of apoptosis (</a:t>
              </a:r>
              <a:r>
                <a:rPr lang="en-US" sz="1900" dirty="0"/>
                <a:t>2012). </a:t>
              </a:r>
              <a:r>
                <a:rPr lang="en-US" sz="1900" dirty="0" err="1"/>
                <a:t>Biocarta</a:t>
              </a:r>
              <a:r>
                <a:rPr lang="en-US" sz="1900" dirty="0"/>
                <a:t>. Pathways.  </a:t>
              </a:r>
              <a:r>
                <a:rPr lang="en-US" sz="1900" dirty="0">
                  <a:hlinkClick r:id="rId9"/>
                </a:rPr>
                <a:t>http://</a:t>
              </a:r>
              <a:r>
                <a:rPr lang="en-US" sz="1900" dirty="0">
                  <a:hlinkClick r:id="rId9"/>
                </a:rPr>
                <a:t>www.biocarta.com/pathfiles/m_achPathway.asp</a:t>
              </a:r>
              <a:endParaRPr lang="en-US" sz="1900" dirty="0"/>
            </a:p>
            <a:p>
              <a:r>
                <a:rPr lang="en-US" sz="1900" dirty="0"/>
                <a:t>13. Signaling Pathway from G-Protein Families (2012). </a:t>
              </a:r>
              <a:r>
                <a:rPr lang="en-US" sz="1900" dirty="0" err="1"/>
                <a:t>Biocart</a:t>
              </a:r>
              <a:r>
                <a:rPr lang="en-US" sz="1900" dirty="0"/>
                <a:t>. Pathways . http://www.biocarta.com/pathfiles/h_gpcrpathway.asp</a:t>
              </a:r>
              <a:endParaRPr lang="en-US" sz="1900" dirty="0"/>
            </a:p>
          </p:txBody>
        </p:sp>
        <p:sp>
          <p:nvSpPr>
            <p:cNvPr id="66" name="Rectangle 65"/>
            <p:cNvSpPr/>
            <p:nvPr/>
          </p:nvSpPr>
          <p:spPr>
            <a:xfrm>
              <a:off x="782768" y="4114800"/>
              <a:ext cx="13792200" cy="16840200"/>
            </a:xfrm>
            <a:prstGeom prst="rect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" name="Rectangle 3"/>
            <p:cNvSpPr/>
            <p:nvPr/>
          </p:nvSpPr>
          <p:spPr>
            <a:xfrm>
              <a:off x="990600" y="4114801"/>
              <a:ext cx="13487398" cy="16712267"/>
            </a:xfrm>
            <a:prstGeom prst="rect">
              <a:avLst/>
            </a:prstGeom>
            <a:noFill/>
            <a:ln>
              <a:noFill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r>
                <a:rPr lang="en-US" sz="4000" b="1" dirty="0"/>
                <a:t>Introduction</a:t>
              </a:r>
              <a:r>
                <a:rPr lang="en-US" sz="4000" b="1" dirty="0"/>
                <a:t>: </a:t>
              </a:r>
              <a:endParaRPr lang="en-US" sz="4000" b="1" dirty="0"/>
            </a:p>
            <a:p>
              <a:r>
                <a:rPr lang="en-US" sz="4000" dirty="0"/>
                <a:t>Genome </a:t>
              </a:r>
              <a:r>
                <a:rPr lang="en-US" sz="4000" dirty="0"/>
                <a:t>Wide Association Studies (GWAS) are a powerful method of looking through a vast amount of genomic data to determine whether </a:t>
              </a:r>
              <a:r>
                <a:rPr lang="en-US" sz="4000" dirty="0"/>
                <a:t>any </a:t>
              </a:r>
              <a:r>
                <a:rPr lang="en-US" sz="4000" dirty="0"/>
                <a:t>part </a:t>
              </a:r>
              <a:r>
                <a:rPr lang="en-US" sz="4000" dirty="0"/>
                <a:t>or parts of </a:t>
              </a:r>
              <a:r>
                <a:rPr lang="en-US" sz="4000" dirty="0"/>
                <a:t>the genome </a:t>
              </a:r>
              <a:r>
                <a:rPr lang="en-US" sz="4000" dirty="0"/>
                <a:t>contain </a:t>
              </a:r>
              <a:r>
                <a:rPr lang="en-US" sz="4000" dirty="0"/>
                <a:t>single nucleotide polymorphism (SNP) variants associated with a specific </a:t>
              </a:r>
              <a:r>
                <a:rPr lang="en-US" sz="4000" dirty="0"/>
                <a:t>trait. </a:t>
              </a:r>
              <a:r>
                <a:rPr lang="en-US" sz="4000" dirty="0"/>
                <a:t>Due to epistasis, </a:t>
              </a:r>
              <a:r>
                <a:rPr lang="en-US" sz="4000" dirty="0"/>
                <a:t>in which </a:t>
              </a:r>
              <a:r>
                <a:rPr lang="en-US" sz="4000" dirty="0"/>
                <a:t>the effects of one gene are modified by one or several other </a:t>
              </a:r>
              <a:r>
                <a:rPr lang="en-US" sz="4000" dirty="0"/>
                <a:t>genes</a:t>
              </a:r>
              <a:r>
                <a:rPr lang="en-US" sz="4000" baseline="30000" dirty="0"/>
                <a:t>1</a:t>
              </a:r>
              <a:r>
                <a:rPr lang="en-US" sz="4000" dirty="0"/>
                <a:t>, </a:t>
              </a:r>
              <a:r>
                <a:rPr lang="en-US" sz="4000" dirty="0"/>
                <a:t>there has been recent interest in pursuing alternative analyses of GWAS data that look at </a:t>
              </a:r>
              <a:r>
                <a:rPr lang="en-US" sz="4000" dirty="0"/>
                <a:t>multiple genetic factors </a:t>
              </a:r>
              <a:r>
                <a:rPr lang="en-US" sz="4000" dirty="0"/>
                <a:t>at the same time </a:t>
              </a:r>
              <a:r>
                <a:rPr lang="en-US" sz="4000" dirty="0"/>
                <a:t>in individuals </a:t>
              </a:r>
              <a:r>
                <a:rPr lang="en-US" sz="4000" dirty="0"/>
                <a:t>with affected traits. Pathways of Distinction </a:t>
              </a:r>
              <a:r>
                <a:rPr lang="en-US" sz="4000" dirty="0"/>
                <a:t>Analysis</a:t>
              </a:r>
              <a:r>
                <a:rPr lang="en-US" sz="4000" baseline="30000" dirty="0"/>
                <a:t>2</a:t>
              </a:r>
              <a:r>
                <a:rPr lang="en-US" sz="4000" dirty="0"/>
                <a:t> </a:t>
              </a:r>
              <a:r>
                <a:rPr lang="en-US" sz="4000" dirty="0"/>
                <a:t>(</a:t>
              </a:r>
              <a:r>
                <a:rPr lang="en-US" sz="4000" dirty="0" err="1"/>
                <a:t>PoDA</a:t>
              </a:r>
              <a:r>
                <a:rPr lang="en-US" sz="4000" dirty="0"/>
                <a:t>) is one of these new methods </a:t>
              </a:r>
              <a:r>
                <a:rPr lang="en-US" sz="4000" dirty="0"/>
                <a:t>and in my project it </a:t>
              </a:r>
              <a:r>
                <a:rPr lang="en-US" sz="4000" dirty="0"/>
                <a:t>was applied to a dataset containing GWAS information on the </a:t>
              </a:r>
              <a:r>
                <a:rPr lang="en-US" sz="4000" dirty="0"/>
                <a:t>rare childhood </a:t>
              </a:r>
              <a:r>
                <a:rPr lang="en-US" sz="4000" dirty="0"/>
                <a:t>bone tumor, </a:t>
              </a:r>
              <a:r>
                <a:rPr lang="en-US" sz="4000" dirty="0"/>
                <a:t>Ewing’s sarcoma. </a:t>
              </a:r>
            </a:p>
            <a:p>
              <a:r>
                <a:rPr lang="en-US" sz="4000" dirty="0"/>
                <a:t> </a:t>
              </a:r>
            </a:p>
            <a:p>
              <a:endParaRPr lang="en-US" sz="4000" dirty="0"/>
            </a:p>
            <a:p>
              <a:endParaRPr lang="en-US" sz="4000" dirty="0"/>
            </a:p>
            <a:p>
              <a:endParaRPr lang="en-US" sz="4000" dirty="0"/>
            </a:p>
            <a:p>
              <a:endParaRPr lang="en-US" sz="4000" dirty="0"/>
            </a:p>
            <a:p>
              <a:endParaRPr lang="en-US" sz="4000" dirty="0"/>
            </a:p>
            <a:p>
              <a:endParaRPr lang="en-US" sz="4000" dirty="0"/>
            </a:p>
            <a:p>
              <a:endParaRPr lang="en-US" sz="4000" dirty="0"/>
            </a:p>
            <a:p>
              <a:endParaRPr lang="en-US" sz="4000" dirty="0"/>
            </a:p>
            <a:p>
              <a:r>
                <a:rPr lang="en-US" sz="4000" dirty="0"/>
                <a:t>Ewing’s sarcoma:</a:t>
              </a:r>
            </a:p>
            <a:p>
              <a:r>
                <a:rPr lang="en-US" sz="4000" dirty="0"/>
                <a:t>•Usually </a:t>
              </a:r>
              <a:r>
                <a:rPr lang="en-US" sz="4000" dirty="0"/>
                <a:t>caused by a translocation between chromosomes 11 and 22 altering the EWS </a:t>
              </a:r>
              <a:r>
                <a:rPr lang="en-US" sz="4000" dirty="0"/>
                <a:t>gene</a:t>
              </a:r>
              <a:r>
                <a:rPr lang="en-US" sz="4000" baseline="30000" dirty="0"/>
                <a:t>3</a:t>
              </a:r>
              <a:r>
                <a:rPr lang="en-US" sz="4000" dirty="0"/>
                <a:t>.</a:t>
              </a:r>
              <a:endParaRPr lang="en-US" sz="4000" dirty="0"/>
            </a:p>
            <a:p>
              <a:r>
                <a:rPr lang="en-US" sz="4000" dirty="0"/>
                <a:t>•EWS </a:t>
              </a:r>
              <a:r>
                <a:rPr lang="en-US" sz="4000" dirty="0"/>
                <a:t>no longer transcribes appropriate RNA </a:t>
              </a:r>
              <a:r>
                <a:rPr lang="en-US" sz="4000" dirty="0"/>
                <a:t>sequences </a:t>
              </a:r>
              <a:r>
                <a:rPr lang="en-US" sz="4000" dirty="0"/>
                <a:t>involved in the regulation </a:t>
              </a:r>
              <a:r>
                <a:rPr lang="en-US" sz="4000" dirty="0"/>
                <a:t>of normal cell activities</a:t>
              </a:r>
              <a:r>
                <a:rPr lang="en-US" sz="4000" baseline="30000" dirty="0"/>
                <a:t>3</a:t>
              </a:r>
              <a:r>
                <a:rPr lang="en-US" sz="4000" dirty="0"/>
                <a:t>.</a:t>
              </a:r>
              <a:endParaRPr lang="en-US" sz="4000" dirty="0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91072" y="12283440"/>
              <a:ext cx="5695527" cy="4251960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29600" y="12283440"/>
              <a:ext cx="5934456" cy="4251960"/>
            </a:xfrm>
            <a:prstGeom prst="rect">
              <a:avLst/>
            </a:prstGeom>
          </p:spPr>
        </p:pic>
        <p:sp>
          <p:nvSpPr>
            <p:cNvPr id="19" name="Rectangle 18"/>
            <p:cNvSpPr/>
            <p:nvPr/>
          </p:nvSpPr>
          <p:spPr>
            <a:xfrm>
              <a:off x="1391072" y="16601182"/>
              <a:ext cx="5695527" cy="10772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3200" i="1" dirty="0"/>
                <a:t>Image 1. Scapular Swelling due to Ewing’s </a:t>
              </a:r>
              <a:r>
                <a:rPr lang="en-US" sz="3200" i="1" dirty="0"/>
                <a:t>sarcoma</a:t>
              </a:r>
              <a:r>
                <a:rPr lang="en-US" sz="3200" baseline="30000" dirty="0"/>
                <a:t>11</a:t>
              </a:r>
              <a:r>
                <a:rPr lang="en-US" sz="3200" dirty="0"/>
                <a:t>.</a:t>
              </a:r>
              <a:endParaRPr lang="en-US" sz="3200" dirty="0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8229600" y="16524982"/>
              <a:ext cx="5934456" cy="10772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3200" i="1" dirty="0"/>
                <a:t>Image 2. Radiograph of </a:t>
              </a:r>
              <a:r>
                <a:rPr lang="en-US" sz="3200" i="1" dirty="0"/>
                <a:t>Shoulder </a:t>
              </a:r>
              <a:r>
                <a:rPr lang="en-US" sz="3200" i="1" dirty="0"/>
                <a:t>of Ewing’s sarcoma </a:t>
              </a:r>
              <a:r>
                <a:rPr lang="en-US" sz="3200" i="1" dirty="0"/>
                <a:t>patient</a:t>
              </a:r>
              <a:r>
                <a:rPr lang="en-US" sz="3200" i="1" baseline="30000" dirty="0"/>
                <a:t>11</a:t>
              </a:r>
              <a:r>
                <a:rPr lang="en-US" sz="3200" i="1" dirty="0"/>
                <a:t>.</a:t>
              </a:r>
              <a:endParaRPr lang="en-US" sz="3200" dirty="0"/>
            </a:p>
          </p:txBody>
        </p:sp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860500" y="24155399"/>
              <a:ext cx="8384998" cy="6629345"/>
            </a:xfrm>
            <a:prstGeom prst="rect">
              <a:avLst/>
            </a:prstGeom>
          </p:spPr>
        </p:pic>
        <p:sp>
          <p:nvSpPr>
            <p:cNvPr id="22" name="TextBox 21"/>
            <p:cNvSpPr txBox="1"/>
            <p:nvPr/>
          </p:nvSpPr>
          <p:spPr>
            <a:xfrm>
              <a:off x="26860500" y="30870704"/>
              <a:ext cx="838499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i="1" dirty="0"/>
                <a:t>Image 3. </a:t>
              </a:r>
              <a:r>
                <a:rPr lang="en-US" sz="2400" dirty="0"/>
                <a:t>ACH pathway (shown above) is involved in neuromuscular signaling</a:t>
              </a:r>
              <a:r>
                <a:rPr lang="en-US" sz="2400" baseline="30000" dirty="0"/>
                <a:t>12</a:t>
              </a:r>
              <a:r>
                <a:rPr lang="en-US" sz="2400" dirty="0"/>
                <a:t>.</a:t>
              </a:r>
              <a:endParaRPr lang="en-US" sz="2400" dirty="0"/>
            </a:p>
          </p:txBody>
        </p:sp>
        <p:grpSp>
          <p:nvGrpSpPr>
            <p:cNvPr id="61" name="Group 60"/>
            <p:cNvGrpSpPr/>
            <p:nvPr/>
          </p:nvGrpSpPr>
          <p:grpSpPr>
            <a:xfrm>
              <a:off x="36423600" y="3977640"/>
              <a:ext cx="13792200" cy="24556194"/>
              <a:chOff x="36423600" y="3977640"/>
              <a:chExt cx="13792200" cy="24556194"/>
            </a:xfrm>
          </p:grpSpPr>
          <p:sp>
            <p:nvSpPr>
              <p:cNvPr id="60" name="Rectangle 59"/>
              <p:cNvSpPr/>
              <p:nvPr/>
            </p:nvSpPr>
            <p:spPr>
              <a:xfrm>
                <a:off x="36423600" y="3977640"/>
                <a:ext cx="13792200" cy="24556194"/>
              </a:xfrm>
              <a:prstGeom prst="rect">
                <a:avLst/>
              </a:prstGeom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5" name="Rectangle 4"/>
              <p:cNvSpPr/>
              <p:nvPr/>
            </p:nvSpPr>
            <p:spPr>
              <a:xfrm>
                <a:off x="36571823" y="4123670"/>
                <a:ext cx="13415377" cy="24098905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wrap="square">
                <a:spAutoFit/>
              </a:bodyPr>
              <a:lstStyle/>
              <a:p>
                <a:r>
                  <a:rPr lang="en-US" sz="4000" b="1" i="1" dirty="0"/>
                  <a:t>“10 kb” dataset</a:t>
                </a:r>
                <a:endParaRPr lang="en-US" sz="4000" dirty="0"/>
              </a:p>
              <a:p>
                <a:pPr marL="571486" indent="-571486">
                  <a:buFont typeface="Arial" pitchFamily="34" charset="0"/>
                  <a:buChar char="•"/>
                </a:pPr>
                <a:r>
                  <a:rPr lang="en-US" sz="4000" i="1" dirty="0"/>
                  <a:t>Three significant pathways directly after </a:t>
                </a:r>
                <a:r>
                  <a:rPr lang="en-US" sz="4000" i="1" dirty="0" err="1"/>
                  <a:t>PoDA</a:t>
                </a:r>
                <a:r>
                  <a:rPr lang="en-US" sz="4000" i="1" dirty="0"/>
                  <a:t> are </a:t>
                </a:r>
                <a:r>
                  <a:rPr lang="en-US" sz="4000" dirty="0"/>
                  <a:t>FCER1, GH, and GPCR.</a:t>
                </a:r>
              </a:p>
              <a:p>
                <a:pPr marL="571486" indent="-571486">
                  <a:buFont typeface="Arial" pitchFamily="34" charset="0"/>
                  <a:buChar char="•"/>
                </a:pPr>
                <a:r>
                  <a:rPr lang="en-US" sz="4000" i="1" dirty="0"/>
                  <a:t>Odds Ratio (OR) and False Discovery Rate (FDR) tests indicate only one significant pathway</a:t>
                </a:r>
                <a:endParaRPr lang="en-US" sz="4000" dirty="0"/>
              </a:p>
              <a:p>
                <a:pPr marL="571486" indent="-571486">
                  <a:buFont typeface="Arial" pitchFamily="34" charset="0"/>
                  <a:buChar char="•"/>
                </a:pPr>
                <a:r>
                  <a:rPr lang="en-US" sz="4000" i="1" dirty="0"/>
                  <a:t>“Signaling Pathway from G-Protein Families” (GPCR) pathway</a:t>
                </a:r>
                <a:r>
                  <a:rPr lang="en-US" sz="4000" i="1" baseline="30000" dirty="0"/>
                  <a:t>6</a:t>
                </a:r>
                <a:endParaRPr lang="en-US" sz="4000" dirty="0"/>
              </a:p>
              <a:p>
                <a:pPr marL="571486" indent="-571486">
                  <a:buFont typeface="Arial" pitchFamily="34" charset="0"/>
                  <a:buChar char="•"/>
                </a:pPr>
                <a:r>
                  <a:rPr lang="en-US" sz="4000" i="1" dirty="0"/>
                  <a:t>p-value = </a:t>
                </a:r>
                <a:r>
                  <a:rPr lang="en-US" sz="4000" b="1" i="1" dirty="0"/>
                  <a:t>0.0160</a:t>
                </a:r>
                <a:endParaRPr lang="en-US" sz="4000" b="1" dirty="0"/>
              </a:p>
              <a:p>
                <a:pPr lvl="1"/>
                <a:endParaRPr lang="en-US" sz="4000" dirty="0"/>
              </a:p>
              <a:p>
                <a:pPr lvl="1"/>
                <a:endParaRPr lang="en-US" sz="4000" dirty="0"/>
              </a:p>
              <a:p>
                <a:pPr lvl="1"/>
                <a:endParaRPr lang="en-US" sz="4000" dirty="0"/>
              </a:p>
              <a:p>
                <a:pPr lvl="1"/>
                <a:endParaRPr lang="en-US" sz="4000" dirty="0"/>
              </a:p>
              <a:p>
                <a:pPr lvl="1"/>
                <a:endParaRPr lang="en-US" sz="4000" dirty="0"/>
              </a:p>
              <a:p>
                <a:pPr lvl="1"/>
                <a:endParaRPr lang="en-US" sz="4000" dirty="0"/>
              </a:p>
              <a:p>
                <a:pPr lvl="1"/>
                <a:endParaRPr lang="en-US" sz="4000" dirty="0"/>
              </a:p>
              <a:p>
                <a:pPr lvl="1"/>
                <a:endParaRPr lang="en-US" sz="4000" dirty="0"/>
              </a:p>
              <a:p>
                <a:pPr lvl="1"/>
                <a:endParaRPr lang="en-US" sz="4000" dirty="0"/>
              </a:p>
              <a:p>
                <a:pPr lvl="1"/>
                <a:endParaRPr lang="en-US" sz="4000" dirty="0"/>
              </a:p>
              <a:p>
                <a:pPr lvl="1"/>
                <a:endParaRPr lang="en-US" sz="4000" dirty="0"/>
              </a:p>
              <a:p>
                <a:pPr lvl="1"/>
                <a:endParaRPr lang="en-US" sz="4000" dirty="0"/>
              </a:p>
              <a:p>
                <a:pPr lvl="1"/>
                <a:endParaRPr lang="en-US" sz="4000" dirty="0"/>
              </a:p>
              <a:p>
                <a:endParaRPr lang="en-US" sz="4000" dirty="0"/>
              </a:p>
              <a:p>
                <a:pPr marL="571486" indent="-571486">
                  <a:buFont typeface="Arial" pitchFamily="34" charset="0"/>
                  <a:buChar char="•"/>
                </a:pPr>
                <a:r>
                  <a:rPr lang="en-US" sz="4000" dirty="0"/>
                  <a:t>Overlapping </a:t>
                </a:r>
                <a:r>
                  <a:rPr lang="en-US" sz="4000" dirty="0"/>
                  <a:t>genes in </a:t>
                </a:r>
                <a:r>
                  <a:rPr lang="en-US" sz="4000" dirty="0"/>
                  <a:t>three pathways before OR and FDR tests: </a:t>
                </a:r>
                <a:r>
                  <a:rPr lang="en-US" sz="4000" dirty="0"/>
                  <a:t>PLCG1, MAPK3, MAPK8, MAP2K1, RAF1.</a:t>
                </a:r>
              </a:p>
              <a:p>
                <a:pPr marL="571486" indent="-571486">
                  <a:buFont typeface="Arial" pitchFamily="34" charset="0"/>
                  <a:buChar char="•"/>
                </a:pPr>
                <a:r>
                  <a:rPr lang="en-US" sz="4000" dirty="0"/>
                  <a:t>Interactions </a:t>
                </a:r>
                <a:r>
                  <a:rPr lang="en-US" sz="4000" dirty="0"/>
                  <a:t>between the overlapping genes may be interesting to look at in further studies.</a:t>
                </a:r>
              </a:p>
              <a:p>
                <a:pPr marL="571486" indent="-571486">
                  <a:buFont typeface="Arial" pitchFamily="34" charset="0"/>
                  <a:buChar char="•"/>
                </a:pPr>
                <a:r>
                  <a:rPr lang="en-US" sz="4000" dirty="0"/>
                  <a:t>Further </a:t>
                </a:r>
                <a:r>
                  <a:rPr lang="en-US" sz="4000" dirty="0" err="1"/>
                  <a:t>PoDA</a:t>
                </a:r>
                <a:r>
                  <a:rPr lang="en-US" sz="4000" dirty="0"/>
                  <a:t> studies should look at </a:t>
                </a:r>
                <a:r>
                  <a:rPr lang="en-US" sz="4000" dirty="0" err="1"/>
                  <a:t>Kegg</a:t>
                </a:r>
                <a:r>
                  <a:rPr lang="en-US" sz="4000" dirty="0"/>
                  <a:t> and </a:t>
                </a:r>
                <a:r>
                  <a:rPr lang="en-US" sz="4000" dirty="0" err="1"/>
                  <a:t>Reactome</a:t>
                </a:r>
                <a:r>
                  <a:rPr lang="en-US" sz="4000" dirty="0"/>
                  <a:t> databases and compare pathways with these genes present. </a:t>
                </a:r>
              </a:p>
              <a:p>
                <a:pPr marL="571486" indent="-571486">
                  <a:buFont typeface="Arial" pitchFamily="34" charset="0"/>
                  <a:buChar char="•"/>
                </a:pPr>
                <a:r>
                  <a:rPr lang="en-US" sz="4000" dirty="0"/>
                  <a:t>Since three of the overlapping genes are MAP kinases, it may be interesting to look at other pathways containing these kinases since they play a role in regulation of the cell cycle and cell growth</a:t>
                </a:r>
                <a:r>
                  <a:rPr lang="en-US" sz="4000" baseline="30000" dirty="0"/>
                  <a:t>10</a:t>
                </a:r>
                <a:r>
                  <a:rPr lang="en-US" sz="4000" dirty="0"/>
                  <a:t>.</a:t>
                </a:r>
              </a:p>
              <a:p>
                <a:pPr lvl="0"/>
                <a:endParaRPr lang="en-US" sz="4000" dirty="0"/>
              </a:p>
              <a:p>
                <a:r>
                  <a:rPr lang="en-US" sz="4000" b="1" dirty="0"/>
                  <a:t>Significant ACH and GPCR </a:t>
                </a:r>
                <a:r>
                  <a:rPr lang="en-US" sz="4000" b="1" dirty="0"/>
                  <a:t>pathway </a:t>
                </a:r>
                <a:r>
                  <a:rPr lang="en-US" sz="4000" b="1" dirty="0"/>
                  <a:t>i</a:t>
                </a:r>
                <a:r>
                  <a:rPr lang="en-US" sz="4000" b="1" dirty="0"/>
                  <a:t>mplications</a:t>
                </a:r>
                <a:r>
                  <a:rPr lang="en-US" sz="4000" b="1" dirty="0"/>
                  <a:t>:</a:t>
                </a:r>
              </a:p>
              <a:p>
                <a:pPr marL="571486" indent="-571486">
                  <a:buFont typeface="Arial" pitchFamily="34" charset="0"/>
                  <a:buChar char="•"/>
                </a:pPr>
                <a:r>
                  <a:rPr lang="en-US" sz="4000" dirty="0"/>
                  <a:t>Both implicated pathways </a:t>
                </a:r>
                <a:r>
                  <a:rPr lang="en-US" sz="4000" dirty="0"/>
                  <a:t>have a strong association to the genotype of the cases.</a:t>
                </a:r>
              </a:p>
              <a:p>
                <a:pPr marL="571486" indent="-571486">
                  <a:buFont typeface="Arial" pitchFamily="34" charset="0"/>
                  <a:buChar char="•"/>
                </a:pPr>
                <a:r>
                  <a:rPr lang="en-US" sz="4000" dirty="0"/>
                  <a:t>Possible issues with abnormalities in the proper functioning of these pathways should be analyzed further to provide  insight on Ewing’s sarcoma susceptibility.</a:t>
                </a:r>
              </a:p>
            </p:txBody>
          </p:sp>
          <p:pic>
            <p:nvPicPr>
              <p:cNvPr id="26" name="Picture 25"/>
              <p:cNvPicPr>
                <a:picLocks noChangeAspect="1"/>
              </p:cNvPicPr>
              <p:nvPr/>
            </p:nvPicPr>
            <p:blipFill>
              <a:blip r:embed="rId1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9668152" y="9294787"/>
                <a:ext cx="7411310" cy="7316813"/>
              </a:xfrm>
              <a:prstGeom prst="rect">
                <a:avLst/>
              </a:prstGeom>
            </p:spPr>
          </p:pic>
          <p:sp>
            <p:nvSpPr>
              <p:cNvPr id="27" name="TextBox 26"/>
              <p:cNvSpPr txBox="1"/>
              <p:nvPr/>
            </p:nvSpPr>
            <p:spPr>
              <a:xfrm>
                <a:off x="39668152" y="16696461"/>
                <a:ext cx="7411310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i="1" dirty="0"/>
                  <a:t>Image 4. </a:t>
                </a:r>
                <a:r>
                  <a:rPr lang="en-US" sz="2400" dirty="0"/>
                  <a:t>Signaling Pathway from G-Protein Families is involved in synthesis of </a:t>
                </a:r>
                <a:r>
                  <a:rPr lang="en-US" sz="2400" dirty="0" err="1"/>
                  <a:t>cAMP</a:t>
                </a:r>
                <a:r>
                  <a:rPr lang="en-US" sz="2400" dirty="0"/>
                  <a:t> from ATP</a:t>
                </a:r>
                <a:r>
                  <a:rPr lang="en-US" sz="2400" baseline="30000" dirty="0"/>
                  <a:t>13</a:t>
                </a:r>
                <a:endParaRPr lang="en-US" sz="2400" dirty="0"/>
              </a:p>
            </p:txBody>
          </p:sp>
        </p:grpSp>
        <p:cxnSp>
          <p:nvCxnSpPr>
            <p:cNvPr id="29" name="Straight Connector 28"/>
            <p:cNvCxnSpPr/>
            <p:nvPr/>
          </p:nvCxnSpPr>
          <p:spPr>
            <a:xfrm>
              <a:off x="17533604" y="18145020"/>
              <a:ext cx="5250195" cy="0"/>
            </a:xfrm>
            <a:prstGeom prst="line">
              <a:avLst/>
            </a:prstGeom>
            <a:ln w="88900"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sp>
          <p:nvSpPr>
            <p:cNvPr id="42" name="TextBox 41"/>
            <p:cNvSpPr txBox="1"/>
            <p:nvPr/>
          </p:nvSpPr>
          <p:spPr>
            <a:xfrm>
              <a:off x="19404328" y="17729521"/>
              <a:ext cx="1508746" cy="830997"/>
            </a:xfrm>
            <a:prstGeom prst="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/>
            <a:p>
              <a:pPr algn="ctr"/>
              <a:r>
                <a:rPr lang="en-US" sz="4800" dirty="0"/>
                <a:t>Gene</a:t>
              </a:r>
            </a:p>
          </p:txBody>
        </p:sp>
        <p:sp>
          <p:nvSpPr>
            <p:cNvPr id="49" name="Left Brace 48"/>
            <p:cNvSpPr/>
            <p:nvPr/>
          </p:nvSpPr>
          <p:spPr>
            <a:xfrm rot="5400000">
              <a:off x="19849918" y="16666368"/>
              <a:ext cx="617564" cy="1508747"/>
            </a:xfrm>
            <a:prstGeom prst="leftBrac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18583268" y="16488340"/>
              <a:ext cx="3150863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4000" dirty="0"/>
                <a:t>“0 kb” dataset</a:t>
              </a:r>
            </a:p>
          </p:txBody>
        </p:sp>
        <p:cxnSp>
          <p:nvCxnSpPr>
            <p:cNvPr id="54" name="Straight Connector 53"/>
            <p:cNvCxnSpPr/>
            <p:nvPr/>
          </p:nvCxnSpPr>
          <p:spPr>
            <a:xfrm>
              <a:off x="27466286" y="18125864"/>
              <a:ext cx="5250195" cy="0"/>
            </a:xfrm>
            <a:prstGeom prst="line">
              <a:avLst/>
            </a:prstGeom>
            <a:ln w="88900"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sp>
          <p:nvSpPr>
            <p:cNvPr id="55" name="TextBox 54"/>
            <p:cNvSpPr txBox="1"/>
            <p:nvPr/>
          </p:nvSpPr>
          <p:spPr>
            <a:xfrm>
              <a:off x="29337010" y="17710365"/>
              <a:ext cx="1508746" cy="830997"/>
            </a:xfrm>
            <a:prstGeom prst="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/>
            <a:p>
              <a:pPr algn="ctr"/>
              <a:r>
                <a:rPr lang="en-US" sz="4800" dirty="0"/>
                <a:t>Gene</a:t>
              </a:r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28386108" y="16567666"/>
              <a:ext cx="3410549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4000" dirty="0"/>
                <a:t>“10 kb” dataset</a:t>
              </a:r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28240235" y="18268130"/>
              <a:ext cx="1096775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200" dirty="0"/>
                <a:t>10 kb</a:t>
              </a:r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30845756" y="18268130"/>
              <a:ext cx="1096775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200" dirty="0"/>
                <a:t>10 kb</a:t>
              </a:r>
            </a:p>
          </p:txBody>
        </p:sp>
        <p:sp>
          <p:nvSpPr>
            <p:cNvPr id="59" name="Left Brace 58"/>
            <p:cNvSpPr/>
            <p:nvPr/>
          </p:nvSpPr>
          <p:spPr>
            <a:xfrm rot="5400000">
              <a:off x="29869760" y="15482434"/>
              <a:ext cx="427213" cy="3686265"/>
            </a:xfrm>
            <a:prstGeom prst="leftBrac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844686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5648</TotalTime>
  <Words>1368</Words>
  <Application>Microsoft Office PowerPoint</Application>
  <PresentationFormat>Custom</PresentationFormat>
  <Paragraphs>122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Sean</dc:creator>
  <cp:lastModifiedBy>Sean</cp:lastModifiedBy>
  <cp:revision>64</cp:revision>
  <dcterms:created xsi:type="dcterms:W3CDTF">2013-04-03T17:20:18Z</dcterms:created>
  <dcterms:modified xsi:type="dcterms:W3CDTF">2013-04-24T21:57:19Z</dcterms:modified>
</cp:coreProperties>
</file>