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104"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2C231D17-E00C-4343-AB0A-3508AE5A5487}" type="datetimeFigureOut">
              <a:rPr lang="en-US" smtClean="0"/>
              <a:t>4/25/2013</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6FAE0A91-7655-4C8E-A243-6579391DBD9C}" type="slidenum">
              <a:rPr lang="en-US" smtClean="0"/>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C231D17-E00C-4343-AB0A-3508AE5A5487}" type="datetimeFigureOut">
              <a:rPr lang="en-US" smtClean="0"/>
              <a:t>4/25/2013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AE0A91-7655-4C8E-A243-6579391DBD9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C231D17-E00C-4343-AB0A-3508AE5A5487}" type="datetimeFigureOut">
              <a:rPr lang="en-US" smtClean="0"/>
              <a:t>4/25/2013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6FAE0A91-7655-4C8E-A243-6579391DBD9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C231D17-E00C-4343-AB0A-3508AE5A5487}" type="datetimeFigureOut">
              <a:rPr lang="en-US" smtClean="0"/>
              <a:t>4/25/2013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AE0A91-7655-4C8E-A243-6579391DBD9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C231D17-E00C-4343-AB0A-3508AE5A5487}" type="datetimeFigureOut">
              <a:rPr lang="en-US" smtClean="0"/>
              <a:t>4/25/2013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FAE0A91-7655-4C8E-A243-6579391DBD9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C231D17-E00C-4343-AB0A-3508AE5A5487}" type="datetimeFigureOut">
              <a:rPr lang="en-US" smtClean="0"/>
              <a:t>4/25/2013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FAE0A91-7655-4C8E-A243-6579391DBD9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231D17-E00C-4343-AB0A-3508AE5A5487}" type="datetimeFigureOut">
              <a:rPr lang="en-US" smtClean="0"/>
              <a:t>4/25/2013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FAE0A91-7655-4C8E-A243-6579391DBD9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C231D17-E00C-4343-AB0A-3508AE5A5487}" type="datetimeFigureOut">
              <a:rPr lang="en-US" smtClean="0"/>
              <a:t>4/25/2013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AE0A91-7655-4C8E-A243-6579391DBD9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C231D17-E00C-4343-AB0A-3508AE5A5487}" type="datetimeFigureOut">
              <a:rPr lang="en-US" smtClean="0"/>
              <a:t>4/25/2013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AE0A91-7655-4C8E-A243-6579391DBD9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C231D17-E00C-4343-AB0A-3508AE5A5487}" type="datetimeFigureOut">
              <a:rPr lang="en-US" smtClean="0"/>
              <a:t>4/25/2013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AE0A91-7655-4C8E-A243-6579391DBD9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C231D17-E00C-4343-AB0A-3508AE5A5487}" type="datetimeFigureOut">
              <a:rPr lang="en-US" smtClean="0"/>
              <a:t>4/25/2013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FAE0A91-7655-4C8E-A243-6579391DBD9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2C231D17-E00C-4343-AB0A-3508AE5A5487}" type="datetimeFigureOut">
              <a:rPr lang="en-US" smtClean="0"/>
              <a:t>4/25/2013</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6FAE0A91-7655-4C8E-A243-6579391DBD9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28800" y="82848"/>
            <a:ext cx="5029200" cy="1015663"/>
          </a:xfrm>
          <a:prstGeom prst="rect">
            <a:avLst/>
          </a:prstGeom>
          <a:noFill/>
        </p:spPr>
        <p:txBody>
          <a:bodyPr wrap="square" rtlCol="0">
            <a:spAutoFit/>
          </a:bodyPr>
          <a:lstStyle/>
          <a:p>
            <a:pPr algn="ctr"/>
            <a:r>
              <a:rPr lang="en-US" sz="2000" b="1" u="sng" dirty="0"/>
              <a:t>An Economic Analysis of Delbert Williamson v. Mazda Motor of America, Inc.</a:t>
            </a:r>
          </a:p>
        </p:txBody>
      </p:sp>
      <p:sp>
        <p:nvSpPr>
          <p:cNvPr id="5" name="TextBox 4"/>
          <p:cNvSpPr txBox="1"/>
          <p:nvPr/>
        </p:nvSpPr>
        <p:spPr>
          <a:xfrm>
            <a:off x="6206836" y="685800"/>
            <a:ext cx="2971800" cy="4647426"/>
          </a:xfrm>
          <a:prstGeom prst="rect">
            <a:avLst/>
          </a:prstGeom>
          <a:noFill/>
        </p:spPr>
        <p:txBody>
          <a:bodyPr wrap="square" rtlCol="0">
            <a:spAutoFit/>
          </a:bodyPr>
          <a:lstStyle/>
          <a:p>
            <a:pPr algn="ctr"/>
            <a:r>
              <a:rPr lang="en-US" b="1" u="sng" dirty="0" smtClean="0"/>
              <a:t>Major Legal Issues Presented By the Case</a:t>
            </a:r>
          </a:p>
          <a:p>
            <a:pPr marL="285750" indent="-285750">
              <a:buFont typeface="Arial" pitchFamily="34" charset="0"/>
              <a:buChar char="•"/>
            </a:pPr>
            <a:endParaRPr lang="en-US" sz="1600" dirty="0" smtClean="0"/>
          </a:p>
          <a:p>
            <a:pPr marL="285750" indent="-285750">
              <a:buFont typeface="Arial" pitchFamily="34" charset="0"/>
              <a:buChar char="•"/>
            </a:pPr>
            <a:r>
              <a:rPr lang="en-US" sz="1600" dirty="0" smtClean="0"/>
              <a:t>Tort Law: Personal injury, unfair loss or damages</a:t>
            </a:r>
          </a:p>
          <a:p>
            <a:pPr marL="285750" indent="-285750">
              <a:buFont typeface="Arial" pitchFamily="34" charset="0"/>
              <a:buChar char="•"/>
            </a:pPr>
            <a:r>
              <a:rPr lang="en-US" sz="1600" dirty="0" smtClean="0"/>
              <a:t>Civil Court</a:t>
            </a:r>
          </a:p>
          <a:p>
            <a:pPr marL="285750" indent="-285750">
              <a:buFont typeface="Arial" pitchFamily="34" charset="0"/>
              <a:buChar char="•"/>
            </a:pPr>
            <a:r>
              <a:rPr lang="en-US" sz="1600" dirty="0" smtClean="0"/>
              <a:t>Legal Precedence</a:t>
            </a:r>
          </a:p>
          <a:p>
            <a:pPr marL="742950" lvl="1" indent="-285750">
              <a:buFont typeface="Arial" pitchFamily="34" charset="0"/>
              <a:buChar char="•"/>
            </a:pPr>
            <a:r>
              <a:rPr lang="en-US" sz="1600" dirty="0" smtClean="0"/>
              <a:t>Federal Motor Vehicle Safety Standard 208</a:t>
            </a:r>
          </a:p>
          <a:p>
            <a:pPr marL="742950" lvl="1" indent="-285750">
              <a:buFont typeface="Arial" pitchFamily="34" charset="0"/>
              <a:buChar char="•"/>
            </a:pPr>
            <a:r>
              <a:rPr lang="en-US" sz="1600" i="1" dirty="0" err="1" smtClean="0"/>
              <a:t>Geier</a:t>
            </a:r>
            <a:r>
              <a:rPr lang="en-US" sz="1600" i="1" dirty="0" smtClean="0"/>
              <a:t> v. Honda Motor Company</a:t>
            </a:r>
            <a:endParaRPr lang="en-US" sz="1600" dirty="0" smtClean="0"/>
          </a:p>
          <a:p>
            <a:pPr marL="285750" indent="-285750">
              <a:buFont typeface="Arial" pitchFamily="34" charset="0"/>
              <a:buChar char="•"/>
            </a:pPr>
            <a:r>
              <a:rPr lang="en-US" sz="1600" dirty="0" smtClean="0"/>
              <a:t>Breach of Duty</a:t>
            </a:r>
          </a:p>
          <a:p>
            <a:pPr marL="285750" indent="-285750">
              <a:buFont typeface="Arial" pitchFamily="34" charset="0"/>
              <a:buChar char="•"/>
            </a:pPr>
            <a:r>
              <a:rPr lang="en-US" sz="1600" dirty="0" smtClean="0"/>
              <a:t>Federal Preemption</a:t>
            </a:r>
          </a:p>
          <a:p>
            <a:pPr marL="285750" indent="-285750">
              <a:buFont typeface="Arial" pitchFamily="34" charset="0"/>
              <a:buChar char="•"/>
            </a:pPr>
            <a:r>
              <a:rPr lang="en-US" sz="1600" i="1" dirty="0"/>
              <a:t>certiorari</a:t>
            </a:r>
            <a:r>
              <a:rPr lang="en-US" sz="1600" dirty="0"/>
              <a:t>, or a request to seek judicial review from a higher court</a:t>
            </a:r>
            <a:endParaRPr lang="en-US" sz="1600" dirty="0" smtClean="0"/>
          </a:p>
          <a:p>
            <a:pPr marL="285750" indent="-285750">
              <a:buFont typeface="Arial" pitchFamily="34" charset="0"/>
              <a:buChar char="•"/>
            </a:pPr>
            <a:endParaRPr lang="en-US" dirty="0" smtClean="0"/>
          </a:p>
          <a:p>
            <a:endParaRPr lang="en-US" b="1" dirty="0"/>
          </a:p>
        </p:txBody>
      </p:sp>
      <p:sp>
        <p:nvSpPr>
          <p:cNvPr id="6" name="TextBox 5"/>
          <p:cNvSpPr txBox="1"/>
          <p:nvPr/>
        </p:nvSpPr>
        <p:spPr>
          <a:xfrm>
            <a:off x="110836" y="883752"/>
            <a:ext cx="2667000" cy="5632311"/>
          </a:xfrm>
          <a:prstGeom prst="rect">
            <a:avLst/>
          </a:prstGeom>
          <a:noFill/>
        </p:spPr>
        <p:txBody>
          <a:bodyPr wrap="square" rtlCol="0">
            <a:spAutoFit/>
          </a:bodyPr>
          <a:lstStyle/>
          <a:p>
            <a:pPr algn="ctr"/>
            <a:r>
              <a:rPr lang="en-US" b="1" u="sng" dirty="0" smtClean="0"/>
              <a:t>Summary of The Case</a:t>
            </a:r>
          </a:p>
          <a:p>
            <a:pPr marL="285750" indent="-285750">
              <a:buFont typeface="Arial" pitchFamily="34" charset="0"/>
              <a:buChar char="•"/>
            </a:pPr>
            <a:r>
              <a:rPr lang="en-US" dirty="0" smtClean="0"/>
              <a:t>Williamson is suing on behalf of </a:t>
            </a:r>
            <a:r>
              <a:rPr lang="en-US" dirty="0" err="1" smtClean="0"/>
              <a:t>Thanh</a:t>
            </a:r>
            <a:r>
              <a:rPr lang="en-US" dirty="0" smtClean="0"/>
              <a:t> Williamson, who died in a car crash</a:t>
            </a:r>
          </a:p>
          <a:p>
            <a:pPr marL="285750" indent="-285750">
              <a:buFont typeface="Arial" pitchFamily="34" charset="0"/>
              <a:buChar char="•"/>
            </a:pPr>
            <a:r>
              <a:rPr lang="en-US" dirty="0" smtClean="0"/>
              <a:t>1993 Mazda Minivan: The seat </a:t>
            </a:r>
            <a:r>
              <a:rPr lang="en-US" dirty="0" err="1" smtClean="0"/>
              <a:t>Thanh</a:t>
            </a:r>
            <a:r>
              <a:rPr lang="en-US" dirty="0" smtClean="0"/>
              <a:t> sat in only had a Lap band</a:t>
            </a:r>
          </a:p>
          <a:p>
            <a:pPr marL="285750" indent="-285750">
              <a:buFont typeface="Arial" pitchFamily="34" charset="0"/>
              <a:buChar char="•"/>
            </a:pPr>
            <a:r>
              <a:rPr lang="en-US" dirty="0" smtClean="0"/>
              <a:t>The highest safety standard was a lap and shoulder seat belt</a:t>
            </a:r>
          </a:p>
          <a:p>
            <a:pPr marL="285750" indent="-285750">
              <a:buFont typeface="Arial" pitchFamily="34" charset="0"/>
              <a:buChar char="•"/>
            </a:pPr>
            <a:r>
              <a:rPr lang="en-US" dirty="0" smtClean="0"/>
              <a:t>Federal standards were outdated, new safety information was available</a:t>
            </a:r>
          </a:p>
          <a:p>
            <a:pPr marL="285750" indent="-285750">
              <a:buFont typeface="Arial" pitchFamily="34" charset="0"/>
              <a:buChar char="•"/>
            </a:pPr>
            <a:r>
              <a:rPr lang="en-US" dirty="0" smtClean="0"/>
              <a:t>The question:</a:t>
            </a:r>
          </a:p>
          <a:p>
            <a:pPr algn="ctr"/>
            <a:r>
              <a:rPr lang="en-US" dirty="0" smtClean="0"/>
              <a:t>“</a:t>
            </a:r>
            <a:r>
              <a:rPr lang="en-US" b="1" dirty="0" smtClean="0"/>
              <a:t>Should Mazda Be Held Responsible for </a:t>
            </a:r>
            <a:r>
              <a:rPr lang="en-US" b="1" dirty="0" err="1" smtClean="0"/>
              <a:t>Thanh’s</a:t>
            </a:r>
            <a:r>
              <a:rPr lang="en-US" b="1" dirty="0" smtClean="0"/>
              <a:t> Death”</a:t>
            </a:r>
          </a:p>
          <a:p>
            <a:pPr marL="285750" indent="-285750">
              <a:buFont typeface="Arial" pitchFamily="34" charset="0"/>
              <a:buChar char="•"/>
            </a:pPr>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7836" y="1089902"/>
            <a:ext cx="3429000" cy="2427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3657600" y="3689606"/>
            <a:ext cx="1981200" cy="646331"/>
          </a:xfrm>
          <a:prstGeom prst="rect">
            <a:avLst/>
          </a:prstGeom>
          <a:noFill/>
        </p:spPr>
        <p:txBody>
          <a:bodyPr wrap="square" rtlCol="0">
            <a:spAutoFit/>
          </a:bodyPr>
          <a:lstStyle/>
          <a:p>
            <a:pPr algn="ctr"/>
            <a:r>
              <a:rPr lang="en-US" dirty="0" smtClean="0"/>
              <a:t>Precaution and Costs</a:t>
            </a:r>
            <a:endParaRPr lang="en-US" dirty="0"/>
          </a:p>
        </p:txBody>
      </p:sp>
      <p:graphicFrame>
        <p:nvGraphicFramePr>
          <p:cNvPr id="8" name="Object 7"/>
          <p:cNvGraphicFramePr>
            <a:graphicFrameLocks noChangeAspect="1"/>
          </p:cNvGraphicFramePr>
          <p:nvPr>
            <p:extLst>
              <p:ext uri="{D42A27DB-BD31-4B8C-83A1-F6EECF244321}">
                <p14:modId xmlns:p14="http://schemas.microsoft.com/office/powerpoint/2010/main" val="2153341017"/>
              </p:ext>
            </p:extLst>
          </p:nvPr>
        </p:nvGraphicFramePr>
        <p:xfrm>
          <a:off x="3245427" y="4343400"/>
          <a:ext cx="2971800" cy="553249"/>
        </p:xfrm>
        <a:graphic>
          <a:graphicData uri="http://schemas.openxmlformats.org/presentationml/2006/ole">
            <mc:AlternateContent xmlns:mc="http://schemas.openxmlformats.org/markup-compatibility/2006">
              <mc:Choice xmlns:v="urn:schemas-microsoft-com:vml" Requires="v">
                <p:oleObj spid="_x0000_s1028" name="Equation" r:id="rId4" imgW="1091374" imgH="202971" progId="Equation.3">
                  <p:embed/>
                </p:oleObj>
              </mc:Choice>
              <mc:Fallback>
                <p:oleObj name="Equation" r:id="rId4" imgW="1091374" imgH="202971" progId="Equation.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45427" y="4343400"/>
                        <a:ext cx="2971800" cy="553249"/>
                      </a:xfrm>
                      <a:prstGeom prst="rect">
                        <a:avLst/>
                      </a:prstGeom>
                      <a:noFill/>
                      <a:ln>
                        <a:noFill/>
                      </a:ln>
                      <a:effectLst/>
                    </p:spPr>
                  </p:pic>
                </p:oleObj>
              </mc:Fallback>
            </mc:AlternateContent>
          </a:graphicData>
        </a:graphic>
      </p:graphicFrame>
      <p:sp>
        <p:nvSpPr>
          <p:cNvPr id="9" name="TextBox 8"/>
          <p:cNvSpPr txBox="1"/>
          <p:nvPr/>
        </p:nvSpPr>
        <p:spPr>
          <a:xfrm>
            <a:off x="3505200" y="5217135"/>
            <a:ext cx="4724400" cy="1477328"/>
          </a:xfrm>
          <a:prstGeom prst="rect">
            <a:avLst/>
          </a:prstGeom>
          <a:noFill/>
        </p:spPr>
        <p:txBody>
          <a:bodyPr wrap="square" rtlCol="0">
            <a:spAutoFit/>
          </a:bodyPr>
          <a:lstStyle/>
          <a:p>
            <a:r>
              <a:rPr lang="en-US" b="1" u="sng" dirty="0" smtClean="0"/>
              <a:t>Outcome: </a:t>
            </a:r>
            <a:r>
              <a:rPr lang="en-US" dirty="0" smtClean="0"/>
              <a:t>Mazda should have designed their car with higher standards because it was known to them that they were not manufacturing with the highest standard of safety. Case was not Federally Preempt</a:t>
            </a:r>
            <a:endParaRPr lang="en-US" dirty="0"/>
          </a:p>
        </p:txBody>
      </p:sp>
    </p:spTree>
    <p:extLst>
      <p:ext uri="{BB962C8B-B14F-4D97-AF65-F5344CB8AC3E}">
        <p14:creationId xmlns:p14="http://schemas.microsoft.com/office/powerpoint/2010/main" val="26343463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17</TotalTime>
  <Words>170</Words>
  <Application>Microsoft Office PowerPoint</Application>
  <PresentationFormat>On-screen Show (4:3)</PresentationFormat>
  <Paragraphs>20</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Apex</vt:lpstr>
      <vt:lpstr>Microsoft Equation 3.0</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William J Kluber</dc:creator>
  <cp:lastModifiedBy> </cp:lastModifiedBy>
  <cp:revision>2</cp:revision>
  <dcterms:created xsi:type="dcterms:W3CDTF">2013-04-25T18:36:52Z</dcterms:created>
  <dcterms:modified xsi:type="dcterms:W3CDTF">2013-04-25T18:54:15Z</dcterms:modified>
</cp:coreProperties>
</file>