
<file path=[Content_Types].xml><?xml version="1.0" encoding="utf-8"?>
<Types xmlns="http://schemas.openxmlformats.org/package/2006/content-types">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slideLayouts/slideLayout6.xml" ContentType="application/vnd.openxmlformats-officedocument.presentationml.slideLayout+xml"/>
  <Override PartName="/docProps/app.xml" ContentType="application/vnd.openxmlformats-officedocument.extended-properties+xml"/>
  <Override PartName="/ppt/presentation.xml" ContentType="application/vnd.openxmlformats-officedocument.presentationml.presentation.main+xml"/>
  <Override PartName="/ppt/slideLayouts/slideLayout7.xml" ContentType="application/vnd.openxmlformats-officedocument.presentationml.slideLayout+xml"/>
  <Override PartName="/ppt/charts/chart4.xml" ContentType="application/vnd.openxmlformats-officedocument.drawingml.chart+xml"/>
  <Override PartName="/ppt/presProps.xml" ContentType="application/vnd.openxmlformats-officedocument.presentationml.presProps+xml"/>
  <Override PartName="/ppt/charts/chart1.xml" ContentType="application/vnd.openxmlformats-officedocument.drawingml.chart+xml"/>
  <Default Extension="jpeg" ContentType="image/jpeg"/>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charts/chart3.xml" ContentType="application/vnd.openxmlformats-officedocument.drawingml.chart+xml"/>
  <Override PartName="/ppt/slideLayouts/slideLayout11.xml" ContentType="application/vnd.openxmlformats-officedocument.presentationml.slideLayout+xml"/>
  <Override PartName="/ppt/charts/chart2.xml" ContentType="application/vnd.openxmlformats-officedocument.drawingml.chart+xml"/>
  <Override PartName="/ppt/charts/chart5.xml" ContentType="application/vnd.openxmlformats-officedocument.drawingml.chart+xml"/>
  <Default Extension="png" ContentType="image/png"/>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viewProps.xml" ContentType="application/vnd.openxmlformats-officedocument.presentationml.viewProps+xml"/>
  <Override PartName="/docProps/core.xml" ContentType="application/vnd.openxmlformats-package.core-properties+xml"/>
  <Override PartName="/ppt/slideMasters/slideMaster1.xml" ContentType="application/vnd.openxmlformats-officedocument.presentationml.slideMaster+xml"/>
  <Default Extension="bin" ContentType="application/vnd.openxmlformats-officedocument.presentationml.printerSettings"/>
  <Default Extension="rels" ContentType="application/vnd.openxmlformats-package.relationships+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sldIdLst>
    <p:sldId id="256" r:id="rId2"/>
  </p:sldIdLst>
  <p:sldSz cx="40233600" cy="32918400"/>
  <p:notesSz cx="6858000" cy="9144000"/>
  <p:defaultTextStyle>
    <a:defPPr>
      <a:defRPr lang="en-US"/>
    </a:defPPr>
    <a:lvl1pPr marL="0" algn="l" defTabSz="2089968" rtl="0" eaLnBrk="1" latinLnBrk="0" hangingPunct="1">
      <a:defRPr sz="8200" kern="1200">
        <a:solidFill>
          <a:schemeClr val="tx1"/>
        </a:solidFill>
        <a:latin typeface="+mn-lt"/>
        <a:ea typeface="+mn-ea"/>
        <a:cs typeface="+mn-cs"/>
      </a:defRPr>
    </a:lvl1pPr>
    <a:lvl2pPr marL="2089968" algn="l" defTabSz="2089968" rtl="0" eaLnBrk="1" latinLnBrk="0" hangingPunct="1">
      <a:defRPr sz="8200" kern="1200">
        <a:solidFill>
          <a:schemeClr val="tx1"/>
        </a:solidFill>
        <a:latin typeface="+mn-lt"/>
        <a:ea typeface="+mn-ea"/>
        <a:cs typeface="+mn-cs"/>
      </a:defRPr>
    </a:lvl2pPr>
    <a:lvl3pPr marL="4179936" algn="l" defTabSz="2089968" rtl="0" eaLnBrk="1" latinLnBrk="0" hangingPunct="1">
      <a:defRPr sz="8200" kern="1200">
        <a:solidFill>
          <a:schemeClr val="tx1"/>
        </a:solidFill>
        <a:latin typeface="+mn-lt"/>
        <a:ea typeface="+mn-ea"/>
        <a:cs typeface="+mn-cs"/>
      </a:defRPr>
    </a:lvl3pPr>
    <a:lvl4pPr marL="6269904" algn="l" defTabSz="2089968" rtl="0" eaLnBrk="1" latinLnBrk="0" hangingPunct="1">
      <a:defRPr sz="8200" kern="1200">
        <a:solidFill>
          <a:schemeClr val="tx1"/>
        </a:solidFill>
        <a:latin typeface="+mn-lt"/>
        <a:ea typeface="+mn-ea"/>
        <a:cs typeface="+mn-cs"/>
      </a:defRPr>
    </a:lvl4pPr>
    <a:lvl5pPr marL="8359872" algn="l" defTabSz="2089968" rtl="0" eaLnBrk="1" latinLnBrk="0" hangingPunct="1">
      <a:defRPr sz="8200" kern="1200">
        <a:solidFill>
          <a:schemeClr val="tx1"/>
        </a:solidFill>
        <a:latin typeface="+mn-lt"/>
        <a:ea typeface="+mn-ea"/>
        <a:cs typeface="+mn-cs"/>
      </a:defRPr>
    </a:lvl5pPr>
    <a:lvl6pPr marL="10449840" algn="l" defTabSz="2089968" rtl="0" eaLnBrk="1" latinLnBrk="0" hangingPunct="1">
      <a:defRPr sz="8200" kern="1200">
        <a:solidFill>
          <a:schemeClr val="tx1"/>
        </a:solidFill>
        <a:latin typeface="+mn-lt"/>
        <a:ea typeface="+mn-ea"/>
        <a:cs typeface="+mn-cs"/>
      </a:defRPr>
    </a:lvl6pPr>
    <a:lvl7pPr marL="12539808" algn="l" defTabSz="2089968" rtl="0" eaLnBrk="1" latinLnBrk="0" hangingPunct="1">
      <a:defRPr sz="8200" kern="1200">
        <a:solidFill>
          <a:schemeClr val="tx1"/>
        </a:solidFill>
        <a:latin typeface="+mn-lt"/>
        <a:ea typeface="+mn-ea"/>
        <a:cs typeface="+mn-cs"/>
      </a:defRPr>
    </a:lvl7pPr>
    <a:lvl8pPr marL="14629776" algn="l" defTabSz="2089968" rtl="0" eaLnBrk="1" latinLnBrk="0" hangingPunct="1">
      <a:defRPr sz="8200" kern="1200">
        <a:solidFill>
          <a:schemeClr val="tx1"/>
        </a:solidFill>
        <a:latin typeface="+mn-lt"/>
        <a:ea typeface="+mn-ea"/>
        <a:cs typeface="+mn-cs"/>
      </a:defRPr>
    </a:lvl8pPr>
    <a:lvl9pPr marL="16719745" algn="l" defTabSz="2089968" rtl="0" eaLnBrk="1" latinLnBrk="0" hangingPunct="1">
      <a:defRPr sz="82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howOutlineIcons="0">
    <p:restoredLeft sz="16417" autoAdjust="0"/>
    <p:restoredTop sz="94660"/>
  </p:normalViewPr>
  <p:slideViewPr>
    <p:cSldViewPr snapToObjects="1">
      <p:cViewPr>
        <p:scale>
          <a:sx n="33" d="100"/>
          <a:sy n="33" d="100"/>
        </p:scale>
        <p:origin x="-448" y="-88"/>
      </p:cViewPr>
      <p:guideLst>
        <p:guide orient="horz" pos="10368"/>
        <p:guide pos="12672"/>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4" Type="http://schemas.openxmlformats.org/officeDocument/2006/relationships/presProps" Target="presProps.xml"/><Relationship Id="rId5" Type="http://schemas.openxmlformats.org/officeDocument/2006/relationships/viewProps" Target="viewProps.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printerSettings" Target="printerSettings/printerSettings1.bin"/><Relationship Id="rId6"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calebmaney:Documents:Research:BUlk%20DENsity.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calebmaney:Documents:Research:BUlk%20DENsity.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calebmaney:Documents:Research:BUlk%20DENsity.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calebmaney:Downloads:calebcostech.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calebmaney:Downloads:calebcostec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8"/>
  <c:chart>
    <c:title>
      <c:tx>
        <c:rich>
          <a:bodyPr/>
          <a:lstStyle/>
          <a:p>
            <a:pPr>
              <a:defRPr/>
            </a:pPr>
            <a:r>
              <a:rPr lang="en-US"/>
              <a:t>Aggregate Size Distribution </a:t>
            </a:r>
          </a:p>
        </c:rich>
      </c:tx>
      <c:layout/>
    </c:title>
    <c:plotArea>
      <c:layout>
        <c:manualLayout>
          <c:layoutTarget val="inner"/>
          <c:xMode val="edge"/>
          <c:yMode val="edge"/>
          <c:x val="0.0445498708458331"/>
          <c:y val="0.0185185185185185"/>
          <c:w val="0.837237728283596"/>
          <c:h val="0.821164021164021"/>
        </c:manualLayout>
      </c:layout>
      <c:barChart>
        <c:barDir val="col"/>
        <c:grouping val="clustered"/>
        <c:ser>
          <c:idx val="0"/>
          <c:order val="0"/>
          <c:tx>
            <c:v>2mm</c:v>
          </c:tx>
          <c:val>
            <c:numRef>
              <c:f>'[BUlk DENsity.xlsx]Aggregate'!$J$9,'[BUlk DENsity.xlsx]Aggregate'!$J$17,'[BUlk DENsity.xlsx]Aggregate'!$J$25,'[BUlk DENsity.xlsx]Aggregate'!$J$33</c:f>
              <c:numCache>
                <c:formatCode>General</c:formatCode>
                <c:ptCount val="4"/>
                <c:pt idx="0">
                  <c:v>47.0125</c:v>
                </c:pt>
                <c:pt idx="1">
                  <c:v>13.375</c:v>
                </c:pt>
                <c:pt idx="2">
                  <c:v>21.484</c:v>
                </c:pt>
                <c:pt idx="3">
                  <c:v>40.14875</c:v>
                </c:pt>
              </c:numCache>
            </c:numRef>
          </c:val>
        </c:ser>
        <c:ser>
          <c:idx val="1"/>
          <c:order val="1"/>
          <c:tx>
            <c:v>250um</c:v>
          </c:tx>
          <c:val>
            <c:numRef>
              <c:f>'[BUlk DENsity.xlsx]Aggregate'!$K$9,'[BUlk DENsity.xlsx]Aggregate'!$K$17,'[BUlk DENsity.xlsx]Aggregate'!$K$25,'[BUlk DENsity.xlsx]Aggregate'!$K$33</c:f>
              <c:numCache>
                <c:formatCode>General</c:formatCode>
                <c:ptCount val="4"/>
                <c:pt idx="0">
                  <c:v>34.53875</c:v>
                </c:pt>
                <c:pt idx="1">
                  <c:v>45.75</c:v>
                </c:pt>
                <c:pt idx="2">
                  <c:v>52.02425</c:v>
                </c:pt>
                <c:pt idx="3">
                  <c:v>41.83875</c:v>
                </c:pt>
              </c:numCache>
            </c:numRef>
          </c:val>
        </c:ser>
        <c:ser>
          <c:idx val="2"/>
          <c:order val="2"/>
          <c:tx>
            <c:v>53um</c:v>
          </c:tx>
          <c:val>
            <c:numRef>
              <c:f>'[BUlk DENsity.xlsx]Aggregate'!$L$9,'[BUlk DENsity.xlsx]Aggregate'!$L$17,'[BUlk DENsity.xlsx]Aggregate'!$L$25,'[BUlk DENsity.xlsx]Aggregate'!$L$33</c:f>
              <c:numCache>
                <c:formatCode>General</c:formatCode>
                <c:ptCount val="4"/>
                <c:pt idx="0">
                  <c:v>12.78875</c:v>
                </c:pt>
                <c:pt idx="1">
                  <c:v>28.60875</c:v>
                </c:pt>
                <c:pt idx="2">
                  <c:v>17.2875</c:v>
                </c:pt>
                <c:pt idx="3">
                  <c:v>11.5575</c:v>
                </c:pt>
              </c:numCache>
            </c:numRef>
          </c:val>
        </c:ser>
        <c:axId val="473522248"/>
        <c:axId val="473528696"/>
      </c:barChart>
      <c:catAx>
        <c:axId val="473522248"/>
        <c:scaling>
          <c:orientation val="minMax"/>
        </c:scaling>
        <c:delete val="1"/>
        <c:axPos val="b"/>
        <c:title>
          <c:tx>
            <c:rich>
              <a:bodyPr anchor="ctr" anchorCtr="1"/>
              <a:lstStyle/>
              <a:p>
                <a:pPr>
                  <a:defRPr sz="1400"/>
                </a:pPr>
                <a:r>
                  <a:rPr lang="en-US" sz="1400"/>
                  <a:t>   Fraisir                             Garden                       Old Growth                Grassland</a:t>
                </a:r>
              </a:p>
            </c:rich>
          </c:tx>
          <c:layout>
            <c:manualLayout>
              <c:xMode val="edge"/>
              <c:yMode val="edge"/>
              <c:x val="0.0833470564955787"/>
              <c:y val="0.844973544973545"/>
            </c:manualLayout>
          </c:layout>
        </c:title>
        <c:tickLblPos val="nextTo"/>
        <c:crossAx val="473528696"/>
        <c:crosses val="autoZero"/>
        <c:auto val="1"/>
        <c:lblAlgn val="ctr"/>
        <c:lblOffset val="100"/>
      </c:catAx>
      <c:valAx>
        <c:axId val="473528696"/>
        <c:scaling>
          <c:orientation val="minMax"/>
        </c:scaling>
        <c:axPos val="l"/>
        <c:majorGridlines/>
        <c:title>
          <c:tx>
            <c:rich>
              <a:bodyPr/>
              <a:lstStyle/>
              <a:p>
                <a:pPr>
                  <a:defRPr/>
                </a:pPr>
                <a:r>
                  <a:rPr lang="en-US"/>
                  <a:t>Weight (g)</a:t>
                </a:r>
              </a:p>
            </c:rich>
          </c:tx>
          <c:layout/>
        </c:title>
        <c:numFmt formatCode="General" sourceLinked="1"/>
        <c:tickLblPos val="nextTo"/>
        <c:crossAx val="473522248"/>
        <c:crosses val="autoZero"/>
        <c:crossBetween val="between"/>
      </c:valAx>
    </c:plotArea>
    <c:legend>
      <c:legendPos val="r"/>
      <c:layout/>
    </c:legend>
    <c:plotVisOnly val="1"/>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18"/>
  <c:chart>
    <c:title>
      <c:tx>
        <c:rich>
          <a:bodyPr/>
          <a:lstStyle/>
          <a:p>
            <a:pPr>
              <a:defRPr/>
            </a:pPr>
            <a:r>
              <a:rPr lang="en-US"/>
              <a:t>Porosity vs Water Filled %</a:t>
            </a:r>
          </a:p>
        </c:rich>
      </c:tx>
      <c:layout/>
    </c:title>
    <c:plotArea>
      <c:layout/>
      <c:scatterChart>
        <c:scatterStyle val="lineMarker"/>
        <c:ser>
          <c:idx val="0"/>
          <c:order val="0"/>
          <c:tx>
            <c:v>Old Growth</c:v>
          </c:tx>
          <c:spPr>
            <a:ln w="47625">
              <a:noFill/>
            </a:ln>
          </c:spPr>
          <c:xVal>
            <c:numRef>
              <c:f>'[BUlk DENsity.xlsx]Sheet1'!$K$58:$K$61,'[BUlk DENsity.xlsx]Sheet1'!$K$76:$K$79,'[BUlk DENsity.xlsx]Sheet1'!$K$94:$K$97</c:f>
              <c:numCache>
                <c:formatCode>General</c:formatCode>
                <c:ptCount val="12"/>
                <c:pt idx="0">
                  <c:v>61.26969982442224</c:v>
                </c:pt>
                <c:pt idx="1">
                  <c:v>42.64183985074124</c:v>
                </c:pt>
                <c:pt idx="2">
                  <c:v>79.45623818299309</c:v>
                </c:pt>
                <c:pt idx="3">
                  <c:v>22.55160635535168</c:v>
                </c:pt>
                <c:pt idx="4">
                  <c:v>43.09640605147305</c:v>
                </c:pt>
                <c:pt idx="5">
                  <c:v>49.70418884802393</c:v>
                </c:pt>
                <c:pt idx="6">
                  <c:v>58.29598460686243</c:v>
                </c:pt>
                <c:pt idx="7">
                  <c:v>26.73797705626447</c:v>
                </c:pt>
                <c:pt idx="8">
                  <c:v>33.2364398015389</c:v>
                </c:pt>
                <c:pt idx="9">
                  <c:v>48.7059656107055</c:v>
                </c:pt>
                <c:pt idx="10">
                  <c:v>46.7536996383517</c:v>
                </c:pt>
                <c:pt idx="11">
                  <c:v>23.74654813563853</c:v>
                </c:pt>
              </c:numCache>
            </c:numRef>
          </c:xVal>
          <c:yVal>
            <c:numRef>
              <c:f>'[BUlk DENsity.xlsx]Sheet1'!$A$76:$A$79,'[BUlk DENsity.xlsx]Sheet1'!$B$76:$B$79,'[BUlk DENsity.xlsx]Sheet1'!$C$76:$C$79</c:f>
              <c:numCache>
                <c:formatCode>General</c:formatCode>
                <c:ptCount val="12"/>
                <c:pt idx="0">
                  <c:v>67.39622641509433</c:v>
                </c:pt>
                <c:pt idx="1">
                  <c:v>71.11698113207544</c:v>
                </c:pt>
                <c:pt idx="2">
                  <c:v>67.39622641509433</c:v>
                </c:pt>
                <c:pt idx="3">
                  <c:v>71.82264150943389</c:v>
                </c:pt>
                <c:pt idx="4">
                  <c:v>69.69056603773585</c:v>
                </c:pt>
                <c:pt idx="5">
                  <c:v>70.18113207547164</c:v>
                </c:pt>
                <c:pt idx="6">
                  <c:v>69.69056603773585</c:v>
                </c:pt>
                <c:pt idx="7">
                  <c:v>71.0981132075472</c:v>
                </c:pt>
                <c:pt idx="8">
                  <c:v>71.12452830188674</c:v>
                </c:pt>
                <c:pt idx="9">
                  <c:v>70.30943396226415</c:v>
                </c:pt>
                <c:pt idx="10">
                  <c:v>71.12452830188674</c:v>
                </c:pt>
                <c:pt idx="11">
                  <c:v>71.61132075471698</c:v>
                </c:pt>
              </c:numCache>
            </c:numRef>
          </c:yVal>
        </c:ser>
        <c:ser>
          <c:idx val="2"/>
          <c:order val="1"/>
          <c:tx>
            <c:v>Fraiser</c:v>
          </c:tx>
          <c:spPr>
            <a:ln w="47625">
              <a:noFill/>
            </a:ln>
          </c:spPr>
          <c:xVal>
            <c:numRef>
              <c:f>'[BUlk DENsity.xlsx]Sheet1'!$K$66:$K$69,'[BUlk DENsity.xlsx]Sheet1'!$K$84:$K$87,'[BUlk DENsity.xlsx]Sheet1'!$K$102:$K$105</c:f>
              <c:numCache>
                <c:formatCode>General</c:formatCode>
                <c:ptCount val="12"/>
                <c:pt idx="0">
                  <c:v>52.1717526333258</c:v>
                </c:pt>
                <c:pt idx="1">
                  <c:v>19.43345491898146</c:v>
                </c:pt>
                <c:pt idx="2">
                  <c:v>20.15404683490812</c:v>
                </c:pt>
                <c:pt idx="3">
                  <c:v>28.65741544223291</c:v>
                </c:pt>
                <c:pt idx="4">
                  <c:v>82.73280693091585</c:v>
                </c:pt>
                <c:pt idx="5">
                  <c:v>9.734723791773851</c:v>
                </c:pt>
                <c:pt idx="6">
                  <c:v>17.81086858674157</c:v>
                </c:pt>
                <c:pt idx="7">
                  <c:v>69.89565541459977</c:v>
                </c:pt>
                <c:pt idx="8">
                  <c:v>54.23410015402863</c:v>
                </c:pt>
                <c:pt idx="9">
                  <c:v>10.39831526603096</c:v>
                </c:pt>
                <c:pt idx="10">
                  <c:v>17.2058934222929</c:v>
                </c:pt>
                <c:pt idx="11">
                  <c:v>35.78840000925697</c:v>
                </c:pt>
              </c:numCache>
            </c:numRef>
          </c:xVal>
          <c:yVal>
            <c:numRef>
              <c:f>'[BUlk DENsity.xlsx]Sheet1'!$A$84:$A$87,'[BUlk DENsity.xlsx]Sheet1'!$B$84:$B$87,'[BUlk DENsity.xlsx]Sheet1'!$C$84:$C$87</c:f>
              <c:numCache>
                <c:formatCode>General</c:formatCode>
                <c:ptCount val="12"/>
                <c:pt idx="0">
                  <c:v>68.97358490566037</c:v>
                </c:pt>
                <c:pt idx="1">
                  <c:v>71.29056603773584</c:v>
                </c:pt>
                <c:pt idx="2">
                  <c:v>75.06037735849047</c:v>
                </c:pt>
                <c:pt idx="3">
                  <c:v>70.0226415094339</c:v>
                </c:pt>
                <c:pt idx="4">
                  <c:v>65.58113207547164</c:v>
                </c:pt>
                <c:pt idx="5">
                  <c:v>73.2679245283019</c:v>
                </c:pt>
                <c:pt idx="6">
                  <c:v>75.50188679245277</c:v>
                </c:pt>
                <c:pt idx="7">
                  <c:v>64.56603773584905</c:v>
                </c:pt>
                <c:pt idx="8">
                  <c:v>68.71698113207545</c:v>
                </c:pt>
                <c:pt idx="9">
                  <c:v>73.12075471698105</c:v>
                </c:pt>
                <c:pt idx="10">
                  <c:v>75.61886792452826</c:v>
                </c:pt>
                <c:pt idx="11">
                  <c:v>68.90566037735848</c:v>
                </c:pt>
              </c:numCache>
            </c:numRef>
          </c:yVal>
        </c:ser>
        <c:ser>
          <c:idx val="3"/>
          <c:order val="2"/>
          <c:tx>
            <c:v>Garden</c:v>
          </c:tx>
          <c:spPr>
            <a:ln w="47625">
              <a:noFill/>
            </a:ln>
          </c:spPr>
          <c:xVal>
            <c:numRef>
              <c:f>'[BUlk DENsity.xlsx]Sheet1'!$K$70:$K$73,'[BUlk DENsity.xlsx]Sheet1'!$K$88:$K$91,'[BUlk DENsity.xlsx]Sheet1'!$K$106:$K$109</c:f>
              <c:numCache>
                <c:formatCode>General</c:formatCode>
                <c:ptCount val="12"/>
                <c:pt idx="0">
                  <c:v>37.74319564521294</c:v>
                </c:pt>
                <c:pt idx="1">
                  <c:v>43.5964495462912</c:v>
                </c:pt>
                <c:pt idx="2">
                  <c:v>30.11896498320244</c:v>
                </c:pt>
                <c:pt idx="3">
                  <c:v>64.56152868349197</c:v>
                </c:pt>
                <c:pt idx="4">
                  <c:v>41.83879905973384</c:v>
                </c:pt>
                <c:pt idx="5">
                  <c:v>45.44404300177658</c:v>
                </c:pt>
                <c:pt idx="6">
                  <c:v>34.92946759267002</c:v>
                </c:pt>
                <c:pt idx="7">
                  <c:v>43.9117699089791</c:v>
                </c:pt>
                <c:pt idx="8">
                  <c:v>67.6090429199262</c:v>
                </c:pt>
                <c:pt idx="9">
                  <c:v>36.13718515783507</c:v>
                </c:pt>
                <c:pt idx="10">
                  <c:v>43.34853036169108</c:v>
                </c:pt>
                <c:pt idx="11">
                  <c:v>61.10853951233091</c:v>
                </c:pt>
              </c:numCache>
            </c:numRef>
          </c:xVal>
          <c:yVal>
            <c:numRef>
              <c:f>'[BUlk DENsity.xlsx]Sheet1'!$A$88:$A$91,'[BUlk DENsity.xlsx]Sheet1'!$B$88:$B$91,'[BUlk DENsity.xlsx]Sheet1'!$C$88:$C$91</c:f>
              <c:numCache>
                <c:formatCode>General</c:formatCode>
                <c:ptCount val="12"/>
                <c:pt idx="0">
                  <c:v>66.4301886792453</c:v>
                </c:pt>
                <c:pt idx="1">
                  <c:v>66.011320754717</c:v>
                </c:pt>
                <c:pt idx="2">
                  <c:v>68.69433962264151</c:v>
                </c:pt>
                <c:pt idx="3">
                  <c:v>64.75849056603774</c:v>
                </c:pt>
                <c:pt idx="4">
                  <c:v>65.8415094339623</c:v>
                </c:pt>
                <c:pt idx="5">
                  <c:v>65.75849056603774</c:v>
                </c:pt>
                <c:pt idx="6">
                  <c:v>67.9433962264151</c:v>
                </c:pt>
                <c:pt idx="7">
                  <c:v>67.33962264150943</c:v>
                </c:pt>
                <c:pt idx="8">
                  <c:v>62.6188679245283</c:v>
                </c:pt>
                <c:pt idx="9">
                  <c:v>67.08301886792447</c:v>
                </c:pt>
                <c:pt idx="10">
                  <c:v>66.72452830188678</c:v>
                </c:pt>
                <c:pt idx="11">
                  <c:v>65.15849056603768</c:v>
                </c:pt>
              </c:numCache>
            </c:numRef>
          </c:yVal>
        </c:ser>
        <c:ser>
          <c:idx val="1"/>
          <c:order val="3"/>
          <c:tx>
            <c:v>Grassland</c:v>
          </c:tx>
          <c:spPr>
            <a:ln w="47625">
              <a:noFill/>
            </a:ln>
          </c:spPr>
          <c:xVal>
            <c:numRef>
              <c:f>'[BUlk DENsity.xlsx]Sheet1'!$K$62:$K$65,'[BUlk DENsity.xlsx]Sheet1'!$K$80:$K$83,'[BUlk DENsity.xlsx]Sheet1'!$K$98:$K$101</c:f>
              <c:numCache>
                <c:formatCode>General</c:formatCode>
                <c:ptCount val="12"/>
                <c:pt idx="0">
                  <c:v>25.34215696924229</c:v>
                </c:pt>
                <c:pt idx="1">
                  <c:v>31.74308391719329</c:v>
                </c:pt>
                <c:pt idx="2">
                  <c:v>61.54678171924979</c:v>
                </c:pt>
                <c:pt idx="3">
                  <c:v>57.48207788914429</c:v>
                </c:pt>
                <c:pt idx="4">
                  <c:v>26.13981052387713</c:v>
                </c:pt>
                <c:pt idx="5">
                  <c:v>7.939740922507477</c:v>
                </c:pt>
                <c:pt idx="6">
                  <c:v>46.23766541299864</c:v>
                </c:pt>
                <c:pt idx="7">
                  <c:v>47.66876058524178</c:v>
                </c:pt>
                <c:pt idx="8">
                  <c:v>20.9646482334364</c:v>
                </c:pt>
                <c:pt idx="9">
                  <c:v>55.62153038031</c:v>
                </c:pt>
                <c:pt idx="10">
                  <c:v>38.84437614218633</c:v>
                </c:pt>
                <c:pt idx="11">
                  <c:v>74.498227681135</c:v>
                </c:pt>
              </c:numCache>
            </c:numRef>
          </c:xVal>
          <c:yVal>
            <c:numRef>
              <c:f>'[BUlk DENsity.xlsx]Sheet1'!$A$80:$A$83,'[BUlk DENsity.xlsx]Sheet1'!$B$80:$B$83,'[BUlk DENsity.xlsx]Sheet1'!$C$80:$C$83</c:f>
              <c:numCache>
                <c:formatCode>General</c:formatCode>
                <c:ptCount val="12"/>
                <c:pt idx="0">
                  <c:v>69.48301886792447</c:v>
                </c:pt>
                <c:pt idx="1">
                  <c:v>71.68301886792445</c:v>
                </c:pt>
                <c:pt idx="2">
                  <c:v>66.82264150943389</c:v>
                </c:pt>
                <c:pt idx="3">
                  <c:v>70.9471698113208</c:v>
                </c:pt>
                <c:pt idx="4">
                  <c:v>69.34716981132076</c:v>
                </c:pt>
                <c:pt idx="5">
                  <c:v>76.18867924528301</c:v>
                </c:pt>
                <c:pt idx="6">
                  <c:v>68.72830188679242</c:v>
                </c:pt>
                <c:pt idx="7">
                  <c:v>72.15471698113206</c:v>
                </c:pt>
                <c:pt idx="8">
                  <c:v>70.25660377358487</c:v>
                </c:pt>
                <c:pt idx="9">
                  <c:v>68.4</c:v>
                </c:pt>
                <c:pt idx="10">
                  <c:v>69.7547169811321</c:v>
                </c:pt>
                <c:pt idx="11">
                  <c:v>69.07924528301886</c:v>
                </c:pt>
              </c:numCache>
            </c:numRef>
          </c:yVal>
        </c:ser>
        <c:axId val="474036344"/>
        <c:axId val="474602520"/>
      </c:scatterChart>
      <c:valAx>
        <c:axId val="474036344"/>
        <c:scaling>
          <c:orientation val="minMax"/>
        </c:scaling>
        <c:axPos val="b"/>
        <c:title>
          <c:tx>
            <c:rich>
              <a:bodyPr/>
              <a:lstStyle/>
              <a:p>
                <a:pPr>
                  <a:defRPr/>
                </a:pPr>
                <a:r>
                  <a:rPr lang="en-US"/>
                  <a:t>Waterfilled Pore(%)</a:t>
                </a:r>
              </a:p>
            </c:rich>
          </c:tx>
          <c:layout/>
        </c:title>
        <c:numFmt formatCode="General" sourceLinked="1"/>
        <c:tickLblPos val="nextTo"/>
        <c:crossAx val="474602520"/>
        <c:crosses val="autoZero"/>
        <c:crossBetween val="midCat"/>
      </c:valAx>
      <c:valAx>
        <c:axId val="474602520"/>
        <c:scaling>
          <c:orientation val="minMax"/>
          <c:min val="60.0"/>
        </c:scaling>
        <c:axPos val="l"/>
        <c:majorGridlines/>
        <c:title>
          <c:tx>
            <c:rich>
              <a:bodyPr/>
              <a:lstStyle/>
              <a:p>
                <a:pPr>
                  <a:defRPr/>
                </a:pPr>
                <a:r>
                  <a:rPr lang="en-US"/>
                  <a:t>Porosity(%)</a:t>
                </a:r>
              </a:p>
            </c:rich>
          </c:tx>
          <c:layout/>
        </c:title>
        <c:numFmt formatCode="General" sourceLinked="1"/>
        <c:tickLblPos val="nextTo"/>
        <c:crossAx val="474036344"/>
        <c:crosses val="autoZero"/>
        <c:crossBetween val="midCat"/>
      </c:valAx>
    </c:plotArea>
    <c:legend>
      <c:legendPos val="r"/>
      <c:layout/>
    </c:legend>
    <c:plotVisOnly val="1"/>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18"/>
  <c:chart>
    <c:title>
      <c:layout/>
    </c:title>
    <c:plotArea>
      <c:layout/>
      <c:barChart>
        <c:barDir val="col"/>
        <c:grouping val="clustered"/>
        <c:ser>
          <c:idx val="0"/>
          <c:order val="0"/>
          <c:tx>
            <c:v>Average Bulk Density</c:v>
          </c:tx>
          <c:cat>
            <c:strRef>
              <c:f>'[BUlk DENsity.xlsx]Sheet1'!$A$112:$A$115</c:f>
              <c:strCache>
                <c:ptCount val="4"/>
                <c:pt idx="0">
                  <c:v>Old Growth</c:v>
                </c:pt>
                <c:pt idx="1">
                  <c:v>Grassland</c:v>
                </c:pt>
                <c:pt idx="2">
                  <c:v>Fraisir Fir</c:v>
                </c:pt>
                <c:pt idx="3">
                  <c:v>Vegetable Garden</c:v>
                </c:pt>
              </c:strCache>
            </c:strRef>
          </c:cat>
          <c:val>
            <c:numRef>
              <c:f>'[BUlk DENsity.xlsx]Sheet1'!$B$112:$B$115</c:f>
              <c:numCache>
                <c:formatCode>General</c:formatCode>
                <c:ptCount val="4"/>
                <c:pt idx="0">
                  <c:v>0.789341666666667</c:v>
                </c:pt>
                <c:pt idx="1">
                  <c:v>0.788716666666667</c:v>
                </c:pt>
                <c:pt idx="2">
                  <c:v>0.771533333333333</c:v>
                </c:pt>
                <c:pt idx="3">
                  <c:v>0.895783333333333</c:v>
                </c:pt>
              </c:numCache>
            </c:numRef>
          </c:val>
        </c:ser>
        <c:axId val="538950232"/>
        <c:axId val="479758712"/>
      </c:barChart>
      <c:catAx>
        <c:axId val="538950232"/>
        <c:scaling>
          <c:orientation val="minMax"/>
        </c:scaling>
        <c:axPos val="b"/>
        <c:tickLblPos val="nextTo"/>
        <c:crossAx val="479758712"/>
        <c:crosses val="autoZero"/>
        <c:auto val="1"/>
        <c:lblAlgn val="ctr"/>
        <c:lblOffset val="100"/>
      </c:catAx>
      <c:valAx>
        <c:axId val="479758712"/>
        <c:scaling>
          <c:orientation val="minMax"/>
        </c:scaling>
        <c:axPos val="l"/>
        <c:majorGridlines/>
        <c:title>
          <c:tx>
            <c:rich>
              <a:bodyPr/>
              <a:lstStyle/>
              <a:p>
                <a:pPr>
                  <a:defRPr/>
                </a:pPr>
                <a:r>
                  <a:rPr lang="en-US"/>
                  <a:t>Bulk Density (g/cm^3)</a:t>
                </a:r>
              </a:p>
            </c:rich>
          </c:tx>
          <c:layout/>
        </c:title>
        <c:numFmt formatCode="General" sourceLinked="1"/>
        <c:tickLblPos val="nextTo"/>
        <c:crossAx val="538950232"/>
        <c:crosses val="autoZero"/>
        <c:crossBetween val="between"/>
      </c:valAx>
    </c:plotArea>
    <c:legend>
      <c:legendPos val="r"/>
      <c:layout/>
    </c:legend>
    <c:plotVisOnly val="1"/>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style val="2"/>
  <c:chart>
    <c:title>
      <c:tx>
        <c:rich>
          <a:bodyPr/>
          <a:lstStyle/>
          <a:p>
            <a:pPr>
              <a:defRPr/>
            </a:pPr>
            <a:r>
              <a:rPr lang="en-US"/>
              <a:t>Average Nitrogen</a:t>
            </a:r>
          </a:p>
        </c:rich>
      </c:tx>
      <c:layout/>
    </c:title>
    <c:plotArea>
      <c:layout>
        <c:manualLayout>
          <c:layoutTarget val="inner"/>
          <c:xMode val="edge"/>
          <c:yMode val="edge"/>
          <c:x val="0.0495694423988152"/>
          <c:y val="0.0164862839310224"/>
          <c:w val="0.786379850045062"/>
          <c:h val="0.797010357367249"/>
        </c:manualLayout>
      </c:layout>
      <c:barChart>
        <c:barDir val="col"/>
        <c:grouping val="clustered"/>
        <c:ser>
          <c:idx val="0"/>
          <c:order val="0"/>
          <c:tx>
            <c:v>Average N(%)</c:v>
          </c:tx>
          <c:cat>
            <c:strRef>
              <c:f>Sheet1!$AD$14:$AD$29</c:f>
              <c:strCache>
                <c:ptCount val="16"/>
                <c:pt idx="0">
                  <c:v>O1</c:v>
                </c:pt>
                <c:pt idx="1">
                  <c:v>O2</c:v>
                </c:pt>
                <c:pt idx="2">
                  <c:v>O3</c:v>
                </c:pt>
                <c:pt idx="3">
                  <c:v>O4</c:v>
                </c:pt>
                <c:pt idx="4">
                  <c:v>F1</c:v>
                </c:pt>
                <c:pt idx="5">
                  <c:v>F2</c:v>
                </c:pt>
                <c:pt idx="6">
                  <c:v>F3</c:v>
                </c:pt>
                <c:pt idx="7">
                  <c:v>F4</c:v>
                </c:pt>
                <c:pt idx="8">
                  <c:v>G1</c:v>
                </c:pt>
                <c:pt idx="9">
                  <c:v>G2</c:v>
                </c:pt>
                <c:pt idx="10">
                  <c:v>G3</c:v>
                </c:pt>
                <c:pt idx="11">
                  <c:v>G4</c:v>
                </c:pt>
                <c:pt idx="12">
                  <c:v>R1</c:v>
                </c:pt>
                <c:pt idx="13">
                  <c:v>R2</c:v>
                </c:pt>
                <c:pt idx="14">
                  <c:v>R3</c:v>
                </c:pt>
                <c:pt idx="15">
                  <c:v>R4</c:v>
                </c:pt>
              </c:strCache>
            </c:strRef>
          </c:cat>
          <c:val>
            <c:numRef>
              <c:f>Sheet1!$AE$14:$AE$29</c:f>
              <c:numCache>
                <c:formatCode>General</c:formatCode>
                <c:ptCount val="16"/>
                <c:pt idx="0">
                  <c:v>0.5975</c:v>
                </c:pt>
                <c:pt idx="1">
                  <c:v>0.5975</c:v>
                </c:pt>
                <c:pt idx="2">
                  <c:v>0.505</c:v>
                </c:pt>
                <c:pt idx="3">
                  <c:v>0.4175</c:v>
                </c:pt>
                <c:pt idx="4">
                  <c:v>0.4575</c:v>
                </c:pt>
                <c:pt idx="5">
                  <c:v>0.4775</c:v>
                </c:pt>
                <c:pt idx="6">
                  <c:v>0.4825</c:v>
                </c:pt>
                <c:pt idx="7">
                  <c:v>0.445</c:v>
                </c:pt>
                <c:pt idx="8">
                  <c:v>0.36</c:v>
                </c:pt>
                <c:pt idx="9">
                  <c:v>0.39</c:v>
                </c:pt>
                <c:pt idx="10">
                  <c:v>0.415</c:v>
                </c:pt>
                <c:pt idx="11">
                  <c:v>0.3725</c:v>
                </c:pt>
                <c:pt idx="12">
                  <c:v>0.4225</c:v>
                </c:pt>
                <c:pt idx="13">
                  <c:v>0.4575</c:v>
                </c:pt>
                <c:pt idx="14">
                  <c:v>0.3875</c:v>
                </c:pt>
                <c:pt idx="15">
                  <c:v>0.3375</c:v>
                </c:pt>
              </c:numCache>
            </c:numRef>
          </c:val>
        </c:ser>
        <c:axId val="479612680"/>
        <c:axId val="442623768"/>
      </c:barChart>
      <c:catAx>
        <c:axId val="479612680"/>
        <c:scaling>
          <c:orientation val="minMax"/>
        </c:scaling>
        <c:axPos val="b"/>
        <c:title>
          <c:tx>
            <c:rich>
              <a:bodyPr/>
              <a:lstStyle/>
              <a:p>
                <a:pPr>
                  <a:defRPr/>
                </a:pPr>
                <a:r>
                  <a:rPr lang="en-US"/>
                  <a:t>Sample Location</a:t>
                </a:r>
              </a:p>
            </c:rich>
          </c:tx>
          <c:layout/>
        </c:title>
        <c:tickLblPos val="nextTo"/>
        <c:crossAx val="442623768"/>
        <c:crosses val="autoZero"/>
        <c:auto val="1"/>
        <c:lblAlgn val="ctr"/>
        <c:lblOffset val="100"/>
      </c:catAx>
      <c:valAx>
        <c:axId val="442623768"/>
        <c:scaling>
          <c:orientation val="minMax"/>
        </c:scaling>
        <c:axPos val="l"/>
        <c:majorGridlines/>
        <c:title>
          <c:tx>
            <c:rich>
              <a:bodyPr/>
              <a:lstStyle/>
              <a:p>
                <a:pPr>
                  <a:defRPr/>
                </a:pPr>
                <a:r>
                  <a:rPr lang="en-US"/>
                  <a:t>Nitrogen (%)</a:t>
                </a:r>
              </a:p>
            </c:rich>
          </c:tx>
          <c:layout/>
        </c:title>
        <c:numFmt formatCode="General" sourceLinked="1"/>
        <c:tickLblPos val="nextTo"/>
        <c:crossAx val="479612680"/>
        <c:crosses val="autoZero"/>
        <c:crossBetween val="between"/>
      </c:valAx>
    </c:plotArea>
    <c:legend>
      <c:legendPos val="r"/>
      <c:layout/>
    </c:legend>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US"/>
  <c:style val="4"/>
  <c:chart>
    <c:title>
      <c:tx>
        <c:rich>
          <a:bodyPr/>
          <a:lstStyle/>
          <a:p>
            <a:pPr>
              <a:defRPr/>
            </a:pPr>
            <a:r>
              <a:rPr lang="en-US"/>
              <a:t>Average Carbon</a:t>
            </a:r>
          </a:p>
        </c:rich>
      </c:tx>
      <c:layout/>
    </c:title>
    <c:plotArea>
      <c:layout/>
      <c:barChart>
        <c:barDir val="col"/>
        <c:grouping val="clustered"/>
        <c:ser>
          <c:idx val="0"/>
          <c:order val="0"/>
          <c:tx>
            <c:v>Average C(%)</c:v>
          </c:tx>
          <c:cat>
            <c:strRef>
              <c:f>Sheet1!$AD$14:$AD$29</c:f>
              <c:strCache>
                <c:ptCount val="16"/>
                <c:pt idx="0">
                  <c:v>O1</c:v>
                </c:pt>
                <c:pt idx="1">
                  <c:v>O2</c:v>
                </c:pt>
                <c:pt idx="2">
                  <c:v>O3</c:v>
                </c:pt>
                <c:pt idx="3">
                  <c:v>O4</c:v>
                </c:pt>
                <c:pt idx="4">
                  <c:v>F1</c:v>
                </c:pt>
                <c:pt idx="5">
                  <c:v>F2</c:v>
                </c:pt>
                <c:pt idx="6">
                  <c:v>F3</c:v>
                </c:pt>
                <c:pt idx="7">
                  <c:v>F4</c:v>
                </c:pt>
                <c:pt idx="8">
                  <c:v>G1</c:v>
                </c:pt>
                <c:pt idx="9">
                  <c:v>G2</c:v>
                </c:pt>
                <c:pt idx="10">
                  <c:v>G3</c:v>
                </c:pt>
                <c:pt idx="11">
                  <c:v>G4</c:v>
                </c:pt>
                <c:pt idx="12">
                  <c:v>R1</c:v>
                </c:pt>
                <c:pt idx="13">
                  <c:v>R2</c:v>
                </c:pt>
                <c:pt idx="14">
                  <c:v>R3</c:v>
                </c:pt>
                <c:pt idx="15">
                  <c:v>R4</c:v>
                </c:pt>
              </c:strCache>
            </c:strRef>
          </c:cat>
          <c:val>
            <c:numRef>
              <c:f>Sheet1!$AF$14:$AF$29</c:f>
              <c:numCache>
                <c:formatCode>General</c:formatCode>
                <c:ptCount val="16"/>
                <c:pt idx="0">
                  <c:v>8.3675</c:v>
                </c:pt>
                <c:pt idx="1">
                  <c:v>8.34</c:v>
                </c:pt>
                <c:pt idx="2">
                  <c:v>6.5125</c:v>
                </c:pt>
                <c:pt idx="3">
                  <c:v>5.6575</c:v>
                </c:pt>
                <c:pt idx="4">
                  <c:v>5.617500000000001</c:v>
                </c:pt>
                <c:pt idx="5">
                  <c:v>5.630000000000001</c:v>
                </c:pt>
                <c:pt idx="6">
                  <c:v>5.74</c:v>
                </c:pt>
                <c:pt idx="7">
                  <c:v>5.3725</c:v>
                </c:pt>
                <c:pt idx="8">
                  <c:v>4.275</c:v>
                </c:pt>
                <c:pt idx="9">
                  <c:v>4.577500000000001</c:v>
                </c:pt>
                <c:pt idx="10">
                  <c:v>4.855</c:v>
                </c:pt>
                <c:pt idx="11">
                  <c:v>4.342499999999999</c:v>
                </c:pt>
                <c:pt idx="12">
                  <c:v>4.9575</c:v>
                </c:pt>
                <c:pt idx="13">
                  <c:v>5.4725</c:v>
                </c:pt>
                <c:pt idx="14">
                  <c:v>6.45</c:v>
                </c:pt>
                <c:pt idx="15">
                  <c:v>5.33</c:v>
                </c:pt>
              </c:numCache>
            </c:numRef>
          </c:val>
        </c:ser>
        <c:axId val="473053032"/>
        <c:axId val="472750424"/>
      </c:barChart>
      <c:catAx>
        <c:axId val="473053032"/>
        <c:scaling>
          <c:orientation val="minMax"/>
        </c:scaling>
        <c:axPos val="b"/>
        <c:title>
          <c:tx>
            <c:rich>
              <a:bodyPr/>
              <a:lstStyle/>
              <a:p>
                <a:pPr>
                  <a:defRPr/>
                </a:pPr>
                <a:r>
                  <a:rPr lang="en-US"/>
                  <a:t>Sample Location</a:t>
                </a:r>
              </a:p>
            </c:rich>
          </c:tx>
          <c:layout/>
        </c:title>
        <c:tickLblPos val="nextTo"/>
        <c:crossAx val="472750424"/>
        <c:crosses val="autoZero"/>
        <c:auto val="1"/>
        <c:lblAlgn val="ctr"/>
        <c:lblOffset val="100"/>
      </c:catAx>
      <c:valAx>
        <c:axId val="472750424"/>
        <c:scaling>
          <c:orientation val="minMax"/>
        </c:scaling>
        <c:axPos val="l"/>
        <c:majorGridlines/>
        <c:title>
          <c:tx>
            <c:rich>
              <a:bodyPr/>
              <a:lstStyle/>
              <a:p>
                <a:pPr>
                  <a:defRPr/>
                </a:pPr>
                <a:r>
                  <a:rPr lang="en-US"/>
                  <a:t>Carbon (%)</a:t>
                </a:r>
              </a:p>
            </c:rich>
          </c:tx>
          <c:layout/>
        </c:title>
        <c:numFmt formatCode="General" sourceLinked="1"/>
        <c:tickLblPos val="nextTo"/>
        <c:crossAx val="473053032"/>
        <c:crosses val="autoZero"/>
        <c:crossBetween val="between"/>
      </c:valAx>
    </c:plotArea>
    <c:legend>
      <c:legendPos val="r"/>
      <c:layout/>
    </c:legend>
    <c:plotVisOnly val="1"/>
  </c:chart>
  <c:externalData r:id="rId1"/>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10226043"/>
            <a:ext cx="3419856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035040" y="18653760"/>
            <a:ext cx="28163520" cy="8412480"/>
          </a:xfrm>
        </p:spPr>
        <p:txBody>
          <a:bodyPr/>
          <a:lstStyle>
            <a:lvl1pPr marL="0" indent="0" algn="ctr">
              <a:buNone/>
              <a:defRPr>
                <a:solidFill>
                  <a:schemeClr val="tx1">
                    <a:tint val="75000"/>
                  </a:schemeClr>
                </a:solidFill>
              </a:defRPr>
            </a:lvl1pPr>
            <a:lvl2pPr marL="2089968" indent="0" algn="ctr">
              <a:buNone/>
              <a:defRPr>
                <a:solidFill>
                  <a:schemeClr val="tx1">
                    <a:tint val="75000"/>
                  </a:schemeClr>
                </a:solidFill>
              </a:defRPr>
            </a:lvl2pPr>
            <a:lvl3pPr marL="4179936" indent="0" algn="ctr">
              <a:buNone/>
              <a:defRPr>
                <a:solidFill>
                  <a:schemeClr val="tx1">
                    <a:tint val="75000"/>
                  </a:schemeClr>
                </a:solidFill>
              </a:defRPr>
            </a:lvl3pPr>
            <a:lvl4pPr marL="6269904" indent="0" algn="ctr">
              <a:buNone/>
              <a:defRPr>
                <a:solidFill>
                  <a:schemeClr val="tx1">
                    <a:tint val="75000"/>
                  </a:schemeClr>
                </a:solidFill>
              </a:defRPr>
            </a:lvl4pPr>
            <a:lvl5pPr marL="8359872" indent="0" algn="ctr">
              <a:buNone/>
              <a:defRPr>
                <a:solidFill>
                  <a:schemeClr val="tx1">
                    <a:tint val="75000"/>
                  </a:schemeClr>
                </a:solidFill>
              </a:defRPr>
            </a:lvl5pPr>
            <a:lvl6pPr marL="10449840" indent="0" algn="ctr">
              <a:buNone/>
              <a:defRPr>
                <a:solidFill>
                  <a:schemeClr val="tx1">
                    <a:tint val="75000"/>
                  </a:schemeClr>
                </a:solidFill>
              </a:defRPr>
            </a:lvl6pPr>
            <a:lvl7pPr marL="12539808" indent="0" algn="ctr">
              <a:buNone/>
              <a:defRPr>
                <a:solidFill>
                  <a:schemeClr val="tx1">
                    <a:tint val="75000"/>
                  </a:schemeClr>
                </a:solidFill>
              </a:defRPr>
            </a:lvl7pPr>
            <a:lvl8pPr marL="14629776" indent="0" algn="ctr">
              <a:buNone/>
              <a:defRPr>
                <a:solidFill>
                  <a:schemeClr val="tx1">
                    <a:tint val="75000"/>
                  </a:schemeClr>
                </a:solidFill>
              </a:defRPr>
            </a:lvl8pPr>
            <a:lvl9pPr marL="1671974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D557319-3903-404A-BEEC-40D2F7346422}" type="datetimeFigureOut">
              <a:rPr lang="en-US" smtClean="0"/>
              <a:pPr/>
              <a:t>4/26/13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557319-3903-404A-BEEC-40D2F7346422}" type="datetimeFigureOut">
              <a:rPr lang="en-US" smtClean="0"/>
              <a:pPr/>
              <a:t>4/26/13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177" y="21153122"/>
            <a:ext cx="34198560" cy="6537960"/>
          </a:xfrm>
        </p:spPr>
        <p:txBody>
          <a:bodyPr anchor="t"/>
          <a:lstStyle>
            <a:lvl1pPr algn="l">
              <a:defRPr sz="18200" b="1" cap="all"/>
            </a:lvl1pPr>
          </a:lstStyle>
          <a:p>
            <a:r>
              <a:rPr lang="en-US" smtClean="0"/>
              <a:t>Click to edit Master title style</a:t>
            </a:r>
            <a:endParaRPr lang="en-US"/>
          </a:p>
        </p:txBody>
      </p:sp>
      <p:sp>
        <p:nvSpPr>
          <p:cNvPr id="3" name="Text Placeholder 2"/>
          <p:cNvSpPr>
            <a:spLocks noGrp="1"/>
          </p:cNvSpPr>
          <p:nvPr>
            <p:ph type="body" idx="1"/>
          </p:nvPr>
        </p:nvSpPr>
        <p:spPr>
          <a:xfrm>
            <a:off x="3178177" y="13952225"/>
            <a:ext cx="34198560" cy="7200897"/>
          </a:xfrm>
        </p:spPr>
        <p:txBody>
          <a:bodyPr anchor="b"/>
          <a:lstStyle>
            <a:lvl1pPr marL="0" indent="0">
              <a:buNone/>
              <a:defRPr sz="9200">
                <a:solidFill>
                  <a:schemeClr val="tx1">
                    <a:tint val="75000"/>
                  </a:schemeClr>
                </a:solidFill>
              </a:defRPr>
            </a:lvl1pPr>
            <a:lvl2pPr marL="2089968" indent="0">
              <a:buNone/>
              <a:defRPr sz="8200">
                <a:solidFill>
                  <a:schemeClr val="tx1">
                    <a:tint val="75000"/>
                  </a:schemeClr>
                </a:solidFill>
              </a:defRPr>
            </a:lvl2pPr>
            <a:lvl3pPr marL="4179936" indent="0">
              <a:buNone/>
              <a:defRPr sz="7300">
                <a:solidFill>
                  <a:schemeClr val="tx1">
                    <a:tint val="75000"/>
                  </a:schemeClr>
                </a:solidFill>
              </a:defRPr>
            </a:lvl3pPr>
            <a:lvl4pPr marL="6269904" indent="0">
              <a:buNone/>
              <a:defRPr sz="6400">
                <a:solidFill>
                  <a:schemeClr val="tx1">
                    <a:tint val="75000"/>
                  </a:schemeClr>
                </a:solidFill>
              </a:defRPr>
            </a:lvl4pPr>
            <a:lvl5pPr marL="8359872" indent="0">
              <a:buNone/>
              <a:defRPr sz="6400">
                <a:solidFill>
                  <a:schemeClr val="tx1">
                    <a:tint val="75000"/>
                  </a:schemeClr>
                </a:solidFill>
              </a:defRPr>
            </a:lvl5pPr>
            <a:lvl6pPr marL="10449840" indent="0">
              <a:buNone/>
              <a:defRPr sz="6400">
                <a:solidFill>
                  <a:schemeClr val="tx1">
                    <a:tint val="75000"/>
                  </a:schemeClr>
                </a:solidFill>
              </a:defRPr>
            </a:lvl6pPr>
            <a:lvl7pPr marL="12539808" indent="0">
              <a:buNone/>
              <a:defRPr sz="6400">
                <a:solidFill>
                  <a:schemeClr val="tx1">
                    <a:tint val="75000"/>
                  </a:schemeClr>
                </a:solidFill>
              </a:defRPr>
            </a:lvl7pPr>
            <a:lvl8pPr marL="14629776" indent="0">
              <a:buNone/>
              <a:defRPr sz="6400">
                <a:solidFill>
                  <a:schemeClr val="tx1">
                    <a:tint val="75000"/>
                  </a:schemeClr>
                </a:solidFill>
              </a:defRPr>
            </a:lvl8pPr>
            <a:lvl9pPr marL="16719745" indent="0">
              <a:buNone/>
              <a:defRPr sz="6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557319-3903-404A-BEEC-40D2F7346422}" type="datetimeFigureOut">
              <a:rPr lang="en-US" smtClean="0"/>
              <a:pPr/>
              <a:t>4/26/13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266808" y="40965121"/>
            <a:ext cx="101051993" cy="115862102"/>
          </a:xfrm>
        </p:spPr>
        <p:txBody>
          <a:bodyPr/>
          <a:lstStyle>
            <a:lvl1pPr>
              <a:defRPr sz="12800"/>
            </a:lvl1pPr>
            <a:lvl2pPr>
              <a:defRPr sz="11000"/>
            </a:lvl2pPr>
            <a:lvl3pPr>
              <a:defRPr sz="92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12989363" y="40965121"/>
            <a:ext cx="101051997" cy="115862102"/>
          </a:xfrm>
        </p:spPr>
        <p:txBody>
          <a:bodyPr/>
          <a:lstStyle>
            <a:lvl1pPr>
              <a:defRPr sz="12800"/>
            </a:lvl1pPr>
            <a:lvl2pPr>
              <a:defRPr sz="11000"/>
            </a:lvl2pPr>
            <a:lvl3pPr>
              <a:defRPr sz="92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D557319-3903-404A-BEEC-40D2F7346422}" type="datetimeFigureOut">
              <a:rPr lang="en-US" smtClean="0"/>
              <a:pPr/>
              <a:t>4/26/13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318262"/>
            <a:ext cx="3621024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11681" y="7368542"/>
            <a:ext cx="17776827" cy="3070858"/>
          </a:xfrm>
        </p:spPr>
        <p:txBody>
          <a:bodyPr anchor="b"/>
          <a:lstStyle>
            <a:lvl1pPr marL="0" indent="0">
              <a:buNone/>
              <a:defRPr sz="11000" b="1"/>
            </a:lvl1pPr>
            <a:lvl2pPr marL="2089968" indent="0">
              <a:buNone/>
              <a:defRPr sz="9200" b="1"/>
            </a:lvl2pPr>
            <a:lvl3pPr marL="4179936" indent="0">
              <a:buNone/>
              <a:defRPr sz="8200" b="1"/>
            </a:lvl3pPr>
            <a:lvl4pPr marL="6269904" indent="0">
              <a:buNone/>
              <a:defRPr sz="7300" b="1"/>
            </a:lvl4pPr>
            <a:lvl5pPr marL="8359872" indent="0">
              <a:buNone/>
              <a:defRPr sz="7300" b="1"/>
            </a:lvl5pPr>
            <a:lvl6pPr marL="10449840" indent="0">
              <a:buNone/>
              <a:defRPr sz="7300" b="1"/>
            </a:lvl6pPr>
            <a:lvl7pPr marL="12539808" indent="0">
              <a:buNone/>
              <a:defRPr sz="7300" b="1"/>
            </a:lvl7pPr>
            <a:lvl8pPr marL="14629776" indent="0">
              <a:buNone/>
              <a:defRPr sz="7300" b="1"/>
            </a:lvl8pPr>
            <a:lvl9pPr marL="16719745" indent="0">
              <a:buNone/>
              <a:defRPr sz="7300" b="1"/>
            </a:lvl9pPr>
          </a:lstStyle>
          <a:p>
            <a:pPr lvl="0"/>
            <a:r>
              <a:rPr lang="en-US" smtClean="0"/>
              <a:t>Click to edit Master text styles</a:t>
            </a:r>
          </a:p>
        </p:txBody>
      </p:sp>
      <p:sp>
        <p:nvSpPr>
          <p:cNvPr id="4" name="Content Placeholder 3"/>
          <p:cNvSpPr>
            <a:spLocks noGrp="1"/>
          </p:cNvSpPr>
          <p:nvPr>
            <p:ph sz="half" idx="2"/>
          </p:nvPr>
        </p:nvSpPr>
        <p:spPr>
          <a:xfrm>
            <a:off x="2011681" y="10439400"/>
            <a:ext cx="17776827" cy="18966182"/>
          </a:xfrm>
        </p:spPr>
        <p:txBody>
          <a:bodyPr/>
          <a:lstStyle>
            <a:lvl1pPr>
              <a:defRPr sz="11000"/>
            </a:lvl1pPr>
            <a:lvl2pPr>
              <a:defRPr sz="92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0438112" y="7368542"/>
            <a:ext cx="17783810" cy="3070858"/>
          </a:xfrm>
        </p:spPr>
        <p:txBody>
          <a:bodyPr anchor="b"/>
          <a:lstStyle>
            <a:lvl1pPr marL="0" indent="0">
              <a:buNone/>
              <a:defRPr sz="11000" b="1"/>
            </a:lvl1pPr>
            <a:lvl2pPr marL="2089968" indent="0">
              <a:buNone/>
              <a:defRPr sz="9200" b="1"/>
            </a:lvl2pPr>
            <a:lvl3pPr marL="4179936" indent="0">
              <a:buNone/>
              <a:defRPr sz="8200" b="1"/>
            </a:lvl3pPr>
            <a:lvl4pPr marL="6269904" indent="0">
              <a:buNone/>
              <a:defRPr sz="7300" b="1"/>
            </a:lvl4pPr>
            <a:lvl5pPr marL="8359872" indent="0">
              <a:buNone/>
              <a:defRPr sz="7300" b="1"/>
            </a:lvl5pPr>
            <a:lvl6pPr marL="10449840" indent="0">
              <a:buNone/>
              <a:defRPr sz="7300" b="1"/>
            </a:lvl6pPr>
            <a:lvl7pPr marL="12539808" indent="0">
              <a:buNone/>
              <a:defRPr sz="7300" b="1"/>
            </a:lvl7pPr>
            <a:lvl8pPr marL="14629776" indent="0">
              <a:buNone/>
              <a:defRPr sz="7300" b="1"/>
            </a:lvl8pPr>
            <a:lvl9pPr marL="16719745" indent="0">
              <a:buNone/>
              <a:defRPr sz="7300" b="1"/>
            </a:lvl9pPr>
          </a:lstStyle>
          <a:p>
            <a:pPr lvl="0"/>
            <a:r>
              <a:rPr lang="en-US" smtClean="0"/>
              <a:t>Click to edit Master text styles</a:t>
            </a:r>
          </a:p>
        </p:txBody>
      </p:sp>
      <p:sp>
        <p:nvSpPr>
          <p:cNvPr id="6" name="Content Placeholder 5"/>
          <p:cNvSpPr>
            <a:spLocks noGrp="1"/>
          </p:cNvSpPr>
          <p:nvPr>
            <p:ph sz="quarter" idx="4"/>
          </p:nvPr>
        </p:nvSpPr>
        <p:spPr>
          <a:xfrm>
            <a:off x="20438112" y="10439400"/>
            <a:ext cx="17783810" cy="18966182"/>
          </a:xfrm>
        </p:spPr>
        <p:txBody>
          <a:bodyPr/>
          <a:lstStyle>
            <a:lvl1pPr>
              <a:defRPr sz="11000"/>
            </a:lvl1pPr>
            <a:lvl2pPr>
              <a:defRPr sz="9200"/>
            </a:lvl2pPr>
            <a:lvl3pPr>
              <a:defRPr sz="8200"/>
            </a:lvl3pPr>
            <a:lvl4pPr>
              <a:defRPr sz="7300"/>
            </a:lvl4pPr>
            <a:lvl5pPr>
              <a:defRPr sz="7300"/>
            </a:lvl5pPr>
            <a:lvl6pPr>
              <a:defRPr sz="7300"/>
            </a:lvl6pPr>
            <a:lvl7pPr>
              <a:defRPr sz="7300"/>
            </a:lvl7pPr>
            <a:lvl8pPr>
              <a:defRPr sz="7300"/>
            </a:lvl8pPr>
            <a:lvl9pPr>
              <a:defRPr sz="73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D557319-3903-404A-BEEC-40D2F7346422}" type="datetimeFigureOut">
              <a:rPr lang="en-US" smtClean="0"/>
              <a:pPr/>
              <a:t>4/26/13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D557319-3903-404A-BEEC-40D2F7346422}" type="datetimeFigureOut">
              <a:rPr lang="en-US" smtClean="0"/>
              <a:pPr/>
              <a:t>4/26/13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557319-3903-404A-BEEC-40D2F7346422}" type="datetimeFigureOut">
              <a:rPr lang="en-US" smtClean="0"/>
              <a:pPr/>
              <a:t>4/26/13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310640"/>
            <a:ext cx="13236577" cy="5577840"/>
          </a:xfrm>
        </p:spPr>
        <p:txBody>
          <a:bodyPr anchor="b"/>
          <a:lstStyle>
            <a:lvl1pPr algn="l">
              <a:defRPr sz="9200" b="1"/>
            </a:lvl1pPr>
          </a:lstStyle>
          <a:p>
            <a:r>
              <a:rPr lang="en-US" smtClean="0"/>
              <a:t>Click to edit Master title style</a:t>
            </a:r>
            <a:endParaRPr lang="en-US"/>
          </a:p>
        </p:txBody>
      </p:sp>
      <p:sp>
        <p:nvSpPr>
          <p:cNvPr id="3" name="Content Placeholder 2"/>
          <p:cNvSpPr>
            <a:spLocks noGrp="1"/>
          </p:cNvSpPr>
          <p:nvPr>
            <p:ph idx="1"/>
          </p:nvPr>
        </p:nvSpPr>
        <p:spPr>
          <a:xfrm>
            <a:off x="15730220" y="1310642"/>
            <a:ext cx="22491700" cy="28094943"/>
          </a:xfrm>
        </p:spPr>
        <p:txBody>
          <a:bodyPr/>
          <a:lstStyle>
            <a:lvl1pPr>
              <a:defRPr sz="14700"/>
            </a:lvl1pPr>
            <a:lvl2pPr>
              <a:defRPr sz="12800"/>
            </a:lvl2pPr>
            <a:lvl3pPr>
              <a:defRPr sz="1100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011683" y="6888482"/>
            <a:ext cx="13236577" cy="22517103"/>
          </a:xfrm>
        </p:spPr>
        <p:txBody>
          <a:bodyPr/>
          <a:lstStyle>
            <a:lvl1pPr marL="0" indent="0">
              <a:buNone/>
              <a:defRPr sz="6400"/>
            </a:lvl1pPr>
            <a:lvl2pPr marL="2089968" indent="0">
              <a:buNone/>
              <a:defRPr sz="5500"/>
            </a:lvl2pPr>
            <a:lvl3pPr marL="4179936" indent="0">
              <a:buNone/>
              <a:defRPr sz="4600"/>
            </a:lvl3pPr>
            <a:lvl4pPr marL="6269904" indent="0">
              <a:buNone/>
              <a:defRPr sz="4100"/>
            </a:lvl4pPr>
            <a:lvl5pPr marL="8359872" indent="0">
              <a:buNone/>
              <a:defRPr sz="4100"/>
            </a:lvl5pPr>
            <a:lvl6pPr marL="10449840" indent="0">
              <a:buNone/>
              <a:defRPr sz="4100"/>
            </a:lvl6pPr>
            <a:lvl7pPr marL="12539808" indent="0">
              <a:buNone/>
              <a:defRPr sz="4100"/>
            </a:lvl7pPr>
            <a:lvl8pPr marL="14629776" indent="0">
              <a:buNone/>
              <a:defRPr sz="4100"/>
            </a:lvl8pPr>
            <a:lvl9pPr marL="16719745"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557319-3903-404A-BEEC-40D2F7346422}" type="datetimeFigureOut">
              <a:rPr lang="en-US" smtClean="0"/>
              <a:pPr/>
              <a:t>4/26/13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067" y="23042880"/>
            <a:ext cx="24140160" cy="2720343"/>
          </a:xfrm>
        </p:spPr>
        <p:txBody>
          <a:bodyPr anchor="b"/>
          <a:lstStyle>
            <a:lvl1pPr algn="l">
              <a:defRPr sz="9200" b="1"/>
            </a:lvl1pPr>
          </a:lstStyle>
          <a:p>
            <a:r>
              <a:rPr lang="en-US" smtClean="0"/>
              <a:t>Click to edit Master title style</a:t>
            </a:r>
            <a:endParaRPr lang="en-US"/>
          </a:p>
        </p:txBody>
      </p:sp>
      <p:sp>
        <p:nvSpPr>
          <p:cNvPr id="3" name="Picture Placeholder 2"/>
          <p:cNvSpPr>
            <a:spLocks noGrp="1"/>
          </p:cNvSpPr>
          <p:nvPr>
            <p:ph type="pic" idx="1"/>
          </p:nvPr>
        </p:nvSpPr>
        <p:spPr>
          <a:xfrm>
            <a:off x="7886067" y="2941320"/>
            <a:ext cx="24140160" cy="19751040"/>
          </a:xfrm>
        </p:spPr>
        <p:txBody>
          <a:bodyPr/>
          <a:lstStyle>
            <a:lvl1pPr marL="0" indent="0">
              <a:buNone/>
              <a:defRPr sz="14700"/>
            </a:lvl1pPr>
            <a:lvl2pPr marL="2089968" indent="0">
              <a:buNone/>
              <a:defRPr sz="12800"/>
            </a:lvl2pPr>
            <a:lvl3pPr marL="4179936" indent="0">
              <a:buNone/>
              <a:defRPr sz="11000"/>
            </a:lvl3pPr>
            <a:lvl4pPr marL="6269904" indent="0">
              <a:buNone/>
              <a:defRPr sz="9200"/>
            </a:lvl4pPr>
            <a:lvl5pPr marL="8359872" indent="0">
              <a:buNone/>
              <a:defRPr sz="9200"/>
            </a:lvl5pPr>
            <a:lvl6pPr marL="10449840" indent="0">
              <a:buNone/>
              <a:defRPr sz="9200"/>
            </a:lvl6pPr>
            <a:lvl7pPr marL="12539808" indent="0">
              <a:buNone/>
              <a:defRPr sz="9200"/>
            </a:lvl7pPr>
            <a:lvl8pPr marL="14629776" indent="0">
              <a:buNone/>
              <a:defRPr sz="9200"/>
            </a:lvl8pPr>
            <a:lvl9pPr marL="16719745" indent="0">
              <a:buNone/>
              <a:defRPr sz="9200"/>
            </a:lvl9pPr>
          </a:lstStyle>
          <a:p>
            <a:endParaRPr lang="en-US"/>
          </a:p>
        </p:txBody>
      </p:sp>
      <p:sp>
        <p:nvSpPr>
          <p:cNvPr id="4" name="Text Placeholder 3"/>
          <p:cNvSpPr>
            <a:spLocks noGrp="1"/>
          </p:cNvSpPr>
          <p:nvPr>
            <p:ph type="body" sz="half" idx="2"/>
          </p:nvPr>
        </p:nvSpPr>
        <p:spPr>
          <a:xfrm>
            <a:off x="7886067" y="25763223"/>
            <a:ext cx="24140160" cy="3863337"/>
          </a:xfrm>
        </p:spPr>
        <p:txBody>
          <a:bodyPr/>
          <a:lstStyle>
            <a:lvl1pPr marL="0" indent="0">
              <a:buNone/>
              <a:defRPr sz="6400"/>
            </a:lvl1pPr>
            <a:lvl2pPr marL="2089968" indent="0">
              <a:buNone/>
              <a:defRPr sz="5500"/>
            </a:lvl2pPr>
            <a:lvl3pPr marL="4179936" indent="0">
              <a:buNone/>
              <a:defRPr sz="4600"/>
            </a:lvl3pPr>
            <a:lvl4pPr marL="6269904" indent="0">
              <a:buNone/>
              <a:defRPr sz="4100"/>
            </a:lvl4pPr>
            <a:lvl5pPr marL="8359872" indent="0">
              <a:buNone/>
              <a:defRPr sz="4100"/>
            </a:lvl5pPr>
            <a:lvl6pPr marL="10449840" indent="0">
              <a:buNone/>
              <a:defRPr sz="4100"/>
            </a:lvl6pPr>
            <a:lvl7pPr marL="12539808" indent="0">
              <a:buNone/>
              <a:defRPr sz="4100"/>
            </a:lvl7pPr>
            <a:lvl8pPr marL="14629776" indent="0">
              <a:buNone/>
              <a:defRPr sz="4100"/>
            </a:lvl8pPr>
            <a:lvl9pPr marL="16719745"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557319-3903-404A-BEEC-40D2F7346422}" type="datetimeFigureOut">
              <a:rPr lang="en-US" smtClean="0"/>
              <a:pPr/>
              <a:t>4/26/13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557319-3903-404A-BEEC-40D2F7346422}" type="datetimeFigureOut">
              <a:rPr lang="en-US" smtClean="0"/>
              <a:pPr/>
              <a:t>4/26/13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63351211" y="7033265"/>
            <a:ext cx="50690147" cy="14979396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266810" y="7033265"/>
            <a:ext cx="151413843" cy="1497939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557319-3903-404A-BEEC-40D2F7346422}" type="datetimeFigureOut">
              <a:rPr lang="en-US" smtClean="0"/>
              <a:pPr/>
              <a:t>4/26/13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A8100-4931-334B-9976-CC655A9F446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11680" y="1318262"/>
            <a:ext cx="36210240" cy="5486400"/>
          </a:xfrm>
          <a:prstGeom prst="rect">
            <a:avLst/>
          </a:prstGeom>
        </p:spPr>
        <p:txBody>
          <a:bodyPr vert="horz" lIns="417993" tIns="208997" rIns="417993" bIns="20899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011680" y="7680963"/>
            <a:ext cx="36210240" cy="21724622"/>
          </a:xfrm>
          <a:prstGeom prst="rect">
            <a:avLst/>
          </a:prstGeom>
        </p:spPr>
        <p:txBody>
          <a:bodyPr vert="horz" lIns="417993" tIns="208997" rIns="417993" bIns="20899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011680" y="30510483"/>
            <a:ext cx="9387840" cy="1752600"/>
          </a:xfrm>
          <a:prstGeom prst="rect">
            <a:avLst/>
          </a:prstGeom>
        </p:spPr>
        <p:txBody>
          <a:bodyPr vert="horz" lIns="417993" tIns="208997" rIns="417993" bIns="208997" rtlCol="0" anchor="ctr"/>
          <a:lstStyle>
            <a:lvl1pPr algn="l">
              <a:defRPr sz="5500">
                <a:solidFill>
                  <a:schemeClr val="tx1">
                    <a:tint val="75000"/>
                  </a:schemeClr>
                </a:solidFill>
              </a:defRPr>
            </a:lvl1pPr>
          </a:lstStyle>
          <a:p>
            <a:fld id="{4D557319-3903-404A-BEEC-40D2F7346422}" type="datetimeFigureOut">
              <a:rPr lang="en-US" smtClean="0"/>
              <a:pPr/>
              <a:t>4/26/13</a:t>
            </a:fld>
            <a:endParaRPr lang="en-US"/>
          </a:p>
        </p:txBody>
      </p:sp>
      <p:sp>
        <p:nvSpPr>
          <p:cNvPr id="5" name="Footer Placeholder 4"/>
          <p:cNvSpPr>
            <a:spLocks noGrp="1"/>
          </p:cNvSpPr>
          <p:nvPr>
            <p:ph type="ftr" sz="quarter" idx="3"/>
          </p:nvPr>
        </p:nvSpPr>
        <p:spPr>
          <a:xfrm>
            <a:off x="13746480" y="30510483"/>
            <a:ext cx="12740640" cy="1752600"/>
          </a:xfrm>
          <a:prstGeom prst="rect">
            <a:avLst/>
          </a:prstGeom>
        </p:spPr>
        <p:txBody>
          <a:bodyPr vert="horz" lIns="417993" tIns="208997" rIns="417993" bIns="208997" rtlCol="0" anchor="ctr"/>
          <a:lstStyle>
            <a:lvl1pPr algn="ctr">
              <a:defRPr sz="55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834080" y="30510483"/>
            <a:ext cx="9387840" cy="1752600"/>
          </a:xfrm>
          <a:prstGeom prst="rect">
            <a:avLst/>
          </a:prstGeom>
        </p:spPr>
        <p:txBody>
          <a:bodyPr vert="horz" lIns="417993" tIns="208997" rIns="417993" bIns="208997" rtlCol="0" anchor="ctr"/>
          <a:lstStyle>
            <a:lvl1pPr algn="r">
              <a:defRPr sz="5500">
                <a:solidFill>
                  <a:schemeClr val="tx1">
                    <a:tint val="75000"/>
                  </a:schemeClr>
                </a:solidFill>
              </a:defRPr>
            </a:lvl1pPr>
          </a:lstStyle>
          <a:p>
            <a:fld id="{01CA8100-4931-334B-9976-CC655A9F446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2089968" rtl="0" eaLnBrk="1" latinLnBrk="0" hangingPunct="1">
        <a:spcBef>
          <a:spcPct val="0"/>
        </a:spcBef>
        <a:buNone/>
        <a:defRPr sz="20100" kern="1200">
          <a:solidFill>
            <a:schemeClr val="tx1"/>
          </a:solidFill>
          <a:latin typeface="+mj-lt"/>
          <a:ea typeface="+mj-ea"/>
          <a:cs typeface="+mj-cs"/>
        </a:defRPr>
      </a:lvl1pPr>
    </p:titleStyle>
    <p:bodyStyle>
      <a:lvl1pPr marL="1567476" indent="-1567476" algn="l" defTabSz="2089968" rtl="0" eaLnBrk="1" latinLnBrk="0" hangingPunct="1">
        <a:spcBef>
          <a:spcPct val="20000"/>
        </a:spcBef>
        <a:buFont typeface="Arial"/>
        <a:buChar char="•"/>
        <a:defRPr sz="14700" kern="1200">
          <a:solidFill>
            <a:schemeClr val="tx1"/>
          </a:solidFill>
          <a:latin typeface="+mn-lt"/>
          <a:ea typeface="+mn-ea"/>
          <a:cs typeface="+mn-cs"/>
        </a:defRPr>
      </a:lvl1pPr>
      <a:lvl2pPr marL="3396198" indent="-1306230" algn="l" defTabSz="2089968" rtl="0" eaLnBrk="1" latinLnBrk="0" hangingPunct="1">
        <a:spcBef>
          <a:spcPct val="20000"/>
        </a:spcBef>
        <a:buFont typeface="Arial"/>
        <a:buChar char="–"/>
        <a:defRPr sz="12800" kern="1200">
          <a:solidFill>
            <a:schemeClr val="tx1"/>
          </a:solidFill>
          <a:latin typeface="+mn-lt"/>
          <a:ea typeface="+mn-ea"/>
          <a:cs typeface="+mn-cs"/>
        </a:defRPr>
      </a:lvl2pPr>
      <a:lvl3pPr marL="5224920" indent="-1044984" algn="l" defTabSz="2089968" rtl="0" eaLnBrk="1" latinLnBrk="0" hangingPunct="1">
        <a:spcBef>
          <a:spcPct val="20000"/>
        </a:spcBef>
        <a:buFont typeface="Arial"/>
        <a:buChar char="•"/>
        <a:defRPr sz="11000" kern="1200">
          <a:solidFill>
            <a:schemeClr val="tx1"/>
          </a:solidFill>
          <a:latin typeface="+mn-lt"/>
          <a:ea typeface="+mn-ea"/>
          <a:cs typeface="+mn-cs"/>
        </a:defRPr>
      </a:lvl3pPr>
      <a:lvl4pPr marL="7314888" indent="-1044984" algn="l" defTabSz="2089968" rtl="0" eaLnBrk="1" latinLnBrk="0" hangingPunct="1">
        <a:spcBef>
          <a:spcPct val="20000"/>
        </a:spcBef>
        <a:buFont typeface="Arial"/>
        <a:buChar char="–"/>
        <a:defRPr sz="9200" kern="1200">
          <a:solidFill>
            <a:schemeClr val="tx1"/>
          </a:solidFill>
          <a:latin typeface="+mn-lt"/>
          <a:ea typeface="+mn-ea"/>
          <a:cs typeface="+mn-cs"/>
        </a:defRPr>
      </a:lvl4pPr>
      <a:lvl5pPr marL="9404856" indent="-1044984" algn="l" defTabSz="2089968" rtl="0" eaLnBrk="1" latinLnBrk="0" hangingPunct="1">
        <a:spcBef>
          <a:spcPct val="20000"/>
        </a:spcBef>
        <a:buFont typeface="Arial"/>
        <a:buChar char="»"/>
        <a:defRPr sz="9200" kern="1200">
          <a:solidFill>
            <a:schemeClr val="tx1"/>
          </a:solidFill>
          <a:latin typeface="+mn-lt"/>
          <a:ea typeface="+mn-ea"/>
          <a:cs typeface="+mn-cs"/>
        </a:defRPr>
      </a:lvl5pPr>
      <a:lvl6pPr marL="11494824" indent="-1044984" algn="l" defTabSz="2089968" rtl="0" eaLnBrk="1" latinLnBrk="0" hangingPunct="1">
        <a:spcBef>
          <a:spcPct val="20000"/>
        </a:spcBef>
        <a:buFont typeface="Arial"/>
        <a:buChar char="•"/>
        <a:defRPr sz="9200" kern="1200">
          <a:solidFill>
            <a:schemeClr val="tx1"/>
          </a:solidFill>
          <a:latin typeface="+mn-lt"/>
          <a:ea typeface="+mn-ea"/>
          <a:cs typeface="+mn-cs"/>
        </a:defRPr>
      </a:lvl6pPr>
      <a:lvl7pPr marL="13584792" indent="-1044984" algn="l" defTabSz="2089968" rtl="0" eaLnBrk="1" latinLnBrk="0" hangingPunct="1">
        <a:spcBef>
          <a:spcPct val="20000"/>
        </a:spcBef>
        <a:buFont typeface="Arial"/>
        <a:buChar char="•"/>
        <a:defRPr sz="9200" kern="1200">
          <a:solidFill>
            <a:schemeClr val="tx1"/>
          </a:solidFill>
          <a:latin typeface="+mn-lt"/>
          <a:ea typeface="+mn-ea"/>
          <a:cs typeface="+mn-cs"/>
        </a:defRPr>
      </a:lvl7pPr>
      <a:lvl8pPr marL="15674760" indent="-1044984" algn="l" defTabSz="2089968" rtl="0" eaLnBrk="1" latinLnBrk="0" hangingPunct="1">
        <a:spcBef>
          <a:spcPct val="20000"/>
        </a:spcBef>
        <a:buFont typeface="Arial"/>
        <a:buChar char="•"/>
        <a:defRPr sz="9200" kern="1200">
          <a:solidFill>
            <a:schemeClr val="tx1"/>
          </a:solidFill>
          <a:latin typeface="+mn-lt"/>
          <a:ea typeface="+mn-ea"/>
          <a:cs typeface="+mn-cs"/>
        </a:defRPr>
      </a:lvl8pPr>
      <a:lvl9pPr marL="17764729" indent="-1044984" algn="l" defTabSz="2089968" rtl="0" eaLnBrk="1" latinLnBrk="0" hangingPunct="1">
        <a:spcBef>
          <a:spcPct val="20000"/>
        </a:spcBef>
        <a:buFont typeface="Arial"/>
        <a:buChar char="•"/>
        <a:defRPr sz="9200" kern="1200">
          <a:solidFill>
            <a:schemeClr val="tx1"/>
          </a:solidFill>
          <a:latin typeface="+mn-lt"/>
          <a:ea typeface="+mn-ea"/>
          <a:cs typeface="+mn-cs"/>
        </a:defRPr>
      </a:lvl9pPr>
    </p:bodyStyle>
    <p:otherStyle>
      <a:defPPr>
        <a:defRPr lang="en-US"/>
      </a:defPPr>
      <a:lvl1pPr marL="0" algn="l" defTabSz="2089968" rtl="0" eaLnBrk="1" latinLnBrk="0" hangingPunct="1">
        <a:defRPr sz="8200" kern="1200">
          <a:solidFill>
            <a:schemeClr val="tx1"/>
          </a:solidFill>
          <a:latin typeface="+mn-lt"/>
          <a:ea typeface="+mn-ea"/>
          <a:cs typeface="+mn-cs"/>
        </a:defRPr>
      </a:lvl1pPr>
      <a:lvl2pPr marL="2089968" algn="l" defTabSz="2089968" rtl="0" eaLnBrk="1" latinLnBrk="0" hangingPunct="1">
        <a:defRPr sz="8200" kern="1200">
          <a:solidFill>
            <a:schemeClr val="tx1"/>
          </a:solidFill>
          <a:latin typeface="+mn-lt"/>
          <a:ea typeface="+mn-ea"/>
          <a:cs typeface="+mn-cs"/>
        </a:defRPr>
      </a:lvl2pPr>
      <a:lvl3pPr marL="4179936" algn="l" defTabSz="2089968" rtl="0" eaLnBrk="1" latinLnBrk="0" hangingPunct="1">
        <a:defRPr sz="8200" kern="1200">
          <a:solidFill>
            <a:schemeClr val="tx1"/>
          </a:solidFill>
          <a:latin typeface="+mn-lt"/>
          <a:ea typeface="+mn-ea"/>
          <a:cs typeface="+mn-cs"/>
        </a:defRPr>
      </a:lvl3pPr>
      <a:lvl4pPr marL="6269904" algn="l" defTabSz="2089968" rtl="0" eaLnBrk="1" latinLnBrk="0" hangingPunct="1">
        <a:defRPr sz="8200" kern="1200">
          <a:solidFill>
            <a:schemeClr val="tx1"/>
          </a:solidFill>
          <a:latin typeface="+mn-lt"/>
          <a:ea typeface="+mn-ea"/>
          <a:cs typeface="+mn-cs"/>
        </a:defRPr>
      </a:lvl4pPr>
      <a:lvl5pPr marL="8359872" algn="l" defTabSz="2089968" rtl="0" eaLnBrk="1" latinLnBrk="0" hangingPunct="1">
        <a:defRPr sz="8200" kern="1200">
          <a:solidFill>
            <a:schemeClr val="tx1"/>
          </a:solidFill>
          <a:latin typeface="+mn-lt"/>
          <a:ea typeface="+mn-ea"/>
          <a:cs typeface="+mn-cs"/>
        </a:defRPr>
      </a:lvl5pPr>
      <a:lvl6pPr marL="10449840" algn="l" defTabSz="2089968" rtl="0" eaLnBrk="1" latinLnBrk="0" hangingPunct="1">
        <a:defRPr sz="8200" kern="1200">
          <a:solidFill>
            <a:schemeClr val="tx1"/>
          </a:solidFill>
          <a:latin typeface="+mn-lt"/>
          <a:ea typeface="+mn-ea"/>
          <a:cs typeface="+mn-cs"/>
        </a:defRPr>
      </a:lvl6pPr>
      <a:lvl7pPr marL="12539808" algn="l" defTabSz="2089968" rtl="0" eaLnBrk="1" latinLnBrk="0" hangingPunct="1">
        <a:defRPr sz="8200" kern="1200">
          <a:solidFill>
            <a:schemeClr val="tx1"/>
          </a:solidFill>
          <a:latin typeface="+mn-lt"/>
          <a:ea typeface="+mn-ea"/>
          <a:cs typeface="+mn-cs"/>
        </a:defRPr>
      </a:lvl7pPr>
      <a:lvl8pPr marL="14629776" algn="l" defTabSz="2089968" rtl="0" eaLnBrk="1" latinLnBrk="0" hangingPunct="1">
        <a:defRPr sz="8200" kern="1200">
          <a:solidFill>
            <a:schemeClr val="tx1"/>
          </a:solidFill>
          <a:latin typeface="+mn-lt"/>
          <a:ea typeface="+mn-ea"/>
          <a:cs typeface="+mn-cs"/>
        </a:defRPr>
      </a:lvl8pPr>
      <a:lvl9pPr marL="16719745" algn="l" defTabSz="2089968" rtl="0" eaLnBrk="1" latinLnBrk="0" hangingPunct="1">
        <a:defRPr sz="8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4" Type="http://schemas.openxmlformats.org/officeDocument/2006/relationships/chart" Target="../charts/chart3.xml"/><Relationship Id="rId5" Type="http://schemas.openxmlformats.org/officeDocument/2006/relationships/chart" Target="../charts/chart4.xml"/><Relationship Id="rId7"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chart" Target="../charts/chart1.xml"/><Relationship Id="rId3" Type="http://schemas.openxmlformats.org/officeDocument/2006/relationships/chart" Target="../charts/chart2.xml"/><Relationship Id="rId6" Type="http://schemas.openxmlformats.org/officeDocument/2006/relationships/chart" Target="../charts/chart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Alternate Process 3"/>
          <p:cNvSpPr/>
          <p:nvPr/>
        </p:nvSpPr>
        <p:spPr>
          <a:xfrm>
            <a:off x="538843" y="18323184"/>
            <a:ext cx="11315700" cy="13985616"/>
          </a:xfrm>
          <a:prstGeom prst="flowChartAlternateProcess">
            <a:avLst/>
          </a:prstGeom>
          <a:gradFill>
            <a:gsLst>
              <a:gs pos="0">
                <a:schemeClr val="accent3"/>
              </a:gs>
              <a:gs pos="35000">
                <a:schemeClr val="accent3">
                  <a:tint val="37000"/>
                  <a:satMod val="300000"/>
                </a:schemeClr>
              </a:gs>
              <a:gs pos="100000">
                <a:schemeClr val="accent3">
                  <a:tint val="15000"/>
                  <a:satMod val="350000"/>
                </a:schemeClr>
              </a:gs>
            </a:gsLst>
          </a:gradFill>
        </p:spPr>
        <p:style>
          <a:lnRef idx="1">
            <a:schemeClr val="accent3"/>
          </a:lnRef>
          <a:fillRef idx="2">
            <a:schemeClr val="accent3"/>
          </a:fillRef>
          <a:effectRef idx="1">
            <a:schemeClr val="accent3"/>
          </a:effectRef>
          <a:fontRef idx="minor">
            <a:schemeClr val="dk1"/>
          </a:fontRef>
        </p:style>
        <p:txBody>
          <a:bodyPr lIns="76197" tIns="38098" rIns="76197" bIns="38098" rtlCol="0" anchor="ctr"/>
          <a:lstStyle/>
          <a:p>
            <a:r>
              <a:rPr lang="en-US" sz="3700" b="1" dirty="0" smtClean="0">
                <a:solidFill>
                  <a:srgbClr val="000000"/>
                </a:solidFill>
              </a:rPr>
              <a:t>Approach:</a:t>
            </a:r>
          </a:p>
          <a:p>
            <a:pPr>
              <a:buFont typeface="Arial"/>
              <a:buChar char="•"/>
            </a:pPr>
            <a:r>
              <a:rPr lang="en-US" sz="3700" dirty="0" smtClean="0">
                <a:solidFill>
                  <a:srgbClr val="000000"/>
                </a:solidFill>
              </a:rPr>
              <a:t>Samples were obtained from 4 different plots of land, each with a different land-use. The land uses that were examined were a </a:t>
            </a:r>
            <a:r>
              <a:rPr lang="en-US" sz="3700" dirty="0" smtClean="0">
                <a:solidFill>
                  <a:srgbClr val="000000"/>
                </a:solidFill>
              </a:rPr>
              <a:t>grassland (</a:t>
            </a:r>
            <a:r>
              <a:rPr lang="en-US" sz="3700" dirty="0" smtClean="0">
                <a:solidFill>
                  <a:srgbClr val="000000"/>
                </a:solidFill>
              </a:rPr>
              <a:t>hayed), an old growth forest, a stand of</a:t>
            </a:r>
            <a:r>
              <a:rPr lang="en-US" sz="3700" dirty="0" smtClean="0">
                <a:solidFill>
                  <a:srgbClr val="000000"/>
                </a:solidFill>
              </a:rPr>
              <a:t> Frasier </a:t>
            </a:r>
            <a:r>
              <a:rPr lang="en-US" sz="3700" dirty="0" smtClean="0">
                <a:solidFill>
                  <a:srgbClr val="000000"/>
                </a:solidFill>
              </a:rPr>
              <a:t>firs, and a vegetable garden.</a:t>
            </a:r>
          </a:p>
          <a:p>
            <a:pPr>
              <a:buFont typeface="Arial"/>
              <a:buChar char="•"/>
            </a:pPr>
            <a:r>
              <a:rPr lang="en-US" sz="3700" dirty="0" smtClean="0">
                <a:solidFill>
                  <a:srgbClr val="000000"/>
                </a:solidFill>
              </a:rPr>
              <a:t>Samples were collected using a 2’ODx10 cm </a:t>
            </a:r>
            <a:r>
              <a:rPr lang="en-US" sz="3700" dirty="0" err="1" smtClean="0">
                <a:solidFill>
                  <a:srgbClr val="000000"/>
                </a:solidFill>
              </a:rPr>
              <a:t>pvc</a:t>
            </a:r>
            <a:r>
              <a:rPr lang="en-US" sz="3700" dirty="0" smtClean="0">
                <a:solidFill>
                  <a:srgbClr val="000000"/>
                </a:solidFill>
              </a:rPr>
              <a:t> pipe</a:t>
            </a:r>
          </a:p>
          <a:p>
            <a:pPr>
              <a:buFont typeface="Arial"/>
              <a:buChar char="•"/>
            </a:pPr>
            <a:r>
              <a:rPr lang="en-US" sz="3700" dirty="0" smtClean="0">
                <a:solidFill>
                  <a:srgbClr val="000000"/>
                </a:solidFill>
              </a:rPr>
              <a:t> Samples </a:t>
            </a:r>
            <a:r>
              <a:rPr lang="en-US" sz="3700" dirty="0" smtClean="0">
                <a:solidFill>
                  <a:srgbClr val="000000"/>
                </a:solidFill>
              </a:rPr>
              <a:t>were taken at 4 equal locations along a diagonal transect of the field.</a:t>
            </a:r>
          </a:p>
          <a:p>
            <a:pPr>
              <a:buFont typeface="Arial"/>
              <a:buChar char="•"/>
            </a:pPr>
            <a:r>
              <a:rPr lang="en-US" sz="3700" dirty="0" smtClean="0">
                <a:solidFill>
                  <a:srgbClr val="000000"/>
                </a:solidFill>
              </a:rPr>
              <a:t>Samples were then</a:t>
            </a:r>
            <a:r>
              <a:rPr lang="en-US" sz="3700" dirty="0" smtClean="0">
                <a:solidFill>
                  <a:srgbClr val="000000"/>
                </a:solidFill>
              </a:rPr>
              <a:t> analyzed </a:t>
            </a:r>
            <a:r>
              <a:rPr lang="en-US" sz="3700" dirty="0" smtClean="0">
                <a:solidFill>
                  <a:srgbClr val="000000"/>
                </a:solidFill>
              </a:rPr>
              <a:t>for the following data</a:t>
            </a:r>
          </a:p>
          <a:p>
            <a:pPr lvl="1">
              <a:buFont typeface="Arial"/>
              <a:buChar char="•"/>
            </a:pPr>
            <a:r>
              <a:rPr lang="en-US" sz="3700" dirty="0" smtClean="0">
                <a:solidFill>
                  <a:srgbClr val="000000"/>
                </a:solidFill>
              </a:rPr>
              <a:t>Bulk Density</a:t>
            </a:r>
          </a:p>
          <a:p>
            <a:pPr lvl="1">
              <a:buFont typeface="Arial"/>
              <a:buChar char="•"/>
            </a:pPr>
            <a:r>
              <a:rPr lang="en-US" sz="3700" dirty="0" smtClean="0">
                <a:solidFill>
                  <a:srgbClr val="000000"/>
                </a:solidFill>
              </a:rPr>
              <a:t>C</a:t>
            </a:r>
            <a:r>
              <a:rPr lang="en-US" sz="3700" dirty="0" smtClean="0">
                <a:solidFill>
                  <a:srgbClr val="000000"/>
                </a:solidFill>
              </a:rPr>
              <a:t>arbon %</a:t>
            </a:r>
          </a:p>
          <a:p>
            <a:pPr lvl="1">
              <a:buFont typeface="Arial"/>
              <a:buChar char="•"/>
            </a:pPr>
            <a:r>
              <a:rPr lang="en-US" sz="3700" dirty="0" smtClean="0">
                <a:solidFill>
                  <a:srgbClr val="000000"/>
                </a:solidFill>
              </a:rPr>
              <a:t>Nitrogen %</a:t>
            </a:r>
          </a:p>
          <a:p>
            <a:pPr lvl="1">
              <a:buFont typeface="Arial"/>
              <a:buChar char="•"/>
            </a:pPr>
            <a:r>
              <a:rPr lang="en-US" sz="3700" dirty="0" smtClean="0">
                <a:solidFill>
                  <a:srgbClr val="000000"/>
                </a:solidFill>
              </a:rPr>
              <a:t>Porosity</a:t>
            </a:r>
            <a:endParaRPr lang="en-US" sz="3700" dirty="0" smtClean="0">
              <a:solidFill>
                <a:srgbClr val="000000"/>
              </a:solidFill>
            </a:endParaRPr>
          </a:p>
          <a:p>
            <a:pPr lvl="1">
              <a:buFont typeface="Arial"/>
              <a:buChar char="•"/>
            </a:pPr>
            <a:r>
              <a:rPr lang="en-US" sz="3700" dirty="0" smtClean="0">
                <a:solidFill>
                  <a:srgbClr val="000000"/>
                </a:solidFill>
              </a:rPr>
              <a:t>Water filled </a:t>
            </a:r>
            <a:r>
              <a:rPr lang="en-US" sz="3700" dirty="0" smtClean="0">
                <a:solidFill>
                  <a:srgbClr val="000000"/>
                </a:solidFill>
              </a:rPr>
              <a:t>%</a:t>
            </a:r>
          </a:p>
          <a:p>
            <a:pPr lvl="1">
              <a:buFont typeface="Arial"/>
              <a:buChar char="•"/>
            </a:pPr>
            <a:r>
              <a:rPr lang="en-US" sz="3700" dirty="0" smtClean="0">
                <a:solidFill>
                  <a:srgbClr val="000000"/>
                </a:solidFill>
              </a:rPr>
              <a:t>Aggregate Size </a:t>
            </a:r>
            <a:r>
              <a:rPr lang="en-US" sz="3700" dirty="0" smtClean="0">
                <a:solidFill>
                  <a:srgbClr val="000000"/>
                </a:solidFill>
              </a:rPr>
              <a:t>Distribution</a:t>
            </a:r>
          </a:p>
          <a:p>
            <a:r>
              <a:rPr lang="en-US" sz="3700" b="1" dirty="0" smtClean="0">
                <a:solidFill>
                  <a:srgbClr val="000000"/>
                </a:solidFill>
              </a:rPr>
              <a:t>Methods</a:t>
            </a:r>
          </a:p>
          <a:p>
            <a:pPr lvl="1">
              <a:buFont typeface="Arial"/>
              <a:buChar char="•"/>
            </a:pPr>
            <a:r>
              <a:rPr lang="en-US" sz="3700" dirty="0" smtClean="0">
                <a:solidFill>
                  <a:srgbClr val="000000"/>
                </a:solidFill>
              </a:rPr>
              <a:t>Wet-sieve standard protocol: 2mm, 250um, 53um</a:t>
            </a:r>
          </a:p>
          <a:p>
            <a:pPr lvl="1">
              <a:buFont typeface="Arial"/>
              <a:buChar char="•"/>
            </a:pPr>
            <a:r>
              <a:rPr lang="en-US" sz="3700" dirty="0" smtClean="0">
                <a:solidFill>
                  <a:srgbClr val="000000"/>
                </a:solidFill>
              </a:rPr>
              <a:t>Combustion analysis </a:t>
            </a:r>
            <a:r>
              <a:rPr lang="en-US" sz="3700" dirty="0" smtClean="0">
                <a:solidFill>
                  <a:srgbClr val="000000"/>
                </a:solidFill>
              </a:rPr>
              <a:t>(</a:t>
            </a:r>
            <a:r>
              <a:rPr lang="en-US" sz="3700" dirty="0" err="1" smtClean="0">
                <a:solidFill>
                  <a:srgbClr val="000000"/>
                </a:solidFill>
              </a:rPr>
              <a:t>Costech</a:t>
            </a:r>
            <a:r>
              <a:rPr lang="en-US" sz="3700" dirty="0" smtClean="0">
                <a:solidFill>
                  <a:srgbClr val="000000"/>
                </a:solidFill>
              </a:rPr>
              <a:t>)</a:t>
            </a:r>
          </a:p>
          <a:p>
            <a:pPr lvl="1">
              <a:buFont typeface="Arial"/>
              <a:buChar char="•"/>
            </a:pPr>
            <a:r>
              <a:rPr lang="en-US" sz="3700" dirty="0" smtClean="0">
                <a:solidFill>
                  <a:srgbClr val="000000"/>
                </a:solidFill>
              </a:rPr>
              <a:t>Standard Bulk Density protocol</a:t>
            </a:r>
          </a:p>
          <a:p>
            <a:pPr lvl="1"/>
            <a:r>
              <a:rPr lang="en-US" sz="3700" dirty="0" smtClean="0">
                <a:solidFill>
                  <a:srgbClr val="000000"/>
                </a:solidFill>
              </a:rPr>
              <a:t>   </a:t>
            </a:r>
            <a:endParaRPr lang="en-US" sz="3700" dirty="0" smtClean="0">
              <a:solidFill>
                <a:srgbClr val="000000"/>
              </a:solidFill>
            </a:endParaRPr>
          </a:p>
          <a:p>
            <a:endParaRPr lang="en-US" dirty="0">
              <a:solidFill>
                <a:srgbClr val="000000"/>
              </a:solidFill>
            </a:endParaRPr>
          </a:p>
        </p:txBody>
      </p:sp>
      <p:sp>
        <p:nvSpPr>
          <p:cNvPr id="5" name="Rounded Rectangle 4"/>
          <p:cNvSpPr/>
          <p:nvPr/>
        </p:nvSpPr>
        <p:spPr>
          <a:xfrm>
            <a:off x="538843" y="6077980"/>
            <a:ext cx="11315700" cy="8366760"/>
          </a:xfrm>
          <a:prstGeom prst="roundRect">
            <a:avLst/>
          </a:prstGeom>
        </p:spPr>
        <p:style>
          <a:lnRef idx="1">
            <a:schemeClr val="accent3"/>
          </a:lnRef>
          <a:fillRef idx="2">
            <a:schemeClr val="accent3"/>
          </a:fillRef>
          <a:effectRef idx="1">
            <a:schemeClr val="accent3"/>
          </a:effectRef>
          <a:fontRef idx="minor">
            <a:schemeClr val="dk1"/>
          </a:fontRef>
        </p:style>
        <p:txBody>
          <a:bodyPr lIns="76197" tIns="38098" rIns="76197" bIns="38098" rtlCol="0" anchor="ctr"/>
          <a:lstStyle/>
          <a:p>
            <a:r>
              <a:rPr lang="en-US" sz="3200" b="1" u="sng" dirty="0" smtClean="0">
                <a:solidFill>
                  <a:schemeClr val="tx1"/>
                </a:solidFill>
              </a:rPr>
              <a:t>Introduction:</a:t>
            </a:r>
            <a:endParaRPr lang="en-US" sz="3200" b="1" u="sng" dirty="0" smtClean="0">
              <a:solidFill>
                <a:schemeClr val="tx1"/>
              </a:solidFill>
            </a:endParaRPr>
          </a:p>
          <a:p>
            <a:r>
              <a:rPr lang="en-US" sz="2700" dirty="0" smtClean="0">
                <a:solidFill>
                  <a:schemeClr val="tx1"/>
                </a:solidFill>
              </a:rPr>
              <a:t>     Different </a:t>
            </a:r>
            <a:r>
              <a:rPr lang="en-US" sz="2700" dirty="0">
                <a:solidFill>
                  <a:schemeClr val="tx1"/>
                </a:solidFill>
              </a:rPr>
              <a:t>agricultural land uses all have a unique impact on the land. Some plants add to the nutrient value of the earth while others tend to rapidly degrade the soil. It is important to see how different agricultural uses impact the soil dynamics over a long-time period, specifically long-term monoculture.  </a:t>
            </a:r>
            <a:endParaRPr lang="en-US" sz="2700" dirty="0" smtClean="0">
              <a:solidFill>
                <a:schemeClr val="tx1"/>
              </a:solidFill>
            </a:endParaRPr>
          </a:p>
          <a:p>
            <a:r>
              <a:rPr lang="en-US" sz="2700" dirty="0" smtClean="0">
                <a:solidFill>
                  <a:schemeClr val="tx1"/>
                </a:solidFill>
              </a:rPr>
              <a:t>     </a:t>
            </a:r>
            <a:r>
              <a:rPr lang="en-US" sz="2700" dirty="0" smtClean="0">
                <a:solidFill>
                  <a:schemeClr val="tx1"/>
                </a:solidFill>
              </a:rPr>
              <a:t>Typically </a:t>
            </a:r>
            <a:r>
              <a:rPr lang="en-US" sz="2700" dirty="0">
                <a:solidFill>
                  <a:schemeClr val="tx1"/>
                </a:solidFill>
              </a:rPr>
              <a:t>crop rotation is practiced to allow for a diversification of the soil nutrients that are used or restored by a specific species of plant. Monoculture has been shown to degrade the earth because of its use of the same soil nutrients over time eventually creating a soil that needs either fertilizer input to upkeep production or is deemed unfertile and abandoned.  In this study I will be analyzing how the long-term (30 years) planting of the same crop has affected soil.</a:t>
            </a:r>
          </a:p>
          <a:p>
            <a:pPr algn="ctr"/>
            <a:endParaRPr lang="en-US" sz="2700" dirty="0"/>
          </a:p>
        </p:txBody>
      </p:sp>
      <p:sp>
        <p:nvSpPr>
          <p:cNvPr id="6" name="TextBox 5"/>
          <p:cNvSpPr txBox="1"/>
          <p:nvPr/>
        </p:nvSpPr>
        <p:spPr>
          <a:xfrm>
            <a:off x="1077686" y="15685027"/>
            <a:ext cx="10776857" cy="1261880"/>
          </a:xfrm>
          <a:prstGeom prst="rect">
            <a:avLst/>
          </a:prstGeom>
          <a:noFill/>
        </p:spPr>
        <p:txBody>
          <a:bodyPr wrap="square" lIns="76197" tIns="38098" rIns="76197" bIns="38098" rtlCol="0">
            <a:spAutoFit/>
          </a:bodyPr>
          <a:lstStyle/>
          <a:p>
            <a:r>
              <a:rPr lang="en-US" sz="4000" b="1" u="sng" dirty="0" smtClean="0"/>
              <a:t>Objective:</a:t>
            </a:r>
            <a:r>
              <a:rPr lang="en-US" sz="4000" b="1" u="sng" dirty="0" smtClean="0"/>
              <a:t> </a:t>
            </a:r>
            <a:r>
              <a:rPr lang="en-US" sz="3700" dirty="0" smtClean="0"/>
              <a:t>To d</a:t>
            </a:r>
            <a:r>
              <a:rPr lang="en-US" sz="3700" dirty="0" smtClean="0"/>
              <a:t>etermine </a:t>
            </a:r>
            <a:r>
              <a:rPr lang="en-US" sz="3700" dirty="0" smtClean="0"/>
              <a:t>the affect of different agricultural </a:t>
            </a:r>
            <a:r>
              <a:rPr lang="en-US" sz="3700" dirty="0" smtClean="0"/>
              <a:t>practices on soil dynamics.</a:t>
            </a:r>
            <a:endParaRPr lang="en-US" sz="3700" b="1" u="sng" dirty="0"/>
          </a:p>
        </p:txBody>
      </p:sp>
      <p:graphicFrame>
        <p:nvGraphicFramePr>
          <p:cNvPr id="7" name="Chart 6"/>
          <p:cNvGraphicFramePr/>
          <p:nvPr/>
        </p:nvGraphicFramePr>
        <p:xfrm>
          <a:off x="23295428" y="7791037"/>
          <a:ext cx="7976053" cy="511177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hart 7"/>
          <p:cNvGraphicFramePr/>
          <p:nvPr/>
        </p:nvGraphicFramePr>
        <p:xfrm>
          <a:off x="23175685" y="15330789"/>
          <a:ext cx="8095796" cy="59847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hart 8"/>
          <p:cNvGraphicFramePr/>
          <p:nvPr/>
        </p:nvGraphicFramePr>
        <p:xfrm>
          <a:off x="31959094" y="7069217"/>
          <a:ext cx="8020051" cy="617082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hart 9"/>
          <p:cNvGraphicFramePr/>
          <p:nvPr/>
        </p:nvGraphicFramePr>
        <p:xfrm>
          <a:off x="13958206" y="7791037"/>
          <a:ext cx="8604817" cy="50224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1" name="Chart 10"/>
          <p:cNvGraphicFramePr/>
          <p:nvPr/>
        </p:nvGraphicFramePr>
        <p:xfrm>
          <a:off x="13544549" y="14983349"/>
          <a:ext cx="8020051" cy="5188996"/>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5698671" y="1377300"/>
            <a:ext cx="29124729" cy="2754600"/>
          </a:xfrm>
          <a:prstGeom prst="rect">
            <a:avLst/>
          </a:prstGeom>
          <a:noFill/>
        </p:spPr>
        <p:txBody>
          <a:bodyPr wrap="square" rtlCol="0">
            <a:spAutoFit/>
          </a:bodyPr>
          <a:lstStyle/>
          <a:p>
            <a:pPr algn="ctr"/>
            <a:r>
              <a:rPr lang="en-US" sz="12500" u="sng" dirty="0" smtClean="0"/>
              <a:t>The Affects of Land-use on Soil Dynamics</a:t>
            </a:r>
          </a:p>
          <a:p>
            <a:pPr algn="ctr"/>
            <a:r>
              <a:rPr lang="en-US" sz="2400" b="1" dirty="0" smtClean="0"/>
              <a:t>Caleb Maney</a:t>
            </a:r>
          </a:p>
          <a:p>
            <a:pPr algn="ctr"/>
            <a:r>
              <a:rPr lang="en-US" sz="2400" b="1" dirty="0" smtClean="0"/>
              <a:t>Department of Natural Resources, University of New Hampshire</a:t>
            </a:r>
            <a:endParaRPr lang="en-US" sz="2400" b="1" dirty="0"/>
          </a:p>
        </p:txBody>
      </p:sp>
      <p:sp>
        <p:nvSpPr>
          <p:cNvPr id="14" name="Rounded Rectangle 13"/>
          <p:cNvSpPr/>
          <p:nvPr/>
        </p:nvSpPr>
        <p:spPr>
          <a:xfrm>
            <a:off x="31278739" y="29235280"/>
            <a:ext cx="8693265" cy="3073519"/>
          </a:xfrm>
          <a:prstGeom prst="roundRect">
            <a:avLst>
              <a:gd name="adj" fmla="val 1111"/>
            </a:avLst>
          </a:prstGeom>
          <a:solidFill>
            <a:schemeClr val="bg1">
              <a:alpha val="78000"/>
            </a:schemeClr>
          </a:solidFill>
        </p:spPr>
        <p:style>
          <a:lnRef idx="1">
            <a:schemeClr val="accent1"/>
          </a:lnRef>
          <a:fillRef idx="3">
            <a:schemeClr val="accent1"/>
          </a:fillRef>
          <a:effectRef idx="2">
            <a:schemeClr val="accent1"/>
          </a:effectRef>
          <a:fontRef idx="minor">
            <a:schemeClr val="lt1"/>
          </a:fontRef>
        </p:style>
        <p:txBody>
          <a:bodyPr rtlCol="0" anchor="ctr"/>
          <a:lstStyle/>
          <a:p>
            <a:r>
              <a:rPr lang="en-US" sz="3200" u="sng" dirty="0" smtClean="0">
                <a:solidFill>
                  <a:srgbClr val="000000"/>
                </a:solidFill>
                <a:latin typeface="+mj-lt"/>
              </a:rPr>
              <a:t>:Acknowledgements:</a:t>
            </a:r>
            <a:r>
              <a:rPr lang="en-US" sz="3200" dirty="0" smtClean="0">
                <a:solidFill>
                  <a:srgbClr val="000000"/>
                </a:solidFill>
                <a:latin typeface="+mj-lt"/>
              </a:rPr>
              <a:t> </a:t>
            </a:r>
            <a:r>
              <a:rPr lang="en-US" sz="2400" dirty="0" smtClean="0">
                <a:solidFill>
                  <a:srgbClr val="000000"/>
                </a:solidFill>
                <a:latin typeface="+mj-lt"/>
              </a:rPr>
              <a:t>Stuart </a:t>
            </a:r>
            <a:r>
              <a:rPr lang="en-US" sz="2400" dirty="0" err="1" smtClean="0">
                <a:solidFill>
                  <a:srgbClr val="000000"/>
                </a:solidFill>
                <a:latin typeface="+mj-lt"/>
              </a:rPr>
              <a:t>Grandy</a:t>
            </a:r>
            <a:r>
              <a:rPr lang="en-US" sz="2400" dirty="0" smtClean="0">
                <a:solidFill>
                  <a:srgbClr val="000000"/>
                </a:solidFill>
                <a:latin typeface="+mj-lt"/>
              </a:rPr>
              <a:t>, </a:t>
            </a:r>
            <a:r>
              <a:rPr lang="en-US" sz="2400" dirty="0" err="1" smtClean="0">
                <a:solidFill>
                  <a:srgbClr val="000000"/>
                </a:solidFill>
                <a:latin typeface="+mj-lt"/>
              </a:rPr>
              <a:t>Grandy</a:t>
            </a:r>
            <a:r>
              <a:rPr lang="en-US" sz="2400" dirty="0" smtClean="0">
                <a:solidFill>
                  <a:srgbClr val="000000"/>
                </a:solidFill>
                <a:latin typeface="+mj-lt"/>
              </a:rPr>
              <a:t> Lab,</a:t>
            </a:r>
            <a:endParaRPr lang="en-US" sz="2400" u="sng" dirty="0" smtClean="0">
              <a:solidFill>
                <a:srgbClr val="000000"/>
              </a:solidFill>
              <a:latin typeface="+mj-lt"/>
            </a:endParaRPr>
          </a:p>
          <a:p>
            <a:r>
              <a:rPr lang="en-US" sz="2400" u="sng" dirty="0" smtClean="0">
                <a:solidFill>
                  <a:srgbClr val="000000"/>
                </a:solidFill>
                <a:latin typeface="+mj-lt"/>
              </a:rPr>
              <a:t> </a:t>
            </a:r>
            <a:r>
              <a:rPr lang="en-US" sz="2400" dirty="0" smtClean="0">
                <a:solidFill>
                  <a:srgbClr val="000000"/>
                </a:solidFill>
                <a:latin typeface="+mj-lt"/>
              </a:rPr>
              <a:t>New Hampshire agriculture experiment station,</a:t>
            </a:r>
            <a:r>
              <a:rPr sz="2400" dirty="0" smtClean="0">
                <a:solidFill>
                  <a:srgbClr val="000000"/>
                </a:solidFill>
                <a:latin typeface="+mj-lt"/>
              </a:rPr>
              <a:t> Cynthia Kallenbach</a:t>
            </a:r>
            <a:endParaRPr sz="2400" dirty="0" smtClean="0">
              <a:solidFill>
                <a:srgbClr val="000000"/>
              </a:solidFill>
              <a:latin typeface="+mj-lt"/>
            </a:endParaRPr>
          </a:p>
          <a:p>
            <a:r>
              <a:rPr sz="2400" dirty="0" smtClean="0">
                <a:solidFill>
                  <a:srgbClr val="000000"/>
                </a:solidFill>
                <a:latin typeface="+mj-lt"/>
              </a:rPr>
              <a:t>Michael </a:t>
            </a:r>
            <a:r>
              <a:rPr sz="2400" dirty="0" smtClean="0">
                <a:solidFill>
                  <a:srgbClr val="000000"/>
                </a:solidFill>
                <a:latin typeface="+mj-lt"/>
              </a:rPr>
              <a:t>Casazza</a:t>
            </a:r>
            <a:r>
              <a:rPr lang="en-US" sz="2400" dirty="0" smtClean="0">
                <a:solidFill>
                  <a:srgbClr val="000000"/>
                </a:solidFill>
                <a:latin typeface="+mj-lt"/>
              </a:rPr>
              <a:t>, </a:t>
            </a:r>
            <a:r>
              <a:rPr sz="2400" dirty="0" smtClean="0">
                <a:solidFill>
                  <a:srgbClr val="000000"/>
                </a:solidFill>
                <a:latin typeface="+mj-lt"/>
              </a:rPr>
              <a:t>Natasha </a:t>
            </a:r>
            <a:r>
              <a:rPr sz="2400" dirty="0" smtClean="0">
                <a:solidFill>
                  <a:srgbClr val="000000"/>
                </a:solidFill>
                <a:latin typeface="+mj-lt"/>
              </a:rPr>
              <a:t>Lessard</a:t>
            </a:r>
          </a:p>
          <a:p>
            <a:pPr algn="ctr"/>
            <a:r>
              <a:rPr lang="en-US" sz="2400" dirty="0" smtClean="0">
                <a:solidFill>
                  <a:srgbClr val="FF0000"/>
                </a:solidFill>
              </a:rPr>
              <a:t> </a:t>
            </a:r>
            <a:endParaRPr lang="en-US" sz="2400" dirty="0">
              <a:solidFill>
                <a:srgbClr val="FF0000"/>
              </a:solidFill>
            </a:endParaRPr>
          </a:p>
        </p:txBody>
      </p:sp>
      <p:cxnSp>
        <p:nvCxnSpPr>
          <p:cNvPr id="17" name="Straight Connector 16"/>
          <p:cNvCxnSpPr/>
          <p:nvPr/>
        </p:nvCxnSpPr>
        <p:spPr>
          <a:xfrm rot="16200000" flipH="1">
            <a:off x="4088983" y="16069508"/>
            <a:ext cx="18002173" cy="1590"/>
          </a:xfrm>
          <a:prstGeom prst="line">
            <a:avLst/>
          </a:prstGeom>
        </p:spPr>
        <p:style>
          <a:lnRef idx="2">
            <a:schemeClr val="accent1"/>
          </a:lnRef>
          <a:fillRef idx="0">
            <a:schemeClr val="accent1"/>
          </a:fillRef>
          <a:effectRef idx="1">
            <a:schemeClr val="accent1"/>
          </a:effectRef>
          <a:fontRef idx="minor">
            <a:schemeClr val="tx1"/>
          </a:fontRef>
        </p:style>
      </p:cxnSp>
      <p:sp>
        <p:nvSpPr>
          <p:cNvPr id="20" name="TextBox 19"/>
          <p:cNvSpPr txBox="1"/>
          <p:nvPr/>
        </p:nvSpPr>
        <p:spPr>
          <a:xfrm>
            <a:off x="13544549" y="12813524"/>
            <a:ext cx="7244443" cy="1631216"/>
          </a:xfrm>
          <a:prstGeom prst="rect">
            <a:avLst/>
          </a:prstGeom>
          <a:noFill/>
        </p:spPr>
        <p:txBody>
          <a:bodyPr wrap="square" rtlCol="0">
            <a:spAutoFit/>
          </a:bodyPr>
          <a:lstStyle/>
          <a:p>
            <a:r>
              <a:rPr lang="en-US" sz="2000" dirty="0" smtClean="0"/>
              <a:t>Average  nitrogen was found to be the highest at sample sites with leaf litter input. The old growth plot had the highest values, this stand had the greatest amount of leaf-litter input and the lowest species density. Samples from the vegetable garden had the lowest value due to the uptake from plants. </a:t>
            </a:r>
            <a:endParaRPr lang="en-US" sz="2000" dirty="0"/>
          </a:p>
        </p:txBody>
      </p:sp>
      <p:sp>
        <p:nvSpPr>
          <p:cNvPr id="22" name="TextBox 21"/>
          <p:cNvSpPr txBox="1"/>
          <p:nvPr/>
        </p:nvSpPr>
        <p:spPr>
          <a:xfrm>
            <a:off x="13544549" y="20574002"/>
            <a:ext cx="7244443" cy="1323439"/>
          </a:xfrm>
          <a:prstGeom prst="rect">
            <a:avLst/>
          </a:prstGeom>
          <a:noFill/>
        </p:spPr>
        <p:txBody>
          <a:bodyPr wrap="square" rtlCol="0">
            <a:spAutoFit/>
          </a:bodyPr>
          <a:lstStyle/>
          <a:p>
            <a:r>
              <a:rPr lang="en-US" sz="2000" dirty="0" smtClean="0"/>
              <a:t>Carbon was found to be highest for the old growth plot . Grassland and Frasier fir sample sites had similar values while the garden was found to have the lowest amount of carbon. These lower values are due to the agricultural land-use. </a:t>
            </a:r>
            <a:endParaRPr lang="en-US" sz="2000" dirty="0"/>
          </a:p>
        </p:txBody>
      </p:sp>
      <p:sp>
        <p:nvSpPr>
          <p:cNvPr id="23" name="TextBox 22"/>
          <p:cNvSpPr txBox="1"/>
          <p:nvPr/>
        </p:nvSpPr>
        <p:spPr>
          <a:xfrm>
            <a:off x="23453271" y="12736580"/>
            <a:ext cx="6324600" cy="2246769"/>
          </a:xfrm>
          <a:prstGeom prst="rect">
            <a:avLst/>
          </a:prstGeom>
          <a:noFill/>
        </p:spPr>
        <p:txBody>
          <a:bodyPr wrap="square" rtlCol="0">
            <a:spAutoFit/>
          </a:bodyPr>
          <a:lstStyle/>
          <a:p>
            <a:r>
              <a:rPr lang="en-US" sz="2000" dirty="0" smtClean="0"/>
              <a:t>The variation in aggregate size distribution is the direct result of the different land-use. The garden plot is tilled annually resulting in the breaking up of larger aggregates. The grassland and Frasier fir soils are not overturned resulting in a larger 2mm aggregate fraction. While the old growth stand is not tilled it also does not have significant grass cover.</a:t>
            </a:r>
            <a:endParaRPr lang="en-US" sz="2000" dirty="0"/>
          </a:p>
        </p:txBody>
      </p:sp>
      <p:sp>
        <p:nvSpPr>
          <p:cNvPr id="24" name="TextBox 23"/>
          <p:cNvSpPr txBox="1"/>
          <p:nvPr/>
        </p:nvSpPr>
        <p:spPr>
          <a:xfrm>
            <a:off x="23295428" y="21315581"/>
            <a:ext cx="6711043" cy="1323439"/>
          </a:xfrm>
          <a:prstGeom prst="rect">
            <a:avLst/>
          </a:prstGeom>
          <a:noFill/>
        </p:spPr>
        <p:txBody>
          <a:bodyPr wrap="square" rtlCol="0">
            <a:spAutoFit/>
          </a:bodyPr>
          <a:lstStyle/>
          <a:p>
            <a:r>
              <a:rPr lang="en-US" sz="2000" dirty="0" smtClean="0"/>
              <a:t>The garden had the lowest porosity values due to compaction and tillage. The breaking up of the soil and planting of vegetables results in a soil with greater density and less air space. This can be seen in the bulk density as well.</a:t>
            </a:r>
            <a:endParaRPr lang="en-US" sz="2000" dirty="0"/>
          </a:p>
        </p:txBody>
      </p:sp>
      <p:sp>
        <p:nvSpPr>
          <p:cNvPr id="25" name="TextBox 24"/>
          <p:cNvSpPr txBox="1"/>
          <p:nvPr/>
        </p:nvSpPr>
        <p:spPr>
          <a:xfrm>
            <a:off x="32338281" y="13109406"/>
            <a:ext cx="6830786" cy="2246769"/>
          </a:xfrm>
          <a:prstGeom prst="rect">
            <a:avLst/>
          </a:prstGeom>
          <a:noFill/>
        </p:spPr>
        <p:txBody>
          <a:bodyPr wrap="square" rtlCol="0">
            <a:spAutoFit/>
          </a:bodyPr>
          <a:lstStyle/>
          <a:p>
            <a:r>
              <a:rPr lang="en-US" sz="2000" dirty="0" smtClean="0"/>
              <a:t>Bulk density is very similar between the grassland and old growth stand. These plots were close to each other in proximity and do not have annual tillage. The vegetable garden had the highest bulk density by a significant margin. This high value can be attributed to the tillage and compaction. The lower porosity value and water content contributed to these result. Lower porosity values equate to a soil with greater density</a:t>
            </a:r>
            <a:endParaRPr lang="en-US" sz="2000" dirty="0"/>
          </a:p>
        </p:txBody>
      </p:sp>
      <p:sp>
        <p:nvSpPr>
          <p:cNvPr id="28" name="TextBox 27"/>
          <p:cNvSpPr txBox="1"/>
          <p:nvPr/>
        </p:nvSpPr>
        <p:spPr>
          <a:xfrm>
            <a:off x="32077480" y="15513338"/>
            <a:ext cx="7895319" cy="9556462"/>
          </a:xfrm>
          <a:prstGeom prst="rect">
            <a:avLst/>
          </a:prstGeom>
          <a:noFill/>
        </p:spPr>
        <p:txBody>
          <a:bodyPr wrap="square" rtlCol="0">
            <a:spAutoFit/>
          </a:bodyPr>
          <a:lstStyle/>
          <a:p>
            <a:r>
              <a:rPr lang="en-US" sz="3000" b="1" dirty="0" smtClean="0"/>
              <a:t>Discussion: </a:t>
            </a:r>
          </a:p>
          <a:p>
            <a:r>
              <a:rPr lang="en-US" sz="2250" dirty="0" smtClean="0"/>
              <a:t>      The different land uses had a significant affect on the nutrient and soil dynamics. The garden was found to have lower nutrient values than any of the other soils. This is due to the uptake by plants along with the lack of an input source. The grassland was also found to have least amount of Large aggregates. This is due to the annual tilling resulting in the breaking down of aggregates. Annual </a:t>
            </a:r>
            <a:r>
              <a:rPr lang="en-US" sz="2250" dirty="0" smtClean="0"/>
              <a:t>t</a:t>
            </a:r>
            <a:r>
              <a:rPr lang="en-US" sz="2250" dirty="0" smtClean="0"/>
              <a:t>illage is the cause of the higher bulk density and lower porosity relative to the other sample sites. </a:t>
            </a:r>
          </a:p>
          <a:p>
            <a:r>
              <a:rPr lang="en-US" sz="2250" dirty="0" smtClean="0"/>
              <a:t>       The grassland and Frasier fir were found to have similar results. These two sample locations were both had a high percentage of grass cover and neither are tilled or overturned. The result of this was the same bulk density values and similar aggregate size distribution. The grassland had a lower porosity and higher water filled percentage. The lower water filled percentage in the Frasier firs is most likely the result of greater water demand. Nitrogen and Carbon were both higher in the Frasier Fir sample site. The greater percentage of these nutrients is due to the deposition of leaf litter and frequent mowing. The grassland site is hayed once to twice a year thus greatly reducing the amount of nutrient input.</a:t>
            </a:r>
          </a:p>
          <a:p>
            <a:r>
              <a:rPr lang="en-US" sz="2250" dirty="0" smtClean="0"/>
              <a:t>      The old stand was found to have the highest nutrient levels. This site had the lowest species density, no grass coverage, and a tall dense canopy. The combination of high leaf-litter input and low species density created higher values by reducing nutrient uptake while maintaining a high deposition of leaf-litter.     </a:t>
            </a:r>
          </a:p>
          <a:p>
            <a:r>
              <a:rPr lang="en-US" sz="2250" dirty="0" smtClean="0"/>
              <a:t> </a:t>
            </a:r>
            <a:endParaRPr lang="en-US" sz="2250" dirty="0"/>
          </a:p>
        </p:txBody>
      </p:sp>
      <p:sp>
        <p:nvSpPr>
          <p:cNvPr id="36" name="Rounded Rectangle 35"/>
          <p:cNvSpPr/>
          <p:nvPr/>
        </p:nvSpPr>
        <p:spPr>
          <a:xfrm>
            <a:off x="31264341" y="25357961"/>
            <a:ext cx="8707664" cy="3446433"/>
          </a:xfrm>
          <a:prstGeom prst="roundRect">
            <a:avLst/>
          </a:prstGeom>
          <a:gradFill>
            <a:gsLst>
              <a:gs pos="0">
                <a:schemeClr val="accent3"/>
              </a:gs>
              <a:gs pos="100000">
                <a:schemeClr val="bg1"/>
              </a:gs>
            </a:gsLs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3200" b="1" u="sng" dirty="0" smtClean="0">
                <a:solidFill>
                  <a:srgbClr val="000000"/>
                </a:solidFill>
              </a:rPr>
              <a:t>Conclusion:</a:t>
            </a:r>
          </a:p>
          <a:p>
            <a:pPr algn="ctr"/>
            <a:r>
              <a:rPr lang="en-US" sz="2000" dirty="0" smtClean="0">
                <a:solidFill>
                  <a:srgbClr val="000000"/>
                </a:solidFill>
              </a:rPr>
              <a:t>There were significant variations in the soil  and nutrient dynamics between plots. The tilling of soil contributed to a higher average bulk density and lower aggregation. The levels of Nitrogen and Carbon were greatest in plots that had a high rate of deposition while maintaining a low species density. There was little variation between grassland and Frasier fir sample locations, this can be attributed to the amount of similarity between the two sites.</a:t>
            </a:r>
            <a:endParaRPr lang="en-US" sz="2000" dirty="0">
              <a:solidFill>
                <a:srgbClr val="000000"/>
              </a:solidFill>
            </a:endParaRPr>
          </a:p>
        </p:txBody>
      </p:sp>
      <p:cxnSp>
        <p:nvCxnSpPr>
          <p:cNvPr id="48" name="Straight Connector 47"/>
          <p:cNvCxnSpPr/>
          <p:nvPr/>
        </p:nvCxnSpPr>
        <p:spPr>
          <a:xfrm>
            <a:off x="13089274" y="25069800"/>
            <a:ext cx="27144326" cy="1588"/>
          </a:xfrm>
          <a:prstGeom prst="line">
            <a:avLst/>
          </a:prstGeom>
        </p:spPr>
        <p:style>
          <a:lnRef idx="2">
            <a:schemeClr val="accent1"/>
          </a:lnRef>
          <a:fillRef idx="0">
            <a:schemeClr val="accent1"/>
          </a:fillRef>
          <a:effectRef idx="1">
            <a:schemeClr val="accent1"/>
          </a:effectRef>
          <a:fontRef idx="minor">
            <a:schemeClr val="tx1"/>
          </a:fontRef>
        </p:style>
      </p:cxnSp>
      <p:sp>
        <p:nvSpPr>
          <p:cNvPr id="50" name="Rounded Rectangle 49"/>
          <p:cNvSpPr/>
          <p:nvPr/>
        </p:nvSpPr>
        <p:spPr>
          <a:xfrm>
            <a:off x="13090862" y="5715000"/>
            <a:ext cx="26881937" cy="1354217"/>
          </a:xfrm>
          <a:prstGeom prst="roundRect">
            <a:avLst/>
          </a:prstGeom>
          <a:gradFill>
            <a:gsLst>
              <a:gs pos="0">
                <a:schemeClr val="accent3"/>
              </a:gs>
              <a:gs pos="100000">
                <a:schemeClr val="bg1"/>
              </a:gs>
            </a:gsLst>
          </a:gradFill>
        </p:spPr>
        <p:style>
          <a:lnRef idx="1">
            <a:schemeClr val="accent1"/>
          </a:lnRef>
          <a:fillRef idx="3">
            <a:schemeClr val="accent1"/>
          </a:fillRef>
          <a:effectRef idx="2">
            <a:schemeClr val="accent1"/>
          </a:effectRef>
          <a:fontRef idx="minor">
            <a:schemeClr val="lt1"/>
          </a:fontRef>
        </p:style>
        <p:txBody>
          <a:bodyPr rtlCol="0" anchor="ctr"/>
          <a:lstStyle/>
          <a:p>
            <a:r>
              <a:rPr lang="en-US" b="1" u="sng" dirty="0" smtClean="0">
                <a:solidFill>
                  <a:srgbClr val="000000"/>
                </a:solidFill>
              </a:rPr>
              <a:t>Discussion and Results:</a:t>
            </a:r>
            <a:endParaRPr lang="en-US" b="1" u="sng" dirty="0">
              <a:solidFill>
                <a:srgbClr val="000000"/>
              </a:solidFill>
            </a:endParaRPr>
          </a:p>
        </p:txBody>
      </p:sp>
      <p:pic>
        <p:nvPicPr>
          <p:cNvPr id="60" name="Picture 59"/>
          <p:cNvPicPr>
            <a:picLocks noChangeAspect="1"/>
          </p:cNvPicPr>
          <p:nvPr/>
        </p:nvPicPr>
        <p:blipFill>
          <a:blip r:embed="rId7"/>
          <a:srcRect l="11071" t="32550" r="44465" b="32844"/>
          <a:stretch>
            <a:fillRect/>
          </a:stretch>
        </p:blipFill>
        <p:spPr>
          <a:xfrm>
            <a:off x="19202400" y="25639462"/>
            <a:ext cx="6045618" cy="3124090"/>
          </a:xfrm>
          <a:prstGeom prst="rect">
            <a:avLst/>
          </a:prstGeom>
        </p:spPr>
      </p:pic>
      <p:pic>
        <p:nvPicPr>
          <p:cNvPr id="61" name="Picture 60"/>
          <p:cNvPicPr>
            <a:picLocks noChangeAspect="1"/>
          </p:cNvPicPr>
          <p:nvPr/>
        </p:nvPicPr>
        <p:blipFill>
          <a:blip r:embed="rId7"/>
          <a:srcRect l="6040" t="70034" r="44465"/>
          <a:stretch>
            <a:fillRect/>
          </a:stretch>
        </p:blipFill>
        <p:spPr>
          <a:xfrm>
            <a:off x="13090865" y="26898600"/>
            <a:ext cx="5171340" cy="3164932"/>
          </a:xfrm>
          <a:prstGeom prst="rect">
            <a:avLst/>
          </a:prstGeom>
        </p:spPr>
      </p:pic>
      <p:pic>
        <p:nvPicPr>
          <p:cNvPr id="62" name="Picture 61"/>
          <p:cNvPicPr>
            <a:picLocks noChangeAspect="1"/>
          </p:cNvPicPr>
          <p:nvPr/>
        </p:nvPicPr>
        <p:blipFill>
          <a:blip r:embed="rId7"/>
          <a:srcRect l="40470" b="69622"/>
          <a:stretch>
            <a:fillRect/>
          </a:stretch>
        </p:blipFill>
        <p:spPr>
          <a:xfrm>
            <a:off x="19167251" y="29235281"/>
            <a:ext cx="5978749" cy="3446432"/>
          </a:xfrm>
          <a:prstGeom prst="rect">
            <a:avLst/>
          </a:prstGeom>
        </p:spPr>
      </p:pic>
      <p:sp>
        <p:nvSpPr>
          <p:cNvPr id="64" name="TextBox 63"/>
          <p:cNvSpPr txBox="1"/>
          <p:nvPr/>
        </p:nvSpPr>
        <p:spPr>
          <a:xfrm>
            <a:off x="19167251" y="25142517"/>
            <a:ext cx="4008434" cy="430887"/>
          </a:xfrm>
          <a:prstGeom prst="rect">
            <a:avLst/>
          </a:prstGeom>
          <a:noFill/>
        </p:spPr>
        <p:txBody>
          <a:bodyPr wrap="square" rtlCol="0">
            <a:spAutoFit/>
          </a:bodyPr>
          <a:lstStyle/>
          <a:p>
            <a:r>
              <a:rPr lang="en-US" sz="2200" dirty="0" smtClean="0"/>
              <a:t>Site 1: Frasier Fir</a:t>
            </a:r>
            <a:endParaRPr lang="en-US" sz="2200" dirty="0"/>
          </a:p>
        </p:txBody>
      </p:sp>
      <p:sp>
        <p:nvSpPr>
          <p:cNvPr id="65" name="TextBox 64"/>
          <p:cNvSpPr txBox="1"/>
          <p:nvPr/>
        </p:nvSpPr>
        <p:spPr>
          <a:xfrm>
            <a:off x="13090865" y="26467713"/>
            <a:ext cx="2528378" cy="430887"/>
          </a:xfrm>
          <a:prstGeom prst="rect">
            <a:avLst/>
          </a:prstGeom>
          <a:noFill/>
        </p:spPr>
        <p:txBody>
          <a:bodyPr wrap="square" rtlCol="0">
            <a:spAutoFit/>
          </a:bodyPr>
          <a:lstStyle/>
          <a:p>
            <a:r>
              <a:rPr lang="en-US" sz="2200" dirty="0" smtClean="0"/>
              <a:t>Site 2: Grassland</a:t>
            </a:r>
            <a:endParaRPr lang="en-US" sz="2200" dirty="0"/>
          </a:p>
        </p:txBody>
      </p:sp>
      <p:sp>
        <p:nvSpPr>
          <p:cNvPr id="66" name="TextBox 65"/>
          <p:cNvSpPr txBox="1"/>
          <p:nvPr/>
        </p:nvSpPr>
        <p:spPr>
          <a:xfrm>
            <a:off x="19202400" y="28804393"/>
            <a:ext cx="3581400" cy="430887"/>
          </a:xfrm>
          <a:prstGeom prst="rect">
            <a:avLst/>
          </a:prstGeom>
          <a:noFill/>
        </p:spPr>
        <p:txBody>
          <a:bodyPr wrap="square" rtlCol="0">
            <a:spAutoFit/>
          </a:bodyPr>
          <a:lstStyle/>
          <a:p>
            <a:r>
              <a:rPr lang="en-US" sz="2200" dirty="0" smtClean="0"/>
              <a:t>Site 3: Old Growth</a:t>
            </a:r>
          </a:p>
          <a:p>
            <a:endParaRPr lang="en-US" dirty="0"/>
          </a:p>
        </p:txBody>
      </p:sp>
      <p:sp>
        <p:nvSpPr>
          <p:cNvPr id="68" name="TextBox 67"/>
          <p:cNvSpPr txBox="1"/>
          <p:nvPr/>
        </p:nvSpPr>
        <p:spPr>
          <a:xfrm>
            <a:off x="25953976" y="25208575"/>
            <a:ext cx="3581400" cy="430887"/>
          </a:xfrm>
          <a:prstGeom prst="rect">
            <a:avLst/>
          </a:prstGeom>
          <a:noFill/>
        </p:spPr>
        <p:txBody>
          <a:bodyPr wrap="square" rtlCol="0">
            <a:spAutoFit/>
          </a:bodyPr>
          <a:lstStyle/>
          <a:p>
            <a:r>
              <a:rPr lang="en-US" sz="2200" dirty="0" smtClean="0"/>
              <a:t>Site 4: Garden</a:t>
            </a:r>
          </a:p>
          <a:p>
            <a:endParaRPr lang="en-US" dirty="0"/>
          </a:p>
        </p:txBody>
      </p:sp>
      <p:pic>
        <p:nvPicPr>
          <p:cNvPr id="70" name="Picture 69"/>
          <p:cNvPicPr>
            <a:picLocks noChangeAspect="1"/>
          </p:cNvPicPr>
          <p:nvPr/>
        </p:nvPicPr>
        <p:blipFill>
          <a:blip r:embed="rId8"/>
          <a:stretch>
            <a:fillRect/>
          </a:stretch>
        </p:blipFill>
        <p:spPr>
          <a:xfrm>
            <a:off x="25953976" y="25639462"/>
            <a:ext cx="5140270" cy="6669338"/>
          </a:xfrm>
          <a:prstGeom prst="rect">
            <a:avLst/>
          </a:prstGeom>
        </p:spPr>
      </p:pic>
      <p:sp>
        <p:nvSpPr>
          <p:cNvPr id="73" name="TextBox 72"/>
          <p:cNvSpPr txBox="1"/>
          <p:nvPr/>
        </p:nvSpPr>
        <p:spPr>
          <a:xfrm>
            <a:off x="13090865" y="25357961"/>
            <a:ext cx="5654335" cy="861774"/>
          </a:xfrm>
          <a:prstGeom prst="rect">
            <a:avLst/>
          </a:prstGeom>
          <a:noFill/>
        </p:spPr>
        <p:txBody>
          <a:bodyPr wrap="square" rtlCol="0">
            <a:spAutoFit/>
          </a:bodyPr>
          <a:lstStyle/>
          <a:p>
            <a:r>
              <a:rPr lang="en-US" sz="5000" b="1" u="sng" dirty="0" smtClean="0"/>
              <a:t>Sample Locations:</a:t>
            </a:r>
            <a:endParaRPr lang="en-US" sz="5000" b="1" u="sng"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909</TotalTime>
  <Words>1070</Words>
  <Application>Microsoft Macintosh PowerPoint</Application>
  <PresentationFormat>Custom</PresentationFormat>
  <Paragraphs>59</Paragraphs>
  <Slides>1</Slides>
  <Notes>0</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Company>unh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caleb maney</dc:creator>
  <cp:lastModifiedBy>caleb maney</cp:lastModifiedBy>
  <cp:revision>98</cp:revision>
  <dcterms:created xsi:type="dcterms:W3CDTF">2013-04-26T15:52:43Z</dcterms:created>
  <dcterms:modified xsi:type="dcterms:W3CDTF">2013-04-26T19:10:49Z</dcterms:modified>
</cp:coreProperties>
</file>