
<file path=[Content_Types].xml><?xml version="1.0" encoding="utf-8"?>
<Types xmlns="http://schemas.openxmlformats.org/package/2006/content-types">
  <Default Extension="xml" ContentType="application/xml"/>
  <Default Extension="jpg" ContentType="image/jpeg"/>
  <Default Extension="jpeg" ContentType="image/jpeg"/>
  <Default Extension="emf" ContentType="image/x-emf"/>
  <Default Extension="rels" ContentType="application/vnd.openxmlformats-package.relationships+xml"/>
  <Default Extension="vml" ContentType="application/vnd.openxmlformats-officedocument.vmlDrawing"/>
  <Default Extension="docx" ContentType="application/vnd.openxmlformats-officedocument.wordprocessingml.document"/>
  <Default Extension="bin" ContentType="application/vnd.openxmlformats-officedocument.presentationml.printerSettings"/>
  <Default Extension="png" ContentType="image/p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4" Type="http://schemas.openxmlformats.org/officeDocument/2006/relationships/extended-properties" Target="docProps/app.xml"/><Relationship Id="rId1" Type="http://schemas.openxmlformats.org/officeDocument/2006/relationships/officeDocument" Target="ppt/presentation.xml"/><Relationship Id="rId2" Type="http://schemas.openxmlformats.org/package/2006/relationships/metadata/thumbnail" Target="docProps/thumbnail.jpeg"/></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3"/>
  </p:notesMasterIdLst>
  <p:sldIdLst>
    <p:sldId id="256" r:id="rId2"/>
  </p:sldIdLst>
  <p:sldSz cx="30175200" cy="42062400"/>
  <p:notesSz cx="6858000" cy="9144000"/>
  <p:defaultTextStyle>
    <a:defPPr>
      <a:defRPr lang="en-US"/>
    </a:defPPr>
    <a:lvl1pPr marL="0" algn="l" defTabSz="2063892" rtl="0" eaLnBrk="1" latinLnBrk="0" hangingPunct="1">
      <a:defRPr sz="8100" kern="1200">
        <a:solidFill>
          <a:schemeClr val="tx1"/>
        </a:solidFill>
        <a:latin typeface="+mn-lt"/>
        <a:ea typeface="+mn-ea"/>
        <a:cs typeface="+mn-cs"/>
      </a:defRPr>
    </a:lvl1pPr>
    <a:lvl2pPr marL="2063892" algn="l" defTabSz="2063892" rtl="0" eaLnBrk="1" latinLnBrk="0" hangingPunct="1">
      <a:defRPr sz="8100" kern="1200">
        <a:solidFill>
          <a:schemeClr val="tx1"/>
        </a:solidFill>
        <a:latin typeface="+mn-lt"/>
        <a:ea typeface="+mn-ea"/>
        <a:cs typeface="+mn-cs"/>
      </a:defRPr>
    </a:lvl2pPr>
    <a:lvl3pPr marL="4127784" algn="l" defTabSz="2063892" rtl="0" eaLnBrk="1" latinLnBrk="0" hangingPunct="1">
      <a:defRPr sz="8100" kern="1200">
        <a:solidFill>
          <a:schemeClr val="tx1"/>
        </a:solidFill>
        <a:latin typeface="+mn-lt"/>
        <a:ea typeface="+mn-ea"/>
        <a:cs typeface="+mn-cs"/>
      </a:defRPr>
    </a:lvl3pPr>
    <a:lvl4pPr marL="6191677" algn="l" defTabSz="2063892" rtl="0" eaLnBrk="1" latinLnBrk="0" hangingPunct="1">
      <a:defRPr sz="8100" kern="1200">
        <a:solidFill>
          <a:schemeClr val="tx1"/>
        </a:solidFill>
        <a:latin typeface="+mn-lt"/>
        <a:ea typeface="+mn-ea"/>
        <a:cs typeface="+mn-cs"/>
      </a:defRPr>
    </a:lvl4pPr>
    <a:lvl5pPr marL="8255569" algn="l" defTabSz="2063892" rtl="0" eaLnBrk="1" latinLnBrk="0" hangingPunct="1">
      <a:defRPr sz="8100" kern="1200">
        <a:solidFill>
          <a:schemeClr val="tx1"/>
        </a:solidFill>
        <a:latin typeface="+mn-lt"/>
        <a:ea typeface="+mn-ea"/>
        <a:cs typeface="+mn-cs"/>
      </a:defRPr>
    </a:lvl5pPr>
    <a:lvl6pPr marL="10319461" algn="l" defTabSz="2063892" rtl="0" eaLnBrk="1" latinLnBrk="0" hangingPunct="1">
      <a:defRPr sz="8100" kern="1200">
        <a:solidFill>
          <a:schemeClr val="tx1"/>
        </a:solidFill>
        <a:latin typeface="+mn-lt"/>
        <a:ea typeface="+mn-ea"/>
        <a:cs typeface="+mn-cs"/>
      </a:defRPr>
    </a:lvl6pPr>
    <a:lvl7pPr marL="12383353" algn="l" defTabSz="2063892" rtl="0" eaLnBrk="1" latinLnBrk="0" hangingPunct="1">
      <a:defRPr sz="8100" kern="1200">
        <a:solidFill>
          <a:schemeClr val="tx1"/>
        </a:solidFill>
        <a:latin typeface="+mn-lt"/>
        <a:ea typeface="+mn-ea"/>
        <a:cs typeface="+mn-cs"/>
      </a:defRPr>
    </a:lvl7pPr>
    <a:lvl8pPr marL="14447246" algn="l" defTabSz="2063892" rtl="0" eaLnBrk="1" latinLnBrk="0" hangingPunct="1">
      <a:defRPr sz="8100" kern="1200">
        <a:solidFill>
          <a:schemeClr val="tx1"/>
        </a:solidFill>
        <a:latin typeface="+mn-lt"/>
        <a:ea typeface="+mn-ea"/>
        <a:cs typeface="+mn-cs"/>
      </a:defRPr>
    </a:lvl8pPr>
    <a:lvl9pPr marL="16511138" algn="l" defTabSz="2063892" rtl="0" eaLnBrk="1" latinLnBrk="0" hangingPunct="1">
      <a:defRPr sz="81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prnPr scaleToFitPaper="1"/>
  <p:clrMru>
    <a:srgbClr val="79BF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snapToObjects="1">
      <p:cViewPr>
        <p:scale>
          <a:sx n="33" d="100"/>
          <a:sy n="33" d="100"/>
        </p:scale>
        <p:origin x="-360" y="4528"/>
      </p:cViewPr>
      <p:guideLst>
        <p:guide orient="horz" pos="13248"/>
        <p:guide pos="9504"/>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notesMaster" Target="notesMasters/notesMaster1.xml"/><Relationship Id="rId4" Type="http://schemas.openxmlformats.org/officeDocument/2006/relationships/printerSettings" Target="printerSettings/printerSettings1.bin"/><Relationship Id="rId5" Type="http://schemas.openxmlformats.org/officeDocument/2006/relationships/presProps" Target="presProps.xml"/><Relationship Id="rId6" Type="http://schemas.openxmlformats.org/officeDocument/2006/relationships/viewProps" Target="viewProps.xml"/><Relationship Id="rId7" Type="http://schemas.openxmlformats.org/officeDocument/2006/relationships/theme" Target="theme/theme1.xml"/><Relationship Id="rId8"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drawings/_rels/vmlDrawing1.vml.rels><?xml version="1.0" encoding="UTF-8" standalone="yes"?>
<Relationships xmlns="http://schemas.openxmlformats.org/package/2006/relationships"><Relationship Id="rId3" Type="http://schemas.openxmlformats.org/officeDocument/2006/relationships/image" Target="../media/image3.emf"/><Relationship Id="rId4" Type="http://schemas.openxmlformats.org/officeDocument/2006/relationships/image" Target="../media/image4.emf"/><Relationship Id="rId5" Type="http://schemas.openxmlformats.org/officeDocument/2006/relationships/image" Target="../media/image5.emf"/><Relationship Id="rId1" Type="http://schemas.openxmlformats.org/officeDocument/2006/relationships/image" Target="../media/image1.emf"/><Relationship Id="rId2" Type="http://schemas.openxmlformats.org/officeDocument/2006/relationships/image" Target="../media/image2.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C06F9D2-5396-F444-9B5D-75B0100F6841}" type="datetimeFigureOut">
              <a:rPr lang="en-US" smtClean="0"/>
              <a:t>4/29/13</a:t>
            </a:fld>
            <a:endParaRPr lang="en-US"/>
          </a:p>
        </p:txBody>
      </p:sp>
      <p:sp>
        <p:nvSpPr>
          <p:cNvPr id="4" name="Slide Image Placeholder 3"/>
          <p:cNvSpPr>
            <a:spLocks noGrp="1" noRot="1" noChangeAspect="1"/>
          </p:cNvSpPr>
          <p:nvPr>
            <p:ph type="sldImg" idx="2"/>
          </p:nvPr>
        </p:nvSpPr>
        <p:spPr>
          <a:xfrm>
            <a:off x="2198688" y="685800"/>
            <a:ext cx="2460625"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608E7D9-D40C-8D41-BEBA-1E1036D64769}" type="slidenum">
              <a:rPr lang="en-US" smtClean="0"/>
              <a:t>‹#›</a:t>
            </a:fld>
            <a:endParaRPr lang="en-US"/>
          </a:p>
        </p:txBody>
      </p:sp>
    </p:spTree>
    <p:extLst>
      <p:ext uri="{BB962C8B-B14F-4D97-AF65-F5344CB8AC3E}">
        <p14:creationId xmlns:p14="http://schemas.microsoft.com/office/powerpoint/2010/main" val="2662102310"/>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3608E7D9-D40C-8D41-BEBA-1E1036D64769}" type="slidenum">
              <a:rPr lang="en-US" smtClean="0"/>
              <a:t>1</a:t>
            </a:fld>
            <a:endParaRPr lang="en-US"/>
          </a:p>
        </p:txBody>
      </p:sp>
    </p:spTree>
    <p:extLst>
      <p:ext uri="{BB962C8B-B14F-4D97-AF65-F5344CB8AC3E}">
        <p14:creationId xmlns:p14="http://schemas.microsoft.com/office/powerpoint/2010/main" val="215971062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63140" y="13066610"/>
            <a:ext cx="25648920" cy="9016153"/>
          </a:xfrm>
        </p:spPr>
        <p:txBody>
          <a:bodyPr/>
          <a:lstStyle/>
          <a:p>
            <a:r>
              <a:rPr lang="en-US" smtClean="0"/>
              <a:t>Click to edit Master title style</a:t>
            </a:r>
            <a:endParaRPr lang="en-US"/>
          </a:p>
        </p:txBody>
      </p:sp>
      <p:sp>
        <p:nvSpPr>
          <p:cNvPr id="3" name="Subtitle 2"/>
          <p:cNvSpPr>
            <a:spLocks noGrp="1"/>
          </p:cNvSpPr>
          <p:nvPr>
            <p:ph type="subTitle" idx="1"/>
          </p:nvPr>
        </p:nvSpPr>
        <p:spPr>
          <a:xfrm>
            <a:off x="4526280" y="23835360"/>
            <a:ext cx="21122640" cy="10749280"/>
          </a:xfrm>
        </p:spPr>
        <p:txBody>
          <a:bodyPr/>
          <a:lstStyle>
            <a:lvl1pPr marL="0" indent="0" algn="ctr">
              <a:buNone/>
              <a:defRPr>
                <a:solidFill>
                  <a:schemeClr val="tx1">
                    <a:tint val="75000"/>
                  </a:schemeClr>
                </a:solidFill>
              </a:defRPr>
            </a:lvl1pPr>
            <a:lvl2pPr marL="2063892" indent="0" algn="ctr">
              <a:buNone/>
              <a:defRPr>
                <a:solidFill>
                  <a:schemeClr val="tx1">
                    <a:tint val="75000"/>
                  </a:schemeClr>
                </a:solidFill>
              </a:defRPr>
            </a:lvl2pPr>
            <a:lvl3pPr marL="4127784" indent="0" algn="ctr">
              <a:buNone/>
              <a:defRPr>
                <a:solidFill>
                  <a:schemeClr val="tx1">
                    <a:tint val="75000"/>
                  </a:schemeClr>
                </a:solidFill>
              </a:defRPr>
            </a:lvl3pPr>
            <a:lvl4pPr marL="6191677" indent="0" algn="ctr">
              <a:buNone/>
              <a:defRPr>
                <a:solidFill>
                  <a:schemeClr val="tx1">
                    <a:tint val="75000"/>
                  </a:schemeClr>
                </a:solidFill>
              </a:defRPr>
            </a:lvl4pPr>
            <a:lvl5pPr marL="8255569" indent="0" algn="ctr">
              <a:buNone/>
              <a:defRPr>
                <a:solidFill>
                  <a:schemeClr val="tx1">
                    <a:tint val="75000"/>
                  </a:schemeClr>
                </a:solidFill>
              </a:defRPr>
            </a:lvl5pPr>
            <a:lvl6pPr marL="10319461" indent="0" algn="ctr">
              <a:buNone/>
              <a:defRPr>
                <a:solidFill>
                  <a:schemeClr val="tx1">
                    <a:tint val="75000"/>
                  </a:schemeClr>
                </a:solidFill>
              </a:defRPr>
            </a:lvl6pPr>
            <a:lvl7pPr marL="12383353" indent="0" algn="ctr">
              <a:buNone/>
              <a:defRPr>
                <a:solidFill>
                  <a:schemeClr val="tx1">
                    <a:tint val="75000"/>
                  </a:schemeClr>
                </a:solidFill>
              </a:defRPr>
            </a:lvl7pPr>
            <a:lvl8pPr marL="14447246" indent="0" algn="ctr">
              <a:buNone/>
              <a:defRPr>
                <a:solidFill>
                  <a:schemeClr val="tx1">
                    <a:tint val="75000"/>
                  </a:schemeClr>
                </a:solidFill>
              </a:defRPr>
            </a:lvl8pPr>
            <a:lvl9pPr marL="16511138"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E6767A94-8BEE-204F-8E53-B217DE7D47F3}" type="datetimeFigureOut">
              <a:rPr lang="en-US" smtClean="0"/>
              <a:t>4/29/13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33885763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67A94-8BEE-204F-8E53-B217DE7D47F3}" type="datetimeFigureOut">
              <a:rPr lang="en-US" smtClean="0"/>
              <a:t>4/29/13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283812049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383633" y="27028990"/>
            <a:ext cx="25648920" cy="8354060"/>
          </a:xfrm>
        </p:spPr>
        <p:txBody>
          <a:bodyPr anchor="t"/>
          <a:lstStyle>
            <a:lvl1pPr algn="l">
              <a:defRPr sz="18100" b="1" cap="all"/>
            </a:lvl1pPr>
          </a:lstStyle>
          <a:p>
            <a:r>
              <a:rPr lang="en-US" smtClean="0"/>
              <a:t>Click to edit Master title style</a:t>
            </a:r>
            <a:endParaRPr lang="en-US"/>
          </a:p>
        </p:txBody>
      </p:sp>
      <p:sp>
        <p:nvSpPr>
          <p:cNvPr id="3" name="Text Placeholder 2"/>
          <p:cNvSpPr>
            <a:spLocks noGrp="1"/>
          </p:cNvSpPr>
          <p:nvPr>
            <p:ph type="body" idx="1"/>
          </p:nvPr>
        </p:nvSpPr>
        <p:spPr>
          <a:xfrm>
            <a:off x="2383633" y="17827843"/>
            <a:ext cx="25648920" cy="9201147"/>
          </a:xfrm>
        </p:spPr>
        <p:txBody>
          <a:bodyPr anchor="b"/>
          <a:lstStyle>
            <a:lvl1pPr marL="0" indent="0">
              <a:buNone/>
              <a:defRPr sz="9000">
                <a:solidFill>
                  <a:schemeClr val="tx1">
                    <a:tint val="75000"/>
                  </a:schemeClr>
                </a:solidFill>
              </a:defRPr>
            </a:lvl1pPr>
            <a:lvl2pPr marL="2063892" indent="0">
              <a:buNone/>
              <a:defRPr sz="8100">
                <a:solidFill>
                  <a:schemeClr val="tx1">
                    <a:tint val="75000"/>
                  </a:schemeClr>
                </a:solidFill>
              </a:defRPr>
            </a:lvl2pPr>
            <a:lvl3pPr marL="4127784" indent="0">
              <a:buNone/>
              <a:defRPr sz="7200">
                <a:solidFill>
                  <a:schemeClr val="tx1">
                    <a:tint val="75000"/>
                  </a:schemeClr>
                </a:solidFill>
              </a:defRPr>
            </a:lvl3pPr>
            <a:lvl4pPr marL="6191677" indent="0">
              <a:buNone/>
              <a:defRPr sz="6300">
                <a:solidFill>
                  <a:schemeClr val="tx1">
                    <a:tint val="75000"/>
                  </a:schemeClr>
                </a:solidFill>
              </a:defRPr>
            </a:lvl4pPr>
            <a:lvl5pPr marL="8255569" indent="0">
              <a:buNone/>
              <a:defRPr sz="6300">
                <a:solidFill>
                  <a:schemeClr val="tx1">
                    <a:tint val="75000"/>
                  </a:schemeClr>
                </a:solidFill>
              </a:defRPr>
            </a:lvl5pPr>
            <a:lvl6pPr marL="10319461" indent="0">
              <a:buNone/>
              <a:defRPr sz="6300">
                <a:solidFill>
                  <a:schemeClr val="tx1">
                    <a:tint val="75000"/>
                  </a:schemeClr>
                </a:solidFill>
              </a:defRPr>
            </a:lvl6pPr>
            <a:lvl7pPr marL="12383353" indent="0">
              <a:buNone/>
              <a:defRPr sz="6300">
                <a:solidFill>
                  <a:schemeClr val="tx1">
                    <a:tint val="75000"/>
                  </a:schemeClr>
                </a:solidFill>
              </a:defRPr>
            </a:lvl7pPr>
            <a:lvl8pPr marL="14447246" indent="0">
              <a:buNone/>
              <a:defRPr sz="6300">
                <a:solidFill>
                  <a:schemeClr val="tx1">
                    <a:tint val="75000"/>
                  </a:schemeClr>
                </a:solidFill>
              </a:defRPr>
            </a:lvl8pPr>
            <a:lvl9pPr marL="16511138" indent="0">
              <a:buNone/>
              <a:defRPr sz="63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767A94-8BEE-204F-8E53-B217DE7D47F3}" type="datetimeFigureOut">
              <a:rPr lang="en-US" smtClean="0"/>
              <a:t>4/29/13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268971231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508760" y="9814563"/>
            <a:ext cx="13327380" cy="27759240"/>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15339060" y="9814563"/>
            <a:ext cx="13327380" cy="27759240"/>
          </a:xfrm>
        </p:spPr>
        <p:txBody>
          <a:bodyPr/>
          <a:lstStyle>
            <a:lvl1pPr>
              <a:defRPr sz="12600"/>
            </a:lvl1pPr>
            <a:lvl2pPr>
              <a:defRPr sz="10800"/>
            </a:lvl2pPr>
            <a:lvl3pPr>
              <a:defRPr sz="9000"/>
            </a:lvl3pPr>
            <a:lvl4pPr>
              <a:defRPr sz="8100"/>
            </a:lvl4pPr>
            <a:lvl5pPr>
              <a:defRPr sz="8100"/>
            </a:lvl5pPr>
            <a:lvl6pPr>
              <a:defRPr sz="8100"/>
            </a:lvl6pPr>
            <a:lvl7pPr>
              <a:defRPr sz="8100"/>
            </a:lvl7pPr>
            <a:lvl8pPr>
              <a:defRPr sz="8100"/>
            </a:lvl8pPr>
            <a:lvl9pPr>
              <a:defRPr sz="81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E6767A94-8BEE-204F-8E53-B217DE7D47F3}" type="datetimeFigureOut">
              <a:rPr lang="en-US" smtClean="0"/>
              <a:t>4/29/13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15428380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508760" y="9415360"/>
            <a:ext cx="13332620" cy="3923874"/>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4" name="Content Placeholder 3"/>
          <p:cNvSpPr>
            <a:spLocks noGrp="1"/>
          </p:cNvSpPr>
          <p:nvPr>
            <p:ph sz="half" idx="2"/>
          </p:nvPr>
        </p:nvSpPr>
        <p:spPr>
          <a:xfrm>
            <a:off x="1508760" y="13339234"/>
            <a:ext cx="13332620" cy="24234566"/>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15328584" y="9415360"/>
            <a:ext cx="13337858" cy="3923874"/>
          </a:xfrm>
        </p:spPr>
        <p:txBody>
          <a:bodyPr anchor="b"/>
          <a:lstStyle>
            <a:lvl1pPr marL="0" indent="0">
              <a:buNone/>
              <a:defRPr sz="10800" b="1"/>
            </a:lvl1pPr>
            <a:lvl2pPr marL="2063892" indent="0">
              <a:buNone/>
              <a:defRPr sz="9000" b="1"/>
            </a:lvl2pPr>
            <a:lvl3pPr marL="4127784" indent="0">
              <a:buNone/>
              <a:defRPr sz="8100" b="1"/>
            </a:lvl3pPr>
            <a:lvl4pPr marL="6191677" indent="0">
              <a:buNone/>
              <a:defRPr sz="7200" b="1"/>
            </a:lvl4pPr>
            <a:lvl5pPr marL="8255569" indent="0">
              <a:buNone/>
              <a:defRPr sz="7200" b="1"/>
            </a:lvl5pPr>
            <a:lvl6pPr marL="10319461" indent="0">
              <a:buNone/>
              <a:defRPr sz="7200" b="1"/>
            </a:lvl6pPr>
            <a:lvl7pPr marL="12383353" indent="0">
              <a:buNone/>
              <a:defRPr sz="7200" b="1"/>
            </a:lvl7pPr>
            <a:lvl8pPr marL="14447246" indent="0">
              <a:buNone/>
              <a:defRPr sz="7200" b="1"/>
            </a:lvl8pPr>
            <a:lvl9pPr marL="16511138" indent="0">
              <a:buNone/>
              <a:defRPr sz="7200" b="1"/>
            </a:lvl9pPr>
          </a:lstStyle>
          <a:p>
            <a:pPr lvl="0"/>
            <a:r>
              <a:rPr lang="en-US" smtClean="0"/>
              <a:t>Click to edit Master text styles</a:t>
            </a:r>
          </a:p>
        </p:txBody>
      </p:sp>
      <p:sp>
        <p:nvSpPr>
          <p:cNvPr id="6" name="Content Placeholder 5"/>
          <p:cNvSpPr>
            <a:spLocks noGrp="1"/>
          </p:cNvSpPr>
          <p:nvPr>
            <p:ph sz="quarter" idx="4"/>
          </p:nvPr>
        </p:nvSpPr>
        <p:spPr>
          <a:xfrm>
            <a:off x="15328584" y="13339234"/>
            <a:ext cx="13337858" cy="24234566"/>
          </a:xfrm>
        </p:spPr>
        <p:txBody>
          <a:bodyPr/>
          <a:lstStyle>
            <a:lvl1pPr>
              <a:defRPr sz="10800"/>
            </a:lvl1pPr>
            <a:lvl2pPr>
              <a:defRPr sz="9000"/>
            </a:lvl2pPr>
            <a:lvl3pPr>
              <a:defRPr sz="8100"/>
            </a:lvl3pPr>
            <a:lvl4pPr>
              <a:defRPr sz="7200"/>
            </a:lvl4pPr>
            <a:lvl5pPr>
              <a:defRPr sz="7200"/>
            </a:lvl5pPr>
            <a:lvl6pPr>
              <a:defRPr sz="7200"/>
            </a:lvl6pPr>
            <a:lvl7pPr>
              <a:defRPr sz="7200"/>
            </a:lvl7pPr>
            <a:lvl8pPr>
              <a:defRPr sz="7200"/>
            </a:lvl8pPr>
            <a:lvl9pPr>
              <a:defRPr sz="7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E6767A94-8BEE-204F-8E53-B217DE7D47F3}" type="datetimeFigureOut">
              <a:rPr lang="en-US" smtClean="0"/>
              <a:t>4/29/13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30856000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E6767A94-8BEE-204F-8E53-B217DE7D47F3}" type="datetimeFigureOut">
              <a:rPr lang="en-US" smtClean="0"/>
              <a:t>4/29/13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11245791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767A94-8BEE-204F-8E53-B217DE7D47F3}" type="datetimeFigureOut">
              <a:rPr lang="en-US" smtClean="0"/>
              <a:t>4/29/13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21165328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08762" y="1674707"/>
            <a:ext cx="9927433" cy="7127240"/>
          </a:xfrm>
        </p:spPr>
        <p:txBody>
          <a:bodyPr anchor="b"/>
          <a:lstStyle>
            <a:lvl1pPr algn="l">
              <a:defRPr sz="9000" b="1"/>
            </a:lvl1pPr>
          </a:lstStyle>
          <a:p>
            <a:r>
              <a:rPr lang="en-US" smtClean="0"/>
              <a:t>Click to edit Master title style</a:t>
            </a:r>
            <a:endParaRPr lang="en-US"/>
          </a:p>
        </p:txBody>
      </p:sp>
      <p:sp>
        <p:nvSpPr>
          <p:cNvPr id="3" name="Content Placeholder 2"/>
          <p:cNvSpPr>
            <a:spLocks noGrp="1"/>
          </p:cNvSpPr>
          <p:nvPr>
            <p:ph idx="1"/>
          </p:nvPr>
        </p:nvSpPr>
        <p:spPr>
          <a:xfrm>
            <a:off x="11797665" y="1674710"/>
            <a:ext cx="16868775" cy="35899093"/>
          </a:xfrm>
        </p:spPr>
        <p:txBody>
          <a:bodyPr/>
          <a:lstStyle>
            <a:lvl1pPr>
              <a:defRPr sz="14400"/>
            </a:lvl1pPr>
            <a:lvl2pPr>
              <a:defRPr sz="12600"/>
            </a:lvl2pPr>
            <a:lvl3pPr>
              <a:defRPr sz="10800"/>
            </a:lvl3pPr>
            <a:lvl4pPr>
              <a:defRPr sz="9000"/>
            </a:lvl4pPr>
            <a:lvl5pPr>
              <a:defRPr sz="9000"/>
            </a:lvl5pPr>
            <a:lvl6pPr>
              <a:defRPr sz="9000"/>
            </a:lvl6pPr>
            <a:lvl7pPr>
              <a:defRPr sz="9000"/>
            </a:lvl7pPr>
            <a:lvl8pPr>
              <a:defRPr sz="9000"/>
            </a:lvl8pPr>
            <a:lvl9pPr>
              <a:defRPr sz="9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1508762" y="8801950"/>
            <a:ext cx="9927433" cy="28771853"/>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67A94-8BEE-204F-8E53-B217DE7D47F3}" type="datetimeFigureOut">
              <a:rPr lang="en-US" smtClean="0"/>
              <a:t>4/29/13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266998156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914550" y="29443680"/>
            <a:ext cx="18105120" cy="3475993"/>
          </a:xfrm>
        </p:spPr>
        <p:txBody>
          <a:bodyPr anchor="b"/>
          <a:lstStyle>
            <a:lvl1pPr algn="l">
              <a:defRPr sz="9000" b="1"/>
            </a:lvl1pPr>
          </a:lstStyle>
          <a:p>
            <a:r>
              <a:rPr lang="en-US" smtClean="0"/>
              <a:t>Click to edit Master title style</a:t>
            </a:r>
            <a:endParaRPr lang="en-US"/>
          </a:p>
        </p:txBody>
      </p:sp>
      <p:sp>
        <p:nvSpPr>
          <p:cNvPr id="3" name="Picture Placeholder 2"/>
          <p:cNvSpPr>
            <a:spLocks noGrp="1"/>
          </p:cNvSpPr>
          <p:nvPr>
            <p:ph type="pic" idx="1"/>
          </p:nvPr>
        </p:nvSpPr>
        <p:spPr>
          <a:xfrm>
            <a:off x="5914550" y="3758353"/>
            <a:ext cx="18105120" cy="25237440"/>
          </a:xfrm>
        </p:spPr>
        <p:txBody>
          <a:bodyPr/>
          <a:lstStyle>
            <a:lvl1pPr marL="0" indent="0">
              <a:buNone/>
              <a:defRPr sz="14400"/>
            </a:lvl1pPr>
            <a:lvl2pPr marL="2063892" indent="0">
              <a:buNone/>
              <a:defRPr sz="12600"/>
            </a:lvl2pPr>
            <a:lvl3pPr marL="4127784" indent="0">
              <a:buNone/>
              <a:defRPr sz="10800"/>
            </a:lvl3pPr>
            <a:lvl4pPr marL="6191677" indent="0">
              <a:buNone/>
              <a:defRPr sz="9000"/>
            </a:lvl4pPr>
            <a:lvl5pPr marL="8255569" indent="0">
              <a:buNone/>
              <a:defRPr sz="9000"/>
            </a:lvl5pPr>
            <a:lvl6pPr marL="10319461" indent="0">
              <a:buNone/>
              <a:defRPr sz="9000"/>
            </a:lvl6pPr>
            <a:lvl7pPr marL="12383353" indent="0">
              <a:buNone/>
              <a:defRPr sz="9000"/>
            </a:lvl7pPr>
            <a:lvl8pPr marL="14447246" indent="0">
              <a:buNone/>
              <a:defRPr sz="9000"/>
            </a:lvl8pPr>
            <a:lvl9pPr marL="16511138" indent="0">
              <a:buNone/>
              <a:defRPr sz="9000"/>
            </a:lvl9pPr>
          </a:lstStyle>
          <a:p>
            <a:endParaRPr lang="en-US"/>
          </a:p>
        </p:txBody>
      </p:sp>
      <p:sp>
        <p:nvSpPr>
          <p:cNvPr id="4" name="Text Placeholder 3"/>
          <p:cNvSpPr>
            <a:spLocks noGrp="1"/>
          </p:cNvSpPr>
          <p:nvPr>
            <p:ph type="body" sz="half" idx="2"/>
          </p:nvPr>
        </p:nvSpPr>
        <p:spPr>
          <a:xfrm>
            <a:off x="5914550" y="32919673"/>
            <a:ext cx="18105120" cy="4936487"/>
          </a:xfrm>
        </p:spPr>
        <p:txBody>
          <a:bodyPr/>
          <a:lstStyle>
            <a:lvl1pPr marL="0" indent="0">
              <a:buNone/>
              <a:defRPr sz="6300"/>
            </a:lvl1pPr>
            <a:lvl2pPr marL="2063892" indent="0">
              <a:buNone/>
              <a:defRPr sz="5400"/>
            </a:lvl2pPr>
            <a:lvl3pPr marL="4127784" indent="0">
              <a:buNone/>
              <a:defRPr sz="4500"/>
            </a:lvl3pPr>
            <a:lvl4pPr marL="6191677" indent="0">
              <a:buNone/>
              <a:defRPr sz="4100"/>
            </a:lvl4pPr>
            <a:lvl5pPr marL="8255569" indent="0">
              <a:buNone/>
              <a:defRPr sz="4100"/>
            </a:lvl5pPr>
            <a:lvl6pPr marL="10319461" indent="0">
              <a:buNone/>
              <a:defRPr sz="4100"/>
            </a:lvl6pPr>
            <a:lvl7pPr marL="12383353" indent="0">
              <a:buNone/>
              <a:defRPr sz="4100"/>
            </a:lvl7pPr>
            <a:lvl8pPr marL="14447246" indent="0">
              <a:buNone/>
              <a:defRPr sz="4100"/>
            </a:lvl8pPr>
            <a:lvl9pPr marL="16511138" indent="0">
              <a:buNone/>
              <a:defRPr sz="41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767A94-8BEE-204F-8E53-B217DE7D47F3}" type="datetimeFigureOut">
              <a:rPr lang="en-US" smtClean="0"/>
              <a:t>4/29/13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23193462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67A94-8BEE-204F-8E53-B217DE7D47F3}" type="datetimeFigureOut">
              <a:rPr lang="en-US" smtClean="0"/>
              <a:t>4/29/13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37020289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877020" y="1684450"/>
            <a:ext cx="6789420" cy="3588935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508760" y="1684450"/>
            <a:ext cx="19865340" cy="35889353"/>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6767A94-8BEE-204F-8E53-B217DE7D47F3}" type="datetimeFigureOut">
              <a:rPr lang="en-US" smtClean="0"/>
              <a:t>4/29/13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044DA07C-D9CF-6646-A37C-E029D13E69EE}" type="slidenum">
              <a:rPr lang="en-US" smtClean="0"/>
              <a:t>‹#›</a:t>
            </a:fld>
            <a:endParaRPr lang="en-US"/>
          </a:p>
        </p:txBody>
      </p:sp>
    </p:spTree>
    <p:extLst>
      <p:ext uri="{BB962C8B-B14F-4D97-AF65-F5344CB8AC3E}">
        <p14:creationId xmlns:p14="http://schemas.microsoft.com/office/powerpoint/2010/main" val="1553731438"/>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508760" y="1684446"/>
            <a:ext cx="27157680" cy="7010400"/>
          </a:xfrm>
          <a:prstGeom prst="rect">
            <a:avLst/>
          </a:prstGeom>
        </p:spPr>
        <p:txBody>
          <a:bodyPr vert="horz" lIns="412778" tIns="206389" rIns="412778" bIns="206389"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1508760" y="9814563"/>
            <a:ext cx="27157680" cy="27759240"/>
          </a:xfrm>
          <a:prstGeom prst="rect">
            <a:avLst/>
          </a:prstGeom>
        </p:spPr>
        <p:txBody>
          <a:bodyPr vert="horz" lIns="412778" tIns="206389" rIns="412778" bIns="206389"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1508760" y="38985617"/>
            <a:ext cx="7040880" cy="2239433"/>
          </a:xfrm>
          <a:prstGeom prst="rect">
            <a:avLst/>
          </a:prstGeom>
        </p:spPr>
        <p:txBody>
          <a:bodyPr vert="horz" lIns="412778" tIns="206389" rIns="412778" bIns="206389" rtlCol="0" anchor="ctr"/>
          <a:lstStyle>
            <a:lvl1pPr algn="l">
              <a:defRPr sz="5400">
                <a:solidFill>
                  <a:schemeClr val="tx1">
                    <a:tint val="75000"/>
                  </a:schemeClr>
                </a:solidFill>
              </a:defRPr>
            </a:lvl1pPr>
          </a:lstStyle>
          <a:p>
            <a:fld id="{E6767A94-8BEE-204F-8E53-B217DE7D47F3}" type="datetimeFigureOut">
              <a:rPr lang="en-US" smtClean="0"/>
              <a:t>4/29/13</a:t>
            </a:fld>
            <a:endParaRPr lang="en-US"/>
          </a:p>
        </p:txBody>
      </p:sp>
      <p:sp>
        <p:nvSpPr>
          <p:cNvPr id="5" name="Footer Placeholder 4"/>
          <p:cNvSpPr>
            <a:spLocks noGrp="1"/>
          </p:cNvSpPr>
          <p:nvPr>
            <p:ph type="ftr" sz="quarter" idx="3"/>
          </p:nvPr>
        </p:nvSpPr>
        <p:spPr>
          <a:xfrm>
            <a:off x="10309860" y="38985617"/>
            <a:ext cx="9555480" cy="2239433"/>
          </a:xfrm>
          <a:prstGeom prst="rect">
            <a:avLst/>
          </a:prstGeom>
        </p:spPr>
        <p:txBody>
          <a:bodyPr vert="horz" lIns="412778" tIns="206389" rIns="412778" bIns="206389" rtlCol="0" anchor="ctr"/>
          <a:lstStyle>
            <a:lvl1pPr algn="ctr">
              <a:defRPr sz="54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21625560" y="38985617"/>
            <a:ext cx="7040880" cy="2239433"/>
          </a:xfrm>
          <a:prstGeom prst="rect">
            <a:avLst/>
          </a:prstGeom>
        </p:spPr>
        <p:txBody>
          <a:bodyPr vert="horz" lIns="412778" tIns="206389" rIns="412778" bIns="206389" rtlCol="0" anchor="ctr"/>
          <a:lstStyle>
            <a:lvl1pPr algn="r">
              <a:defRPr sz="5400">
                <a:solidFill>
                  <a:schemeClr val="tx1">
                    <a:tint val="75000"/>
                  </a:schemeClr>
                </a:solidFill>
              </a:defRPr>
            </a:lvl1pPr>
          </a:lstStyle>
          <a:p>
            <a:fld id="{044DA07C-D9CF-6646-A37C-E029D13E69EE}" type="slidenum">
              <a:rPr lang="en-US" smtClean="0"/>
              <a:t>‹#›</a:t>
            </a:fld>
            <a:endParaRPr lang="en-US"/>
          </a:p>
        </p:txBody>
      </p:sp>
    </p:spTree>
    <p:extLst>
      <p:ext uri="{BB962C8B-B14F-4D97-AF65-F5344CB8AC3E}">
        <p14:creationId xmlns:p14="http://schemas.microsoft.com/office/powerpoint/2010/main" val="25638539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2063892" rtl="0" eaLnBrk="1" latinLnBrk="0" hangingPunct="1">
        <a:spcBef>
          <a:spcPct val="0"/>
        </a:spcBef>
        <a:buNone/>
        <a:defRPr sz="19900" kern="1200">
          <a:solidFill>
            <a:schemeClr val="tx1"/>
          </a:solidFill>
          <a:latin typeface="+mj-lt"/>
          <a:ea typeface="+mj-ea"/>
          <a:cs typeface="+mj-cs"/>
        </a:defRPr>
      </a:lvl1pPr>
    </p:titleStyle>
    <p:bodyStyle>
      <a:lvl1pPr marL="1547919" indent="-1547919" algn="l" defTabSz="2063892" rtl="0" eaLnBrk="1" latinLnBrk="0" hangingPunct="1">
        <a:spcBef>
          <a:spcPct val="20000"/>
        </a:spcBef>
        <a:buFont typeface="Arial"/>
        <a:buChar char="•"/>
        <a:defRPr sz="14400" kern="1200">
          <a:solidFill>
            <a:schemeClr val="tx1"/>
          </a:solidFill>
          <a:latin typeface="+mn-lt"/>
          <a:ea typeface="+mn-ea"/>
          <a:cs typeface="+mn-cs"/>
        </a:defRPr>
      </a:lvl1pPr>
      <a:lvl2pPr marL="3353825" indent="-1289933" algn="l" defTabSz="2063892" rtl="0" eaLnBrk="1" latinLnBrk="0" hangingPunct="1">
        <a:spcBef>
          <a:spcPct val="20000"/>
        </a:spcBef>
        <a:buFont typeface="Arial"/>
        <a:buChar char="–"/>
        <a:defRPr sz="12600" kern="1200">
          <a:solidFill>
            <a:schemeClr val="tx1"/>
          </a:solidFill>
          <a:latin typeface="+mn-lt"/>
          <a:ea typeface="+mn-ea"/>
          <a:cs typeface="+mn-cs"/>
        </a:defRPr>
      </a:lvl2pPr>
      <a:lvl3pPr marL="5159731" indent="-1031946" algn="l" defTabSz="2063892" rtl="0" eaLnBrk="1" latinLnBrk="0" hangingPunct="1">
        <a:spcBef>
          <a:spcPct val="20000"/>
        </a:spcBef>
        <a:buFont typeface="Arial"/>
        <a:buChar char="•"/>
        <a:defRPr sz="10800" kern="1200">
          <a:solidFill>
            <a:schemeClr val="tx1"/>
          </a:solidFill>
          <a:latin typeface="+mn-lt"/>
          <a:ea typeface="+mn-ea"/>
          <a:cs typeface="+mn-cs"/>
        </a:defRPr>
      </a:lvl3pPr>
      <a:lvl4pPr marL="7223623" indent="-1031946" algn="l" defTabSz="2063892" rtl="0" eaLnBrk="1" latinLnBrk="0" hangingPunct="1">
        <a:spcBef>
          <a:spcPct val="20000"/>
        </a:spcBef>
        <a:buFont typeface="Arial"/>
        <a:buChar char="–"/>
        <a:defRPr sz="9000" kern="1200">
          <a:solidFill>
            <a:schemeClr val="tx1"/>
          </a:solidFill>
          <a:latin typeface="+mn-lt"/>
          <a:ea typeface="+mn-ea"/>
          <a:cs typeface="+mn-cs"/>
        </a:defRPr>
      </a:lvl4pPr>
      <a:lvl5pPr marL="9287515" indent="-1031946" algn="l" defTabSz="2063892" rtl="0" eaLnBrk="1" latinLnBrk="0" hangingPunct="1">
        <a:spcBef>
          <a:spcPct val="20000"/>
        </a:spcBef>
        <a:buFont typeface="Arial"/>
        <a:buChar char="»"/>
        <a:defRPr sz="9000" kern="1200">
          <a:solidFill>
            <a:schemeClr val="tx1"/>
          </a:solidFill>
          <a:latin typeface="+mn-lt"/>
          <a:ea typeface="+mn-ea"/>
          <a:cs typeface="+mn-cs"/>
        </a:defRPr>
      </a:lvl5pPr>
      <a:lvl6pPr marL="11351407" indent="-1031946" algn="l" defTabSz="2063892" rtl="0" eaLnBrk="1" latinLnBrk="0" hangingPunct="1">
        <a:spcBef>
          <a:spcPct val="20000"/>
        </a:spcBef>
        <a:buFont typeface="Arial"/>
        <a:buChar char="•"/>
        <a:defRPr sz="9000" kern="1200">
          <a:solidFill>
            <a:schemeClr val="tx1"/>
          </a:solidFill>
          <a:latin typeface="+mn-lt"/>
          <a:ea typeface="+mn-ea"/>
          <a:cs typeface="+mn-cs"/>
        </a:defRPr>
      </a:lvl6pPr>
      <a:lvl7pPr marL="13415300" indent="-1031946" algn="l" defTabSz="2063892" rtl="0" eaLnBrk="1" latinLnBrk="0" hangingPunct="1">
        <a:spcBef>
          <a:spcPct val="20000"/>
        </a:spcBef>
        <a:buFont typeface="Arial"/>
        <a:buChar char="•"/>
        <a:defRPr sz="9000" kern="1200">
          <a:solidFill>
            <a:schemeClr val="tx1"/>
          </a:solidFill>
          <a:latin typeface="+mn-lt"/>
          <a:ea typeface="+mn-ea"/>
          <a:cs typeface="+mn-cs"/>
        </a:defRPr>
      </a:lvl7pPr>
      <a:lvl8pPr marL="15479192" indent="-1031946" algn="l" defTabSz="2063892" rtl="0" eaLnBrk="1" latinLnBrk="0" hangingPunct="1">
        <a:spcBef>
          <a:spcPct val="20000"/>
        </a:spcBef>
        <a:buFont typeface="Arial"/>
        <a:buChar char="•"/>
        <a:defRPr sz="9000" kern="1200">
          <a:solidFill>
            <a:schemeClr val="tx1"/>
          </a:solidFill>
          <a:latin typeface="+mn-lt"/>
          <a:ea typeface="+mn-ea"/>
          <a:cs typeface="+mn-cs"/>
        </a:defRPr>
      </a:lvl8pPr>
      <a:lvl9pPr marL="17543084" indent="-1031946" algn="l" defTabSz="2063892" rtl="0" eaLnBrk="1" latinLnBrk="0" hangingPunct="1">
        <a:spcBef>
          <a:spcPct val="20000"/>
        </a:spcBef>
        <a:buFont typeface="Arial"/>
        <a:buChar char="•"/>
        <a:defRPr sz="9000" kern="1200">
          <a:solidFill>
            <a:schemeClr val="tx1"/>
          </a:solidFill>
          <a:latin typeface="+mn-lt"/>
          <a:ea typeface="+mn-ea"/>
          <a:cs typeface="+mn-cs"/>
        </a:defRPr>
      </a:lvl9pPr>
    </p:bodyStyle>
    <p:otherStyle>
      <a:defPPr>
        <a:defRPr lang="en-US"/>
      </a:defPPr>
      <a:lvl1pPr marL="0" algn="l" defTabSz="2063892" rtl="0" eaLnBrk="1" latinLnBrk="0" hangingPunct="1">
        <a:defRPr sz="8100" kern="1200">
          <a:solidFill>
            <a:schemeClr val="tx1"/>
          </a:solidFill>
          <a:latin typeface="+mn-lt"/>
          <a:ea typeface="+mn-ea"/>
          <a:cs typeface="+mn-cs"/>
        </a:defRPr>
      </a:lvl1pPr>
      <a:lvl2pPr marL="2063892" algn="l" defTabSz="2063892" rtl="0" eaLnBrk="1" latinLnBrk="0" hangingPunct="1">
        <a:defRPr sz="8100" kern="1200">
          <a:solidFill>
            <a:schemeClr val="tx1"/>
          </a:solidFill>
          <a:latin typeface="+mn-lt"/>
          <a:ea typeface="+mn-ea"/>
          <a:cs typeface="+mn-cs"/>
        </a:defRPr>
      </a:lvl2pPr>
      <a:lvl3pPr marL="4127784" algn="l" defTabSz="2063892" rtl="0" eaLnBrk="1" latinLnBrk="0" hangingPunct="1">
        <a:defRPr sz="8100" kern="1200">
          <a:solidFill>
            <a:schemeClr val="tx1"/>
          </a:solidFill>
          <a:latin typeface="+mn-lt"/>
          <a:ea typeface="+mn-ea"/>
          <a:cs typeface="+mn-cs"/>
        </a:defRPr>
      </a:lvl3pPr>
      <a:lvl4pPr marL="6191677" algn="l" defTabSz="2063892" rtl="0" eaLnBrk="1" latinLnBrk="0" hangingPunct="1">
        <a:defRPr sz="8100" kern="1200">
          <a:solidFill>
            <a:schemeClr val="tx1"/>
          </a:solidFill>
          <a:latin typeface="+mn-lt"/>
          <a:ea typeface="+mn-ea"/>
          <a:cs typeface="+mn-cs"/>
        </a:defRPr>
      </a:lvl4pPr>
      <a:lvl5pPr marL="8255569" algn="l" defTabSz="2063892" rtl="0" eaLnBrk="1" latinLnBrk="0" hangingPunct="1">
        <a:defRPr sz="8100" kern="1200">
          <a:solidFill>
            <a:schemeClr val="tx1"/>
          </a:solidFill>
          <a:latin typeface="+mn-lt"/>
          <a:ea typeface="+mn-ea"/>
          <a:cs typeface="+mn-cs"/>
        </a:defRPr>
      </a:lvl5pPr>
      <a:lvl6pPr marL="10319461" algn="l" defTabSz="2063892" rtl="0" eaLnBrk="1" latinLnBrk="0" hangingPunct="1">
        <a:defRPr sz="8100" kern="1200">
          <a:solidFill>
            <a:schemeClr val="tx1"/>
          </a:solidFill>
          <a:latin typeface="+mn-lt"/>
          <a:ea typeface="+mn-ea"/>
          <a:cs typeface="+mn-cs"/>
        </a:defRPr>
      </a:lvl6pPr>
      <a:lvl7pPr marL="12383353" algn="l" defTabSz="2063892" rtl="0" eaLnBrk="1" latinLnBrk="0" hangingPunct="1">
        <a:defRPr sz="8100" kern="1200">
          <a:solidFill>
            <a:schemeClr val="tx1"/>
          </a:solidFill>
          <a:latin typeface="+mn-lt"/>
          <a:ea typeface="+mn-ea"/>
          <a:cs typeface="+mn-cs"/>
        </a:defRPr>
      </a:lvl7pPr>
      <a:lvl8pPr marL="14447246" algn="l" defTabSz="2063892" rtl="0" eaLnBrk="1" latinLnBrk="0" hangingPunct="1">
        <a:defRPr sz="8100" kern="1200">
          <a:solidFill>
            <a:schemeClr val="tx1"/>
          </a:solidFill>
          <a:latin typeface="+mn-lt"/>
          <a:ea typeface="+mn-ea"/>
          <a:cs typeface="+mn-cs"/>
        </a:defRPr>
      </a:lvl8pPr>
      <a:lvl9pPr marL="16511138" algn="l" defTabSz="2063892" rtl="0" eaLnBrk="1" latinLnBrk="0" hangingPunct="1">
        <a:defRPr sz="81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0" Type="http://schemas.openxmlformats.org/officeDocument/2006/relationships/image" Target="../media/image14.jpg"/><Relationship Id="rId21" Type="http://schemas.openxmlformats.org/officeDocument/2006/relationships/image" Target="../media/image15.jpg"/><Relationship Id="rId22" Type="http://schemas.openxmlformats.org/officeDocument/2006/relationships/image" Target="../media/image16.jpg"/><Relationship Id="rId23" Type="http://schemas.openxmlformats.org/officeDocument/2006/relationships/image" Target="../media/image17.jpg"/><Relationship Id="rId24" Type="http://schemas.openxmlformats.org/officeDocument/2006/relationships/image" Target="../media/image18.jpg"/><Relationship Id="rId25" Type="http://schemas.openxmlformats.org/officeDocument/2006/relationships/image" Target="../media/image19.jpg"/><Relationship Id="rId26" Type="http://schemas.openxmlformats.org/officeDocument/2006/relationships/image" Target="../media/image20.jpg"/><Relationship Id="rId27" Type="http://schemas.openxmlformats.org/officeDocument/2006/relationships/image" Target="../media/image21.jpg"/><Relationship Id="rId28" Type="http://schemas.openxmlformats.org/officeDocument/2006/relationships/image" Target="../media/image22.jpg"/><Relationship Id="rId29" Type="http://schemas.openxmlformats.org/officeDocument/2006/relationships/image" Target="../media/image23.jpg"/><Relationship Id="rId1" Type="http://schemas.openxmlformats.org/officeDocument/2006/relationships/vmlDrawing" Target="../drawings/vmlDrawing1.vml"/><Relationship Id="rId2" Type="http://schemas.openxmlformats.org/officeDocument/2006/relationships/slideLayout" Target="../slideLayouts/slideLayout1.xml"/><Relationship Id="rId3" Type="http://schemas.openxmlformats.org/officeDocument/2006/relationships/notesSlide" Target="../notesSlides/notesSlide1.xml"/><Relationship Id="rId4" Type="http://schemas.openxmlformats.org/officeDocument/2006/relationships/hyperlink" Target="mailto:timothy.moore@unh.edu" TargetMode="External"/><Relationship Id="rId5" Type="http://schemas.openxmlformats.org/officeDocument/2006/relationships/hyperlink" Target="mailto:hui.feng@unh.edu" TargetMode="External"/><Relationship Id="rId30" Type="http://schemas.openxmlformats.org/officeDocument/2006/relationships/image" Target="../media/image24.jpg"/><Relationship Id="rId31" Type="http://schemas.openxmlformats.org/officeDocument/2006/relationships/image" Target="../media/image25.jpg"/><Relationship Id="rId32" Type="http://schemas.openxmlformats.org/officeDocument/2006/relationships/image" Target="../media/image26.jpg"/><Relationship Id="rId9" Type="http://schemas.openxmlformats.org/officeDocument/2006/relationships/image" Target="../media/image9.jpg"/><Relationship Id="rId6" Type="http://schemas.openxmlformats.org/officeDocument/2006/relationships/image" Target="../media/image6.png"/><Relationship Id="rId7" Type="http://schemas.openxmlformats.org/officeDocument/2006/relationships/image" Target="../media/image7.jpg"/><Relationship Id="rId8" Type="http://schemas.openxmlformats.org/officeDocument/2006/relationships/image" Target="../media/image8.jpg"/><Relationship Id="rId33" Type="http://schemas.openxmlformats.org/officeDocument/2006/relationships/image" Target="../media/image27.jpg"/><Relationship Id="rId34" Type="http://schemas.openxmlformats.org/officeDocument/2006/relationships/package" Target="../embeddings/Microsoft_Word_Document4.docx"/><Relationship Id="rId35" Type="http://schemas.openxmlformats.org/officeDocument/2006/relationships/image" Target="../media/image4.emf"/><Relationship Id="rId36" Type="http://schemas.openxmlformats.org/officeDocument/2006/relationships/package" Target="../embeddings/Microsoft_Word_Document5.docx"/><Relationship Id="rId10" Type="http://schemas.openxmlformats.org/officeDocument/2006/relationships/package" Target="../embeddings/Microsoft_Word_Document1.docx"/><Relationship Id="rId11" Type="http://schemas.openxmlformats.org/officeDocument/2006/relationships/image" Target="../media/image1.emf"/><Relationship Id="rId12" Type="http://schemas.openxmlformats.org/officeDocument/2006/relationships/package" Target="../embeddings/Microsoft_Word_Document2.docx"/><Relationship Id="rId13" Type="http://schemas.openxmlformats.org/officeDocument/2006/relationships/image" Target="../media/image2.emf"/><Relationship Id="rId14" Type="http://schemas.openxmlformats.org/officeDocument/2006/relationships/package" Target="../embeddings/Microsoft_Word_Document3.docx"/><Relationship Id="rId15" Type="http://schemas.openxmlformats.org/officeDocument/2006/relationships/image" Target="../media/image3.emf"/><Relationship Id="rId16" Type="http://schemas.openxmlformats.org/officeDocument/2006/relationships/image" Target="../media/image10.jpg"/><Relationship Id="rId17" Type="http://schemas.openxmlformats.org/officeDocument/2006/relationships/image" Target="../media/image11.jpg"/><Relationship Id="rId18" Type="http://schemas.openxmlformats.org/officeDocument/2006/relationships/image" Target="../media/image12.jpg"/><Relationship Id="rId19" Type="http://schemas.openxmlformats.org/officeDocument/2006/relationships/image" Target="../media/image13.jpg"/><Relationship Id="rId37" Type="http://schemas.openxmlformats.org/officeDocument/2006/relationships/image" Target="../media/image5.emf"/><Relationship Id="rId38" Type="http://schemas.openxmlformats.org/officeDocument/2006/relationships/package" Target="../embeddings/Microsoft_Word_Document6.docx"/></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1720118" y="293061"/>
            <a:ext cx="27685428" cy="1200329"/>
          </a:xfrm>
          <a:prstGeom prst="rect">
            <a:avLst/>
          </a:prstGeom>
          <a:noFill/>
        </p:spPr>
        <p:txBody>
          <a:bodyPr wrap="square" rtlCol="0">
            <a:spAutoFit/>
          </a:bodyPr>
          <a:lstStyle/>
          <a:p>
            <a:pPr algn="ctr"/>
            <a:r>
              <a:rPr lang="en-US" sz="7200" b="1" dirty="0"/>
              <a:t>Characterization of </a:t>
            </a:r>
            <a:r>
              <a:rPr lang="en-US" sz="7200" b="1" dirty="0" smtClean="0"/>
              <a:t>radiance uncertainties for </a:t>
            </a:r>
            <a:r>
              <a:rPr lang="en-US" sz="7200" b="1" dirty="0" err="1"/>
              <a:t>SeaWiFS</a:t>
            </a:r>
            <a:r>
              <a:rPr lang="en-US" sz="7200" b="1" dirty="0"/>
              <a:t> and </a:t>
            </a:r>
            <a:r>
              <a:rPr lang="en-US" sz="7200" b="1" dirty="0" err="1"/>
              <a:t>Modis</a:t>
            </a:r>
            <a:r>
              <a:rPr lang="en-US" sz="7200" b="1" dirty="0"/>
              <a:t>-Aqua </a:t>
            </a:r>
            <a:endParaRPr lang="en-US" sz="7200" b="1" dirty="0">
              <a:latin typeface="Arial"/>
              <a:cs typeface="Arial"/>
            </a:endParaRPr>
          </a:p>
        </p:txBody>
      </p:sp>
      <p:sp>
        <p:nvSpPr>
          <p:cNvPr id="2" name="TextBox 1"/>
          <p:cNvSpPr txBox="1"/>
          <p:nvPr/>
        </p:nvSpPr>
        <p:spPr>
          <a:xfrm>
            <a:off x="981264" y="5835022"/>
            <a:ext cx="9919013" cy="5816976"/>
          </a:xfrm>
          <a:prstGeom prst="rect">
            <a:avLst/>
          </a:prstGeom>
          <a:noFill/>
        </p:spPr>
        <p:txBody>
          <a:bodyPr wrap="square" rtlCol="0">
            <a:spAutoFit/>
          </a:bodyPr>
          <a:lstStyle/>
          <a:p>
            <a:r>
              <a:rPr lang="en-US" sz="3600" b="1" u="sng" dirty="0" smtClean="0"/>
              <a:t>Introduction</a:t>
            </a:r>
          </a:p>
          <a:p>
            <a:r>
              <a:rPr lang="en-US" sz="2400" dirty="0" smtClean="0"/>
              <a:t>The spectral remote sensing reflectance is arguably the most important set of products measured from ocean color satellites, since all other products depend on these.  However, the spatial distribution of uncertainties is not well known.  Previous estimates typically use ‘bulk’ statistics.  In this work, </a:t>
            </a:r>
            <a:r>
              <a:rPr lang="en-US" sz="2400" dirty="0"/>
              <a:t>w</a:t>
            </a:r>
            <a:r>
              <a:rPr lang="en-US" sz="2400" dirty="0" smtClean="0"/>
              <a:t>e have characterized the uncertainties of </a:t>
            </a:r>
            <a:r>
              <a:rPr lang="en-US" sz="2400" dirty="0" err="1" smtClean="0"/>
              <a:t>SeaWiFS</a:t>
            </a:r>
            <a:r>
              <a:rPr lang="en-US" sz="2400" dirty="0" smtClean="0"/>
              <a:t> and </a:t>
            </a:r>
            <a:r>
              <a:rPr lang="en-US" sz="2400" dirty="0" err="1" smtClean="0"/>
              <a:t>Modis</a:t>
            </a:r>
            <a:r>
              <a:rPr lang="en-US" sz="2400" dirty="0" smtClean="0"/>
              <a:t>-Aqua based on our optical water type (OWT) system (</a:t>
            </a:r>
            <a:r>
              <a:rPr lang="en-US" sz="2400" dirty="0" smtClean="0">
                <a:solidFill>
                  <a:srgbClr val="FF0000"/>
                </a:solidFill>
              </a:rPr>
              <a:t>Figure 1</a:t>
            </a:r>
            <a:r>
              <a:rPr lang="en-US" sz="2400" dirty="0" smtClean="0"/>
              <a:t>) using extensive globally-distributed satellite/in situ match-up data sets (</a:t>
            </a:r>
            <a:r>
              <a:rPr lang="en-US" sz="2400" dirty="0" smtClean="0">
                <a:solidFill>
                  <a:srgbClr val="FF0000"/>
                </a:solidFill>
              </a:rPr>
              <a:t>Figure 2</a:t>
            </a:r>
            <a:r>
              <a:rPr lang="en-US" sz="2400" dirty="0" smtClean="0"/>
              <a:t>). This characterization and method allows for pixel-by-pixel uncertainty maps for each reflectance band in the same context as Moore et al. 2009. (chlorophyll error mapping).  </a:t>
            </a:r>
            <a:r>
              <a:rPr lang="en-US" sz="2400" dirty="0" smtClean="0"/>
              <a:t>Error sources based on match-up analysis include time of day and spatial location differences, calibration errors in both in situ and satellite radiometers, and atmospheric correction sources.  We assess these match-ups through a variety of uncertainty measures.</a:t>
            </a:r>
            <a:endParaRPr lang="en-US" sz="2400" dirty="0" smtClean="0"/>
          </a:p>
          <a:p>
            <a:endParaRPr lang="en-US" sz="2400" dirty="0"/>
          </a:p>
        </p:txBody>
      </p:sp>
      <p:sp>
        <p:nvSpPr>
          <p:cNvPr id="3" name="TextBox 2"/>
          <p:cNvSpPr txBox="1"/>
          <p:nvPr/>
        </p:nvSpPr>
        <p:spPr>
          <a:xfrm>
            <a:off x="635024" y="32314919"/>
            <a:ext cx="13895944" cy="7602080"/>
          </a:xfrm>
          <a:prstGeom prst="rect">
            <a:avLst/>
          </a:prstGeom>
          <a:noFill/>
        </p:spPr>
        <p:txBody>
          <a:bodyPr wrap="square" rtlCol="0">
            <a:spAutoFit/>
          </a:bodyPr>
          <a:lstStyle/>
          <a:p>
            <a:r>
              <a:rPr lang="en-US" sz="3600" b="1" u="sng" dirty="0" smtClean="0"/>
              <a:t>Results</a:t>
            </a:r>
          </a:p>
          <a:p>
            <a:pPr marL="1143000" indent="-1143000">
              <a:buFont typeface="Arial"/>
              <a:buChar char="•"/>
            </a:pPr>
            <a:r>
              <a:rPr lang="en-US" sz="2400" dirty="0" smtClean="0"/>
              <a:t>Uncertainties vary spectrally and with water type by a factor of about 2 </a:t>
            </a:r>
            <a:r>
              <a:rPr lang="en-US" sz="2400" dirty="0" smtClean="0"/>
              <a:t>or less form most wavelengths across OWTs(</a:t>
            </a:r>
            <a:r>
              <a:rPr lang="en-US" sz="2400" dirty="0" smtClean="0">
                <a:solidFill>
                  <a:srgbClr val="FF0000"/>
                </a:solidFill>
              </a:rPr>
              <a:t>Figure 4a,b</a:t>
            </a:r>
            <a:r>
              <a:rPr lang="en-US" sz="2400" dirty="0" smtClean="0"/>
              <a:t>). </a:t>
            </a:r>
          </a:p>
          <a:p>
            <a:pPr marL="1143000" indent="-1143000">
              <a:buFont typeface="Arial"/>
              <a:buChar char="•"/>
            </a:pPr>
            <a:r>
              <a:rPr lang="en-US" sz="2400" dirty="0" smtClean="0"/>
              <a:t>Variance plays a much larger role than bias in RMSE calculation for most bands for both </a:t>
            </a:r>
            <a:r>
              <a:rPr lang="en-US" sz="2400" dirty="0" err="1" smtClean="0"/>
              <a:t>SeaWiFS</a:t>
            </a:r>
            <a:r>
              <a:rPr lang="en-US" sz="2400" dirty="0" smtClean="0"/>
              <a:t> and </a:t>
            </a:r>
            <a:r>
              <a:rPr lang="en-US" sz="2400" dirty="0" err="1" smtClean="0"/>
              <a:t>Modis</a:t>
            </a:r>
            <a:r>
              <a:rPr lang="en-US" sz="2400" dirty="0" smtClean="0"/>
              <a:t>-Aqua (</a:t>
            </a:r>
            <a:r>
              <a:rPr lang="en-US" sz="2400" dirty="0" smtClean="0">
                <a:solidFill>
                  <a:srgbClr val="FF0000"/>
                </a:solidFill>
              </a:rPr>
              <a:t>Figure 4a</a:t>
            </a:r>
            <a:r>
              <a:rPr lang="en-US" sz="2400" dirty="0" smtClean="0"/>
              <a:t>)</a:t>
            </a:r>
            <a:r>
              <a:rPr lang="en-US" sz="2400" dirty="0" smtClean="0"/>
              <a:t>.  </a:t>
            </a:r>
            <a:r>
              <a:rPr lang="en-US" sz="2400" dirty="0" smtClean="0"/>
              <a:t>These types of errors can be removed through binning (bias cannot be removed through binning).</a:t>
            </a:r>
            <a:endParaRPr lang="en-US" sz="2400" dirty="0" smtClean="0"/>
          </a:p>
          <a:p>
            <a:pPr marL="1143000" indent="-1143000">
              <a:buFont typeface="Arial"/>
              <a:buChar char="•"/>
            </a:pPr>
            <a:r>
              <a:rPr lang="en-US" sz="2400" dirty="0" smtClean="0"/>
              <a:t>Results </a:t>
            </a:r>
            <a:r>
              <a:rPr lang="en-US" sz="2400" dirty="0" smtClean="0"/>
              <a:t>for Absolute difference and Median Percent Difference (MPD) are in agreement with Hu et al (2013) uncertainty estimates for blue water, corresponding to OWTs 1 and 2 (the only region of overlap) (</a:t>
            </a:r>
            <a:r>
              <a:rPr lang="en-US" sz="2400" dirty="0" smtClean="0">
                <a:solidFill>
                  <a:srgbClr val="FF0000"/>
                </a:solidFill>
              </a:rPr>
              <a:t>Figure 4b</a:t>
            </a:r>
            <a:r>
              <a:rPr lang="en-US" sz="2400" dirty="0" smtClean="0"/>
              <a:t>).</a:t>
            </a:r>
          </a:p>
          <a:p>
            <a:pPr marL="1143000" indent="-1143000">
              <a:buFont typeface="Arial"/>
              <a:buChar char="•"/>
            </a:pPr>
            <a:r>
              <a:rPr lang="en-US" sz="2400" dirty="0" smtClean="0"/>
              <a:t>Uncertainty patterns are similar between </a:t>
            </a:r>
            <a:r>
              <a:rPr lang="en-US" sz="2400" dirty="0" err="1" smtClean="0"/>
              <a:t>SeaWiFS</a:t>
            </a:r>
            <a:r>
              <a:rPr lang="en-US" sz="2400" dirty="0" smtClean="0"/>
              <a:t> and </a:t>
            </a:r>
            <a:r>
              <a:rPr lang="en-US" sz="2400" dirty="0" smtClean="0"/>
              <a:t>Aqua.  Aqua </a:t>
            </a:r>
            <a:r>
              <a:rPr lang="en-US" sz="2400" dirty="0" smtClean="0"/>
              <a:t>shows a pronounced increase in uncertainty at 531 and 547nm – likely due to few match-up points compared to other wavelengths (</a:t>
            </a:r>
            <a:r>
              <a:rPr lang="en-US" sz="2400" dirty="0" smtClean="0">
                <a:solidFill>
                  <a:srgbClr val="FF0000"/>
                </a:solidFill>
              </a:rPr>
              <a:t>Tables 2, 3</a:t>
            </a:r>
            <a:r>
              <a:rPr lang="en-US" sz="2400" dirty="0" smtClean="0"/>
              <a:t>).</a:t>
            </a:r>
          </a:p>
          <a:p>
            <a:pPr marL="1143000" indent="-1143000">
              <a:buFont typeface="Arial"/>
              <a:buChar char="•"/>
            </a:pPr>
            <a:r>
              <a:rPr lang="en-US" sz="2400" dirty="0" smtClean="0"/>
              <a:t>Uncertainties increase towards higher chlorophyll and ‘case 2’ waters (</a:t>
            </a:r>
            <a:r>
              <a:rPr lang="en-US" sz="2400" dirty="0" smtClean="0">
                <a:solidFill>
                  <a:srgbClr val="FF0000"/>
                </a:solidFill>
              </a:rPr>
              <a:t>Figure 4a,b</a:t>
            </a:r>
            <a:r>
              <a:rPr lang="en-US" sz="2400" dirty="0" smtClean="0"/>
              <a:t>).</a:t>
            </a:r>
          </a:p>
          <a:p>
            <a:pPr marL="1143000" indent="-1143000">
              <a:buFont typeface="Arial"/>
              <a:buChar char="•"/>
            </a:pPr>
            <a:r>
              <a:rPr lang="en-US" sz="2400" dirty="0" smtClean="0"/>
              <a:t>Largest relative errors (MPD) in high absorbing waters (OWT 5) for both </a:t>
            </a:r>
            <a:r>
              <a:rPr lang="en-US" sz="2400" dirty="0" err="1" smtClean="0"/>
              <a:t>SeaWiFS</a:t>
            </a:r>
            <a:r>
              <a:rPr lang="en-US" sz="2400" dirty="0" smtClean="0"/>
              <a:t> and </a:t>
            </a:r>
            <a:r>
              <a:rPr lang="en-US" sz="2400" dirty="0" err="1" smtClean="0"/>
              <a:t>Modis</a:t>
            </a:r>
            <a:r>
              <a:rPr lang="en-US" sz="2400" dirty="0" smtClean="0"/>
              <a:t>-Aqua (</a:t>
            </a:r>
            <a:r>
              <a:rPr lang="en-US" sz="2400" dirty="0" smtClean="0">
                <a:solidFill>
                  <a:srgbClr val="FF0000"/>
                </a:solidFill>
              </a:rPr>
              <a:t>Figure 4b; Tables 4, 5</a:t>
            </a:r>
            <a:r>
              <a:rPr lang="en-US" sz="2400" dirty="0" smtClean="0"/>
              <a:t>).</a:t>
            </a:r>
          </a:p>
          <a:p>
            <a:pPr marL="1143000" indent="-1143000">
              <a:buFont typeface="Arial"/>
              <a:buChar char="•"/>
            </a:pPr>
            <a:r>
              <a:rPr lang="en-US" sz="2400" dirty="0" smtClean="0"/>
              <a:t>Uncertainties decreased when radiance data were averaged over time (into monthly values) for both </a:t>
            </a:r>
            <a:r>
              <a:rPr lang="en-US" sz="2400" dirty="0" err="1" smtClean="0"/>
              <a:t>SeaWiFS</a:t>
            </a:r>
            <a:r>
              <a:rPr lang="en-US" sz="2400" dirty="0" smtClean="0"/>
              <a:t> and </a:t>
            </a:r>
            <a:r>
              <a:rPr lang="en-US" sz="2400" dirty="0" err="1" smtClean="0"/>
              <a:t>Modis</a:t>
            </a:r>
            <a:r>
              <a:rPr lang="en-US" sz="2400" dirty="0" smtClean="0"/>
              <a:t>-Aqua match-ups at 3 fixed mooring sites of MOBY, </a:t>
            </a:r>
            <a:r>
              <a:rPr lang="en-US" sz="2400" dirty="0" smtClean="0"/>
              <a:t>BOUSSOLE, </a:t>
            </a:r>
            <a:r>
              <a:rPr lang="en-US" sz="2400" dirty="0" smtClean="0"/>
              <a:t>and MVCO (</a:t>
            </a:r>
            <a:r>
              <a:rPr lang="en-US" sz="2400" dirty="0" smtClean="0">
                <a:solidFill>
                  <a:srgbClr val="FF0000"/>
                </a:solidFill>
              </a:rPr>
              <a:t>Table 6</a:t>
            </a:r>
            <a:r>
              <a:rPr lang="en-US" sz="2400" dirty="0" smtClean="0"/>
              <a:t>).</a:t>
            </a:r>
          </a:p>
          <a:p>
            <a:pPr marL="1143000" indent="-1143000">
              <a:buFont typeface="Arial"/>
              <a:buChar char="•"/>
            </a:pPr>
            <a:r>
              <a:rPr lang="en-US" sz="2400" dirty="0" smtClean="0"/>
              <a:t>Level-3 temporally binned products (e.g., monthly) will have lower uncertainties than daily match-ups indicate (</a:t>
            </a:r>
            <a:r>
              <a:rPr lang="en-US" sz="2400" dirty="0" smtClean="0">
                <a:solidFill>
                  <a:srgbClr val="FF0000"/>
                </a:solidFill>
              </a:rPr>
              <a:t>Table 6</a:t>
            </a:r>
            <a:r>
              <a:rPr lang="en-US" sz="2400" dirty="0" smtClean="0"/>
              <a:t>).</a:t>
            </a:r>
            <a:endParaRPr lang="en-US" sz="2400" dirty="0"/>
          </a:p>
        </p:txBody>
      </p:sp>
      <p:sp>
        <p:nvSpPr>
          <p:cNvPr id="28" name="TextBox 27"/>
          <p:cNvSpPr txBox="1"/>
          <p:nvPr/>
        </p:nvSpPr>
        <p:spPr>
          <a:xfrm>
            <a:off x="1274347" y="17909740"/>
            <a:ext cx="9251168" cy="5078313"/>
          </a:xfrm>
          <a:prstGeom prst="rect">
            <a:avLst/>
          </a:prstGeom>
          <a:noFill/>
        </p:spPr>
        <p:txBody>
          <a:bodyPr wrap="square" rtlCol="0">
            <a:spAutoFit/>
          </a:bodyPr>
          <a:lstStyle/>
          <a:p>
            <a:r>
              <a:rPr lang="en-US" sz="3600" b="1" u="sng" dirty="0" smtClean="0"/>
              <a:t>Methods</a:t>
            </a:r>
          </a:p>
          <a:p>
            <a:pPr marL="457200" indent="-457200">
              <a:buFont typeface="Arial"/>
              <a:buChar char="•"/>
            </a:pPr>
            <a:r>
              <a:rPr lang="en-US" sz="2400" dirty="0" err="1" smtClean="0"/>
              <a:t>SeaWiFS</a:t>
            </a:r>
            <a:r>
              <a:rPr lang="en-US" sz="2400" dirty="0" smtClean="0"/>
              <a:t> and </a:t>
            </a:r>
            <a:r>
              <a:rPr lang="en-US" sz="2400" dirty="0" err="1" smtClean="0"/>
              <a:t>Modis</a:t>
            </a:r>
            <a:r>
              <a:rPr lang="en-US" sz="2400" dirty="0" smtClean="0"/>
              <a:t>-Aqua validation data sets for remote sensing reflectance were obtained from </a:t>
            </a:r>
            <a:r>
              <a:rPr lang="en-US" sz="2400" dirty="0" err="1" smtClean="0"/>
              <a:t>SeaBASS</a:t>
            </a:r>
            <a:r>
              <a:rPr lang="en-US" sz="2400" dirty="0" smtClean="0"/>
              <a:t> (</a:t>
            </a:r>
            <a:r>
              <a:rPr lang="en-US" sz="2400" dirty="0" smtClean="0">
                <a:solidFill>
                  <a:srgbClr val="FF0000"/>
                </a:solidFill>
              </a:rPr>
              <a:t>Figure 2, Table 1</a:t>
            </a:r>
            <a:r>
              <a:rPr lang="en-US" sz="2400" dirty="0" smtClean="0"/>
              <a:t>).</a:t>
            </a:r>
          </a:p>
          <a:p>
            <a:pPr marL="457200" indent="-457200">
              <a:buFont typeface="Arial"/>
              <a:buChar char="•"/>
            </a:pPr>
            <a:r>
              <a:rPr lang="en-US" sz="2400" dirty="0" smtClean="0"/>
              <a:t>Reflectance data were sorted by optical water type into their ‘dominant’ type.</a:t>
            </a:r>
          </a:p>
          <a:p>
            <a:pPr marL="457200" indent="-457200">
              <a:buFont typeface="Arial"/>
              <a:buChar char="•"/>
            </a:pPr>
            <a:r>
              <a:rPr lang="en-US" sz="2400" dirty="0" smtClean="0"/>
              <a:t>Uncertainties were characterized for each OWT subset of data (</a:t>
            </a:r>
            <a:r>
              <a:rPr lang="en-US" sz="2400" dirty="0" smtClean="0">
                <a:solidFill>
                  <a:srgbClr val="FF0000"/>
                </a:solidFill>
              </a:rPr>
              <a:t>Figure 3</a:t>
            </a:r>
            <a:r>
              <a:rPr lang="en-US" sz="2400" dirty="0" smtClean="0"/>
              <a:t>) and included: mean bias, standard deviation, RMS (bias + std. dev.), absolute bias, absolute standard deviation, and absolute median relative error (MRE).</a:t>
            </a:r>
          </a:p>
          <a:p>
            <a:pPr marL="457200" indent="-457200">
              <a:buFont typeface="Arial"/>
              <a:buChar char="•"/>
            </a:pPr>
            <a:r>
              <a:rPr lang="en-US" sz="2400" dirty="0" smtClean="0"/>
              <a:t>Several fixed mooring sites were </a:t>
            </a:r>
            <a:r>
              <a:rPr lang="en-US" sz="2400" dirty="0" smtClean="0"/>
              <a:t>used to assess binning issues: daily error fields were averaged into monthly ‘composite’ errors for both </a:t>
            </a:r>
            <a:r>
              <a:rPr lang="en-US" sz="2400" dirty="0" err="1" smtClean="0"/>
              <a:t>SeaWiFS</a:t>
            </a:r>
            <a:r>
              <a:rPr lang="en-US" sz="2400" dirty="0" smtClean="0"/>
              <a:t> and </a:t>
            </a:r>
            <a:r>
              <a:rPr lang="en-US" sz="2400" dirty="0" err="1" smtClean="0"/>
              <a:t>Modis</a:t>
            </a:r>
            <a:r>
              <a:rPr lang="en-US" sz="2400" dirty="0" smtClean="0"/>
              <a:t>-Aqua</a:t>
            </a:r>
            <a:r>
              <a:rPr lang="en-US" sz="2400" dirty="0" smtClean="0"/>
              <a:t>.  </a:t>
            </a:r>
            <a:endParaRPr lang="en-US" sz="2400" dirty="0" smtClean="0"/>
          </a:p>
          <a:p>
            <a:pPr marL="457200" indent="-457200">
              <a:buFont typeface="Arial"/>
              <a:buChar char="•"/>
            </a:pPr>
            <a:endParaRPr lang="en-US" sz="2400" dirty="0" smtClean="0"/>
          </a:p>
        </p:txBody>
      </p:sp>
      <p:sp>
        <p:nvSpPr>
          <p:cNvPr id="5" name="Rectangle 4"/>
          <p:cNvSpPr/>
          <p:nvPr/>
        </p:nvSpPr>
        <p:spPr>
          <a:xfrm>
            <a:off x="731170" y="5204361"/>
            <a:ext cx="28674376" cy="270080"/>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6" name="TextBox 5"/>
          <p:cNvSpPr txBox="1"/>
          <p:nvPr/>
        </p:nvSpPr>
        <p:spPr>
          <a:xfrm>
            <a:off x="9467757" y="2058120"/>
            <a:ext cx="11333197" cy="3416320"/>
          </a:xfrm>
          <a:prstGeom prst="rect">
            <a:avLst/>
          </a:prstGeom>
          <a:noFill/>
        </p:spPr>
        <p:txBody>
          <a:bodyPr wrap="square" rtlCol="0">
            <a:spAutoFit/>
          </a:bodyPr>
          <a:lstStyle/>
          <a:p>
            <a:pPr algn="ctr"/>
            <a:r>
              <a:rPr lang="en-US" sz="3600" dirty="0" smtClean="0"/>
              <a:t>Timothy S. Moore and </a:t>
            </a:r>
            <a:r>
              <a:rPr lang="en-US" sz="3600" dirty="0" err="1" smtClean="0"/>
              <a:t>Hui</a:t>
            </a:r>
            <a:r>
              <a:rPr lang="en-US" sz="3600" dirty="0" smtClean="0"/>
              <a:t> </a:t>
            </a:r>
            <a:r>
              <a:rPr lang="en-US" sz="3600" dirty="0" err="1" smtClean="0"/>
              <a:t>Feng</a:t>
            </a:r>
            <a:endParaRPr lang="en-US" sz="3600" dirty="0" smtClean="0"/>
          </a:p>
          <a:p>
            <a:pPr algn="ctr"/>
            <a:r>
              <a:rPr lang="en-US" sz="3600" dirty="0" smtClean="0"/>
              <a:t>Ocean Process Analysis Laboratory</a:t>
            </a:r>
          </a:p>
          <a:p>
            <a:pPr algn="ctr"/>
            <a:r>
              <a:rPr lang="en-US" sz="3600" dirty="0" smtClean="0"/>
              <a:t>University of New Hampshire</a:t>
            </a:r>
          </a:p>
          <a:p>
            <a:pPr algn="ctr"/>
            <a:r>
              <a:rPr lang="en-US" sz="3600" dirty="0" smtClean="0"/>
              <a:t>Durham, NH USA</a:t>
            </a:r>
          </a:p>
          <a:p>
            <a:pPr algn="ctr"/>
            <a:r>
              <a:rPr lang="en-US" sz="3600" dirty="0" smtClean="0">
                <a:hlinkClick r:id="rId4"/>
              </a:rPr>
              <a:t>timothy.moore@unh.edu</a:t>
            </a:r>
            <a:r>
              <a:rPr lang="en-US" sz="3600" dirty="0" smtClean="0"/>
              <a:t>, </a:t>
            </a:r>
            <a:r>
              <a:rPr lang="en-US" sz="3600" dirty="0" smtClean="0">
                <a:hlinkClick r:id="rId5"/>
              </a:rPr>
              <a:t>hui.feng@unh.edu</a:t>
            </a:r>
            <a:endParaRPr lang="en-US" sz="3600" dirty="0" smtClean="0"/>
          </a:p>
          <a:p>
            <a:pPr algn="ctr"/>
            <a:endParaRPr lang="en-US" sz="3600" dirty="0" smtClean="0"/>
          </a:p>
        </p:txBody>
      </p:sp>
      <p:sp>
        <p:nvSpPr>
          <p:cNvPr id="29" name="Rectangle 28"/>
          <p:cNvSpPr/>
          <p:nvPr/>
        </p:nvSpPr>
        <p:spPr>
          <a:xfrm>
            <a:off x="883570" y="41704155"/>
            <a:ext cx="28674376" cy="269345"/>
          </a:xfrm>
          <a:prstGeom prst="rect">
            <a:avLst/>
          </a:prstGeom>
          <a:solidFill>
            <a:srgbClr val="79BF51"/>
          </a:solidFill>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pic>
        <p:nvPicPr>
          <p:cNvPr id="11" name="Picture 10" descr="logo.png"/>
          <p:cNvPicPr>
            <a:picLocks noChangeAspect="1"/>
          </p:cNvPicPr>
          <p:nvPr/>
        </p:nvPicPr>
        <p:blipFill rotWithShape="1">
          <a:blip r:embed="rId6">
            <a:extLst>
              <a:ext uri="{28A0092B-C50C-407E-A947-70E740481C1C}">
                <a14:useLocalDpi xmlns:a14="http://schemas.microsoft.com/office/drawing/2010/main" val="0"/>
              </a:ext>
            </a:extLst>
          </a:blip>
          <a:srcRect r="31045"/>
          <a:stretch/>
        </p:blipFill>
        <p:spPr>
          <a:xfrm>
            <a:off x="828864" y="2311271"/>
            <a:ext cx="8406970" cy="1778000"/>
          </a:xfrm>
          <a:prstGeom prst="rect">
            <a:avLst/>
          </a:prstGeom>
        </p:spPr>
      </p:pic>
      <p:pic>
        <p:nvPicPr>
          <p:cNvPr id="12" name="Picture 11" descr="secondary_wildcat_(vector_282).jpg"/>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6027245" y="2058120"/>
            <a:ext cx="2825040" cy="2295345"/>
          </a:xfrm>
          <a:prstGeom prst="rect">
            <a:avLst/>
          </a:prstGeom>
        </p:spPr>
      </p:pic>
      <p:grpSp>
        <p:nvGrpSpPr>
          <p:cNvPr id="19" name="Group 18"/>
          <p:cNvGrpSpPr/>
          <p:nvPr/>
        </p:nvGrpSpPr>
        <p:grpSpPr>
          <a:xfrm>
            <a:off x="1618580" y="23250700"/>
            <a:ext cx="8906934" cy="4900016"/>
            <a:chOff x="2427106" y="23046930"/>
            <a:chExt cx="8906934" cy="4900016"/>
          </a:xfrm>
        </p:grpSpPr>
        <p:pic>
          <p:nvPicPr>
            <p:cNvPr id="41" name="Picture 40" descr="Slide1.jpg"/>
            <p:cNvPicPr>
              <a:picLocks noChangeAspect="1"/>
            </p:cNvPicPr>
            <p:nvPr/>
          </p:nvPicPr>
          <p:blipFill rotWithShape="1">
            <a:blip r:embed="rId8">
              <a:extLst>
                <a:ext uri="{28A0092B-C50C-407E-A947-70E740481C1C}">
                  <a14:useLocalDpi xmlns:a14="http://schemas.microsoft.com/office/drawing/2010/main" val="0"/>
                </a:ext>
              </a:extLst>
            </a:blip>
            <a:srcRect l="6707" t="16780" r="3814" b="22338"/>
            <a:stretch/>
          </p:blipFill>
          <p:spPr>
            <a:xfrm>
              <a:off x="2628807" y="23046930"/>
              <a:ext cx="8563309" cy="4369930"/>
            </a:xfrm>
            <a:prstGeom prst="rect">
              <a:avLst/>
            </a:prstGeom>
          </p:spPr>
        </p:pic>
        <p:sp>
          <p:nvSpPr>
            <p:cNvPr id="13" name="TextBox 12"/>
            <p:cNvSpPr txBox="1"/>
            <p:nvPr/>
          </p:nvSpPr>
          <p:spPr>
            <a:xfrm>
              <a:off x="2427106" y="27239060"/>
              <a:ext cx="8906934" cy="707886"/>
            </a:xfrm>
            <a:prstGeom prst="rect">
              <a:avLst/>
            </a:prstGeom>
            <a:noFill/>
          </p:spPr>
          <p:txBody>
            <a:bodyPr wrap="square" rtlCol="0">
              <a:spAutoFit/>
            </a:bodyPr>
            <a:lstStyle/>
            <a:p>
              <a:r>
                <a:rPr lang="en-US" sz="2000" dirty="0" smtClean="0">
                  <a:solidFill>
                    <a:srgbClr val="FF0000"/>
                  </a:solidFill>
                </a:rPr>
                <a:t>Figure 2</a:t>
              </a:r>
              <a:r>
                <a:rPr lang="en-US" sz="2000" dirty="0" smtClean="0"/>
                <a:t>.  Station locations of </a:t>
              </a:r>
              <a:r>
                <a:rPr lang="en-US" sz="2000" dirty="0" err="1" smtClean="0"/>
                <a:t>SeaWiFS</a:t>
              </a:r>
              <a:r>
                <a:rPr lang="en-US" sz="2000" dirty="0" smtClean="0"/>
                <a:t> validation match-up data for spectral reflectance.  Colors indicate dominant OWT.</a:t>
              </a:r>
              <a:endParaRPr lang="en-US" sz="2000" dirty="0"/>
            </a:p>
          </p:txBody>
        </p:sp>
      </p:grpSp>
      <p:grpSp>
        <p:nvGrpSpPr>
          <p:cNvPr id="20" name="Group 19"/>
          <p:cNvGrpSpPr/>
          <p:nvPr/>
        </p:nvGrpSpPr>
        <p:grpSpPr>
          <a:xfrm>
            <a:off x="2642103" y="12236673"/>
            <a:ext cx="7632452" cy="4746976"/>
            <a:chOff x="12103008" y="7637758"/>
            <a:chExt cx="7632452" cy="4746976"/>
          </a:xfrm>
        </p:grpSpPr>
        <p:pic>
          <p:nvPicPr>
            <p:cNvPr id="40" name="Picture 39" descr="Slide1.jpg"/>
            <p:cNvPicPr>
              <a:picLocks noChangeAspect="1"/>
            </p:cNvPicPr>
            <p:nvPr/>
          </p:nvPicPr>
          <p:blipFill rotWithShape="1">
            <a:blip r:embed="rId9">
              <a:extLst>
                <a:ext uri="{28A0092B-C50C-407E-A947-70E740481C1C}">
                  <a14:useLocalDpi xmlns:a14="http://schemas.microsoft.com/office/drawing/2010/main" val="0"/>
                </a:ext>
              </a:extLst>
            </a:blip>
            <a:srcRect l="8728" t="9033" r="11701" b="19716"/>
            <a:stretch/>
          </p:blipFill>
          <p:spPr>
            <a:xfrm>
              <a:off x="12638121" y="7637758"/>
              <a:ext cx="5895407" cy="3959226"/>
            </a:xfrm>
            <a:prstGeom prst="rect">
              <a:avLst/>
            </a:prstGeom>
          </p:spPr>
        </p:pic>
        <p:sp>
          <p:nvSpPr>
            <p:cNvPr id="37" name="TextBox 36"/>
            <p:cNvSpPr txBox="1"/>
            <p:nvPr/>
          </p:nvSpPr>
          <p:spPr>
            <a:xfrm>
              <a:off x="12103008" y="11676848"/>
              <a:ext cx="7632452" cy="707886"/>
            </a:xfrm>
            <a:prstGeom prst="rect">
              <a:avLst/>
            </a:prstGeom>
            <a:noFill/>
          </p:spPr>
          <p:txBody>
            <a:bodyPr wrap="square" rtlCol="0">
              <a:spAutoFit/>
            </a:bodyPr>
            <a:lstStyle/>
            <a:p>
              <a:r>
                <a:rPr lang="en-US" sz="2000" dirty="0" smtClean="0"/>
                <a:t>Figure 1.  The mean spectral reflectance for the eight global optical water types (OWTs) as </a:t>
              </a:r>
              <a:r>
                <a:rPr lang="en-US" sz="2000" dirty="0" err="1" smtClean="0"/>
                <a:t>dervied</a:t>
              </a:r>
              <a:r>
                <a:rPr lang="en-US" sz="2000" dirty="0" smtClean="0"/>
                <a:t> from the NOMAD data set.</a:t>
              </a:r>
              <a:endParaRPr lang="en-US" sz="2000" dirty="0"/>
            </a:p>
          </p:txBody>
        </p:sp>
      </p:grpSp>
      <p:grpSp>
        <p:nvGrpSpPr>
          <p:cNvPr id="14" name="Group 13"/>
          <p:cNvGrpSpPr/>
          <p:nvPr/>
        </p:nvGrpSpPr>
        <p:grpSpPr>
          <a:xfrm>
            <a:off x="21958193" y="5517868"/>
            <a:ext cx="7730020" cy="3743066"/>
            <a:chOff x="21332516" y="7213888"/>
            <a:chExt cx="7632452" cy="3743066"/>
          </a:xfrm>
        </p:grpSpPr>
        <p:graphicFrame>
          <p:nvGraphicFramePr>
            <p:cNvPr id="10" name="Object 9"/>
            <p:cNvGraphicFramePr>
              <a:graphicFrameLocks noChangeAspect="1"/>
            </p:cNvGraphicFramePr>
            <p:nvPr>
              <p:extLst>
                <p:ext uri="{D42A27DB-BD31-4B8C-83A1-F6EECF244321}">
                  <p14:modId xmlns:p14="http://schemas.microsoft.com/office/powerpoint/2010/main" val="3024051226"/>
                </p:ext>
              </p:extLst>
            </p:nvPr>
          </p:nvGraphicFramePr>
          <p:xfrm>
            <a:off x="21417266" y="8232804"/>
            <a:ext cx="7083364" cy="2724150"/>
          </p:xfrm>
          <a:graphic>
            <a:graphicData uri="http://schemas.openxmlformats.org/presentationml/2006/ole">
              <mc:AlternateContent xmlns:mc="http://schemas.openxmlformats.org/markup-compatibility/2006">
                <mc:Choice xmlns:v="urn:schemas-microsoft-com:vml" Requires="v">
                  <p:oleObj spid="_x0000_s1344" name="Document" r:id="rId10" imgW="5816600" imgH="2336800" progId="Word.Document.12">
                    <p:embed/>
                  </p:oleObj>
                </mc:Choice>
                <mc:Fallback>
                  <p:oleObj name="Document" r:id="rId10" imgW="5816600" imgH="2336800" progId="Word.Document.12">
                    <p:embed/>
                    <p:pic>
                      <p:nvPicPr>
                        <p:cNvPr id="0" name=""/>
                        <p:cNvPicPr/>
                        <p:nvPr/>
                      </p:nvPicPr>
                      <p:blipFill>
                        <a:blip r:embed="rId11"/>
                        <a:stretch>
                          <a:fillRect/>
                        </a:stretch>
                      </p:blipFill>
                      <p:spPr>
                        <a:xfrm>
                          <a:off x="21417266" y="8232804"/>
                          <a:ext cx="7083364" cy="2724150"/>
                        </a:xfrm>
                        <a:prstGeom prst="rect">
                          <a:avLst/>
                        </a:prstGeom>
                      </p:spPr>
                    </p:pic>
                  </p:oleObj>
                </mc:Fallback>
              </mc:AlternateContent>
            </a:graphicData>
          </a:graphic>
        </p:graphicFrame>
        <p:sp>
          <p:nvSpPr>
            <p:cNvPr id="38" name="TextBox 37"/>
            <p:cNvSpPr txBox="1"/>
            <p:nvPr/>
          </p:nvSpPr>
          <p:spPr>
            <a:xfrm>
              <a:off x="21332516" y="7213888"/>
              <a:ext cx="7632452" cy="1015663"/>
            </a:xfrm>
            <a:prstGeom prst="rect">
              <a:avLst/>
            </a:prstGeom>
            <a:noFill/>
          </p:spPr>
          <p:txBody>
            <a:bodyPr wrap="square" rtlCol="0">
              <a:spAutoFit/>
            </a:bodyPr>
            <a:lstStyle/>
            <a:p>
              <a:r>
                <a:rPr lang="en-US" sz="2000" dirty="0" smtClean="0">
                  <a:solidFill>
                    <a:srgbClr val="FF0000"/>
                  </a:solidFill>
                </a:rPr>
                <a:t>Table 2</a:t>
              </a:r>
              <a:r>
                <a:rPr lang="en-US" sz="2000" dirty="0" smtClean="0"/>
                <a:t>.  </a:t>
              </a:r>
              <a:r>
                <a:rPr lang="en-US" sz="2000" smtClean="0"/>
                <a:t>The relative distribution </a:t>
              </a:r>
              <a:r>
                <a:rPr lang="en-US" sz="2000" dirty="0" smtClean="0"/>
                <a:t>(in percent) of the </a:t>
              </a:r>
              <a:r>
                <a:rPr lang="en-US" sz="2000" dirty="0" err="1" smtClean="0"/>
                <a:t>SeaWiFS</a:t>
              </a:r>
              <a:r>
                <a:rPr lang="en-US" sz="2000" dirty="0" smtClean="0"/>
                <a:t> radiance validation data set from </a:t>
              </a:r>
              <a:r>
                <a:rPr lang="en-US" sz="2000" dirty="0" err="1" smtClean="0"/>
                <a:t>SeaBASS</a:t>
              </a:r>
              <a:r>
                <a:rPr lang="en-US" sz="2000" dirty="0" smtClean="0"/>
                <a:t> by data source and across OWT. Aqua distribution is in </a:t>
              </a:r>
              <a:r>
                <a:rPr lang="en-US" sz="2000" dirty="0" err="1" smtClean="0"/>
                <a:t>parantheses</a:t>
              </a:r>
              <a:r>
                <a:rPr lang="en-US" sz="2000" dirty="0" smtClean="0"/>
                <a:t>.</a:t>
              </a:r>
              <a:endParaRPr lang="en-US" sz="2000" dirty="0"/>
            </a:p>
          </p:txBody>
        </p:sp>
      </p:grpSp>
      <p:sp>
        <p:nvSpPr>
          <p:cNvPr id="15" name="TextBox 14"/>
          <p:cNvSpPr txBox="1"/>
          <p:nvPr/>
        </p:nvSpPr>
        <p:spPr>
          <a:xfrm>
            <a:off x="1161126" y="40962371"/>
            <a:ext cx="6275401" cy="707886"/>
          </a:xfrm>
          <a:prstGeom prst="rect">
            <a:avLst/>
          </a:prstGeom>
          <a:noFill/>
        </p:spPr>
        <p:txBody>
          <a:bodyPr wrap="square" rtlCol="0">
            <a:spAutoFit/>
          </a:bodyPr>
          <a:lstStyle/>
          <a:p>
            <a:r>
              <a:rPr lang="en-US" sz="2000" u="sng" dirty="0" smtClean="0"/>
              <a:t>Acknowledgments</a:t>
            </a:r>
          </a:p>
          <a:p>
            <a:r>
              <a:rPr lang="en-US" sz="2000" dirty="0" smtClean="0"/>
              <a:t>This work was funded by NASA grant NNX11AL20G.</a:t>
            </a:r>
            <a:endParaRPr lang="en-US" sz="2000" dirty="0"/>
          </a:p>
        </p:txBody>
      </p:sp>
      <p:grpSp>
        <p:nvGrpSpPr>
          <p:cNvPr id="18" name="Group 17"/>
          <p:cNvGrpSpPr/>
          <p:nvPr/>
        </p:nvGrpSpPr>
        <p:grpSpPr>
          <a:xfrm>
            <a:off x="1384495" y="29041162"/>
            <a:ext cx="9900479" cy="2143146"/>
            <a:chOff x="1910521" y="30112737"/>
            <a:chExt cx="9900479" cy="2143146"/>
          </a:xfrm>
        </p:grpSpPr>
        <p:graphicFrame>
          <p:nvGraphicFramePr>
            <p:cNvPr id="9" name="Object 8"/>
            <p:cNvGraphicFramePr>
              <a:graphicFrameLocks noChangeAspect="1"/>
            </p:cNvGraphicFramePr>
            <p:nvPr>
              <p:extLst>
                <p:ext uri="{D42A27DB-BD31-4B8C-83A1-F6EECF244321}">
                  <p14:modId xmlns:p14="http://schemas.microsoft.com/office/powerpoint/2010/main" val="1940418128"/>
                </p:ext>
              </p:extLst>
            </p:nvPr>
          </p:nvGraphicFramePr>
          <p:xfrm>
            <a:off x="2304038" y="30838246"/>
            <a:ext cx="8720270" cy="1417637"/>
          </p:xfrm>
          <a:graphic>
            <a:graphicData uri="http://schemas.openxmlformats.org/presentationml/2006/ole">
              <mc:AlternateContent xmlns:mc="http://schemas.openxmlformats.org/markup-compatibility/2006">
                <mc:Choice xmlns:v="urn:schemas-microsoft-com:vml" Requires="v">
                  <p:oleObj spid="_x0000_s1345" name="Document" r:id="rId12" imgW="6578600" imgH="1155700" progId="Word.Document.12">
                    <p:embed/>
                  </p:oleObj>
                </mc:Choice>
                <mc:Fallback>
                  <p:oleObj name="Document" r:id="rId12" imgW="6578600" imgH="1155700" progId="Word.Document.12">
                    <p:embed/>
                    <p:pic>
                      <p:nvPicPr>
                        <p:cNvPr id="0" name=""/>
                        <p:cNvPicPr/>
                        <p:nvPr/>
                      </p:nvPicPr>
                      <p:blipFill>
                        <a:blip r:embed="rId13"/>
                        <a:stretch>
                          <a:fillRect/>
                        </a:stretch>
                      </p:blipFill>
                      <p:spPr>
                        <a:xfrm>
                          <a:off x="2304038" y="30838246"/>
                          <a:ext cx="8720270" cy="1417637"/>
                        </a:xfrm>
                        <a:prstGeom prst="rect">
                          <a:avLst/>
                        </a:prstGeom>
                      </p:spPr>
                    </p:pic>
                  </p:oleObj>
                </mc:Fallback>
              </mc:AlternateContent>
            </a:graphicData>
          </a:graphic>
        </p:graphicFrame>
        <p:sp>
          <p:nvSpPr>
            <p:cNvPr id="42" name="TextBox 41"/>
            <p:cNvSpPr txBox="1"/>
            <p:nvPr/>
          </p:nvSpPr>
          <p:spPr>
            <a:xfrm>
              <a:off x="1910521" y="30112737"/>
              <a:ext cx="9900479" cy="707886"/>
            </a:xfrm>
            <a:prstGeom prst="rect">
              <a:avLst/>
            </a:prstGeom>
            <a:noFill/>
          </p:spPr>
          <p:txBody>
            <a:bodyPr wrap="square" rtlCol="0">
              <a:spAutoFit/>
            </a:bodyPr>
            <a:lstStyle/>
            <a:p>
              <a:r>
                <a:rPr lang="en-US" sz="2000" dirty="0" smtClean="0">
                  <a:solidFill>
                    <a:srgbClr val="FF0000"/>
                  </a:solidFill>
                </a:rPr>
                <a:t>Table 1</a:t>
              </a:r>
              <a:r>
                <a:rPr lang="en-US" sz="2000" dirty="0" smtClean="0"/>
                <a:t>.  The number of stations in the </a:t>
              </a:r>
              <a:r>
                <a:rPr lang="en-US" sz="2000" dirty="0" err="1" smtClean="0"/>
                <a:t>SeaWiFSand</a:t>
              </a:r>
              <a:r>
                <a:rPr lang="en-US" sz="2000" dirty="0" smtClean="0"/>
                <a:t> </a:t>
              </a:r>
              <a:r>
                <a:rPr lang="en-US" sz="2000" dirty="0" err="1" smtClean="0"/>
                <a:t>Modis</a:t>
              </a:r>
              <a:r>
                <a:rPr lang="en-US" sz="2000" dirty="0" smtClean="0"/>
                <a:t>-Aqua radiance validation data </a:t>
              </a:r>
              <a:r>
                <a:rPr lang="en-US" sz="2000" dirty="0" err="1" smtClean="0"/>
                <a:t>sest</a:t>
              </a:r>
              <a:r>
                <a:rPr lang="en-US" sz="2000" dirty="0" smtClean="0"/>
                <a:t> from </a:t>
              </a:r>
              <a:r>
                <a:rPr lang="en-US" sz="2000" dirty="0" err="1" smtClean="0"/>
                <a:t>SeaBASS</a:t>
              </a:r>
              <a:r>
                <a:rPr lang="en-US" sz="2000" dirty="0" smtClean="0"/>
                <a:t> by data source. </a:t>
              </a:r>
              <a:endParaRPr lang="en-US" sz="2000" dirty="0"/>
            </a:p>
          </p:txBody>
        </p:sp>
      </p:grpSp>
      <p:grpSp>
        <p:nvGrpSpPr>
          <p:cNvPr id="21" name="Group 20"/>
          <p:cNvGrpSpPr/>
          <p:nvPr/>
        </p:nvGrpSpPr>
        <p:grpSpPr>
          <a:xfrm>
            <a:off x="16160151" y="33027682"/>
            <a:ext cx="12496800" cy="6407724"/>
            <a:chOff x="17060831" y="34350196"/>
            <a:chExt cx="12496800" cy="6407724"/>
          </a:xfrm>
        </p:grpSpPr>
        <p:graphicFrame>
          <p:nvGraphicFramePr>
            <p:cNvPr id="8" name="Object 7"/>
            <p:cNvGraphicFramePr>
              <a:graphicFrameLocks noChangeAspect="1"/>
            </p:cNvGraphicFramePr>
            <p:nvPr>
              <p:extLst>
                <p:ext uri="{D42A27DB-BD31-4B8C-83A1-F6EECF244321}">
                  <p14:modId xmlns:p14="http://schemas.microsoft.com/office/powerpoint/2010/main" val="3003925872"/>
                </p:ext>
              </p:extLst>
            </p:nvPr>
          </p:nvGraphicFramePr>
          <p:xfrm>
            <a:off x="17060831" y="35247707"/>
            <a:ext cx="12496800" cy="5510213"/>
          </p:xfrm>
          <a:graphic>
            <a:graphicData uri="http://schemas.openxmlformats.org/presentationml/2006/ole">
              <mc:AlternateContent xmlns:mc="http://schemas.openxmlformats.org/markup-compatibility/2006">
                <mc:Choice xmlns:v="urn:schemas-microsoft-com:vml" Requires="v">
                  <p:oleObj spid="_x0000_s1346" name="Document" r:id="rId14" imgW="7353300" imgH="3187700" progId="Word.Document.12">
                    <p:embed/>
                  </p:oleObj>
                </mc:Choice>
                <mc:Fallback>
                  <p:oleObj name="Document" r:id="rId14" imgW="7353300" imgH="3187700" progId="Word.Document.12">
                    <p:embed/>
                    <p:pic>
                      <p:nvPicPr>
                        <p:cNvPr id="0" name=""/>
                        <p:cNvPicPr/>
                        <p:nvPr/>
                      </p:nvPicPr>
                      <p:blipFill>
                        <a:blip r:embed="rId15"/>
                        <a:stretch>
                          <a:fillRect/>
                        </a:stretch>
                      </p:blipFill>
                      <p:spPr>
                        <a:xfrm>
                          <a:off x="17060831" y="35247707"/>
                          <a:ext cx="12496800" cy="5510213"/>
                        </a:xfrm>
                        <a:prstGeom prst="rect">
                          <a:avLst/>
                        </a:prstGeom>
                      </p:spPr>
                    </p:pic>
                  </p:oleObj>
                </mc:Fallback>
              </mc:AlternateContent>
            </a:graphicData>
          </a:graphic>
        </p:graphicFrame>
        <p:sp>
          <p:nvSpPr>
            <p:cNvPr id="43" name="TextBox 42"/>
            <p:cNvSpPr txBox="1"/>
            <p:nvPr/>
          </p:nvSpPr>
          <p:spPr>
            <a:xfrm>
              <a:off x="17466374" y="34350196"/>
              <a:ext cx="10690155" cy="1323439"/>
            </a:xfrm>
            <a:prstGeom prst="rect">
              <a:avLst/>
            </a:prstGeom>
            <a:noFill/>
          </p:spPr>
          <p:txBody>
            <a:bodyPr wrap="square" rtlCol="0">
              <a:spAutoFit/>
            </a:bodyPr>
            <a:lstStyle/>
            <a:p>
              <a:r>
                <a:rPr lang="en-US" sz="2000" dirty="0" smtClean="0">
                  <a:solidFill>
                    <a:srgbClr val="FF0000"/>
                  </a:solidFill>
                </a:rPr>
                <a:t>Table </a:t>
              </a:r>
              <a:r>
                <a:rPr lang="en-US" sz="2000" dirty="0">
                  <a:solidFill>
                    <a:srgbClr val="FF0000"/>
                  </a:solidFill>
                </a:rPr>
                <a:t>6</a:t>
              </a:r>
              <a:r>
                <a:rPr lang="en-US" sz="2000" dirty="0" smtClean="0"/>
                <a:t>. RMSE derived from the MOBY, </a:t>
              </a:r>
              <a:r>
                <a:rPr lang="en-US" sz="2000" dirty="0" err="1" smtClean="0"/>
                <a:t>Bousselle</a:t>
              </a:r>
              <a:r>
                <a:rPr lang="en-US" sz="2000" dirty="0" smtClean="0"/>
                <a:t> and MVCO match-up radiance data set for </a:t>
              </a:r>
              <a:r>
                <a:rPr lang="en-US" sz="2000" dirty="0" err="1" smtClean="0"/>
                <a:t>SeaWiFS</a:t>
              </a:r>
              <a:r>
                <a:rPr lang="en-US" sz="2000" dirty="0" smtClean="0"/>
                <a:t> and </a:t>
              </a:r>
              <a:r>
                <a:rPr lang="en-US" sz="2000" dirty="0" err="1" smtClean="0"/>
                <a:t>Modis</a:t>
              </a:r>
              <a:r>
                <a:rPr lang="en-US" sz="2000" dirty="0" smtClean="0"/>
                <a:t>-Aqua. Monthly RMSE was averaged from daily data.  % change is the relative RMSE reduced (</a:t>
              </a:r>
              <a:r>
                <a:rPr lang="en-US" sz="2000" dirty="0" err="1" smtClean="0"/>
                <a:t>parantheses</a:t>
              </a:r>
              <a:r>
                <a:rPr lang="en-US" sz="2000" dirty="0" smtClean="0"/>
                <a:t> = </a:t>
              </a:r>
              <a:r>
                <a:rPr lang="en-US" sz="2000" dirty="0" err="1" smtClean="0"/>
                <a:t>Modis</a:t>
              </a:r>
              <a:r>
                <a:rPr lang="en-US" sz="2000" dirty="0" smtClean="0"/>
                <a:t>-Aqua).</a:t>
              </a:r>
            </a:p>
            <a:p>
              <a:endParaRPr lang="en-US" sz="2000" dirty="0"/>
            </a:p>
          </p:txBody>
        </p:sp>
      </p:grpSp>
      <p:pic>
        <p:nvPicPr>
          <p:cNvPr id="22" name="Picture 21" descr="seawifs_rrs_alldata_rrs412.jpg"/>
          <p:cNvPicPr>
            <a:picLocks noChangeAspect="1"/>
          </p:cNvPicPr>
          <p:nvPr/>
        </p:nvPicPr>
        <p:blipFill>
          <a:blip r:embed="rId16">
            <a:extLst>
              <a:ext uri="{28A0092B-C50C-407E-A947-70E740481C1C}">
                <a14:useLocalDpi xmlns:a14="http://schemas.microsoft.com/office/drawing/2010/main" val="0"/>
              </a:ext>
            </a:extLst>
          </a:blip>
          <a:stretch>
            <a:fillRect/>
          </a:stretch>
        </p:blipFill>
        <p:spPr>
          <a:xfrm>
            <a:off x="11787768" y="5880264"/>
            <a:ext cx="2743200" cy="2057400"/>
          </a:xfrm>
          <a:prstGeom prst="rect">
            <a:avLst/>
          </a:prstGeom>
        </p:spPr>
      </p:pic>
      <p:pic>
        <p:nvPicPr>
          <p:cNvPr id="31" name="Picture 30" descr="seawifs_rrs_alldata_rrs443.jpg"/>
          <p:cNvPicPr>
            <a:picLocks noChangeAspect="1"/>
          </p:cNvPicPr>
          <p:nvPr/>
        </p:nvPicPr>
        <p:blipFill>
          <a:blip r:embed="rId17">
            <a:extLst>
              <a:ext uri="{28A0092B-C50C-407E-A947-70E740481C1C}">
                <a14:useLocalDpi xmlns:a14="http://schemas.microsoft.com/office/drawing/2010/main" val="0"/>
              </a:ext>
            </a:extLst>
          </a:blip>
          <a:stretch>
            <a:fillRect/>
          </a:stretch>
        </p:blipFill>
        <p:spPr>
          <a:xfrm>
            <a:off x="14501748" y="5845735"/>
            <a:ext cx="2743200" cy="2057400"/>
          </a:xfrm>
          <a:prstGeom prst="rect">
            <a:avLst/>
          </a:prstGeom>
        </p:spPr>
      </p:pic>
      <p:pic>
        <p:nvPicPr>
          <p:cNvPr id="33" name="Picture 32" descr="seawifs_rrs_alldata_rrs490.jpg"/>
          <p:cNvPicPr>
            <a:picLocks noChangeAspect="1"/>
          </p:cNvPicPr>
          <p:nvPr/>
        </p:nvPicPr>
        <p:blipFill>
          <a:blip r:embed="rId18">
            <a:extLst>
              <a:ext uri="{28A0092B-C50C-407E-A947-70E740481C1C}">
                <a14:useLocalDpi xmlns:a14="http://schemas.microsoft.com/office/drawing/2010/main" val="0"/>
              </a:ext>
            </a:extLst>
          </a:blip>
          <a:stretch>
            <a:fillRect/>
          </a:stretch>
        </p:blipFill>
        <p:spPr>
          <a:xfrm>
            <a:off x="17147254" y="5845735"/>
            <a:ext cx="2743200" cy="2057400"/>
          </a:xfrm>
          <a:prstGeom prst="rect">
            <a:avLst/>
          </a:prstGeom>
        </p:spPr>
      </p:pic>
      <p:pic>
        <p:nvPicPr>
          <p:cNvPr id="34" name="Picture 33" descr="seawifs_rrs_alldata_rrs510.jpg"/>
          <p:cNvPicPr>
            <a:picLocks noChangeAspect="1"/>
          </p:cNvPicPr>
          <p:nvPr/>
        </p:nvPicPr>
        <p:blipFill>
          <a:blip r:embed="rId19">
            <a:extLst>
              <a:ext uri="{28A0092B-C50C-407E-A947-70E740481C1C}">
                <a14:useLocalDpi xmlns:a14="http://schemas.microsoft.com/office/drawing/2010/main" val="0"/>
              </a:ext>
            </a:extLst>
          </a:blip>
          <a:stretch>
            <a:fillRect/>
          </a:stretch>
        </p:blipFill>
        <p:spPr>
          <a:xfrm>
            <a:off x="11787768" y="8023636"/>
            <a:ext cx="2743200" cy="2057400"/>
          </a:xfrm>
          <a:prstGeom prst="rect">
            <a:avLst/>
          </a:prstGeom>
        </p:spPr>
      </p:pic>
      <p:pic>
        <p:nvPicPr>
          <p:cNvPr id="36" name="Picture 35" descr="seawifs_rrs_alldata_rrs555.jpg"/>
          <p:cNvPicPr>
            <a:picLocks noChangeAspect="1"/>
          </p:cNvPicPr>
          <p:nvPr/>
        </p:nvPicPr>
        <p:blipFill>
          <a:blip r:embed="rId20">
            <a:extLst>
              <a:ext uri="{28A0092B-C50C-407E-A947-70E740481C1C}">
                <a14:useLocalDpi xmlns:a14="http://schemas.microsoft.com/office/drawing/2010/main" val="0"/>
              </a:ext>
            </a:extLst>
          </a:blip>
          <a:stretch>
            <a:fillRect/>
          </a:stretch>
        </p:blipFill>
        <p:spPr>
          <a:xfrm>
            <a:off x="14501748" y="8023636"/>
            <a:ext cx="2743200" cy="2057400"/>
          </a:xfrm>
          <a:prstGeom prst="rect">
            <a:avLst/>
          </a:prstGeom>
        </p:spPr>
      </p:pic>
      <p:pic>
        <p:nvPicPr>
          <p:cNvPr id="44" name="Picture 43" descr="seawifs_rrs_alldata_rrs670.jpg"/>
          <p:cNvPicPr>
            <a:picLocks noChangeAspect="1"/>
          </p:cNvPicPr>
          <p:nvPr/>
        </p:nvPicPr>
        <p:blipFill>
          <a:blip r:embed="rId21">
            <a:extLst>
              <a:ext uri="{28A0092B-C50C-407E-A947-70E740481C1C}">
                <a14:useLocalDpi xmlns:a14="http://schemas.microsoft.com/office/drawing/2010/main" val="0"/>
              </a:ext>
            </a:extLst>
          </a:blip>
          <a:stretch>
            <a:fillRect/>
          </a:stretch>
        </p:blipFill>
        <p:spPr>
          <a:xfrm>
            <a:off x="17147254" y="8023636"/>
            <a:ext cx="2743200" cy="2057400"/>
          </a:xfrm>
          <a:prstGeom prst="rect">
            <a:avLst/>
          </a:prstGeom>
        </p:spPr>
      </p:pic>
      <p:sp>
        <p:nvSpPr>
          <p:cNvPr id="45" name="TextBox 44"/>
          <p:cNvSpPr txBox="1"/>
          <p:nvPr/>
        </p:nvSpPr>
        <p:spPr>
          <a:xfrm>
            <a:off x="12192001" y="6089038"/>
            <a:ext cx="831741" cy="369332"/>
          </a:xfrm>
          <a:prstGeom prst="rect">
            <a:avLst/>
          </a:prstGeom>
          <a:noFill/>
        </p:spPr>
        <p:txBody>
          <a:bodyPr wrap="none" rtlCol="0">
            <a:spAutoFit/>
          </a:bodyPr>
          <a:lstStyle/>
          <a:p>
            <a:r>
              <a:rPr lang="en-US" sz="1800" dirty="0" smtClean="0"/>
              <a:t>Rrs412</a:t>
            </a:r>
            <a:endParaRPr lang="en-US" sz="1800" dirty="0"/>
          </a:p>
        </p:txBody>
      </p:sp>
      <p:sp>
        <p:nvSpPr>
          <p:cNvPr id="56" name="TextBox 55"/>
          <p:cNvSpPr txBox="1"/>
          <p:nvPr/>
        </p:nvSpPr>
        <p:spPr>
          <a:xfrm>
            <a:off x="14986001" y="6101772"/>
            <a:ext cx="831741" cy="369332"/>
          </a:xfrm>
          <a:prstGeom prst="rect">
            <a:avLst/>
          </a:prstGeom>
          <a:noFill/>
        </p:spPr>
        <p:txBody>
          <a:bodyPr wrap="none" rtlCol="0">
            <a:spAutoFit/>
          </a:bodyPr>
          <a:lstStyle/>
          <a:p>
            <a:r>
              <a:rPr lang="en-US" sz="1800" dirty="0" smtClean="0"/>
              <a:t>Rrs443</a:t>
            </a:r>
            <a:endParaRPr lang="en-US" sz="1800" dirty="0"/>
          </a:p>
        </p:txBody>
      </p:sp>
      <p:sp>
        <p:nvSpPr>
          <p:cNvPr id="57" name="TextBox 56"/>
          <p:cNvSpPr txBox="1"/>
          <p:nvPr/>
        </p:nvSpPr>
        <p:spPr>
          <a:xfrm>
            <a:off x="17678401" y="6101772"/>
            <a:ext cx="831741" cy="369332"/>
          </a:xfrm>
          <a:prstGeom prst="rect">
            <a:avLst/>
          </a:prstGeom>
          <a:noFill/>
        </p:spPr>
        <p:txBody>
          <a:bodyPr wrap="none" rtlCol="0">
            <a:spAutoFit/>
          </a:bodyPr>
          <a:lstStyle/>
          <a:p>
            <a:r>
              <a:rPr lang="en-US" sz="1800" dirty="0" smtClean="0"/>
              <a:t>Rrs490</a:t>
            </a:r>
            <a:endParaRPr lang="en-US" sz="1800" dirty="0"/>
          </a:p>
        </p:txBody>
      </p:sp>
      <p:sp>
        <p:nvSpPr>
          <p:cNvPr id="58" name="TextBox 57"/>
          <p:cNvSpPr txBox="1"/>
          <p:nvPr/>
        </p:nvSpPr>
        <p:spPr>
          <a:xfrm>
            <a:off x="12192001" y="8336972"/>
            <a:ext cx="831741" cy="369332"/>
          </a:xfrm>
          <a:prstGeom prst="rect">
            <a:avLst/>
          </a:prstGeom>
          <a:noFill/>
        </p:spPr>
        <p:txBody>
          <a:bodyPr wrap="none" rtlCol="0">
            <a:spAutoFit/>
          </a:bodyPr>
          <a:lstStyle/>
          <a:p>
            <a:r>
              <a:rPr lang="en-US" sz="1800" dirty="0" smtClean="0"/>
              <a:t>Rrs510</a:t>
            </a:r>
            <a:endParaRPr lang="en-US" sz="1800" dirty="0"/>
          </a:p>
        </p:txBody>
      </p:sp>
      <p:sp>
        <p:nvSpPr>
          <p:cNvPr id="59" name="TextBox 58"/>
          <p:cNvSpPr txBox="1"/>
          <p:nvPr/>
        </p:nvSpPr>
        <p:spPr>
          <a:xfrm>
            <a:off x="14986001" y="8336972"/>
            <a:ext cx="831741" cy="369332"/>
          </a:xfrm>
          <a:prstGeom prst="rect">
            <a:avLst/>
          </a:prstGeom>
          <a:noFill/>
        </p:spPr>
        <p:txBody>
          <a:bodyPr wrap="none" rtlCol="0">
            <a:spAutoFit/>
          </a:bodyPr>
          <a:lstStyle/>
          <a:p>
            <a:r>
              <a:rPr lang="en-US" sz="1800" dirty="0" smtClean="0"/>
              <a:t>Rrs555</a:t>
            </a:r>
            <a:endParaRPr lang="en-US" sz="1800" dirty="0"/>
          </a:p>
        </p:txBody>
      </p:sp>
      <p:sp>
        <p:nvSpPr>
          <p:cNvPr id="60" name="TextBox 59"/>
          <p:cNvSpPr txBox="1"/>
          <p:nvPr/>
        </p:nvSpPr>
        <p:spPr>
          <a:xfrm>
            <a:off x="17678401" y="8336972"/>
            <a:ext cx="831741" cy="369332"/>
          </a:xfrm>
          <a:prstGeom prst="rect">
            <a:avLst/>
          </a:prstGeom>
          <a:noFill/>
        </p:spPr>
        <p:txBody>
          <a:bodyPr wrap="none" rtlCol="0">
            <a:spAutoFit/>
          </a:bodyPr>
          <a:lstStyle/>
          <a:p>
            <a:r>
              <a:rPr lang="en-US" sz="1800" dirty="0" smtClean="0"/>
              <a:t>Rrs670</a:t>
            </a:r>
            <a:endParaRPr lang="en-US" sz="1800" dirty="0"/>
          </a:p>
        </p:txBody>
      </p:sp>
      <p:sp>
        <p:nvSpPr>
          <p:cNvPr id="46" name="TextBox 45"/>
          <p:cNvSpPr txBox="1"/>
          <p:nvPr/>
        </p:nvSpPr>
        <p:spPr>
          <a:xfrm>
            <a:off x="12073467" y="10271638"/>
            <a:ext cx="8737600" cy="707886"/>
          </a:xfrm>
          <a:prstGeom prst="rect">
            <a:avLst/>
          </a:prstGeom>
          <a:noFill/>
        </p:spPr>
        <p:txBody>
          <a:bodyPr wrap="square" rtlCol="0">
            <a:spAutoFit/>
          </a:bodyPr>
          <a:lstStyle/>
          <a:p>
            <a:r>
              <a:rPr lang="en-US" sz="2000" dirty="0" smtClean="0">
                <a:solidFill>
                  <a:srgbClr val="FF0000"/>
                </a:solidFill>
              </a:rPr>
              <a:t>Figure 3</a:t>
            </a:r>
            <a:r>
              <a:rPr lang="en-US" sz="2000" dirty="0" smtClean="0"/>
              <a:t>.  Match-up plots of </a:t>
            </a:r>
            <a:r>
              <a:rPr lang="en-US" sz="2000" dirty="0" err="1" smtClean="0"/>
              <a:t>SeaWiFS</a:t>
            </a:r>
            <a:r>
              <a:rPr lang="en-US" sz="2000" dirty="0" smtClean="0"/>
              <a:t> vs. in situ reflectance color-coded by optical water type.  Red line is 1:1.  N=2418.</a:t>
            </a:r>
            <a:endParaRPr lang="en-US" sz="2000" dirty="0"/>
          </a:p>
        </p:txBody>
      </p:sp>
      <p:grpSp>
        <p:nvGrpSpPr>
          <p:cNvPr id="47" name="Group 46"/>
          <p:cNvGrpSpPr/>
          <p:nvPr/>
        </p:nvGrpSpPr>
        <p:grpSpPr>
          <a:xfrm>
            <a:off x="1161126" y="24163611"/>
            <a:ext cx="659155" cy="2231412"/>
            <a:chOff x="11213635" y="25422450"/>
            <a:chExt cx="659155" cy="2231412"/>
          </a:xfrm>
        </p:grpSpPr>
        <p:sp>
          <p:nvSpPr>
            <p:cNvPr id="63" name="Text Box 17"/>
            <p:cNvSpPr txBox="1">
              <a:spLocks noChangeArrowheads="1"/>
            </p:cNvSpPr>
            <p:nvPr/>
          </p:nvSpPr>
          <p:spPr bwMode="auto">
            <a:xfrm>
              <a:off x="11213635" y="2542245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800" dirty="0" smtClean="0"/>
                <a:t>OWT</a:t>
              </a:r>
              <a:endParaRPr lang="en-US" sz="1800" dirty="0"/>
            </a:p>
          </p:txBody>
        </p:sp>
        <p:sp>
          <p:nvSpPr>
            <p:cNvPr id="64" name="Oval 18"/>
            <p:cNvSpPr>
              <a:spLocks noChangeArrowheads="1"/>
            </p:cNvSpPr>
            <p:nvPr/>
          </p:nvSpPr>
          <p:spPr bwMode="auto">
            <a:xfrm>
              <a:off x="11410485" y="25827262"/>
              <a:ext cx="152400" cy="152400"/>
            </a:xfrm>
            <a:prstGeom prst="ellipse">
              <a:avLst/>
            </a:prstGeom>
            <a:solidFill>
              <a:srgbClr val="4F0583"/>
            </a:solidFill>
            <a:ln w="9525">
              <a:solidFill>
                <a:srgbClr val="4F0583"/>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65" name="Oval 19"/>
            <p:cNvSpPr>
              <a:spLocks noChangeArrowheads="1"/>
            </p:cNvSpPr>
            <p:nvPr/>
          </p:nvSpPr>
          <p:spPr bwMode="auto">
            <a:xfrm>
              <a:off x="11410485" y="26055862"/>
              <a:ext cx="152400" cy="152400"/>
            </a:xfrm>
            <a:prstGeom prst="ellipse">
              <a:avLst/>
            </a:prstGeom>
            <a:solidFill>
              <a:srgbClr val="2038A8"/>
            </a:solidFill>
            <a:ln w="9525">
              <a:solidFill>
                <a:srgbClr val="2038A8"/>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6" name="Oval 20"/>
            <p:cNvSpPr>
              <a:spLocks noChangeArrowheads="1"/>
            </p:cNvSpPr>
            <p:nvPr/>
          </p:nvSpPr>
          <p:spPr bwMode="auto">
            <a:xfrm>
              <a:off x="11410485" y="26284462"/>
              <a:ext cx="152400" cy="152400"/>
            </a:xfrm>
            <a:prstGeom prst="ellipse">
              <a:avLst/>
            </a:prstGeom>
            <a:solidFill>
              <a:srgbClr val="14F6FB"/>
            </a:solidFill>
            <a:ln w="9525">
              <a:solidFill>
                <a:srgbClr val="14F6FB"/>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7" name="Oval 21"/>
            <p:cNvSpPr>
              <a:spLocks noChangeArrowheads="1"/>
            </p:cNvSpPr>
            <p:nvPr/>
          </p:nvSpPr>
          <p:spPr bwMode="auto">
            <a:xfrm>
              <a:off x="11410485" y="26741662"/>
              <a:ext cx="152400" cy="152400"/>
            </a:xfrm>
            <a:prstGeom prst="ellipse">
              <a:avLst/>
            </a:prstGeom>
            <a:solidFill>
              <a:srgbClr val="197C61"/>
            </a:solidFill>
            <a:ln w="9525">
              <a:solidFill>
                <a:srgbClr val="197C6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8" name="Oval 22"/>
            <p:cNvSpPr>
              <a:spLocks noChangeArrowheads="1"/>
            </p:cNvSpPr>
            <p:nvPr/>
          </p:nvSpPr>
          <p:spPr bwMode="auto">
            <a:xfrm>
              <a:off x="11410485" y="26513062"/>
              <a:ext cx="152400" cy="152400"/>
            </a:xfrm>
            <a:prstGeom prst="ellipse">
              <a:avLst/>
            </a:prstGeom>
            <a:solidFill>
              <a:srgbClr val="30CE25"/>
            </a:solidFill>
            <a:ln w="9525">
              <a:solidFill>
                <a:srgbClr val="30CE25"/>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79" name="Oval 23"/>
            <p:cNvSpPr>
              <a:spLocks noChangeArrowheads="1"/>
            </p:cNvSpPr>
            <p:nvPr/>
          </p:nvSpPr>
          <p:spPr bwMode="auto">
            <a:xfrm>
              <a:off x="11410485" y="26970262"/>
              <a:ext cx="152400" cy="152400"/>
            </a:xfrm>
            <a:prstGeom prst="ellipse">
              <a:avLst/>
            </a:prstGeom>
            <a:solidFill>
              <a:srgbClr val="DD7C3A"/>
            </a:solidFill>
            <a:ln w="9525">
              <a:solidFill>
                <a:srgbClr val="DD7C3A"/>
              </a:solidFill>
              <a:round/>
              <a:headEnd/>
              <a:tailEnd/>
            </a:ln>
            <a:effectLst/>
          </p:spPr>
          <p:txBody>
            <a:bodyPr wrap="none" anchor="ctr"/>
            <a:lstStyle/>
            <a:p>
              <a:endParaRPr lang="en-US"/>
            </a:p>
          </p:txBody>
        </p:sp>
        <p:sp>
          <p:nvSpPr>
            <p:cNvPr id="80" name="Oval 24"/>
            <p:cNvSpPr>
              <a:spLocks noChangeArrowheads="1"/>
            </p:cNvSpPr>
            <p:nvPr/>
          </p:nvSpPr>
          <p:spPr bwMode="auto">
            <a:xfrm>
              <a:off x="11410485" y="27198862"/>
              <a:ext cx="152400" cy="152400"/>
            </a:xfrm>
            <a:prstGeom prst="ellipse">
              <a:avLst/>
            </a:prstGeom>
            <a:solidFill>
              <a:schemeClr val="accent6">
                <a:lumMod val="50000"/>
              </a:schemeClr>
            </a:solidFill>
            <a:ln w="9525">
              <a:solidFill>
                <a:schemeClr val="accent6">
                  <a:lumMod val="50000"/>
                </a:schemeClr>
              </a:solidFill>
              <a:round/>
              <a:headEnd/>
              <a:tailEnd/>
            </a:ln>
            <a:effectLst/>
          </p:spPr>
          <p:txBody>
            <a:bodyPr wrap="none" anchor="ctr"/>
            <a:lstStyle/>
            <a:p>
              <a:endParaRPr lang="en-US"/>
            </a:p>
          </p:txBody>
        </p:sp>
        <p:sp>
          <p:nvSpPr>
            <p:cNvPr id="81" name="Text Box 26"/>
            <p:cNvSpPr txBox="1">
              <a:spLocks noChangeArrowheads="1"/>
            </p:cNvSpPr>
            <p:nvPr/>
          </p:nvSpPr>
          <p:spPr bwMode="auto">
            <a:xfrm>
              <a:off x="11562885" y="2570260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1</a:t>
              </a:r>
            </a:p>
          </p:txBody>
        </p:sp>
        <p:sp>
          <p:nvSpPr>
            <p:cNvPr id="82" name="Text Box 27"/>
            <p:cNvSpPr txBox="1">
              <a:spLocks noChangeArrowheads="1"/>
            </p:cNvSpPr>
            <p:nvPr/>
          </p:nvSpPr>
          <p:spPr bwMode="auto">
            <a:xfrm>
              <a:off x="11562885" y="25962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2</a:t>
              </a:r>
            </a:p>
          </p:txBody>
        </p:sp>
        <p:sp>
          <p:nvSpPr>
            <p:cNvPr id="83" name="Text Box 28"/>
            <p:cNvSpPr txBox="1">
              <a:spLocks noChangeArrowheads="1"/>
            </p:cNvSpPr>
            <p:nvPr/>
          </p:nvSpPr>
          <p:spPr bwMode="auto">
            <a:xfrm>
              <a:off x="11562885" y="261915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3</a:t>
              </a:r>
            </a:p>
          </p:txBody>
        </p:sp>
        <p:sp>
          <p:nvSpPr>
            <p:cNvPr id="84" name="Text Box 29"/>
            <p:cNvSpPr txBox="1">
              <a:spLocks noChangeArrowheads="1"/>
            </p:cNvSpPr>
            <p:nvPr/>
          </p:nvSpPr>
          <p:spPr bwMode="auto">
            <a:xfrm>
              <a:off x="11562885" y="264201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4</a:t>
              </a:r>
            </a:p>
          </p:txBody>
        </p:sp>
        <p:sp>
          <p:nvSpPr>
            <p:cNvPr id="85" name="Text Box 30"/>
            <p:cNvSpPr txBox="1">
              <a:spLocks noChangeArrowheads="1"/>
            </p:cNvSpPr>
            <p:nvPr/>
          </p:nvSpPr>
          <p:spPr bwMode="auto">
            <a:xfrm>
              <a:off x="11562885" y="266487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5</a:t>
              </a:r>
            </a:p>
          </p:txBody>
        </p:sp>
        <p:sp>
          <p:nvSpPr>
            <p:cNvPr id="86" name="Text Box 31"/>
            <p:cNvSpPr txBox="1">
              <a:spLocks noChangeArrowheads="1"/>
            </p:cNvSpPr>
            <p:nvPr/>
          </p:nvSpPr>
          <p:spPr bwMode="auto">
            <a:xfrm>
              <a:off x="11562885" y="268773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6</a:t>
              </a:r>
            </a:p>
          </p:txBody>
        </p:sp>
        <p:sp>
          <p:nvSpPr>
            <p:cNvPr id="87" name="Text Box 32"/>
            <p:cNvSpPr txBox="1">
              <a:spLocks noChangeArrowheads="1"/>
            </p:cNvSpPr>
            <p:nvPr/>
          </p:nvSpPr>
          <p:spPr bwMode="auto">
            <a:xfrm>
              <a:off x="11562885" y="27105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7</a:t>
              </a:r>
            </a:p>
          </p:txBody>
        </p:sp>
        <p:sp>
          <p:nvSpPr>
            <p:cNvPr id="88" name="Oval 24"/>
            <p:cNvSpPr>
              <a:spLocks noChangeArrowheads="1"/>
            </p:cNvSpPr>
            <p:nvPr/>
          </p:nvSpPr>
          <p:spPr bwMode="auto">
            <a:xfrm>
              <a:off x="11423185" y="27414762"/>
              <a:ext cx="152400" cy="152400"/>
            </a:xfrm>
            <a:prstGeom prst="ellipse">
              <a:avLst/>
            </a:prstGeom>
            <a:solidFill>
              <a:srgbClr val="FF0000"/>
            </a:solidFill>
            <a:ln w="9525">
              <a:solidFill>
                <a:schemeClr val="accent6">
                  <a:lumMod val="50000"/>
                </a:schemeClr>
              </a:solidFill>
              <a:round/>
              <a:headEnd/>
              <a:tailEnd/>
            </a:ln>
            <a:effectLst/>
          </p:spPr>
          <p:txBody>
            <a:bodyPr wrap="none" anchor="ctr"/>
            <a:lstStyle/>
            <a:p>
              <a:endParaRPr lang="en-US"/>
            </a:p>
          </p:txBody>
        </p:sp>
        <p:sp>
          <p:nvSpPr>
            <p:cNvPr id="89" name="Text Box 32"/>
            <p:cNvSpPr txBox="1">
              <a:spLocks noChangeArrowheads="1"/>
            </p:cNvSpPr>
            <p:nvPr/>
          </p:nvSpPr>
          <p:spPr bwMode="auto">
            <a:xfrm>
              <a:off x="11559710" y="27317312"/>
              <a:ext cx="23688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pPr>
              <a:r>
                <a:rPr lang="en-US" sz="1600" dirty="0"/>
                <a:t>8</a:t>
              </a:r>
            </a:p>
          </p:txBody>
        </p:sp>
      </p:grpSp>
      <p:grpSp>
        <p:nvGrpSpPr>
          <p:cNvPr id="90" name="Group 89"/>
          <p:cNvGrpSpPr/>
          <p:nvPr/>
        </p:nvGrpSpPr>
        <p:grpSpPr>
          <a:xfrm>
            <a:off x="19854002" y="6679023"/>
            <a:ext cx="659155" cy="2231412"/>
            <a:chOff x="11213635" y="25422450"/>
            <a:chExt cx="659155" cy="2231412"/>
          </a:xfrm>
        </p:grpSpPr>
        <p:sp>
          <p:nvSpPr>
            <p:cNvPr id="91" name="Text Box 17"/>
            <p:cNvSpPr txBox="1">
              <a:spLocks noChangeArrowheads="1"/>
            </p:cNvSpPr>
            <p:nvPr/>
          </p:nvSpPr>
          <p:spPr bwMode="auto">
            <a:xfrm>
              <a:off x="11213635" y="2542245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800" dirty="0" smtClean="0"/>
                <a:t>OWT</a:t>
              </a:r>
              <a:endParaRPr lang="en-US" sz="1800" dirty="0"/>
            </a:p>
          </p:txBody>
        </p:sp>
        <p:sp>
          <p:nvSpPr>
            <p:cNvPr id="92" name="Oval 18"/>
            <p:cNvSpPr>
              <a:spLocks noChangeArrowheads="1"/>
            </p:cNvSpPr>
            <p:nvPr/>
          </p:nvSpPr>
          <p:spPr bwMode="auto">
            <a:xfrm>
              <a:off x="11410485" y="25827262"/>
              <a:ext cx="152400" cy="152400"/>
            </a:xfrm>
            <a:prstGeom prst="ellipse">
              <a:avLst/>
            </a:prstGeom>
            <a:solidFill>
              <a:srgbClr val="4F0583"/>
            </a:solidFill>
            <a:ln w="9525">
              <a:solidFill>
                <a:srgbClr val="4F0583"/>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3" name="Oval 19"/>
            <p:cNvSpPr>
              <a:spLocks noChangeArrowheads="1"/>
            </p:cNvSpPr>
            <p:nvPr/>
          </p:nvSpPr>
          <p:spPr bwMode="auto">
            <a:xfrm>
              <a:off x="11410485" y="26055862"/>
              <a:ext cx="152400" cy="152400"/>
            </a:xfrm>
            <a:prstGeom prst="ellipse">
              <a:avLst/>
            </a:prstGeom>
            <a:solidFill>
              <a:srgbClr val="2038A8"/>
            </a:solidFill>
            <a:ln w="9525">
              <a:solidFill>
                <a:srgbClr val="2038A8"/>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4" name="Oval 20"/>
            <p:cNvSpPr>
              <a:spLocks noChangeArrowheads="1"/>
            </p:cNvSpPr>
            <p:nvPr/>
          </p:nvSpPr>
          <p:spPr bwMode="auto">
            <a:xfrm>
              <a:off x="11410485" y="26284462"/>
              <a:ext cx="152400" cy="152400"/>
            </a:xfrm>
            <a:prstGeom prst="ellipse">
              <a:avLst/>
            </a:prstGeom>
            <a:solidFill>
              <a:srgbClr val="14F6FB"/>
            </a:solidFill>
            <a:ln w="9525">
              <a:solidFill>
                <a:srgbClr val="14F6FB"/>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5" name="Oval 21"/>
            <p:cNvSpPr>
              <a:spLocks noChangeArrowheads="1"/>
            </p:cNvSpPr>
            <p:nvPr/>
          </p:nvSpPr>
          <p:spPr bwMode="auto">
            <a:xfrm>
              <a:off x="11410485" y="26741662"/>
              <a:ext cx="152400" cy="152400"/>
            </a:xfrm>
            <a:prstGeom prst="ellipse">
              <a:avLst/>
            </a:prstGeom>
            <a:solidFill>
              <a:srgbClr val="197C61"/>
            </a:solidFill>
            <a:ln w="9525">
              <a:solidFill>
                <a:srgbClr val="197C6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6" name="Oval 22"/>
            <p:cNvSpPr>
              <a:spLocks noChangeArrowheads="1"/>
            </p:cNvSpPr>
            <p:nvPr/>
          </p:nvSpPr>
          <p:spPr bwMode="auto">
            <a:xfrm>
              <a:off x="11410485" y="26513062"/>
              <a:ext cx="152400" cy="152400"/>
            </a:xfrm>
            <a:prstGeom prst="ellipse">
              <a:avLst/>
            </a:prstGeom>
            <a:solidFill>
              <a:srgbClr val="30CE25"/>
            </a:solidFill>
            <a:ln w="9525">
              <a:solidFill>
                <a:srgbClr val="30CE25"/>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97" name="Oval 23"/>
            <p:cNvSpPr>
              <a:spLocks noChangeArrowheads="1"/>
            </p:cNvSpPr>
            <p:nvPr/>
          </p:nvSpPr>
          <p:spPr bwMode="auto">
            <a:xfrm>
              <a:off x="11410485" y="26970262"/>
              <a:ext cx="152400" cy="152400"/>
            </a:xfrm>
            <a:prstGeom prst="ellipse">
              <a:avLst/>
            </a:prstGeom>
            <a:solidFill>
              <a:srgbClr val="DD7C3A"/>
            </a:solidFill>
            <a:ln w="9525">
              <a:solidFill>
                <a:srgbClr val="DD7C3A"/>
              </a:solidFill>
              <a:round/>
              <a:headEnd/>
              <a:tailEnd/>
            </a:ln>
            <a:effectLst/>
          </p:spPr>
          <p:txBody>
            <a:bodyPr wrap="none" anchor="ctr"/>
            <a:lstStyle/>
            <a:p>
              <a:endParaRPr lang="en-US"/>
            </a:p>
          </p:txBody>
        </p:sp>
        <p:sp>
          <p:nvSpPr>
            <p:cNvPr id="98" name="Oval 24"/>
            <p:cNvSpPr>
              <a:spLocks noChangeArrowheads="1"/>
            </p:cNvSpPr>
            <p:nvPr/>
          </p:nvSpPr>
          <p:spPr bwMode="auto">
            <a:xfrm>
              <a:off x="11410485" y="27198862"/>
              <a:ext cx="152400" cy="152400"/>
            </a:xfrm>
            <a:prstGeom prst="ellipse">
              <a:avLst/>
            </a:prstGeom>
            <a:solidFill>
              <a:schemeClr val="accent6">
                <a:lumMod val="50000"/>
              </a:schemeClr>
            </a:solidFill>
            <a:ln w="9525">
              <a:solidFill>
                <a:schemeClr val="accent6">
                  <a:lumMod val="50000"/>
                </a:schemeClr>
              </a:solidFill>
              <a:round/>
              <a:headEnd/>
              <a:tailEnd/>
            </a:ln>
            <a:effectLst/>
          </p:spPr>
          <p:txBody>
            <a:bodyPr wrap="none" anchor="ctr"/>
            <a:lstStyle/>
            <a:p>
              <a:endParaRPr lang="en-US"/>
            </a:p>
          </p:txBody>
        </p:sp>
        <p:sp>
          <p:nvSpPr>
            <p:cNvPr id="99" name="Text Box 26"/>
            <p:cNvSpPr txBox="1">
              <a:spLocks noChangeArrowheads="1"/>
            </p:cNvSpPr>
            <p:nvPr/>
          </p:nvSpPr>
          <p:spPr bwMode="auto">
            <a:xfrm>
              <a:off x="11562885" y="2570260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1</a:t>
              </a:r>
            </a:p>
          </p:txBody>
        </p:sp>
        <p:sp>
          <p:nvSpPr>
            <p:cNvPr id="100" name="Text Box 27"/>
            <p:cNvSpPr txBox="1">
              <a:spLocks noChangeArrowheads="1"/>
            </p:cNvSpPr>
            <p:nvPr/>
          </p:nvSpPr>
          <p:spPr bwMode="auto">
            <a:xfrm>
              <a:off x="11562885" y="25962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2</a:t>
              </a:r>
            </a:p>
          </p:txBody>
        </p:sp>
        <p:sp>
          <p:nvSpPr>
            <p:cNvPr id="101" name="Text Box 28"/>
            <p:cNvSpPr txBox="1">
              <a:spLocks noChangeArrowheads="1"/>
            </p:cNvSpPr>
            <p:nvPr/>
          </p:nvSpPr>
          <p:spPr bwMode="auto">
            <a:xfrm>
              <a:off x="11562885" y="261915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3</a:t>
              </a:r>
            </a:p>
          </p:txBody>
        </p:sp>
        <p:sp>
          <p:nvSpPr>
            <p:cNvPr id="102" name="Text Box 29"/>
            <p:cNvSpPr txBox="1">
              <a:spLocks noChangeArrowheads="1"/>
            </p:cNvSpPr>
            <p:nvPr/>
          </p:nvSpPr>
          <p:spPr bwMode="auto">
            <a:xfrm>
              <a:off x="11562885" y="264201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4</a:t>
              </a:r>
            </a:p>
          </p:txBody>
        </p:sp>
        <p:sp>
          <p:nvSpPr>
            <p:cNvPr id="103" name="Text Box 30"/>
            <p:cNvSpPr txBox="1">
              <a:spLocks noChangeArrowheads="1"/>
            </p:cNvSpPr>
            <p:nvPr/>
          </p:nvSpPr>
          <p:spPr bwMode="auto">
            <a:xfrm>
              <a:off x="11562885" y="266487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5</a:t>
              </a:r>
            </a:p>
          </p:txBody>
        </p:sp>
        <p:sp>
          <p:nvSpPr>
            <p:cNvPr id="104" name="Text Box 31"/>
            <p:cNvSpPr txBox="1">
              <a:spLocks noChangeArrowheads="1"/>
            </p:cNvSpPr>
            <p:nvPr/>
          </p:nvSpPr>
          <p:spPr bwMode="auto">
            <a:xfrm>
              <a:off x="11562885" y="268773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6</a:t>
              </a:r>
            </a:p>
          </p:txBody>
        </p:sp>
        <p:sp>
          <p:nvSpPr>
            <p:cNvPr id="105" name="Text Box 32"/>
            <p:cNvSpPr txBox="1">
              <a:spLocks noChangeArrowheads="1"/>
            </p:cNvSpPr>
            <p:nvPr/>
          </p:nvSpPr>
          <p:spPr bwMode="auto">
            <a:xfrm>
              <a:off x="11562885" y="27105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7</a:t>
              </a:r>
            </a:p>
          </p:txBody>
        </p:sp>
        <p:sp>
          <p:nvSpPr>
            <p:cNvPr id="106" name="Oval 24"/>
            <p:cNvSpPr>
              <a:spLocks noChangeArrowheads="1"/>
            </p:cNvSpPr>
            <p:nvPr/>
          </p:nvSpPr>
          <p:spPr bwMode="auto">
            <a:xfrm>
              <a:off x="11423185" y="27414762"/>
              <a:ext cx="152400" cy="152400"/>
            </a:xfrm>
            <a:prstGeom prst="ellipse">
              <a:avLst/>
            </a:prstGeom>
            <a:solidFill>
              <a:srgbClr val="FF0000"/>
            </a:solidFill>
            <a:ln w="9525">
              <a:solidFill>
                <a:schemeClr val="accent6">
                  <a:lumMod val="50000"/>
                </a:schemeClr>
              </a:solidFill>
              <a:round/>
              <a:headEnd/>
              <a:tailEnd/>
            </a:ln>
            <a:effectLst/>
          </p:spPr>
          <p:txBody>
            <a:bodyPr wrap="none" anchor="ctr"/>
            <a:lstStyle/>
            <a:p>
              <a:endParaRPr lang="en-US"/>
            </a:p>
          </p:txBody>
        </p:sp>
        <p:sp>
          <p:nvSpPr>
            <p:cNvPr id="107" name="Text Box 32"/>
            <p:cNvSpPr txBox="1">
              <a:spLocks noChangeArrowheads="1"/>
            </p:cNvSpPr>
            <p:nvPr/>
          </p:nvSpPr>
          <p:spPr bwMode="auto">
            <a:xfrm>
              <a:off x="11559710" y="27317312"/>
              <a:ext cx="23688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pPr>
              <a:r>
                <a:rPr lang="en-US" sz="1600" dirty="0"/>
                <a:t>8</a:t>
              </a:r>
            </a:p>
          </p:txBody>
        </p:sp>
      </p:grpSp>
      <p:grpSp>
        <p:nvGrpSpPr>
          <p:cNvPr id="108" name="Group 107"/>
          <p:cNvGrpSpPr/>
          <p:nvPr/>
        </p:nvGrpSpPr>
        <p:grpSpPr>
          <a:xfrm>
            <a:off x="11472063" y="11503458"/>
            <a:ext cx="11399669" cy="6424267"/>
            <a:chOff x="165954" y="445563"/>
            <a:chExt cx="8572408" cy="4459385"/>
          </a:xfrm>
        </p:grpSpPr>
        <p:pic>
          <p:nvPicPr>
            <p:cNvPr id="109" name="Picture 108" descr="aqua_all_rrs_rms_by_owt.jpg"/>
            <p:cNvPicPr>
              <a:picLocks noChangeAspect="1"/>
            </p:cNvPicPr>
            <p:nvPr/>
          </p:nvPicPr>
          <p:blipFill>
            <a:blip r:embed="rId22">
              <a:extLst>
                <a:ext uri="{28A0092B-C50C-407E-A947-70E740481C1C}">
                  <a14:useLocalDpi xmlns:a14="http://schemas.microsoft.com/office/drawing/2010/main" val="0"/>
                </a:ext>
              </a:extLst>
            </a:blip>
            <a:stretch>
              <a:fillRect/>
            </a:stretch>
          </p:blipFill>
          <p:spPr>
            <a:xfrm>
              <a:off x="5873242" y="2743624"/>
              <a:ext cx="2865120" cy="2148840"/>
            </a:xfrm>
            <a:prstGeom prst="rect">
              <a:avLst/>
            </a:prstGeom>
          </p:spPr>
        </p:pic>
        <p:pic>
          <p:nvPicPr>
            <p:cNvPr id="110" name="Picture 109" descr="aqua_all_rrs_std_by_owt.jpg"/>
            <p:cNvPicPr>
              <a:picLocks noChangeAspect="1"/>
            </p:cNvPicPr>
            <p:nvPr/>
          </p:nvPicPr>
          <p:blipFill>
            <a:blip r:embed="rId23">
              <a:extLst>
                <a:ext uri="{28A0092B-C50C-407E-A947-70E740481C1C}">
                  <a14:useLocalDpi xmlns:a14="http://schemas.microsoft.com/office/drawing/2010/main" val="0"/>
                </a:ext>
              </a:extLst>
            </a:blip>
            <a:stretch>
              <a:fillRect/>
            </a:stretch>
          </p:blipFill>
          <p:spPr>
            <a:xfrm>
              <a:off x="3008122" y="2756108"/>
              <a:ext cx="2865120" cy="2148840"/>
            </a:xfrm>
            <a:prstGeom prst="rect">
              <a:avLst/>
            </a:prstGeom>
          </p:spPr>
        </p:pic>
        <p:pic>
          <p:nvPicPr>
            <p:cNvPr id="111" name="Picture 110" descr="aqua_all_rrs_bias_by_owt.jpg"/>
            <p:cNvPicPr>
              <a:picLocks noChangeAspect="1"/>
            </p:cNvPicPr>
            <p:nvPr/>
          </p:nvPicPr>
          <p:blipFill>
            <a:blip r:embed="rId24">
              <a:extLst>
                <a:ext uri="{28A0092B-C50C-407E-A947-70E740481C1C}">
                  <a14:useLocalDpi xmlns:a14="http://schemas.microsoft.com/office/drawing/2010/main" val="0"/>
                </a:ext>
              </a:extLst>
            </a:blip>
            <a:stretch>
              <a:fillRect/>
            </a:stretch>
          </p:blipFill>
          <p:spPr>
            <a:xfrm>
              <a:off x="253444" y="2756108"/>
              <a:ext cx="2865120" cy="2148840"/>
            </a:xfrm>
            <a:prstGeom prst="rect">
              <a:avLst/>
            </a:prstGeom>
          </p:spPr>
        </p:pic>
        <p:pic>
          <p:nvPicPr>
            <p:cNvPr id="112" name="Picture 111" descr="seawifs_all_rrs_std_by_owt.jpg"/>
            <p:cNvPicPr>
              <a:picLocks noChangeAspect="1"/>
            </p:cNvPicPr>
            <p:nvPr/>
          </p:nvPicPr>
          <p:blipFill>
            <a:blip r:embed="rId25">
              <a:extLst>
                <a:ext uri="{28A0092B-C50C-407E-A947-70E740481C1C}">
                  <a14:useLocalDpi xmlns:a14="http://schemas.microsoft.com/office/drawing/2010/main" val="0"/>
                </a:ext>
              </a:extLst>
            </a:blip>
            <a:stretch>
              <a:fillRect/>
            </a:stretch>
          </p:blipFill>
          <p:spPr>
            <a:xfrm>
              <a:off x="3008122" y="594784"/>
              <a:ext cx="2865120" cy="2148840"/>
            </a:xfrm>
            <a:prstGeom prst="rect">
              <a:avLst/>
            </a:prstGeom>
          </p:spPr>
        </p:pic>
        <p:pic>
          <p:nvPicPr>
            <p:cNvPr id="113" name="Picture 112" descr="seawifs_all_rrs_rms_by_owt.jpg"/>
            <p:cNvPicPr>
              <a:picLocks noChangeAspect="1"/>
            </p:cNvPicPr>
            <p:nvPr/>
          </p:nvPicPr>
          <p:blipFill>
            <a:blip r:embed="rId26">
              <a:extLst>
                <a:ext uri="{28A0092B-C50C-407E-A947-70E740481C1C}">
                  <a14:useLocalDpi xmlns:a14="http://schemas.microsoft.com/office/drawing/2010/main" val="0"/>
                </a:ext>
              </a:extLst>
            </a:blip>
            <a:stretch>
              <a:fillRect/>
            </a:stretch>
          </p:blipFill>
          <p:spPr>
            <a:xfrm>
              <a:off x="5873242" y="594784"/>
              <a:ext cx="2865120" cy="2148840"/>
            </a:xfrm>
            <a:prstGeom prst="rect">
              <a:avLst/>
            </a:prstGeom>
          </p:spPr>
        </p:pic>
        <p:pic>
          <p:nvPicPr>
            <p:cNvPr id="114" name="Picture 113" descr="seawifs_all_rrs_bias_by_owt.jpg"/>
            <p:cNvPicPr>
              <a:picLocks noChangeAspect="1"/>
            </p:cNvPicPr>
            <p:nvPr/>
          </p:nvPicPr>
          <p:blipFill>
            <a:blip r:embed="rId27">
              <a:extLst>
                <a:ext uri="{28A0092B-C50C-407E-A947-70E740481C1C}">
                  <a14:useLocalDpi xmlns:a14="http://schemas.microsoft.com/office/drawing/2010/main" val="0"/>
                </a:ext>
              </a:extLst>
            </a:blip>
            <a:stretch>
              <a:fillRect/>
            </a:stretch>
          </p:blipFill>
          <p:spPr>
            <a:xfrm>
              <a:off x="253444" y="594784"/>
              <a:ext cx="2865120" cy="2148840"/>
            </a:xfrm>
            <a:prstGeom prst="rect">
              <a:avLst/>
            </a:prstGeom>
          </p:spPr>
        </p:pic>
        <p:sp>
          <p:nvSpPr>
            <p:cNvPr id="115" name="TextBox 114"/>
            <p:cNvSpPr txBox="1"/>
            <p:nvPr/>
          </p:nvSpPr>
          <p:spPr>
            <a:xfrm rot="16200000">
              <a:off x="-56958" y="1383748"/>
              <a:ext cx="746701" cy="300878"/>
            </a:xfrm>
            <a:prstGeom prst="rect">
              <a:avLst/>
            </a:prstGeom>
            <a:noFill/>
          </p:spPr>
          <p:txBody>
            <a:bodyPr wrap="none" rtlCol="0">
              <a:spAutoFit/>
            </a:bodyPr>
            <a:lstStyle/>
            <a:p>
              <a:r>
                <a:rPr lang="en-US" sz="2000" dirty="0" err="1" smtClean="0"/>
                <a:t>SeaWiFS</a:t>
              </a:r>
              <a:endParaRPr lang="en-US" sz="2000" dirty="0"/>
            </a:p>
          </p:txBody>
        </p:sp>
        <p:sp>
          <p:nvSpPr>
            <p:cNvPr id="116" name="TextBox 115"/>
            <p:cNvSpPr txBox="1"/>
            <p:nvPr/>
          </p:nvSpPr>
          <p:spPr>
            <a:xfrm rot="16200000">
              <a:off x="-187702" y="3711583"/>
              <a:ext cx="1008190" cy="300878"/>
            </a:xfrm>
            <a:prstGeom prst="rect">
              <a:avLst/>
            </a:prstGeom>
            <a:noFill/>
          </p:spPr>
          <p:txBody>
            <a:bodyPr wrap="none" rtlCol="0">
              <a:spAutoFit/>
            </a:bodyPr>
            <a:lstStyle/>
            <a:p>
              <a:r>
                <a:rPr lang="en-US" sz="2000" dirty="0" err="1" smtClean="0"/>
                <a:t>Modis</a:t>
              </a:r>
              <a:r>
                <a:rPr lang="en-US" sz="2000" dirty="0" smtClean="0"/>
                <a:t>-Aqua</a:t>
              </a:r>
              <a:endParaRPr lang="en-US" sz="2000" dirty="0"/>
            </a:p>
          </p:txBody>
        </p:sp>
        <p:sp>
          <p:nvSpPr>
            <p:cNvPr id="117" name="Rectangle 116"/>
            <p:cNvSpPr/>
            <p:nvPr/>
          </p:nvSpPr>
          <p:spPr>
            <a:xfrm>
              <a:off x="1498598" y="535030"/>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18" name="TextBox 117"/>
            <p:cNvSpPr txBox="1"/>
            <p:nvPr/>
          </p:nvSpPr>
          <p:spPr>
            <a:xfrm>
              <a:off x="1451304" y="445563"/>
              <a:ext cx="455859" cy="277735"/>
            </a:xfrm>
            <a:prstGeom prst="rect">
              <a:avLst/>
            </a:prstGeom>
            <a:noFill/>
          </p:spPr>
          <p:txBody>
            <a:bodyPr wrap="none" rtlCol="0">
              <a:spAutoFit/>
            </a:bodyPr>
            <a:lstStyle/>
            <a:p>
              <a:r>
                <a:rPr lang="en-US" sz="2000" dirty="0" smtClean="0"/>
                <a:t>Bias</a:t>
              </a:r>
              <a:endParaRPr lang="en-US" sz="2000" dirty="0"/>
            </a:p>
          </p:txBody>
        </p:sp>
        <p:sp>
          <p:nvSpPr>
            <p:cNvPr id="119" name="Rectangle 118"/>
            <p:cNvSpPr/>
            <p:nvPr/>
          </p:nvSpPr>
          <p:spPr>
            <a:xfrm>
              <a:off x="1417436" y="2684355"/>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20" name="Rectangle 119"/>
            <p:cNvSpPr/>
            <p:nvPr/>
          </p:nvSpPr>
          <p:spPr>
            <a:xfrm>
              <a:off x="4165599" y="529814"/>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21" name="TextBox 120"/>
            <p:cNvSpPr txBox="1"/>
            <p:nvPr/>
          </p:nvSpPr>
          <p:spPr>
            <a:xfrm>
              <a:off x="3991924" y="451968"/>
              <a:ext cx="836137" cy="277735"/>
            </a:xfrm>
            <a:prstGeom prst="rect">
              <a:avLst/>
            </a:prstGeom>
            <a:noFill/>
          </p:spPr>
          <p:txBody>
            <a:bodyPr wrap="none" rtlCol="0">
              <a:spAutoFit/>
            </a:bodyPr>
            <a:lstStyle/>
            <a:p>
              <a:r>
                <a:rPr lang="en-US" sz="2000" dirty="0" smtClean="0"/>
                <a:t>Std. Dev.</a:t>
              </a:r>
              <a:endParaRPr lang="en-US" sz="2000" dirty="0"/>
            </a:p>
          </p:txBody>
        </p:sp>
        <p:sp>
          <p:nvSpPr>
            <p:cNvPr id="122" name="Rectangle 121"/>
            <p:cNvSpPr/>
            <p:nvPr/>
          </p:nvSpPr>
          <p:spPr>
            <a:xfrm>
              <a:off x="4165599" y="2681103"/>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23" name="Rectangle 122"/>
            <p:cNvSpPr/>
            <p:nvPr/>
          </p:nvSpPr>
          <p:spPr>
            <a:xfrm>
              <a:off x="7069667" y="2681103"/>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24" name="Rectangle 123"/>
            <p:cNvSpPr/>
            <p:nvPr/>
          </p:nvSpPr>
          <p:spPr>
            <a:xfrm>
              <a:off x="7052742" y="523798"/>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400"/>
            </a:p>
          </p:txBody>
        </p:sp>
        <p:sp>
          <p:nvSpPr>
            <p:cNvPr id="125" name="TextBox 124"/>
            <p:cNvSpPr txBox="1"/>
            <p:nvPr/>
          </p:nvSpPr>
          <p:spPr>
            <a:xfrm>
              <a:off x="7054471" y="445594"/>
              <a:ext cx="497107" cy="277735"/>
            </a:xfrm>
            <a:prstGeom prst="rect">
              <a:avLst/>
            </a:prstGeom>
            <a:noFill/>
          </p:spPr>
          <p:txBody>
            <a:bodyPr wrap="none" rtlCol="0">
              <a:spAutoFit/>
            </a:bodyPr>
            <a:lstStyle/>
            <a:p>
              <a:r>
                <a:rPr lang="en-US" sz="2000" dirty="0" smtClean="0"/>
                <a:t>RMS</a:t>
              </a:r>
              <a:endParaRPr lang="en-US" sz="2000" dirty="0"/>
            </a:p>
          </p:txBody>
        </p:sp>
      </p:grpSp>
      <p:sp>
        <p:nvSpPr>
          <p:cNvPr id="150" name="TextBox 149"/>
          <p:cNvSpPr txBox="1"/>
          <p:nvPr/>
        </p:nvSpPr>
        <p:spPr>
          <a:xfrm>
            <a:off x="12090617" y="18088753"/>
            <a:ext cx="10665666" cy="707886"/>
          </a:xfrm>
          <a:prstGeom prst="rect">
            <a:avLst/>
          </a:prstGeom>
          <a:noFill/>
        </p:spPr>
        <p:txBody>
          <a:bodyPr wrap="square" rtlCol="0">
            <a:spAutoFit/>
          </a:bodyPr>
          <a:lstStyle/>
          <a:p>
            <a:r>
              <a:rPr lang="en-US" sz="2000" dirty="0" smtClean="0">
                <a:solidFill>
                  <a:srgbClr val="FF0000"/>
                </a:solidFill>
              </a:rPr>
              <a:t>Figure 4a</a:t>
            </a:r>
            <a:r>
              <a:rPr lang="en-US" sz="2000" dirty="0" smtClean="0"/>
              <a:t>.  Bias, Standard Deviation and RMS for </a:t>
            </a:r>
            <a:r>
              <a:rPr lang="en-US" sz="2000" dirty="0" err="1" smtClean="0"/>
              <a:t>SeaWiFS</a:t>
            </a:r>
            <a:r>
              <a:rPr lang="en-US" sz="2000" dirty="0" smtClean="0"/>
              <a:t> (top row) and </a:t>
            </a:r>
            <a:r>
              <a:rPr lang="en-US" sz="2000" dirty="0" err="1" smtClean="0"/>
              <a:t>Modis</a:t>
            </a:r>
            <a:r>
              <a:rPr lang="en-US" sz="2000" dirty="0" smtClean="0"/>
              <a:t>-Aqua (</a:t>
            </a:r>
            <a:r>
              <a:rPr lang="en-US" sz="2000" dirty="0" err="1" smtClean="0"/>
              <a:t>botom</a:t>
            </a:r>
            <a:r>
              <a:rPr lang="en-US" sz="2000" dirty="0" smtClean="0"/>
              <a:t> row).  Colors indicate dominant OWT.  Black dash line is data set average.</a:t>
            </a:r>
            <a:endParaRPr lang="en-US" sz="2000" dirty="0"/>
          </a:p>
        </p:txBody>
      </p:sp>
      <p:grpSp>
        <p:nvGrpSpPr>
          <p:cNvPr id="151" name="Group 150"/>
          <p:cNvGrpSpPr/>
          <p:nvPr/>
        </p:nvGrpSpPr>
        <p:grpSpPr>
          <a:xfrm>
            <a:off x="22547354" y="12009374"/>
            <a:ext cx="659155" cy="2231412"/>
            <a:chOff x="11213635" y="25422450"/>
            <a:chExt cx="659155" cy="2231412"/>
          </a:xfrm>
        </p:grpSpPr>
        <p:sp>
          <p:nvSpPr>
            <p:cNvPr id="152" name="Text Box 17"/>
            <p:cNvSpPr txBox="1">
              <a:spLocks noChangeArrowheads="1"/>
            </p:cNvSpPr>
            <p:nvPr/>
          </p:nvSpPr>
          <p:spPr bwMode="auto">
            <a:xfrm>
              <a:off x="11213635" y="2542245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800" dirty="0" smtClean="0"/>
                <a:t>OWT</a:t>
              </a:r>
              <a:endParaRPr lang="en-US" sz="1800" dirty="0"/>
            </a:p>
          </p:txBody>
        </p:sp>
        <p:sp>
          <p:nvSpPr>
            <p:cNvPr id="153" name="Oval 18"/>
            <p:cNvSpPr>
              <a:spLocks noChangeArrowheads="1"/>
            </p:cNvSpPr>
            <p:nvPr/>
          </p:nvSpPr>
          <p:spPr bwMode="auto">
            <a:xfrm>
              <a:off x="11410485" y="25789162"/>
              <a:ext cx="152400" cy="152400"/>
            </a:xfrm>
            <a:prstGeom prst="ellipse">
              <a:avLst/>
            </a:prstGeom>
            <a:solidFill>
              <a:srgbClr val="4F0583"/>
            </a:solidFill>
            <a:ln w="9525">
              <a:solidFill>
                <a:srgbClr val="4F0583"/>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4" name="Oval 19"/>
            <p:cNvSpPr>
              <a:spLocks noChangeArrowheads="1"/>
            </p:cNvSpPr>
            <p:nvPr/>
          </p:nvSpPr>
          <p:spPr bwMode="auto">
            <a:xfrm>
              <a:off x="11410485" y="26017762"/>
              <a:ext cx="152400" cy="152400"/>
            </a:xfrm>
            <a:prstGeom prst="ellipse">
              <a:avLst/>
            </a:prstGeom>
            <a:solidFill>
              <a:srgbClr val="2038A8"/>
            </a:solidFill>
            <a:ln w="9525">
              <a:solidFill>
                <a:srgbClr val="2038A8"/>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5" name="Oval 20"/>
            <p:cNvSpPr>
              <a:spLocks noChangeArrowheads="1"/>
            </p:cNvSpPr>
            <p:nvPr/>
          </p:nvSpPr>
          <p:spPr bwMode="auto">
            <a:xfrm>
              <a:off x="11410485" y="26284462"/>
              <a:ext cx="152400" cy="152400"/>
            </a:xfrm>
            <a:prstGeom prst="ellipse">
              <a:avLst/>
            </a:prstGeom>
            <a:solidFill>
              <a:srgbClr val="14F6FB"/>
            </a:solidFill>
            <a:ln w="9525">
              <a:solidFill>
                <a:srgbClr val="14F6FB"/>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6" name="Oval 21"/>
            <p:cNvSpPr>
              <a:spLocks noChangeArrowheads="1"/>
            </p:cNvSpPr>
            <p:nvPr/>
          </p:nvSpPr>
          <p:spPr bwMode="auto">
            <a:xfrm>
              <a:off x="11410485" y="26741662"/>
              <a:ext cx="152400" cy="152400"/>
            </a:xfrm>
            <a:prstGeom prst="ellipse">
              <a:avLst/>
            </a:prstGeom>
            <a:solidFill>
              <a:srgbClr val="197C61"/>
            </a:solidFill>
            <a:ln w="9525">
              <a:solidFill>
                <a:srgbClr val="197C6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7" name="Oval 22"/>
            <p:cNvSpPr>
              <a:spLocks noChangeArrowheads="1"/>
            </p:cNvSpPr>
            <p:nvPr/>
          </p:nvSpPr>
          <p:spPr bwMode="auto">
            <a:xfrm>
              <a:off x="11410485" y="26513062"/>
              <a:ext cx="152400" cy="152400"/>
            </a:xfrm>
            <a:prstGeom prst="ellipse">
              <a:avLst/>
            </a:prstGeom>
            <a:solidFill>
              <a:srgbClr val="30CE25"/>
            </a:solidFill>
            <a:ln w="9525">
              <a:solidFill>
                <a:srgbClr val="30CE25"/>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58" name="Oval 23"/>
            <p:cNvSpPr>
              <a:spLocks noChangeArrowheads="1"/>
            </p:cNvSpPr>
            <p:nvPr/>
          </p:nvSpPr>
          <p:spPr bwMode="auto">
            <a:xfrm>
              <a:off x="11410485" y="26970262"/>
              <a:ext cx="152400" cy="152400"/>
            </a:xfrm>
            <a:prstGeom prst="ellipse">
              <a:avLst/>
            </a:prstGeom>
            <a:solidFill>
              <a:srgbClr val="DD7C3A"/>
            </a:solidFill>
            <a:ln w="9525">
              <a:solidFill>
                <a:srgbClr val="DD7C3A"/>
              </a:solidFill>
              <a:round/>
              <a:headEnd/>
              <a:tailEnd/>
            </a:ln>
            <a:effectLst/>
          </p:spPr>
          <p:txBody>
            <a:bodyPr wrap="none" anchor="ctr"/>
            <a:lstStyle/>
            <a:p>
              <a:endParaRPr lang="en-US"/>
            </a:p>
          </p:txBody>
        </p:sp>
        <p:sp>
          <p:nvSpPr>
            <p:cNvPr id="159" name="Oval 24"/>
            <p:cNvSpPr>
              <a:spLocks noChangeArrowheads="1"/>
            </p:cNvSpPr>
            <p:nvPr/>
          </p:nvSpPr>
          <p:spPr bwMode="auto">
            <a:xfrm>
              <a:off x="11410485" y="27198862"/>
              <a:ext cx="152400" cy="152400"/>
            </a:xfrm>
            <a:prstGeom prst="ellipse">
              <a:avLst/>
            </a:prstGeom>
            <a:solidFill>
              <a:schemeClr val="accent6">
                <a:lumMod val="50000"/>
              </a:schemeClr>
            </a:solidFill>
            <a:ln w="9525">
              <a:solidFill>
                <a:schemeClr val="accent6">
                  <a:lumMod val="50000"/>
                </a:schemeClr>
              </a:solidFill>
              <a:round/>
              <a:headEnd/>
              <a:tailEnd/>
            </a:ln>
            <a:effectLst/>
          </p:spPr>
          <p:txBody>
            <a:bodyPr wrap="none" anchor="ctr"/>
            <a:lstStyle/>
            <a:p>
              <a:endParaRPr lang="en-US"/>
            </a:p>
          </p:txBody>
        </p:sp>
        <p:sp>
          <p:nvSpPr>
            <p:cNvPr id="160" name="Text Box 26"/>
            <p:cNvSpPr txBox="1">
              <a:spLocks noChangeArrowheads="1"/>
            </p:cNvSpPr>
            <p:nvPr/>
          </p:nvSpPr>
          <p:spPr bwMode="auto">
            <a:xfrm>
              <a:off x="11562885" y="2568990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1</a:t>
              </a:r>
            </a:p>
          </p:txBody>
        </p:sp>
        <p:sp>
          <p:nvSpPr>
            <p:cNvPr id="161" name="Text Box 27"/>
            <p:cNvSpPr txBox="1">
              <a:spLocks noChangeArrowheads="1"/>
            </p:cNvSpPr>
            <p:nvPr/>
          </p:nvSpPr>
          <p:spPr bwMode="auto">
            <a:xfrm>
              <a:off x="11562885" y="25962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2</a:t>
              </a:r>
            </a:p>
          </p:txBody>
        </p:sp>
        <p:sp>
          <p:nvSpPr>
            <p:cNvPr id="162" name="Text Box 28"/>
            <p:cNvSpPr txBox="1">
              <a:spLocks noChangeArrowheads="1"/>
            </p:cNvSpPr>
            <p:nvPr/>
          </p:nvSpPr>
          <p:spPr bwMode="auto">
            <a:xfrm>
              <a:off x="11562885" y="261915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3</a:t>
              </a:r>
            </a:p>
          </p:txBody>
        </p:sp>
        <p:sp>
          <p:nvSpPr>
            <p:cNvPr id="163" name="Text Box 29"/>
            <p:cNvSpPr txBox="1">
              <a:spLocks noChangeArrowheads="1"/>
            </p:cNvSpPr>
            <p:nvPr/>
          </p:nvSpPr>
          <p:spPr bwMode="auto">
            <a:xfrm>
              <a:off x="11562885" y="264201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4</a:t>
              </a:r>
            </a:p>
          </p:txBody>
        </p:sp>
        <p:sp>
          <p:nvSpPr>
            <p:cNvPr id="164" name="Text Box 30"/>
            <p:cNvSpPr txBox="1">
              <a:spLocks noChangeArrowheads="1"/>
            </p:cNvSpPr>
            <p:nvPr/>
          </p:nvSpPr>
          <p:spPr bwMode="auto">
            <a:xfrm>
              <a:off x="11562885" y="266487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5</a:t>
              </a:r>
            </a:p>
          </p:txBody>
        </p:sp>
        <p:sp>
          <p:nvSpPr>
            <p:cNvPr id="165" name="Text Box 31"/>
            <p:cNvSpPr txBox="1">
              <a:spLocks noChangeArrowheads="1"/>
            </p:cNvSpPr>
            <p:nvPr/>
          </p:nvSpPr>
          <p:spPr bwMode="auto">
            <a:xfrm>
              <a:off x="11562885" y="268773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6</a:t>
              </a:r>
            </a:p>
          </p:txBody>
        </p:sp>
        <p:sp>
          <p:nvSpPr>
            <p:cNvPr id="166" name="Text Box 32"/>
            <p:cNvSpPr txBox="1">
              <a:spLocks noChangeArrowheads="1"/>
            </p:cNvSpPr>
            <p:nvPr/>
          </p:nvSpPr>
          <p:spPr bwMode="auto">
            <a:xfrm>
              <a:off x="11562885" y="27105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7</a:t>
              </a:r>
            </a:p>
          </p:txBody>
        </p:sp>
        <p:sp>
          <p:nvSpPr>
            <p:cNvPr id="167" name="Oval 24"/>
            <p:cNvSpPr>
              <a:spLocks noChangeArrowheads="1"/>
            </p:cNvSpPr>
            <p:nvPr/>
          </p:nvSpPr>
          <p:spPr bwMode="auto">
            <a:xfrm>
              <a:off x="11410485" y="27414762"/>
              <a:ext cx="152400" cy="152400"/>
            </a:xfrm>
            <a:prstGeom prst="ellipse">
              <a:avLst/>
            </a:prstGeom>
            <a:solidFill>
              <a:srgbClr val="FF0000"/>
            </a:solidFill>
            <a:ln w="9525">
              <a:solidFill>
                <a:schemeClr val="accent6">
                  <a:lumMod val="50000"/>
                </a:schemeClr>
              </a:solidFill>
              <a:round/>
              <a:headEnd/>
              <a:tailEnd/>
            </a:ln>
            <a:effectLst/>
          </p:spPr>
          <p:txBody>
            <a:bodyPr wrap="none" anchor="ctr"/>
            <a:lstStyle/>
            <a:p>
              <a:endParaRPr lang="en-US"/>
            </a:p>
          </p:txBody>
        </p:sp>
        <p:sp>
          <p:nvSpPr>
            <p:cNvPr id="168" name="Text Box 32"/>
            <p:cNvSpPr txBox="1">
              <a:spLocks noChangeArrowheads="1"/>
            </p:cNvSpPr>
            <p:nvPr/>
          </p:nvSpPr>
          <p:spPr bwMode="auto">
            <a:xfrm>
              <a:off x="11559710" y="27317312"/>
              <a:ext cx="23688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pPr>
              <a:r>
                <a:rPr lang="en-US" sz="1600" dirty="0"/>
                <a:t>8</a:t>
              </a:r>
            </a:p>
          </p:txBody>
        </p:sp>
      </p:grpSp>
      <p:grpSp>
        <p:nvGrpSpPr>
          <p:cNvPr id="126" name="Group 125"/>
          <p:cNvGrpSpPr/>
          <p:nvPr/>
        </p:nvGrpSpPr>
        <p:grpSpPr>
          <a:xfrm>
            <a:off x="11272998" y="19599012"/>
            <a:ext cx="11911921" cy="6287873"/>
            <a:chOff x="268452" y="682327"/>
            <a:chExt cx="8726431" cy="4430800"/>
          </a:xfrm>
        </p:grpSpPr>
        <p:pic>
          <p:nvPicPr>
            <p:cNvPr id="127" name="Picture 126" descr="aqua_all_rrs_relerr_by_owt.jpg"/>
            <p:cNvPicPr>
              <a:picLocks noChangeAspect="1"/>
            </p:cNvPicPr>
            <p:nvPr/>
          </p:nvPicPr>
          <p:blipFill>
            <a:blip r:embed="rId28">
              <a:extLst>
                <a:ext uri="{28A0092B-C50C-407E-A947-70E740481C1C}">
                  <a14:useLocalDpi xmlns:a14="http://schemas.microsoft.com/office/drawing/2010/main" val="0"/>
                </a:ext>
              </a:extLst>
            </a:blip>
            <a:stretch>
              <a:fillRect/>
            </a:stretch>
          </p:blipFill>
          <p:spPr>
            <a:xfrm>
              <a:off x="6129763" y="2927919"/>
              <a:ext cx="2865120" cy="2148840"/>
            </a:xfrm>
            <a:prstGeom prst="rect">
              <a:avLst/>
            </a:prstGeom>
          </p:spPr>
        </p:pic>
        <p:pic>
          <p:nvPicPr>
            <p:cNvPr id="128" name="Picture 127" descr="aqua_all_rrs_absstd_by_owt.jpg"/>
            <p:cNvPicPr>
              <a:picLocks noChangeAspect="1"/>
            </p:cNvPicPr>
            <p:nvPr/>
          </p:nvPicPr>
          <p:blipFill>
            <a:blip r:embed="rId29">
              <a:extLst>
                <a:ext uri="{28A0092B-C50C-407E-A947-70E740481C1C}">
                  <a14:useLocalDpi xmlns:a14="http://schemas.microsoft.com/office/drawing/2010/main" val="0"/>
                </a:ext>
              </a:extLst>
            </a:blip>
            <a:stretch>
              <a:fillRect/>
            </a:stretch>
          </p:blipFill>
          <p:spPr>
            <a:xfrm>
              <a:off x="3421426" y="2964287"/>
              <a:ext cx="2865120" cy="2148840"/>
            </a:xfrm>
            <a:prstGeom prst="rect">
              <a:avLst/>
            </a:prstGeom>
          </p:spPr>
        </p:pic>
        <p:pic>
          <p:nvPicPr>
            <p:cNvPr id="129" name="Picture 128" descr="aqua_all_rrs_abs_bias_by_owt.jpg"/>
            <p:cNvPicPr>
              <a:picLocks noChangeAspect="1"/>
            </p:cNvPicPr>
            <p:nvPr/>
          </p:nvPicPr>
          <p:blipFill>
            <a:blip r:embed="rId30">
              <a:extLst>
                <a:ext uri="{28A0092B-C50C-407E-A947-70E740481C1C}">
                  <a14:useLocalDpi xmlns:a14="http://schemas.microsoft.com/office/drawing/2010/main" val="0"/>
                </a:ext>
              </a:extLst>
            </a:blip>
            <a:stretch>
              <a:fillRect/>
            </a:stretch>
          </p:blipFill>
          <p:spPr>
            <a:xfrm>
              <a:off x="594786" y="2964287"/>
              <a:ext cx="2865120" cy="2148840"/>
            </a:xfrm>
            <a:prstGeom prst="rect">
              <a:avLst/>
            </a:prstGeom>
          </p:spPr>
        </p:pic>
        <p:pic>
          <p:nvPicPr>
            <p:cNvPr id="130" name="Picture 129" descr="seawifs_all_rrs_relerr_by_owt.jpg"/>
            <p:cNvPicPr>
              <a:picLocks noChangeAspect="1"/>
            </p:cNvPicPr>
            <p:nvPr/>
          </p:nvPicPr>
          <p:blipFill>
            <a:blip r:embed="rId31">
              <a:extLst>
                <a:ext uri="{28A0092B-C50C-407E-A947-70E740481C1C}">
                  <a14:useLocalDpi xmlns:a14="http://schemas.microsoft.com/office/drawing/2010/main" val="0"/>
                </a:ext>
              </a:extLst>
            </a:blip>
            <a:stretch>
              <a:fillRect/>
            </a:stretch>
          </p:blipFill>
          <p:spPr>
            <a:xfrm>
              <a:off x="6129763" y="804035"/>
              <a:ext cx="2865120" cy="2148840"/>
            </a:xfrm>
            <a:prstGeom prst="rect">
              <a:avLst/>
            </a:prstGeom>
          </p:spPr>
        </p:pic>
        <p:pic>
          <p:nvPicPr>
            <p:cNvPr id="131" name="Picture 130" descr="seawifs_all_rrs_absstd_by_owt.jpg"/>
            <p:cNvPicPr>
              <a:picLocks noChangeAspect="1"/>
            </p:cNvPicPr>
            <p:nvPr/>
          </p:nvPicPr>
          <p:blipFill>
            <a:blip r:embed="rId32">
              <a:extLst>
                <a:ext uri="{28A0092B-C50C-407E-A947-70E740481C1C}">
                  <a14:useLocalDpi xmlns:a14="http://schemas.microsoft.com/office/drawing/2010/main" val="0"/>
                </a:ext>
              </a:extLst>
            </a:blip>
            <a:stretch>
              <a:fillRect/>
            </a:stretch>
          </p:blipFill>
          <p:spPr>
            <a:xfrm>
              <a:off x="3421426" y="824550"/>
              <a:ext cx="2865120" cy="2148840"/>
            </a:xfrm>
            <a:prstGeom prst="rect">
              <a:avLst/>
            </a:prstGeom>
          </p:spPr>
        </p:pic>
        <p:pic>
          <p:nvPicPr>
            <p:cNvPr id="132" name="Picture 131" descr="seawifs_all_rrs_abs_bias_by_owt.jpg"/>
            <p:cNvPicPr>
              <a:picLocks noChangeAspect="1"/>
            </p:cNvPicPr>
            <p:nvPr/>
          </p:nvPicPr>
          <p:blipFill>
            <a:blip r:embed="rId33">
              <a:extLst>
                <a:ext uri="{28A0092B-C50C-407E-A947-70E740481C1C}">
                  <a14:useLocalDpi xmlns:a14="http://schemas.microsoft.com/office/drawing/2010/main" val="0"/>
                </a:ext>
              </a:extLst>
            </a:blip>
            <a:stretch>
              <a:fillRect/>
            </a:stretch>
          </p:blipFill>
          <p:spPr>
            <a:xfrm>
              <a:off x="593985" y="807085"/>
              <a:ext cx="2865120" cy="2148840"/>
            </a:xfrm>
            <a:prstGeom prst="rect">
              <a:avLst/>
            </a:prstGeom>
          </p:spPr>
        </p:pic>
        <p:sp>
          <p:nvSpPr>
            <p:cNvPr id="133" name="TextBox 132"/>
            <p:cNvSpPr txBox="1"/>
            <p:nvPr/>
          </p:nvSpPr>
          <p:spPr>
            <a:xfrm rot="16200000">
              <a:off x="-53776" y="1573380"/>
              <a:ext cx="1075710" cy="400110"/>
            </a:xfrm>
            <a:prstGeom prst="rect">
              <a:avLst/>
            </a:prstGeom>
            <a:noFill/>
          </p:spPr>
          <p:txBody>
            <a:bodyPr wrap="none" rtlCol="0">
              <a:spAutoFit/>
            </a:bodyPr>
            <a:lstStyle/>
            <a:p>
              <a:r>
                <a:rPr lang="en-US" sz="2000" dirty="0" err="1" smtClean="0"/>
                <a:t>SeaWiFS</a:t>
              </a:r>
              <a:endParaRPr lang="en-US" sz="2000" dirty="0"/>
            </a:p>
          </p:txBody>
        </p:sp>
        <p:sp>
          <p:nvSpPr>
            <p:cNvPr id="134" name="TextBox 133"/>
            <p:cNvSpPr txBox="1"/>
            <p:nvPr/>
          </p:nvSpPr>
          <p:spPr>
            <a:xfrm rot="16200000">
              <a:off x="-257701" y="3680227"/>
              <a:ext cx="1452416" cy="400110"/>
            </a:xfrm>
            <a:prstGeom prst="rect">
              <a:avLst/>
            </a:prstGeom>
            <a:noFill/>
          </p:spPr>
          <p:txBody>
            <a:bodyPr wrap="none" rtlCol="0">
              <a:spAutoFit/>
            </a:bodyPr>
            <a:lstStyle/>
            <a:p>
              <a:r>
                <a:rPr lang="en-US" sz="2000" dirty="0" err="1" smtClean="0"/>
                <a:t>Modis</a:t>
              </a:r>
              <a:r>
                <a:rPr lang="en-US" sz="2000" dirty="0" smtClean="0"/>
                <a:t>-Aqua</a:t>
              </a:r>
              <a:endParaRPr lang="en-US" sz="2000" dirty="0"/>
            </a:p>
          </p:txBody>
        </p:sp>
        <p:sp>
          <p:nvSpPr>
            <p:cNvPr id="135" name="TextBox 134"/>
            <p:cNvSpPr txBox="1"/>
            <p:nvPr/>
          </p:nvSpPr>
          <p:spPr>
            <a:xfrm rot="16200000">
              <a:off x="6186705" y="3885836"/>
              <a:ext cx="247601" cy="270565"/>
            </a:xfrm>
            <a:prstGeom prst="rect">
              <a:avLst/>
            </a:prstGeom>
            <a:noFill/>
          </p:spPr>
          <p:txBody>
            <a:bodyPr wrap="none" rtlCol="0">
              <a:spAutoFit/>
            </a:bodyPr>
            <a:lstStyle/>
            <a:p>
              <a:r>
                <a:rPr lang="en-US" sz="1800" dirty="0" smtClean="0"/>
                <a:t>%</a:t>
              </a:r>
              <a:endParaRPr lang="en-US" sz="1800" dirty="0"/>
            </a:p>
          </p:txBody>
        </p:sp>
        <p:sp>
          <p:nvSpPr>
            <p:cNvPr id="136" name="TextBox 135"/>
            <p:cNvSpPr txBox="1"/>
            <p:nvPr/>
          </p:nvSpPr>
          <p:spPr>
            <a:xfrm rot="16200000">
              <a:off x="6177537" y="1714551"/>
              <a:ext cx="247601" cy="270565"/>
            </a:xfrm>
            <a:prstGeom prst="rect">
              <a:avLst/>
            </a:prstGeom>
            <a:noFill/>
          </p:spPr>
          <p:txBody>
            <a:bodyPr wrap="none" rtlCol="0">
              <a:spAutoFit/>
            </a:bodyPr>
            <a:lstStyle/>
            <a:p>
              <a:r>
                <a:rPr lang="en-US" sz="1800" dirty="0" smtClean="0"/>
                <a:t>%</a:t>
              </a:r>
              <a:endParaRPr lang="en-US" sz="1800" dirty="0"/>
            </a:p>
          </p:txBody>
        </p:sp>
        <p:sp>
          <p:nvSpPr>
            <p:cNvPr id="137" name="TextBox 136"/>
            <p:cNvSpPr txBox="1"/>
            <p:nvPr/>
          </p:nvSpPr>
          <p:spPr>
            <a:xfrm rot="16200000">
              <a:off x="412832" y="1717280"/>
              <a:ext cx="682671" cy="270565"/>
            </a:xfrm>
            <a:prstGeom prst="rect">
              <a:avLst/>
            </a:prstGeom>
            <a:noFill/>
          </p:spPr>
          <p:txBody>
            <a:bodyPr wrap="none" rtlCol="0">
              <a:spAutoFit/>
            </a:bodyPr>
            <a:lstStyle/>
            <a:p>
              <a:r>
                <a:rPr lang="en-US" sz="1800" dirty="0" err="1" smtClean="0"/>
                <a:t>Rrs</a:t>
              </a:r>
              <a:r>
                <a:rPr lang="en-US" sz="1800" dirty="0" smtClean="0"/>
                <a:t> (sr</a:t>
              </a:r>
              <a:r>
                <a:rPr lang="en-US" sz="1800" baseline="30000" dirty="0" smtClean="0"/>
                <a:t>-1</a:t>
              </a:r>
              <a:r>
                <a:rPr lang="en-US" sz="1800" dirty="0" smtClean="0"/>
                <a:t>)</a:t>
              </a:r>
              <a:endParaRPr lang="en-US" sz="1800" dirty="0"/>
            </a:p>
          </p:txBody>
        </p:sp>
        <p:sp>
          <p:nvSpPr>
            <p:cNvPr id="138" name="TextBox 137"/>
            <p:cNvSpPr txBox="1"/>
            <p:nvPr/>
          </p:nvSpPr>
          <p:spPr>
            <a:xfrm rot="16200000">
              <a:off x="440866" y="3715052"/>
              <a:ext cx="682671" cy="270565"/>
            </a:xfrm>
            <a:prstGeom prst="rect">
              <a:avLst/>
            </a:prstGeom>
            <a:noFill/>
          </p:spPr>
          <p:txBody>
            <a:bodyPr wrap="none" rtlCol="0">
              <a:spAutoFit/>
            </a:bodyPr>
            <a:lstStyle/>
            <a:p>
              <a:r>
                <a:rPr lang="en-US" sz="1800" dirty="0" err="1" smtClean="0"/>
                <a:t>Rrs</a:t>
              </a:r>
              <a:r>
                <a:rPr lang="en-US" sz="1800" dirty="0" smtClean="0"/>
                <a:t> (sr</a:t>
              </a:r>
              <a:r>
                <a:rPr lang="en-US" sz="1800" baseline="30000" dirty="0" smtClean="0"/>
                <a:t>-1</a:t>
              </a:r>
              <a:r>
                <a:rPr lang="en-US" sz="1800" dirty="0" smtClean="0"/>
                <a:t>)</a:t>
              </a:r>
              <a:endParaRPr lang="en-US" sz="1800" dirty="0"/>
            </a:p>
          </p:txBody>
        </p:sp>
        <p:sp>
          <p:nvSpPr>
            <p:cNvPr id="139" name="TextBox 138"/>
            <p:cNvSpPr txBox="1"/>
            <p:nvPr/>
          </p:nvSpPr>
          <p:spPr>
            <a:xfrm rot="16200000">
              <a:off x="3217009" y="1685120"/>
              <a:ext cx="682671" cy="270565"/>
            </a:xfrm>
            <a:prstGeom prst="rect">
              <a:avLst/>
            </a:prstGeom>
            <a:noFill/>
          </p:spPr>
          <p:txBody>
            <a:bodyPr wrap="none" rtlCol="0">
              <a:spAutoFit/>
            </a:bodyPr>
            <a:lstStyle/>
            <a:p>
              <a:r>
                <a:rPr lang="en-US" sz="1800" dirty="0" err="1" smtClean="0"/>
                <a:t>Rrs</a:t>
              </a:r>
              <a:r>
                <a:rPr lang="en-US" sz="1800" dirty="0" smtClean="0"/>
                <a:t> (sr</a:t>
              </a:r>
              <a:r>
                <a:rPr lang="en-US" sz="1800" baseline="30000" dirty="0" smtClean="0"/>
                <a:t>-1</a:t>
              </a:r>
              <a:r>
                <a:rPr lang="en-US" sz="1800" dirty="0" smtClean="0"/>
                <a:t>)</a:t>
              </a:r>
              <a:endParaRPr lang="en-US" sz="1800" dirty="0"/>
            </a:p>
          </p:txBody>
        </p:sp>
        <p:sp>
          <p:nvSpPr>
            <p:cNvPr id="140" name="TextBox 139"/>
            <p:cNvSpPr txBox="1"/>
            <p:nvPr/>
          </p:nvSpPr>
          <p:spPr>
            <a:xfrm rot="16200000">
              <a:off x="3212824" y="3784759"/>
              <a:ext cx="682671" cy="270565"/>
            </a:xfrm>
            <a:prstGeom prst="rect">
              <a:avLst/>
            </a:prstGeom>
            <a:noFill/>
          </p:spPr>
          <p:txBody>
            <a:bodyPr wrap="none" rtlCol="0">
              <a:spAutoFit/>
            </a:bodyPr>
            <a:lstStyle/>
            <a:p>
              <a:r>
                <a:rPr lang="en-US" sz="1800" dirty="0" err="1" smtClean="0"/>
                <a:t>Rrs</a:t>
              </a:r>
              <a:r>
                <a:rPr lang="en-US" sz="1800" dirty="0" smtClean="0"/>
                <a:t> (sr</a:t>
              </a:r>
              <a:r>
                <a:rPr lang="en-US" sz="1800" baseline="30000" dirty="0" smtClean="0"/>
                <a:t>-1</a:t>
              </a:r>
              <a:r>
                <a:rPr lang="en-US" sz="1800" dirty="0" smtClean="0"/>
                <a:t>)</a:t>
              </a:r>
              <a:endParaRPr lang="en-US" sz="1800" dirty="0"/>
            </a:p>
          </p:txBody>
        </p:sp>
        <p:sp>
          <p:nvSpPr>
            <p:cNvPr id="141" name="Rectangle 140"/>
            <p:cNvSpPr/>
            <p:nvPr/>
          </p:nvSpPr>
          <p:spPr>
            <a:xfrm>
              <a:off x="1744135" y="736274"/>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2" name="TextBox 141"/>
            <p:cNvSpPr txBox="1"/>
            <p:nvPr/>
          </p:nvSpPr>
          <p:spPr>
            <a:xfrm>
              <a:off x="1250853" y="695031"/>
              <a:ext cx="1741616" cy="281941"/>
            </a:xfrm>
            <a:prstGeom prst="rect">
              <a:avLst/>
            </a:prstGeom>
            <a:noFill/>
          </p:spPr>
          <p:txBody>
            <a:bodyPr wrap="square" rtlCol="0">
              <a:spAutoFit/>
            </a:bodyPr>
            <a:lstStyle/>
            <a:p>
              <a:r>
                <a:rPr lang="en-US" sz="2000" dirty="0" smtClean="0"/>
                <a:t>ABS(</a:t>
              </a:r>
              <a:r>
                <a:rPr lang="en-US" sz="2000" dirty="0" err="1" smtClean="0"/>
                <a:t>Rrs</a:t>
              </a:r>
              <a:r>
                <a:rPr lang="en-US" sz="2000" dirty="0" smtClean="0"/>
                <a:t> </a:t>
              </a:r>
              <a:r>
                <a:rPr lang="en-US" sz="2000" baseline="-25000" dirty="0" err="1" smtClean="0"/>
                <a:t>insitu</a:t>
              </a:r>
              <a:r>
                <a:rPr lang="en-US" sz="2000" dirty="0" smtClean="0"/>
                <a:t> – </a:t>
              </a:r>
              <a:r>
                <a:rPr lang="en-US" sz="2000" dirty="0" err="1" smtClean="0"/>
                <a:t>Rrs</a:t>
              </a:r>
              <a:r>
                <a:rPr lang="en-US" sz="2000" dirty="0" smtClean="0"/>
                <a:t> </a:t>
              </a:r>
              <a:r>
                <a:rPr lang="en-US" sz="2000" baseline="-25000" dirty="0" smtClean="0"/>
                <a:t>sat</a:t>
              </a:r>
              <a:r>
                <a:rPr lang="en-US" sz="2000" dirty="0" smtClean="0"/>
                <a:t>)</a:t>
              </a:r>
              <a:endParaRPr lang="en-US" sz="2000" dirty="0"/>
            </a:p>
          </p:txBody>
        </p:sp>
        <p:sp>
          <p:nvSpPr>
            <p:cNvPr id="143" name="Rectangle 142"/>
            <p:cNvSpPr/>
            <p:nvPr/>
          </p:nvSpPr>
          <p:spPr>
            <a:xfrm>
              <a:off x="4572002" y="702229"/>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4" name="Rectangle 143"/>
            <p:cNvSpPr/>
            <p:nvPr/>
          </p:nvSpPr>
          <p:spPr>
            <a:xfrm>
              <a:off x="1786468" y="2885114"/>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5" name="Rectangle 144"/>
            <p:cNvSpPr/>
            <p:nvPr/>
          </p:nvSpPr>
          <p:spPr>
            <a:xfrm>
              <a:off x="4588943" y="2874008"/>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6" name="Rectangle 145"/>
            <p:cNvSpPr/>
            <p:nvPr/>
          </p:nvSpPr>
          <p:spPr>
            <a:xfrm>
              <a:off x="7272869" y="752704"/>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7" name="Rectangle 146"/>
            <p:cNvSpPr/>
            <p:nvPr/>
          </p:nvSpPr>
          <p:spPr>
            <a:xfrm>
              <a:off x="7306739" y="2865541"/>
              <a:ext cx="615249" cy="209711"/>
            </a:xfrm>
            <a:prstGeom prst="rect">
              <a:avLst/>
            </a:prstGeom>
            <a:solidFill>
              <a:schemeClr val="bg1"/>
            </a:solidFill>
            <a:ln>
              <a:solidFill>
                <a:schemeClr val="bg1"/>
              </a:solid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sz="2000"/>
            </a:p>
          </p:txBody>
        </p:sp>
        <p:sp>
          <p:nvSpPr>
            <p:cNvPr id="148" name="TextBox 147"/>
            <p:cNvSpPr txBox="1"/>
            <p:nvPr/>
          </p:nvSpPr>
          <p:spPr>
            <a:xfrm>
              <a:off x="4086060" y="686183"/>
              <a:ext cx="1834064" cy="498818"/>
            </a:xfrm>
            <a:prstGeom prst="rect">
              <a:avLst/>
            </a:prstGeom>
            <a:noFill/>
          </p:spPr>
          <p:txBody>
            <a:bodyPr wrap="square" rtlCol="0">
              <a:spAutoFit/>
            </a:bodyPr>
            <a:lstStyle/>
            <a:p>
              <a:r>
                <a:rPr lang="en-US" sz="2000" dirty="0"/>
                <a:t>STD (</a:t>
              </a:r>
              <a:r>
                <a:rPr lang="en-US" sz="2000" dirty="0" err="1"/>
                <a:t>Rrs</a:t>
              </a:r>
              <a:r>
                <a:rPr lang="en-US" sz="2000" dirty="0"/>
                <a:t> </a:t>
              </a:r>
              <a:r>
                <a:rPr lang="en-US" sz="2000" baseline="-25000" dirty="0" err="1"/>
                <a:t>insitu</a:t>
              </a:r>
              <a:r>
                <a:rPr lang="en-US" sz="2000" dirty="0"/>
                <a:t> – </a:t>
              </a:r>
              <a:r>
                <a:rPr lang="en-US" sz="2000" dirty="0" err="1"/>
                <a:t>Rrs</a:t>
              </a:r>
              <a:r>
                <a:rPr lang="en-US" sz="2000" dirty="0"/>
                <a:t> </a:t>
              </a:r>
              <a:r>
                <a:rPr lang="en-US" sz="2000" baseline="-25000" dirty="0" smtClean="0"/>
                <a:t>sat</a:t>
              </a:r>
              <a:r>
                <a:rPr lang="en-US" sz="2000" dirty="0" smtClean="0"/>
                <a:t>)</a:t>
              </a:r>
              <a:endParaRPr lang="en-US" sz="2000" dirty="0"/>
            </a:p>
            <a:p>
              <a:r>
                <a:rPr lang="en-US" sz="2000" dirty="0" smtClean="0"/>
                <a:t> </a:t>
              </a:r>
              <a:endParaRPr lang="en-US" sz="2000" dirty="0"/>
            </a:p>
          </p:txBody>
        </p:sp>
        <p:sp>
          <p:nvSpPr>
            <p:cNvPr id="149" name="TextBox 148"/>
            <p:cNvSpPr txBox="1"/>
            <p:nvPr/>
          </p:nvSpPr>
          <p:spPr>
            <a:xfrm>
              <a:off x="6692834" y="682327"/>
              <a:ext cx="1844679" cy="281941"/>
            </a:xfrm>
            <a:prstGeom prst="rect">
              <a:avLst/>
            </a:prstGeom>
            <a:noFill/>
          </p:spPr>
          <p:txBody>
            <a:bodyPr wrap="square" rtlCol="0">
              <a:spAutoFit/>
            </a:bodyPr>
            <a:lstStyle/>
            <a:p>
              <a:r>
                <a:rPr lang="en-US" sz="2000" dirty="0" smtClean="0"/>
                <a:t>Median % diff. (MPD)</a:t>
              </a:r>
              <a:endParaRPr lang="en-US" sz="2000" dirty="0"/>
            </a:p>
          </p:txBody>
        </p:sp>
      </p:grpSp>
      <p:grpSp>
        <p:nvGrpSpPr>
          <p:cNvPr id="169" name="Group 168"/>
          <p:cNvGrpSpPr/>
          <p:nvPr/>
        </p:nvGrpSpPr>
        <p:grpSpPr>
          <a:xfrm>
            <a:off x="22910215" y="23376136"/>
            <a:ext cx="659155" cy="2231412"/>
            <a:chOff x="11213635" y="25422450"/>
            <a:chExt cx="659155" cy="2231412"/>
          </a:xfrm>
        </p:grpSpPr>
        <p:sp>
          <p:nvSpPr>
            <p:cNvPr id="170" name="Text Box 17"/>
            <p:cNvSpPr txBox="1">
              <a:spLocks noChangeArrowheads="1"/>
            </p:cNvSpPr>
            <p:nvPr/>
          </p:nvSpPr>
          <p:spPr bwMode="auto">
            <a:xfrm>
              <a:off x="11213635" y="25422450"/>
              <a:ext cx="659155"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spAutoFit/>
            </a:bodyPr>
            <a:lstStyle/>
            <a:p>
              <a:r>
                <a:rPr lang="en-US" sz="1800" dirty="0" smtClean="0"/>
                <a:t>OWT</a:t>
              </a:r>
              <a:endParaRPr lang="en-US" sz="1800" dirty="0"/>
            </a:p>
          </p:txBody>
        </p:sp>
        <p:sp>
          <p:nvSpPr>
            <p:cNvPr id="171" name="Oval 18"/>
            <p:cNvSpPr>
              <a:spLocks noChangeArrowheads="1"/>
            </p:cNvSpPr>
            <p:nvPr/>
          </p:nvSpPr>
          <p:spPr bwMode="auto">
            <a:xfrm>
              <a:off x="11410485" y="25827262"/>
              <a:ext cx="152400" cy="152400"/>
            </a:xfrm>
            <a:prstGeom prst="ellipse">
              <a:avLst/>
            </a:prstGeom>
            <a:solidFill>
              <a:srgbClr val="4F0583"/>
            </a:solidFill>
            <a:ln w="9525">
              <a:solidFill>
                <a:srgbClr val="4F0583"/>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2" name="Oval 19"/>
            <p:cNvSpPr>
              <a:spLocks noChangeArrowheads="1"/>
            </p:cNvSpPr>
            <p:nvPr/>
          </p:nvSpPr>
          <p:spPr bwMode="auto">
            <a:xfrm>
              <a:off x="11410485" y="26055862"/>
              <a:ext cx="152400" cy="152400"/>
            </a:xfrm>
            <a:prstGeom prst="ellipse">
              <a:avLst/>
            </a:prstGeom>
            <a:solidFill>
              <a:srgbClr val="2038A8"/>
            </a:solidFill>
            <a:ln w="9525">
              <a:solidFill>
                <a:srgbClr val="2038A8"/>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3" name="Oval 20"/>
            <p:cNvSpPr>
              <a:spLocks noChangeArrowheads="1"/>
            </p:cNvSpPr>
            <p:nvPr/>
          </p:nvSpPr>
          <p:spPr bwMode="auto">
            <a:xfrm>
              <a:off x="11410485" y="26284462"/>
              <a:ext cx="152400" cy="152400"/>
            </a:xfrm>
            <a:prstGeom prst="ellipse">
              <a:avLst/>
            </a:prstGeom>
            <a:solidFill>
              <a:srgbClr val="14F6FB"/>
            </a:solidFill>
            <a:ln w="9525">
              <a:solidFill>
                <a:srgbClr val="14F6FB"/>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4" name="Oval 21"/>
            <p:cNvSpPr>
              <a:spLocks noChangeArrowheads="1"/>
            </p:cNvSpPr>
            <p:nvPr/>
          </p:nvSpPr>
          <p:spPr bwMode="auto">
            <a:xfrm>
              <a:off x="11410485" y="26741662"/>
              <a:ext cx="152400" cy="152400"/>
            </a:xfrm>
            <a:prstGeom prst="ellipse">
              <a:avLst/>
            </a:prstGeom>
            <a:solidFill>
              <a:srgbClr val="197C61"/>
            </a:solidFill>
            <a:ln w="9525">
              <a:solidFill>
                <a:srgbClr val="197C61"/>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5" name="Oval 22"/>
            <p:cNvSpPr>
              <a:spLocks noChangeArrowheads="1"/>
            </p:cNvSpPr>
            <p:nvPr/>
          </p:nvSpPr>
          <p:spPr bwMode="auto">
            <a:xfrm>
              <a:off x="11410485" y="26513062"/>
              <a:ext cx="152400" cy="152400"/>
            </a:xfrm>
            <a:prstGeom prst="ellipse">
              <a:avLst/>
            </a:prstGeom>
            <a:solidFill>
              <a:srgbClr val="30CE25"/>
            </a:solidFill>
            <a:ln w="9525">
              <a:solidFill>
                <a:srgbClr val="30CE25"/>
              </a:solidFill>
              <a:round/>
              <a:headEnd/>
              <a:tailEn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none" anchor="ctr"/>
            <a:lstStyle/>
            <a:p>
              <a:endParaRPr lang="en-US"/>
            </a:p>
          </p:txBody>
        </p:sp>
        <p:sp>
          <p:nvSpPr>
            <p:cNvPr id="176" name="Oval 23"/>
            <p:cNvSpPr>
              <a:spLocks noChangeArrowheads="1"/>
            </p:cNvSpPr>
            <p:nvPr/>
          </p:nvSpPr>
          <p:spPr bwMode="auto">
            <a:xfrm>
              <a:off x="11410485" y="26970262"/>
              <a:ext cx="152400" cy="152400"/>
            </a:xfrm>
            <a:prstGeom prst="ellipse">
              <a:avLst/>
            </a:prstGeom>
            <a:solidFill>
              <a:srgbClr val="DD7C3A"/>
            </a:solidFill>
            <a:ln w="9525">
              <a:solidFill>
                <a:srgbClr val="DD7C3A"/>
              </a:solidFill>
              <a:round/>
              <a:headEnd/>
              <a:tailEnd/>
            </a:ln>
            <a:effectLst/>
          </p:spPr>
          <p:txBody>
            <a:bodyPr wrap="none" anchor="ctr"/>
            <a:lstStyle/>
            <a:p>
              <a:endParaRPr lang="en-US"/>
            </a:p>
          </p:txBody>
        </p:sp>
        <p:sp>
          <p:nvSpPr>
            <p:cNvPr id="177" name="Oval 24"/>
            <p:cNvSpPr>
              <a:spLocks noChangeArrowheads="1"/>
            </p:cNvSpPr>
            <p:nvPr/>
          </p:nvSpPr>
          <p:spPr bwMode="auto">
            <a:xfrm>
              <a:off x="11410485" y="27198862"/>
              <a:ext cx="152400" cy="152400"/>
            </a:xfrm>
            <a:prstGeom prst="ellipse">
              <a:avLst/>
            </a:prstGeom>
            <a:solidFill>
              <a:schemeClr val="accent6">
                <a:lumMod val="50000"/>
              </a:schemeClr>
            </a:solidFill>
            <a:ln w="9525">
              <a:solidFill>
                <a:schemeClr val="accent6">
                  <a:lumMod val="50000"/>
                </a:schemeClr>
              </a:solidFill>
              <a:round/>
              <a:headEnd/>
              <a:tailEnd/>
            </a:ln>
            <a:effectLst/>
          </p:spPr>
          <p:txBody>
            <a:bodyPr wrap="none" anchor="ctr"/>
            <a:lstStyle/>
            <a:p>
              <a:endParaRPr lang="en-US"/>
            </a:p>
          </p:txBody>
        </p:sp>
        <p:sp>
          <p:nvSpPr>
            <p:cNvPr id="178" name="Text Box 26"/>
            <p:cNvSpPr txBox="1">
              <a:spLocks noChangeArrowheads="1"/>
            </p:cNvSpPr>
            <p:nvPr/>
          </p:nvSpPr>
          <p:spPr bwMode="auto">
            <a:xfrm>
              <a:off x="11562885" y="2570260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1</a:t>
              </a:r>
            </a:p>
          </p:txBody>
        </p:sp>
        <p:sp>
          <p:nvSpPr>
            <p:cNvPr id="179" name="Text Box 27"/>
            <p:cNvSpPr txBox="1">
              <a:spLocks noChangeArrowheads="1"/>
            </p:cNvSpPr>
            <p:nvPr/>
          </p:nvSpPr>
          <p:spPr bwMode="auto">
            <a:xfrm>
              <a:off x="11562885" y="25962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2</a:t>
              </a:r>
            </a:p>
          </p:txBody>
        </p:sp>
        <p:sp>
          <p:nvSpPr>
            <p:cNvPr id="180" name="Text Box 28"/>
            <p:cNvSpPr txBox="1">
              <a:spLocks noChangeArrowheads="1"/>
            </p:cNvSpPr>
            <p:nvPr/>
          </p:nvSpPr>
          <p:spPr bwMode="auto">
            <a:xfrm>
              <a:off x="11562885" y="261915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3</a:t>
              </a:r>
            </a:p>
          </p:txBody>
        </p:sp>
        <p:sp>
          <p:nvSpPr>
            <p:cNvPr id="181" name="Text Box 29"/>
            <p:cNvSpPr txBox="1">
              <a:spLocks noChangeArrowheads="1"/>
            </p:cNvSpPr>
            <p:nvPr/>
          </p:nvSpPr>
          <p:spPr bwMode="auto">
            <a:xfrm>
              <a:off x="11562885" y="264201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4</a:t>
              </a:r>
            </a:p>
          </p:txBody>
        </p:sp>
        <p:sp>
          <p:nvSpPr>
            <p:cNvPr id="182" name="Text Box 30"/>
            <p:cNvSpPr txBox="1">
              <a:spLocks noChangeArrowheads="1"/>
            </p:cNvSpPr>
            <p:nvPr/>
          </p:nvSpPr>
          <p:spPr bwMode="auto">
            <a:xfrm>
              <a:off x="11562885" y="266487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a:t>5</a:t>
              </a:r>
            </a:p>
          </p:txBody>
        </p:sp>
        <p:sp>
          <p:nvSpPr>
            <p:cNvPr id="183" name="Text Box 31"/>
            <p:cNvSpPr txBox="1">
              <a:spLocks noChangeArrowheads="1"/>
            </p:cNvSpPr>
            <p:nvPr/>
          </p:nvSpPr>
          <p:spPr bwMode="auto">
            <a:xfrm>
              <a:off x="11562885" y="268773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6</a:t>
              </a:r>
            </a:p>
          </p:txBody>
        </p:sp>
        <p:sp>
          <p:nvSpPr>
            <p:cNvPr id="184" name="Text Box 32"/>
            <p:cNvSpPr txBox="1">
              <a:spLocks noChangeArrowheads="1"/>
            </p:cNvSpPr>
            <p:nvPr/>
          </p:nvSpPr>
          <p:spPr bwMode="auto">
            <a:xfrm>
              <a:off x="11562885" y="27105950"/>
              <a:ext cx="18415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a:spAutoFit/>
            </a:bodyPr>
            <a:lstStyle/>
            <a:p>
              <a:pPr>
                <a:spcBef>
                  <a:spcPct val="50000"/>
                </a:spcBef>
              </a:pPr>
              <a:r>
                <a:rPr lang="en-US" sz="1600" dirty="0"/>
                <a:t>7</a:t>
              </a:r>
            </a:p>
          </p:txBody>
        </p:sp>
        <p:sp>
          <p:nvSpPr>
            <p:cNvPr id="185" name="Oval 24"/>
            <p:cNvSpPr>
              <a:spLocks noChangeArrowheads="1"/>
            </p:cNvSpPr>
            <p:nvPr/>
          </p:nvSpPr>
          <p:spPr bwMode="auto">
            <a:xfrm>
              <a:off x="11423185" y="27414762"/>
              <a:ext cx="152400" cy="152400"/>
            </a:xfrm>
            <a:prstGeom prst="ellipse">
              <a:avLst/>
            </a:prstGeom>
            <a:solidFill>
              <a:srgbClr val="FF0000"/>
            </a:solidFill>
            <a:ln w="9525">
              <a:solidFill>
                <a:schemeClr val="accent6">
                  <a:lumMod val="50000"/>
                </a:schemeClr>
              </a:solidFill>
              <a:round/>
              <a:headEnd/>
              <a:tailEnd/>
            </a:ln>
            <a:effectLst/>
          </p:spPr>
          <p:txBody>
            <a:bodyPr wrap="none" anchor="ctr"/>
            <a:lstStyle/>
            <a:p>
              <a:endParaRPr lang="en-US"/>
            </a:p>
          </p:txBody>
        </p:sp>
        <p:sp>
          <p:nvSpPr>
            <p:cNvPr id="186" name="Text Box 32"/>
            <p:cNvSpPr txBox="1">
              <a:spLocks noChangeArrowheads="1"/>
            </p:cNvSpPr>
            <p:nvPr/>
          </p:nvSpPr>
          <p:spPr bwMode="auto">
            <a:xfrm>
              <a:off x="11559710" y="27317312"/>
              <a:ext cx="23688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p:spPr>
          <p:txBody>
            <a:bodyPr wrap="square">
              <a:spAutoFit/>
            </a:bodyPr>
            <a:lstStyle/>
            <a:p>
              <a:pPr>
                <a:spcBef>
                  <a:spcPct val="50000"/>
                </a:spcBef>
              </a:pPr>
              <a:r>
                <a:rPr lang="en-US" sz="1600" dirty="0"/>
                <a:t>8</a:t>
              </a:r>
            </a:p>
          </p:txBody>
        </p:sp>
      </p:grpSp>
      <p:sp>
        <p:nvSpPr>
          <p:cNvPr id="187" name="TextBox 186"/>
          <p:cNvSpPr txBox="1"/>
          <p:nvPr/>
        </p:nvSpPr>
        <p:spPr>
          <a:xfrm>
            <a:off x="12283338" y="26271733"/>
            <a:ext cx="10665666" cy="1323439"/>
          </a:xfrm>
          <a:prstGeom prst="rect">
            <a:avLst/>
          </a:prstGeom>
          <a:noFill/>
        </p:spPr>
        <p:txBody>
          <a:bodyPr wrap="square" rtlCol="0">
            <a:spAutoFit/>
          </a:bodyPr>
          <a:lstStyle/>
          <a:p>
            <a:r>
              <a:rPr lang="en-US" sz="2000" dirty="0" smtClean="0">
                <a:solidFill>
                  <a:srgbClr val="FF0000"/>
                </a:solidFill>
              </a:rPr>
              <a:t>Figure 4b</a:t>
            </a:r>
            <a:r>
              <a:rPr lang="en-US" sz="2000" dirty="0" smtClean="0"/>
              <a:t>.  Absolute difference, Standard Deviation of absolute difference and relative error or mean percent difference (MPD) for </a:t>
            </a:r>
            <a:r>
              <a:rPr lang="en-US" sz="2000" dirty="0" err="1" smtClean="0"/>
              <a:t>SeaWiFS</a:t>
            </a:r>
            <a:r>
              <a:rPr lang="en-US" sz="2000" dirty="0" smtClean="0"/>
              <a:t> (top row) and </a:t>
            </a:r>
            <a:r>
              <a:rPr lang="en-US" sz="2000" dirty="0" err="1" smtClean="0"/>
              <a:t>Modis</a:t>
            </a:r>
            <a:r>
              <a:rPr lang="en-US" sz="2000" dirty="0" smtClean="0"/>
              <a:t>-Aqua (</a:t>
            </a:r>
            <a:r>
              <a:rPr lang="en-US" sz="2000" dirty="0" err="1" smtClean="0"/>
              <a:t>botom</a:t>
            </a:r>
            <a:r>
              <a:rPr lang="en-US" sz="2000" dirty="0" smtClean="0"/>
              <a:t> row).  Colors indicate dominant OWT.  Black dash line is data set average.  Results from Hu et al. (2013) represented by red dash line (lower: South Pacific </a:t>
            </a:r>
            <a:r>
              <a:rPr lang="en-US" sz="2000" dirty="0" err="1" smtClean="0"/>
              <a:t>chl</a:t>
            </a:r>
            <a:r>
              <a:rPr lang="en-US" sz="2000" dirty="0" smtClean="0"/>
              <a:t> = 0.05; top dash: North Atlantic </a:t>
            </a:r>
            <a:r>
              <a:rPr lang="en-US" sz="2000" dirty="0" err="1" smtClean="0"/>
              <a:t>chl</a:t>
            </a:r>
            <a:r>
              <a:rPr lang="en-US" sz="2000" dirty="0" smtClean="0"/>
              <a:t> = 0.2 mg/m</a:t>
            </a:r>
            <a:r>
              <a:rPr lang="en-US" sz="2000" baseline="30000" dirty="0" smtClean="0"/>
              <a:t>3</a:t>
            </a:r>
            <a:r>
              <a:rPr lang="en-US" sz="2000" dirty="0" smtClean="0"/>
              <a:t>).</a:t>
            </a:r>
            <a:endParaRPr lang="en-US" sz="2000" dirty="0"/>
          </a:p>
        </p:txBody>
      </p:sp>
      <p:sp>
        <p:nvSpPr>
          <p:cNvPr id="188" name="TextBox 187"/>
          <p:cNvSpPr txBox="1"/>
          <p:nvPr/>
        </p:nvSpPr>
        <p:spPr>
          <a:xfrm>
            <a:off x="18103202" y="39446673"/>
            <a:ext cx="10680825" cy="2554545"/>
          </a:xfrm>
          <a:prstGeom prst="rect">
            <a:avLst/>
          </a:prstGeom>
          <a:noFill/>
        </p:spPr>
        <p:txBody>
          <a:bodyPr wrap="square" rtlCol="0">
            <a:spAutoFit/>
          </a:bodyPr>
          <a:lstStyle/>
          <a:p>
            <a:r>
              <a:rPr lang="en-US" sz="2000" u="sng" dirty="0" smtClean="0"/>
              <a:t>References</a:t>
            </a:r>
          </a:p>
          <a:p>
            <a:endParaRPr lang="en-US" sz="2000" dirty="0" smtClean="0"/>
          </a:p>
          <a:p>
            <a:r>
              <a:rPr lang="en-US" sz="2000" dirty="0"/>
              <a:t>Hu, C., L. </a:t>
            </a:r>
            <a:r>
              <a:rPr lang="en-US" sz="2000" dirty="0" err="1"/>
              <a:t>Feng</a:t>
            </a:r>
            <a:r>
              <a:rPr lang="en-US" sz="2000" dirty="0"/>
              <a:t> and Z. Lee (2013). Uncertainties of </a:t>
            </a:r>
            <a:r>
              <a:rPr lang="en-US" sz="2000" dirty="0" err="1"/>
              <a:t>SeaWiFS</a:t>
            </a:r>
            <a:r>
              <a:rPr lang="en-US" sz="2000" dirty="0"/>
              <a:t> and MODIS remote sensing reflectance: implications from clear water measurements, </a:t>
            </a:r>
            <a:r>
              <a:rPr lang="en-US" sz="2000" i="1" dirty="0"/>
              <a:t>Remote Sensing of Environment</a:t>
            </a:r>
            <a:r>
              <a:rPr lang="en-US" sz="2000" dirty="0"/>
              <a:t>, 133, 168-182</a:t>
            </a:r>
            <a:r>
              <a:rPr lang="en-US" sz="2000" dirty="0" smtClean="0"/>
              <a:t>.</a:t>
            </a:r>
          </a:p>
          <a:p>
            <a:endParaRPr lang="en-US" sz="2000" dirty="0"/>
          </a:p>
          <a:p>
            <a:r>
              <a:rPr lang="en-US" sz="2000" dirty="0"/>
              <a:t>Moore, T. S., Campbell, J. W., and Dowell, M. D. (2009). A class-based approach for characterizing the uncertainty of the MODIS chlorophyll product. </a:t>
            </a:r>
            <a:r>
              <a:rPr lang="en-US" sz="2000" i="1" dirty="0"/>
              <a:t>Remote Sensing of Environment</a:t>
            </a:r>
            <a:r>
              <a:rPr lang="en-US" sz="2000" dirty="0"/>
              <a:t>, </a:t>
            </a:r>
            <a:r>
              <a:rPr lang="en-US" sz="2000" b="1" dirty="0"/>
              <a:t>113</a:t>
            </a:r>
            <a:r>
              <a:rPr lang="en-US" sz="2000" dirty="0"/>
              <a:t>, 2424 – 2430.</a:t>
            </a:r>
          </a:p>
          <a:p>
            <a:endParaRPr lang="en-US" sz="2000" dirty="0"/>
          </a:p>
        </p:txBody>
      </p:sp>
      <p:sp>
        <p:nvSpPr>
          <p:cNvPr id="50" name="TextBox 49"/>
          <p:cNvSpPr txBox="1"/>
          <p:nvPr/>
        </p:nvSpPr>
        <p:spPr>
          <a:xfrm>
            <a:off x="17501495" y="17727670"/>
            <a:ext cx="1441771" cy="400110"/>
          </a:xfrm>
          <a:prstGeom prst="rect">
            <a:avLst/>
          </a:prstGeom>
          <a:noFill/>
        </p:spPr>
        <p:txBody>
          <a:bodyPr wrap="none" rtlCol="0">
            <a:spAutoFit/>
          </a:bodyPr>
          <a:lstStyle/>
          <a:p>
            <a:r>
              <a:rPr lang="en-US" sz="2000" dirty="0" smtClean="0"/>
              <a:t>Wavelength</a:t>
            </a:r>
            <a:endParaRPr lang="en-US" sz="2000" dirty="0"/>
          </a:p>
        </p:txBody>
      </p:sp>
      <p:sp>
        <p:nvSpPr>
          <p:cNvPr id="189" name="TextBox 188"/>
          <p:cNvSpPr txBox="1"/>
          <p:nvPr/>
        </p:nvSpPr>
        <p:spPr>
          <a:xfrm>
            <a:off x="17789256" y="25856751"/>
            <a:ext cx="1441771" cy="400110"/>
          </a:xfrm>
          <a:prstGeom prst="rect">
            <a:avLst/>
          </a:prstGeom>
          <a:noFill/>
        </p:spPr>
        <p:txBody>
          <a:bodyPr wrap="none" rtlCol="0">
            <a:spAutoFit/>
          </a:bodyPr>
          <a:lstStyle/>
          <a:p>
            <a:r>
              <a:rPr lang="en-US" sz="2000" dirty="0" smtClean="0"/>
              <a:t>Wavelength</a:t>
            </a:r>
            <a:endParaRPr lang="en-US" sz="2000" dirty="0"/>
          </a:p>
        </p:txBody>
      </p:sp>
      <p:sp>
        <p:nvSpPr>
          <p:cNvPr id="192" name="TextBox 191"/>
          <p:cNvSpPr txBox="1"/>
          <p:nvPr/>
        </p:nvSpPr>
        <p:spPr>
          <a:xfrm>
            <a:off x="15260639" y="9919184"/>
            <a:ext cx="1437813" cy="338554"/>
          </a:xfrm>
          <a:prstGeom prst="rect">
            <a:avLst/>
          </a:prstGeom>
          <a:noFill/>
        </p:spPr>
        <p:txBody>
          <a:bodyPr wrap="none" rtlCol="0">
            <a:spAutoFit/>
          </a:bodyPr>
          <a:lstStyle/>
          <a:p>
            <a:r>
              <a:rPr lang="en-US" sz="1600" dirty="0" smtClean="0"/>
              <a:t>In situ </a:t>
            </a:r>
            <a:r>
              <a:rPr lang="en-US" sz="1600" dirty="0" err="1" smtClean="0"/>
              <a:t>Rrs</a:t>
            </a:r>
            <a:r>
              <a:rPr lang="en-US" sz="1600" dirty="0" smtClean="0"/>
              <a:t> (sr</a:t>
            </a:r>
            <a:r>
              <a:rPr lang="en-US" sz="1600" baseline="30000" dirty="0" smtClean="0"/>
              <a:t>-1</a:t>
            </a:r>
            <a:r>
              <a:rPr lang="en-US" sz="1600" dirty="0" smtClean="0"/>
              <a:t>)</a:t>
            </a:r>
            <a:endParaRPr lang="en-US" sz="1600" dirty="0"/>
          </a:p>
        </p:txBody>
      </p:sp>
      <p:sp>
        <p:nvSpPr>
          <p:cNvPr id="193" name="TextBox 192"/>
          <p:cNvSpPr txBox="1"/>
          <p:nvPr/>
        </p:nvSpPr>
        <p:spPr>
          <a:xfrm rot="16200000">
            <a:off x="10967321" y="7610343"/>
            <a:ext cx="1640894" cy="338554"/>
          </a:xfrm>
          <a:prstGeom prst="rect">
            <a:avLst/>
          </a:prstGeom>
          <a:noFill/>
        </p:spPr>
        <p:txBody>
          <a:bodyPr wrap="none" rtlCol="0">
            <a:spAutoFit/>
          </a:bodyPr>
          <a:lstStyle/>
          <a:p>
            <a:r>
              <a:rPr lang="en-US" sz="1600" dirty="0" err="1" smtClean="0"/>
              <a:t>SeaWiFS</a:t>
            </a:r>
            <a:r>
              <a:rPr lang="en-US" sz="1600" dirty="0" smtClean="0"/>
              <a:t> </a:t>
            </a:r>
            <a:r>
              <a:rPr lang="en-US" sz="1600" dirty="0" err="1" smtClean="0"/>
              <a:t>Rrs</a:t>
            </a:r>
            <a:r>
              <a:rPr lang="en-US" sz="1600" dirty="0" smtClean="0"/>
              <a:t> (sr</a:t>
            </a:r>
            <a:r>
              <a:rPr lang="en-US" sz="1600" baseline="30000" dirty="0" smtClean="0"/>
              <a:t>-1</a:t>
            </a:r>
            <a:r>
              <a:rPr lang="en-US" sz="1600" dirty="0" smtClean="0"/>
              <a:t>)</a:t>
            </a:r>
            <a:endParaRPr lang="en-US" sz="1600" dirty="0"/>
          </a:p>
        </p:txBody>
      </p:sp>
      <p:grpSp>
        <p:nvGrpSpPr>
          <p:cNvPr id="7" name="Group 6"/>
          <p:cNvGrpSpPr/>
          <p:nvPr/>
        </p:nvGrpSpPr>
        <p:grpSpPr>
          <a:xfrm>
            <a:off x="23140412" y="15270111"/>
            <a:ext cx="6111202" cy="2866388"/>
            <a:chOff x="24037011" y="12530334"/>
            <a:chExt cx="6111202" cy="2866388"/>
          </a:xfrm>
        </p:grpSpPr>
        <p:graphicFrame>
          <p:nvGraphicFramePr>
            <p:cNvPr id="190" name="Object 189"/>
            <p:cNvGraphicFramePr>
              <a:graphicFrameLocks noChangeAspect="1"/>
            </p:cNvGraphicFramePr>
            <p:nvPr>
              <p:extLst>
                <p:ext uri="{D42A27DB-BD31-4B8C-83A1-F6EECF244321}">
                  <p14:modId xmlns:p14="http://schemas.microsoft.com/office/powerpoint/2010/main" val="2241648652"/>
                </p:ext>
              </p:extLst>
            </p:nvPr>
          </p:nvGraphicFramePr>
          <p:xfrm>
            <a:off x="24229016" y="12886311"/>
            <a:ext cx="5766797" cy="2510411"/>
          </p:xfrm>
          <a:graphic>
            <a:graphicData uri="http://schemas.openxmlformats.org/presentationml/2006/ole">
              <mc:AlternateContent xmlns:mc="http://schemas.openxmlformats.org/markup-compatibility/2006">
                <mc:Choice xmlns:v="urn:schemas-microsoft-com:vml" Requires="v">
                  <p:oleObj spid="_x0000_s1347" name="Document" r:id="rId34" imgW="6413500" imgH="2222500" progId="Word.Document.12">
                    <p:embed/>
                  </p:oleObj>
                </mc:Choice>
                <mc:Fallback>
                  <p:oleObj name="Document" r:id="rId34" imgW="6413500" imgH="2222500" progId="Word.Document.12">
                    <p:embed/>
                    <p:pic>
                      <p:nvPicPr>
                        <p:cNvPr id="0" name=""/>
                        <p:cNvPicPr/>
                        <p:nvPr/>
                      </p:nvPicPr>
                      <p:blipFill>
                        <a:blip r:embed="rId35"/>
                        <a:stretch>
                          <a:fillRect/>
                        </a:stretch>
                      </p:blipFill>
                      <p:spPr>
                        <a:xfrm>
                          <a:off x="24229016" y="12886311"/>
                          <a:ext cx="5766797" cy="2510411"/>
                        </a:xfrm>
                        <a:prstGeom prst="rect">
                          <a:avLst/>
                        </a:prstGeom>
                      </p:spPr>
                    </p:pic>
                  </p:oleObj>
                </mc:Fallback>
              </mc:AlternateContent>
            </a:graphicData>
          </a:graphic>
        </p:graphicFrame>
        <p:sp>
          <p:nvSpPr>
            <p:cNvPr id="194" name="TextBox 193"/>
            <p:cNvSpPr txBox="1"/>
            <p:nvPr/>
          </p:nvSpPr>
          <p:spPr>
            <a:xfrm>
              <a:off x="24037011" y="12530334"/>
              <a:ext cx="6111202" cy="707886"/>
            </a:xfrm>
            <a:prstGeom prst="rect">
              <a:avLst/>
            </a:prstGeom>
            <a:noFill/>
          </p:spPr>
          <p:txBody>
            <a:bodyPr wrap="square" rtlCol="0">
              <a:spAutoFit/>
            </a:bodyPr>
            <a:lstStyle/>
            <a:p>
              <a:r>
                <a:rPr lang="en-US" sz="2000" dirty="0" smtClean="0">
                  <a:solidFill>
                    <a:srgbClr val="FF0000"/>
                  </a:solidFill>
                </a:rPr>
                <a:t>Table 4</a:t>
              </a:r>
              <a:r>
                <a:rPr lang="en-US" sz="2000" dirty="0" smtClean="0"/>
                <a:t>.  RMS distribution of </a:t>
              </a:r>
              <a:r>
                <a:rPr lang="en-US" sz="2000" dirty="0" err="1" smtClean="0"/>
                <a:t>SeaWiFS</a:t>
              </a:r>
              <a:r>
                <a:rPr lang="en-US" sz="2000" dirty="0" smtClean="0"/>
                <a:t> and </a:t>
              </a:r>
              <a:r>
                <a:rPr lang="en-US" sz="2000" dirty="0" err="1" smtClean="0"/>
                <a:t>Modis</a:t>
              </a:r>
              <a:r>
                <a:rPr lang="en-US" sz="2000" dirty="0" smtClean="0"/>
                <a:t>-Aqua (in </a:t>
              </a:r>
              <a:r>
                <a:rPr lang="en-US" sz="2000" dirty="0" err="1" smtClean="0"/>
                <a:t>parantheses</a:t>
              </a:r>
              <a:r>
                <a:rPr lang="en-US" sz="2000" dirty="0" smtClean="0"/>
                <a:t>).</a:t>
              </a:r>
              <a:endParaRPr lang="en-US" sz="2000" dirty="0"/>
            </a:p>
          </p:txBody>
        </p:sp>
      </p:grpSp>
      <p:sp>
        <p:nvSpPr>
          <p:cNvPr id="196" name="TextBox 195"/>
          <p:cNvSpPr txBox="1"/>
          <p:nvPr/>
        </p:nvSpPr>
        <p:spPr>
          <a:xfrm>
            <a:off x="15305969" y="28483035"/>
            <a:ext cx="13588481" cy="3600986"/>
          </a:xfrm>
          <a:prstGeom prst="rect">
            <a:avLst/>
          </a:prstGeom>
          <a:solidFill>
            <a:srgbClr val="79BF51"/>
          </a:solidFill>
        </p:spPr>
        <p:txBody>
          <a:bodyPr wrap="square" rtlCol="0">
            <a:spAutoFit/>
          </a:bodyPr>
          <a:lstStyle/>
          <a:p>
            <a:r>
              <a:rPr lang="en-US" sz="3600" b="1" u="sng" dirty="0" smtClean="0"/>
              <a:t>Summary</a:t>
            </a:r>
          </a:p>
          <a:p>
            <a:pPr marL="1143000" indent="-1143000">
              <a:buFont typeface="Arial"/>
              <a:buChar char="•"/>
            </a:pPr>
            <a:r>
              <a:rPr lang="en-US" sz="2400" dirty="0" smtClean="0"/>
              <a:t>OWTs provide a mechanism to distribute uncertainties in a more equitable and informative way than bulk estimation.</a:t>
            </a:r>
          </a:p>
          <a:p>
            <a:pPr marL="1143000" indent="-1143000">
              <a:buFont typeface="Arial"/>
              <a:buChar char="•"/>
            </a:pPr>
            <a:r>
              <a:rPr lang="en-US" sz="2400" dirty="0" err="1" smtClean="0"/>
              <a:t>SeaWiFS</a:t>
            </a:r>
            <a:r>
              <a:rPr lang="en-US" sz="2400" dirty="0" smtClean="0"/>
              <a:t> and </a:t>
            </a:r>
            <a:r>
              <a:rPr lang="en-US" sz="2400" dirty="0" err="1" smtClean="0"/>
              <a:t>Modis</a:t>
            </a:r>
            <a:r>
              <a:rPr lang="en-US" sz="2400" dirty="0" smtClean="0"/>
              <a:t>-Aqua track each other in </a:t>
            </a:r>
            <a:r>
              <a:rPr lang="en-US" sz="2400" dirty="0" smtClean="0"/>
              <a:t>general in all uncertainty measures.</a:t>
            </a:r>
            <a:endParaRPr lang="en-US" sz="2400" dirty="0" smtClean="0"/>
          </a:p>
          <a:p>
            <a:pPr marL="1143000" indent="-1143000">
              <a:buFont typeface="Arial"/>
              <a:buChar char="•"/>
            </a:pPr>
            <a:r>
              <a:rPr lang="en-US" sz="2400" dirty="0" smtClean="0"/>
              <a:t>Blue-water uncertainties agree with results of Hu et al (2013), and provide confirmation to both methods.</a:t>
            </a:r>
          </a:p>
          <a:p>
            <a:pPr marL="1143000" indent="-1143000">
              <a:buFont typeface="Arial"/>
              <a:buChar char="•"/>
            </a:pPr>
            <a:r>
              <a:rPr lang="en-US" sz="2400" dirty="0" smtClean="0"/>
              <a:t>High-absorbing waters have highest errors, followed by high scattering waters. </a:t>
            </a:r>
          </a:p>
          <a:p>
            <a:pPr marL="1143000" indent="-1143000">
              <a:buFont typeface="Arial"/>
              <a:buChar char="•"/>
            </a:pPr>
            <a:r>
              <a:rPr lang="en-US" sz="2400" dirty="0" smtClean="0"/>
              <a:t>Clear difference between uncertainties between open-ocean and coastal</a:t>
            </a:r>
            <a:r>
              <a:rPr lang="en-US" sz="2400" dirty="0"/>
              <a:t> </a:t>
            </a:r>
            <a:r>
              <a:rPr lang="en-US" sz="2400" dirty="0" smtClean="0"/>
              <a:t>water types.</a:t>
            </a:r>
          </a:p>
          <a:p>
            <a:pPr marL="1143000" indent="-1143000">
              <a:buFont typeface="Arial"/>
              <a:buChar char="•"/>
            </a:pPr>
            <a:r>
              <a:rPr lang="en-US" sz="2400" dirty="0" smtClean="0"/>
              <a:t>Uncertainties are </a:t>
            </a:r>
            <a:r>
              <a:rPr lang="en-US" sz="2400" dirty="0" smtClean="0"/>
              <a:t>lowered by </a:t>
            </a:r>
            <a:r>
              <a:rPr lang="en-US" sz="2400" dirty="0" smtClean="0"/>
              <a:t>when </a:t>
            </a:r>
            <a:r>
              <a:rPr lang="en-US" sz="2400" dirty="0" smtClean="0"/>
              <a:t>binned to monthly time </a:t>
            </a:r>
            <a:r>
              <a:rPr lang="en-US" sz="2400" dirty="0" smtClean="0"/>
              <a:t>scales.</a:t>
            </a:r>
            <a:endParaRPr lang="en-US" sz="2400" dirty="0" smtClean="0"/>
          </a:p>
        </p:txBody>
      </p:sp>
      <p:grpSp>
        <p:nvGrpSpPr>
          <p:cNvPr id="200" name="Group 199"/>
          <p:cNvGrpSpPr/>
          <p:nvPr/>
        </p:nvGrpSpPr>
        <p:grpSpPr>
          <a:xfrm>
            <a:off x="23141944" y="9784120"/>
            <a:ext cx="6111202" cy="2875090"/>
            <a:chOff x="23960731" y="20262578"/>
            <a:chExt cx="6111202" cy="2875090"/>
          </a:xfrm>
        </p:grpSpPr>
        <p:graphicFrame>
          <p:nvGraphicFramePr>
            <p:cNvPr id="201" name="Object 200"/>
            <p:cNvGraphicFramePr>
              <a:graphicFrameLocks noChangeAspect="1"/>
            </p:cNvGraphicFramePr>
            <p:nvPr>
              <p:extLst>
                <p:ext uri="{D42A27DB-BD31-4B8C-83A1-F6EECF244321}">
                  <p14:modId xmlns:p14="http://schemas.microsoft.com/office/powerpoint/2010/main" val="1713867473"/>
                </p:ext>
              </p:extLst>
            </p:nvPr>
          </p:nvGraphicFramePr>
          <p:xfrm>
            <a:off x="24289258" y="20627831"/>
            <a:ext cx="5767388" cy="2509837"/>
          </p:xfrm>
          <a:graphic>
            <a:graphicData uri="http://schemas.openxmlformats.org/presentationml/2006/ole">
              <mc:AlternateContent xmlns:mc="http://schemas.openxmlformats.org/markup-compatibility/2006">
                <mc:Choice xmlns:v="urn:schemas-microsoft-com:vml" Requires="v">
                  <p:oleObj spid="_x0000_s1348" name="Document" r:id="rId36" imgW="6413500" imgH="2222500" progId="Word.Document.12">
                    <p:embed/>
                  </p:oleObj>
                </mc:Choice>
                <mc:Fallback>
                  <p:oleObj name="Document" r:id="rId36" imgW="6413500" imgH="2222500" progId="Word.Document.12">
                    <p:embed/>
                    <p:pic>
                      <p:nvPicPr>
                        <p:cNvPr id="0" name=""/>
                        <p:cNvPicPr/>
                        <p:nvPr/>
                      </p:nvPicPr>
                      <p:blipFill>
                        <a:blip r:embed="rId37"/>
                        <a:stretch>
                          <a:fillRect/>
                        </a:stretch>
                      </p:blipFill>
                      <p:spPr>
                        <a:xfrm>
                          <a:off x="24289258" y="20627831"/>
                          <a:ext cx="5767388" cy="2509837"/>
                        </a:xfrm>
                        <a:prstGeom prst="rect">
                          <a:avLst/>
                        </a:prstGeom>
                      </p:spPr>
                    </p:pic>
                  </p:oleObj>
                </mc:Fallback>
              </mc:AlternateContent>
            </a:graphicData>
          </a:graphic>
        </p:graphicFrame>
        <p:sp>
          <p:nvSpPr>
            <p:cNvPr id="202" name="TextBox 201"/>
            <p:cNvSpPr txBox="1"/>
            <p:nvPr/>
          </p:nvSpPr>
          <p:spPr>
            <a:xfrm>
              <a:off x="23960731" y="20262578"/>
              <a:ext cx="6111202" cy="707886"/>
            </a:xfrm>
            <a:prstGeom prst="rect">
              <a:avLst/>
            </a:prstGeom>
            <a:noFill/>
          </p:spPr>
          <p:txBody>
            <a:bodyPr wrap="square" rtlCol="0">
              <a:spAutoFit/>
            </a:bodyPr>
            <a:lstStyle/>
            <a:p>
              <a:r>
                <a:rPr lang="en-US" sz="2000" dirty="0" smtClean="0">
                  <a:solidFill>
                    <a:srgbClr val="FF0000"/>
                  </a:solidFill>
                </a:rPr>
                <a:t>Table 3</a:t>
              </a:r>
              <a:r>
                <a:rPr lang="en-US" sz="2000" dirty="0" smtClean="0"/>
                <a:t>.  Distribution of the number of match-ups </a:t>
              </a:r>
              <a:r>
                <a:rPr lang="en-US" sz="2000" dirty="0" err="1" smtClean="0"/>
                <a:t>fo</a:t>
              </a:r>
              <a:r>
                <a:rPr lang="en-US" sz="2000" dirty="0" smtClean="0"/>
                <a:t> </a:t>
              </a:r>
              <a:r>
                <a:rPr lang="en-US" sz="2000" dirty="0" err="1" smtClean="0"/>
                <a:t>SeaWiFS</a:t>
              </a:r>
              <a:r>
                <a:rPr lang="en-US" sz="2000" dirty="0" smtClean="0"/>
                <a:t> and </a:t>
              </a:r>
              <a:r>
                <a:rPr lang="en-US" sz="2000" dirty="0" err="1" smtClean="0"/>
                <a:t>Modis</a:t>
              </a:r>
              <a:r>
                <a:rPr lang="en-US" sz="2000" dirty="0" smtClean="0"/>
                <a:t>-Aqua (in </a:t>
              </a:r>
              <a:r>
                <a:rPr lang="en-US" sz="2000" dirty="0" err="1" smtClean="0"/>
                <a:t>parantheses</a:t>
              </a:r>
              <a:r>
                <a:rPr lang="en-US" sz="2000" dirty="0" smtClean="0"/>
                <a:t>) by OWT.</a:t>
              </a:r>
              <a:endParaRPr lang="en-US" sz="2000" dirty="0"/>
            </a:p>
          </p:txBody>
        </p:sp>
      </p:grpSp>
      <p:grpSp>
        <p:nvGrpSpPr>
          <p:cNvPr id="191" name="Group 190"/>
          <p:cNvGrpSpPr/>
          <p:nvPr/>
        </p:nvGrpSpPr>
        <p:grpSpPr>
          <a:xfrm>
            <a:off x="23268037" y="20301061"/>
            <a:ext cx="6111202" cy="2875090"/>
            <a:chOff x="23960731" y="20262578"/>
            <a:chExt cx="6111202" cy="2875090"/>
          </a:xfrm>
        </p:grpSpPr>
        <p:graphicFrame>
          <p:nvGraphicFramePr>
            <p:cNvPr id="195" name="Object 194"/>
            <p:cNvGraphicFramePr>
              <a:graphicFrameLocks noChangeAspect="1"/>
            </p:cNvGraphicFramePr>
            <p:nvPr>
              <p:extLst>
                <p:ext uri="{D42A27DB-BD31-4B8C-83A1-F6EECF244321}">
                  <p14:modId xmlns:p14="http://schemas.microsoft.com/office/powerpoint/2010/main" val="979075106"/>
                </p:ext>
              </p:extLst>
            </p:nvPr>
          </p:nvGraphicFramePr>
          <p:xfrm>
            <a:off x="24289258" y="20627831"/>
            <a:ext cx="5767388" cy="2509837"/>
          </p:xfrm>
          <a:graphic>
            <a:graphicData uri="http://schemas.openxmlformats.org/presentationml/2006/ole">
              <mc:AlternateContent xmlns:mc="http://schemas.openxmlformats.org/markup-compatibility/2006">
                <mc:Choice xmlns:v="urn:schemas-microsoft-com:vml" Requires="v">
                  <p:oleObj spid="_x0000_s1349" name="Document" r:id="rId38" imgW="6413500" imgH="2222500" progId="Word.Document.12">
                    <p:embed/>
                  </p:oleObj>
                </mc:Choice>
                <mc:Fallback>
                  <p:oleObj name="Document" r:id="rId38" imgW="6413500" imgH="2222500" progId="Word.Document.12">
                    <p:embed/>
                    <p:pic>
                      <p:nvPicPr>
                        <p:cNvPr id="0" name=""/>
                        <p:cNvPicPr/>
                        <p:nvPr/>
                      </p:nvPicPr>
                      <p:blipFill>
                        <a:blip r:embed="rId37"/>
                        <a:stretch>
                          <a:fillRect/>
                        </a:stretch>
                      </p:blipFill>
                      <p:spPr>
                        <a:xfrm>
                          <a:off x="24289258" y="20627831"/>
                          <a:ext cx="5767388" cy="2509837"/>
                        </a:xfrm>
                        <a:prstGeom prst="rect">
                          <a:avLst/>
                        </a:prstGeom>
                      </p:spPr>
                    </p:pic>
                  </p:oleObj>
                </mc:Fallback>
              </mc:AlternateContent>
            </a:graphicData>
          </a:graphic>
        </p:graphicFrame>
        <p:sp>
          <p:nvSpPr>
            <p:cNvPr id="197" name="TextBox 196"/>
            <p:cNvSpPr txBox="1"/>
            <p:nvPr/>
          </p:nvSpPr>
          <p:spPr>
            <a:xfrm>
              <a:off x="23960731" y="20262578"/>
              <a:ext cx="6111202" cy="707886"/>
            </a:xfrm>
            <a:prstGeom prst="rect">
              <a:avLst/>
            </a:prstGeom>
            <a:noFill/>
          </p:spPr>
          <p:txBody>
            <a:bodyPr wrap="square" rtlCol="0">
              <a:spAutoFit/>
            </a:bodyPr>
            <a:lstStyle/>
            <a:p>
              <a:r>
                <a:rPr lang="en-US" sz="2000" dirty="0" smtClean="0">
                  <a:solidFill>
                    <a:srgbClr val="FF0000"/>
                  </a:solidFill>
                </a:rPr>
                <a:t>Table 5</a:t>
              </a:r>
              <a:r>
                <a:rPr lang="en-US" sz="2000" dirty="0" smtClean="0"/>
                <a:t>.  Median percent difference (MPD) distribution of </a:t>
              </a:r>
              <a:r>
                <a:rPr lang="en-US" sz="2000" dirty="0" err="1" smtClean="0"/>
                <a:t>SeaWiFS</a:t>
              </a:r>
              <a:r>
                <a:rPr lang="en-US" sz="2000" dirty="0" smtClean="0"/>
                <a:t> and </a:t>
              </a:r>
              <a:r>
                <a:rPr lang="en-US" sz="2000" dirty="0" err="1" smtClean="0"/>
                <a:t>Modis</a:t>
              </a:r>
              <a:r>
                <a:rPr lang="en-US" sz="2000" dirty="0" smtClean="0"/>
                <a:t>-Aqua (in </a:t>
              </a:r>
              <a:r>
                <a:rPr lang="en-US" sz="2000" dirty="0" err="1" smtClean="0"/>
                <a:t>parantheses</a:t>
              </a:r>
              <a:r>
                <a:rPr lang="en-US" sz="2000" dirty="0" smtClean="0"/>
                <a:t>).</a:t>
              </a:r>
              <a:endParaRPr lang="en-US" sz="2000" dirty="0"/>
            </a:p>
          </p:txBody>
        </p:sp>
      </p:grpSp>
    </p:spTree>
    <p:extLst>
      <p:ext uri="{BB962C8B-B14F-4D97-AF65-F5344CB8AC3E}">
        <p14:creationId xmlns:p14="http://schemas.microsoft.com/office/powerpoint/2010/main" val="351386304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10335</TotalTime>
  <Words>1291</Words>
  <Application>Microsoft Macintosh PowerPoint</Application>
  <PresentationFormat>Custom</PresentationFormat>
  <Paragraphs>111</Paragraphs>
  <Slides>1</Slides>
  <Notes>1</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1</vt:i4>
      </vt:variant>
    </vt:vector>
  </HeadingPairs>
  <TitlesOfParts>
    <vt:vector size="4" baseType="lpstr">
      <vt:lpstr>Office Theme</vt:lpstr>
      <vt:lpstr>Document</vt:lpstr>
      <vt:lpstr>Microsoft Word Document</vt:lpstr>
      <vt:lpstr>PowerPoint Presentation</vt:lpstr>
    </vt:vector>
  </TitlesOfParts>
  <Manager/>
  <Company>UNH</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subject/>
  <dc:creator>Tim Moore</dc:creator>
  <cp:keywords/>
  <dc:description/>
  <cp:lastModifiedBy>Tim Moore</cp:lastModifiedBy>
  <cp:revision>87</cp:revision>
  <cp:lastPrinted>2013-04-26T13:43:58Z</cp:lastPrinted>
  <dcterms:created xsi:type="dcterms:W3CDTF">2013-03-15T15:16:54Z</dcterms:created>
  <dcterms:modified xsi:type="dcterms:W3CDTF">2013-04-29T14:55:19Z</dcterms:modified>
  <cp:category/>
</cp:coreProperties>
</file>