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28" d="100"/>
          <a:sy n="28" d="100"/>
        </p:scale>
        <p:origin x="-288" y="-72"/>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45078F8F-0621-4407-9A28-5D8E01CFAC8B}" type="slidenum">
              <a:rPr lang="en-US"/>
              <a:pPr>
                <a:defRPr/>
              </a:pPr>
              <a:t>‹#›</a:t>
            </a:fld>
            <a:endParaRPr lang="en-US"/>
          </a:p>
        </p:txBody>
      </p:sp>
    </p:spTree>
    <p:extLst>
      <p:ext uri="{BB962C8B-B14F-4D97-AF65-F5344CB8AC3E}">
        <p14:creationId xmlns:p14="http://schemas.microsoft.com/office/powerpoint/2010/main" val="7599705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Ro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6DF036BE-1E82-46F4-B1D9-AF82112D3717}" type="slidenum">
              <a:rPr lang="en-US"/>
              <a:pPr>
                <a:defRPr/>
              </a:pPr>
              <a:t>‹#›</a:t>
            </a:fld>
            <a:endParaRPr lang="en-US"/>
          </a:p>
        </p:txBody>
      </p:sp>
    </p:spTree>
    <p:extLst>
      <p:ext uri="{BB962C8B-B14F-4D97-AF65-F5344CB8AC3E}">
        <p14:creationId xmlns:p14="http://schemas.microsoft.com/office/powerpoint/2010/main" val="283875357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65A9301-CD38-42E1-83D4-39103E3E6B5C}" type="slidenum">
              <a:rPr lang="en-US"/>
              <a:pPr>
                <a:defRPr/>
              </a:pPr>
              <a:t>‹#›</a:t>
            </a:fld>
            <a:endParaRPr lang="en-US"/>
          </a:p>
        </p:txBody>
      </p:sp>
    </p:spTree>
    <p:extLst>
      <p:ext uri="{BB962C8B-B14F-4D97-AF65-F5344CB8AC3E}">
        <p14:creationId xmlns:p14="http://schemas.microsoft.com/office/powerpoint/2010/main" val="713849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CA1E24B-7815-462D-AB4D-740AB01DCF83}" type="slidenum">
              <a:rPr lang="en-US"/>
              <a:pPr>
                <a:defRPr/>
              </a:pPr>
              <a:t>‹#›</a:t>
            </a:fld>
            <a:endParaRPr lang="en-US"/>
          </a:p>
        </p:txBody>
      </p:sp>
    </p:spTree>
    <p:extLst>
      <p:ext uri="{BB962C8B-B14F-4D97-AF65-F5344CB8AC3E}">
        <p14:creationId xmlns:p14="http://schemas.microsoft.com/office/powerpoint/2010/main" val="3175983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AA48878-322A-4492-A4D3-68FB06D97517}" type="slidenum">
              <a:rPr lang="en-US"/>
              <a:pPr>
                <a:defRPr/>
              </a:pPr>
              <a:t>‹#›</a:t>
            </a:fld>
            <a:endParaRPr lang="en-US"/>
          </a:p>
        </p:txBody>
      </p:sp>
    </p:spTree>
    <p:extLst>
      <p:ext uri="{BB962C8B-B14F-4D97-AF65-F5344CB8AC3E}">
        <p14:creationId xmlns:p14="http://schemas.microsoft.com/office/powerpoint/2010/main" val="70524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E6C5E0F-3637-4596-899B-4D7B8C910AEF}" type="slidenum">
              <a:rPr lang="en-US"/>
              <a:pPr>
                <a:defRPr/>
              </a:pPr>
              <a:t>‹#›</a:t>
            </a:fld>
            <a:endParaRPr lang="en-US"/>
          </a:p>
        </p:txBody>
      </p:sp>
    </p:spTree>
    <p:extLst>
      <p:ext uri="{BB962C8B-B14F-4D97-AF65-F5344CB8AC3E}">
        <p14:creationId xmlns:p14="http://schemas.microsoft.com/office/powerpoint/2010/main" val="9620560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5F35876E-3388-495E-9E61-E4E03E2103B7}" type="slidenum">
              <a:rPr lang="en-US"/>
              <a:pPr>
                <a:defRPr/>
              </a:pPr>
              <a:t>‹#›</a:t>
            </a:fld>
            <a:endParaRPr lang="en-US"/>
          </a:p>
        </p:txBody>
      </p:sp>
    </p:spTree>
    <p:extLst>
      <p:ext uri="{BB962C8B-B14F-4D97-AF65-F5344CB8AC3E}">
        <p14:creationId xmlns:p14="http://schemas.microsoft.com/office/powerpoint/2010/main" val="41668368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9B7501EC-1831-4D8E-A907-C5CCF4E9295E}" type="slidenum">
              <a:rPr lang="en-US"/>
              <a:pPr>
                <a:defRPr/>
              </a:pPr>
              <a:t>‹#›</a:t>
            </a:fld>
            <a:endParaRPr lang="en-US"/>
          </a:p>
        </p:txBody>
      </p:sp>
    </p:spTree>
    <p:extLst>
      <p:ext uri="{BB962C8B-B14F-4D97-AF65-F5344CB8AC3E}">
        <p14:creationId xmlns:p14="http://schemas.microsoft.com/office/powerpoint/2010/main" val="2509156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4F01B2D-C1C5-4EC5-9A09-D74F3E72C2D2}" type="slidenum">
              <a:rPr lang="en-US"/>
              <a:pPr>
                <a:defRPr/>
              </a:pPr>
              <a:t>‹#›</a:t>
            </a:fld>
            <a:endParaRPr lang="en-US"/>
          </a:p>
        </p:txBody>
      </p:sp>
    </p:spTree>
    <p:extLst>
      <p:ext uri="{BB962C8B-B14F-4D97-AF65-F5344CB8AC3E}">
        <p14:creationId xmlns:p14="http://schemas.microsoft.com/office/powerpoint/2010/main" val="3555128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1D08615-B057-483B-9BEA-8CF4DDD5F933}" type="slidenum">
              <a:rPr lang="en-US"/>
              <a:pPr>
                <a:defRPr/>
              </a:pPr>
              <a:t>‹#›</a:t>
            </a:fld>
            <a:endParaRPr lang="en-US"/>
          </a:p>
        </p:txBody>
      </p:sp>
    </p:spTree>
    <p:extLst>
      <p:ext uri="{BB962C8B-B14F-4D97-AF65-F5344CB8AC3E}">
        <p14:creationId xmlns:p14="http://schemas.microsoft.com/office/powerpoint/2010/main" val="422224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EC85B77-047F-403B-B224-D2696C1BDE33}" type="slidenum">
              <a:rPr lang="en-US"/>
              <a:pPr>
                <a:defRPr/>
              </a:pPr>
              <a:t>‹#›</a:t>
            </a:fld>
            <a:endParaRPr lang="en-US"/>
          </a:p>
        </p:txBody>
      </p:sp>
    </p:spTree>
    <p:extLst>
      <p:ext uri="{BB962C8B-B14F-4D97-AF65-F5344CB8AC3E}">
        <p14:creationId xmlns:p14="http://schemas.microsoft.com/office/powerpoint/2010/main" val="3525155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30694B4A-4ECE-425C-84D0-FAA2D12B2F7D}" type="slidenum">
              <a:rPr lang="en-US"/>
              <a:pPr>
                <a:defRPr/>
              </a:pPr>
              <a:t>‹#›</a:t>
            </a:fld>
            <a:endParaRPr lang="en-US"/>
          </a:p>
        </p:txBody>
      </p:sp>
    </p:spTree>
    <p:extLst>
      <p:ext uri="{BB962C8B-B14F-4D97-AF65-F5344CB8AC3E}">
        <p14:creationId xmlns:p14="http://schemas.microsoft.com/office/powerpoint/2010/main" val="1828074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7609CD3-27E8-4547-B787-BDD660214C62}" type="slidenum">
              <a:rPr lang="en-US"/>
              <a:pPr>
                <a:defRPr/>
              </a:pPr>
              <a:t>‹#›</a:t>
            </a:fld>
            <a:endParaRPr lang="en-US"/>
          </a:p>
        </p:txBody>
      </p:sp>
    </p:spTree>
    <p:extLst>
      <p:ext uri="{BB962C8B-B14F-4D97-AF65-F5344CB8AC3E}">
        <p14:creationId xmlns:p14="http://schemas.microsoft.com/office/powerpoint/2010/main" val="31296011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7EF71DE6-6EAC-4194-81C0-462983F7454B}"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jpg"/><Relationship Id="rId3" Type="http://schemas.openxmlformats.org/officeDocument/2006/relationships/image" Target="../media/image3.png"/><Relationship Id="rId7" Type="http://schemas.openxmlformats.org/officeDocument/2006/relationships/image" Target="../media/image2.em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1.emf"/><Relationship Id="rId4" Type="http://schemas.openxmlformats.org/officeDocument/2006/relationships/oleObject" Target="../embeddings/oleObject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sz="6600" dirty="0" smtClean="0">
                <a:solidFill>
                  <a:srgbClr val="000066"/>
                </a:solidFill>
                <a:latin typeface="Calibri" pitchFamily="34" charset="0"/>
                <a:ea typeface="Calibri" pitchFamily="34" charset="0"/>
                <a:cs typeface="Calibri" pitchFamily="34" charset="0"/>
              </a:rPr>
              <a:t>Comparative CC Coupling of Iron-based Catalysts</a:t>
            </a:r>
            <a:endParaRPr 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9008725" y="24701500"/>
            <a:ext cx="17406938" cy="1137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sz="3600" dirty="0">
                <a:solidFill>
                  <a:srgbClr val="000066"/>
                </a:solidFill>
                <a:latin typeface="Calibri" pitchFamily="34" charset="0"/>
                <a:ea typeface="Calibri" pitchFamily="34" charset="0"/>
                <a:cs typeface="Calibri" pitchFamily="34" charset="0"/>
              </a:rPr>
              <a:t>Acknowledgments </a:t>
            </a:r>
          </a:p>
          <a:p>
            <a:r>
              <a:rPr lang="en-US" sz="3200" dirty="0" smtClean="0">
                <a:solidFill>
                  <a:schemeClr val="tx1"/>
                </a:solidFill>
                <a:latin typeface="Calibri" pitchFamily="34" charset="0"/>
                <a:cs typeface="Arial" charset="0"/>
              </a:rPr>
              <a:t>	</a:t>
            </a:r>
            <a:r>
              <a:rPr lang="en-AU" sz="3200" dirty="0" smtClean="0">
                <a:solidFill>
                  <a:schemeClr val="tx1"/>
                </a:solidFill>
                <a:latin typeface="Calibri" pitchFamily="34" charset="0"/>
                <a:cs typeface="Arial" charset="0"/>
              </a:rPr>
              <a:t>Funding from the Department of Chemistry, UNH, is gratefully acknowledged.</a:t>
            </a:r>
            <a:endParaRPr lang="en-US" sz="3200" dirty="0">
              <a:solidFill>
                <a:schemeClr val="tx1"/>
              </a:solidFill>
              <a:latin typeface="Calibri" pitchFamily="34" charset="0"/>
              <a:cs typeface="Arial" charset="0"/>
            </a:endParaRPr>
          </a:p>
        </p:txBody>
      </p:sp>
      <p:sp>
        <p:nvSpPr>
          <p:cNvPr id="1037" name="Text Box 96"/>
          <p:cNvSpPr txBox="1">
            <a:spLocks noChangeArrowheads="1"/>
          </p:cNvSpPr>
          <p:nvPr/>
        </p:nvSpPr>
        <p:spPr bwMode="auto">
          <a:xfrm>
            <a:off x="7139546" y="3070226"/>
            <a:ext cx="22860000" cy="11994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AU" sz="3600" u="sng" dirty="0" smtClean="0">
                <a:solidFill>
                  <a:srgbClr val="000066"/>
                </a:solidFill>
                <a:latin typeface="Calibri" pitchFamily="34" charset="0"/>
                <a:ea typeface="Calibri" pitchFamily="34" charset="0"/>
                <a:cs typeface="Calibri" pitchFamily="34" charset="0"/>
              </a:rPr>
              <a:t>Jay Nelson</a:t>
            </a:r>
            <a:r>
              <a:rPr lang="en-AU" sz="3600" dirty="0" smtClean="0">
                <a:solidFill>
                  <a:srgbClr val="000066"/>
                </a:solidFill>
                <a:latin typeface="Calibri" pitchFamily="34" charset="0"/>
                <a:ea typeface="Calibri" pitchFamily="34" charset="0"/>
                <a:cs typeface="Calibri" pitchFamily="34" charset="0"/>
              </a:rPr>
              <a:t>, Christian Tooley, Lea Nyiranshuti</a:t>
            </a:r>
          </a:p>
          <a:p>
            <a:pPr algn="ctr"/>
            <a:r>
              <a:rPr lang="en-AU" sz="3600" dirty="0" smtClean="0">
                <a:solidFill>
                  <a:srgbClr val="000066"/>
                </a:solidFill>
                <a:latin typeface="Calibri" pitchFamily="34" charset="0"/>
                <a:ea typeface="Calibri" pitchFamily="34" charset="0"/>
                <a:cs typeface="Calibri" pitchFamily="34" charset="0"/>
              </a:rPr>
              <a:t>Jwf52@wildcats.unh.edu</a:t>
            </a:r>
            <a:r>
              <a:rPr lang="en-AU" sz="3600" dirty="0">
                <a:solidFill>
                  <a:srgbClr val="000066"/>
                </a:solidFill>
                <a:latin typeface="Calibri" pitchFamily="34" charset="0"/>
                <a:ea typeface="Calibri" pitchFamily="34" charset="0"/>
                <a:cs typeface="Calibri" pitchFamily="34" charset="0"/>
              </a:rPr>
              <a:t>; Parsons Hall, 23 Academic Way, Durham NH 03824</a:t>
            </a:r>
            <a:endParaRPr lang="en-US" sz="3600" dirty="0">
              <a:solidFill>
                <a:srgbClr val="000066"/>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4659843"/>
            <a:ext cx="17454563" cy="57545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sz="4400" dirty="0">
                <a:solidFill>
                  <a:srgbClr val="000066"/>
                </a:solidFill>
                <a:latin typeface="Calibri" pitchFamily="34" charset="0"/>
                <a:ea typeface="Calibri" pitchFamily="34" charset="0"/>
                <a:cs typeface="Calibri" pitchFamily="34" charset="0"/>
              </a:rPr>
              <a:t>Introduction </a:t>
            </a:r>
            <a:r>
              <a:rPr lang="en-US" sz="3600" dirty="0">
                <a:solidFill>
                  <a:schemeClr val="tx1"/>
                </a:solidFill>
                <a:latin typeface="Calibri" pitchFamily="34" charset="0"/>
                <a:ea typeface="Calibri" pitchFamily="34" charset="0"/>
                <a:cs typeface="Calibri" pitchFamily="34" charset="0"/>
              </a:rPr>
              <a:t>	</a:t>
            </a:r>
            <a:endParaRPr lang="en-US" sz="3600" dirty="0" smtClean="0">
              <a:solidFill>
                <a:schemeClr val="tx1"/>
              </a:solidFill>
              <a:latin typeface="Calibri" pitchFamily="34" charset="0"/>
              <a:ea typeface="Calibri" pitchFamily="34" charset="0"/>
              <a:cs typeface="Calibri" pitchFamily="34" charset="0"/>
            </a:endParaRPr>
          </a:p>
          <a:p>
            <a:r>
              <a:rPr lang="en-AU" sz="3600" dirty="0" smtClean="0">
                <a:solidFill>
                  <a:schemeClr val="tx1"/>
                </a:solidFill>
                <a:latin typeface="Calibri" pitchFamily="34" charset="0"/>
                <a:cs typeface="Arial" charset="0"/>
              </a:rPr>
              <a:t>	In chemistry the formation of a new carbon-carbon bond has been the focus of many Nobel Prizes. The Nobel Prize in 2010 was awarded to Ei-ichi Negishi and Akira Suzuki for their work on CC coupling reactions. The basics of CC coupling involve the joining of two organic compounds using a metal catalyst. The purpose the catalyst serves is typically to be used as a center for both of the joining compounds to come together and couple. CC coupling is very versatile as many different  metal catalysts can be used, with palladium, nickel and copper being some of the more prominent ones.</a:t>
            </a:r>
          </a:p>
          <a:p>
            <a:endParaRPr lang="en-AU" sz="3600" dirty="0" smtClean="0">
              <a:solidFill>
                <a:schemeClr val="tx1"/>
              </a:solidFill>
              <a:latin typeface="Calibri" pitchFamily="34" charset="0"/>
              <a:cs typeface="Arial" charset="0"/>
            </a:endParaRPr>
          </a:p>
          <a:p>
            <a:endParaRPr lang="en-US" sz="3600" dirty="0" smtClean="0">
              <a:solidFill>
                <a:schemeClr val="tx1"/>
              </a:solidFill>
              <a:latin typeface="Calibri" pitchFamily="34" charset="0"/>
              <a:ea typeface="Calibri" pitchFamily="34" charset="0"/>
              <a:cs typeface="Calibri" pitchFamily="34" charset="0"/>
            </a:endParaRPr>
          </a:p>
        </p:txBody>
      </p:sp>
      <p:sp>
        <p:nvSpPr>
          <p:cNvPr id="1039" name="Text Box 126"/>
          <p:cNvSpPr txBox="1">
            <a:spLocks noChangeArrowheads="1"/>
          </p:cNvSpPr>
          <p:nvPr/>
        </p:nvSpPr>
        <p:spPr bwMode="auto">
          <a:xfrm>
            <a:off x="1901031" y="15748000"/>
            <a:ext cx="141732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sz="3200" dirty="0">
                <a:solidFill>
                  <a:schemeClr val="tx1"/>
                </a:solidFill>
                <a:latin typeface="Calibri" pitchFamily="34" charset="0"/>
                <a:ea typeface="Calibri" pitchFamily="34" charset="0"/>
                <a:cs typeface="Calibri" pitchFamily="34" charset="0"/>
              </a:rPr>
              <a:t>Figure 1. </a:t>
            </a:r>
            <a:r>
              <a:rPr lang="en-US" sz="3200" dirty="0" smtClean="0">
                <a:solidFill>
                  <a:schemeClr val="tx1"/>
                </a:solidFill>
                <a:latin typeface="Calibri" pitchFamily="34" charset="0"/>
                <a:ea typeface="Calibri" pitchFamily="34" charset="0"/>
                <a:cs typeface="Calibri" pitchFamily="34" charset="0"/>
              </a:rPr>
              <a:t>Projected Reaction Scheme for both Catalysts</a:t>
            </a:r>
            <a:endParaRPr lang="en-US" sz="3200" dirty="0">
              <a:solidFill>
                <a:schemeClr val="tx1"/>
              </a:solidFill>
              <a:latin typeface="Calibri" pitchFamily="34" charset="0"/>
              <a:ea typeface="Calibri" pitchFamily="34" charset="0"/>
              <a:cs typeface="Calibri" pitchFamily="34" charset="0"/>
            </a:endParaRPr>
          </a:p>
        </p:txBody>
      </p:sp>
      <p:sp>
        <p:nvSpPr>
          <p:cNvPr id="1040" name="Text Box 238"/>
          <p:cNvSpPr txBox="1">
            <a:spLocks noChangeArrowheads="1"/>
          </p:cNvSpPr>
          <p:nvPr/>
        </p:nvSpPr>
        <p:spPr bwMode="auto">
          <a:xfrm>
            <a:off x="18774567" y="26319307"/>
            <a:ext cx="17573625" cy="2046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sz="3600" dirty="0">
                <a:solidFill>
                  <a:srgbClr val="000066"/>
                </a:solidFill>
                <a:latin typeface="Calibri" pitchFamily="34" charset="0"/>
                <a:ea typeface="Calibri" pitchFamily="34" charset="0"/>
                <a:cs typeface="Calibri" pitchFamily="34" charset="0"/>
              </a:rPr>
              <a:t>References </a:t>
            </a:r>
          </a:p>
          <a:p>
            <a:r>
              <a:rPr lang="en-US" sz="3200" dirty="0" err="1" smtClean="0">
                <a:solidFill>
                  <a:schemeClr val="tx1"/>
                </a:solidFill>
                <a:latin typeface="Calibri" pitchFamily="34" charset="0"/>
              </a:rPr>
              <a:t>Sarhan</a:t>
            </a:r>
            <a:r>
              <a:rPr lang="en-US" sz="3200" dirty="0" smtClean="0">
                <a:solidFill>
                  <a:schemeClr val="tx1"/>
                </a:solidFill>
                <a:latin typeface="Calibri" pitchFamily="34" charset="0"/>
              </a:rPr>
              <a:t>, A.; </a:t>
            </a:r>
            <a:r>
              <a:rPr lang="en-US" sz="3200" dirty="0" err="1" smtClean="0">
                <a:solidFill>
                  <a:schemeClr val="tx1"/>
                </a:solidFill>
                <a:latin typeface="Calibri" pitchFamily="34" charset="0"/>
              </a:rPr>
              <a:t>Bolm</a:t>
            </a:r>
            <a:r>
              <a:rPr lang="en-US" sz="3200" dirty="0" smtClean="0">
                <a:solidFill>
                  <a:schemeClr val="tx1"/>
                </a:solidFill>
                <a:latin typeface="Calibri" pitchFamily="34" charset="0"/>
              </a:rPr>
              <a:t>, C.</a:t>
            </a:r>
            <a:r>
              <a:rPr lang="en-US" sz="3200" i="1" dirty="0" smtClean="0">
                <a:solidFill>
                  <a:schemeClr val="tx1"/>
                </a:solidFill>
                <a:latin typeface="Calibri" pitchFamily="34" charset="0"/>
              </a:rPr>
              <a:t> Chem</a:t>
            </a:r>
            <a:r>
              <a:rPr lang="en-US" sz="3200" i="1" dirty="0">
                <a:solidFill>
                  <a:schemeClr val="tx1"/>
                </a:solidFill>
                <a:latin typeface="Calibri" pitchFamily="34" charset="0"/>
              </a:rPr>
              <a:t>. Soc. Rev.</a:t>
            </a:r>
            <a:r>
              <a:rPr lang="en-US" sz="3200" dirty="0" smtClean="0">
                <a:solidFill>
                  <a:schemeClr val="tx1"/>
                </a:solidFill>
                <a:latin typeface="Calibri" pitchFamily="34" charset="0"/>
              </a:rPr>
              <a:t>, 2009,</a:t>
            </a:r>
            <a:r>
              <a:rPr lang="en-US" sz="3200" dirty="0">
                <a:solidFill>
                  <a:schemeClr val="tx1"/>
                </a:solidFill>
                <a:latin typeface="Calibri" pitchFamily="34" charset="0"/>
              </a:rPr>
              <a:t>38</a:t>
            </a:r>
            <a:r>
              <a:rPr lang="en-US" sz="3200" dirty="0" smtClean="0">
                <a:solidFill>
                  <a:schemeClr val="tx1"/>
                </a:solidFill>
                <a:latin typeface="Calibri" pitchFamily="34" charset="0"/>
              </a:rPr>
              <a:t>, 2730-2744</a:t>
            </a:r>
          </a:p>
          <a:p>
            <a:r>
              <a:rPr lang="en-US" sz="3200" dirty="0" smtClean="0">
                <a:solidFill>
                  <a:schemeClr val="tx1"/>
                </a:solidFill>
                <a:latin typeface="Calibri" pitchFamily="34" charset="0"/>
              </a:rPr>
              <a:t>Wang, K.; Lu, M.; Yu, A.; Zhu, X.; Wang, Q. </a:t>
            </a:r>
            <a:r>
              <a:rPr lang="en-US" sz="3200" i="1" dirty="0" smtClean="0">
                <a:solidFill>
                  <a:schemeClr val="tx1"/>
                </a:solidFill>
                <a:latin typeface="Calibri" pitchFamily="34" charset="0"/>
              </a:rPr>
              <a:t> J. Org. Chem.</a:t>
            </a:r>
            <a:r>
              <a:rPr lang="en-US" sz="3200" dirty="0" smtClean="0">
                <a:solidFill>
                  <a:schemeClr val="tx1"/>
                </a:solidFill>
                <a:latin typeface="Calibri" pitchFamily="34" charset="0"/>
              </a:rPr>
              <a:t>, 2009, 74 (2), </a:t>
            </a:r>
            <a:r>
              <a:rPr lang="en-US" sz="3200" dirty="0" err="1" smtClean="0">
                <a:solidFill>
                  <a:schemeClr val="tx1"/>
                </a:solidFill>
                <a:latin typeface="Calibri" pitchFamily="34" charset="0"/>
              </a:rPr>
              <a:t>pp</a:t>
            </a:r>
            <a:r>
              <a:rPr lang="en-US" sz="3200" dirty="0" smtClean="0">
                <a:solidFill>
                  <a:schemeClr val="tx1"/>
                </a:solidFill>
                <a:latin typeface="Calibri" pitchFamily="34" charset="0"/>
              </a:rPr>
              <a:t> 935–938</a:t>
            </a:r>
            <a:endParaRPr lang="en-US" sz="3200" dirty="0">
              <a:solidFill>
                <a:schemeClr val="tx1"/>
              </a:solidFill>
              <a:latin typeface="Calibri" pitchFamily="34" charset="0"/>
            </a:endParaRPr>
          </a:p>
        </p:txBody>
      </p:sp>
      <p:sp>
        <p:nvSpPr>
          <p:cNvPr id="1041" name="Text Box 304"/>
          <p:cNvSpPr txBox="1">
            <a:spLocks noChangeArrowheads="1"/>
          </p:cNvSpPr>
          <p:nvPr/>
        </p:nvSpPr>
        <p:spPr bwMode="auto">
          <a:xfrm>
            <a:off x="254000" y="16176888"/>
            <a:ext cx="17467263" cy="6308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sz="4400" dirty="0">
                <a:solidFill>
                  <a:srgbClr val="000066"/>
                </a:solidFill>
                <a:latin typeface="Calibri" pitchFamily="34" charset="0"/>
                <a:ea typeface="Calibri" pitchFamily="34" charset="0"/>
                <a:cs typeface="Calibri" pitchFamily="34" charset="0"/>
              </a:rPr>
              <a:t>Results and Discussion </a:t>
            </a:r>
            <a:endParaRPr lang="en-US" sz="4400" dirty="0" smtClean="0">
              <a:solidFill>
                <a:srgbClr val="000066"/>
              </a:solidFill>
              <a:latin typeface="Calibri" pitchFamily="34" charset="0"/>
              <a:ea typeface="Calibri" pitchFamily="34" charset="0"/>
              <a:cs typeface="Calibri" pitchFamily="34" charset="0"/>
            </a:endParaRPr>
          </a:p>
          <a:p>
            <a:r>
              <a:rPr lang="en-US" sz="3600" dirty="0">
                <a:solidFill>
                  <a:schemeClr val="tx1"/>
                </a:solidFill>
                <a:latin typeface="Calibri" pitchFamily="34" charset="0"/>
                <a:ea typeface="Calibri" pitchFamily="34" charset="0"/>
                <a:cs typeface="Calibri" pitchFamily="34" charset="0"/>
              </a:rPr>
              <a:t>	</a:t>
            </a:r>
            <a:r>
              <a:rPr lang="en-AU" sz="3600" dirty="0" smtClean="0">
                <a:solidFill>
                  <a:schemeClr val="tx1"/>
                </a:solidFill>
                <a:latin typeface="Calibri" pitchFamily="34" charset="0"/>
                <a:cs typeface="Arial" charset="0"/>
              </a:rPr>
              <a:t>The variation of the experiment from the known literature reaction was the replacement of </a:t>
            </a:r>
            <a:r>
              <a:rPr lang="en-US" sz="3600" dirty="0" smtClean="0">
                <a:solidFill>
                  <a:schemeClr val="tx1"/>
                </a:solidFill>
                <a:latin typeface="Calibri" pitchFamily="34" charset="0"/>
              </a:rPr>
              <a:t>FeCl</a:t>
            </a:r>
            <a:r>
              <a:rPr lang="en-US" sz="3600" baseline="-25000" dirty="0" smtClean="0">
                <a:solidFill>
                  <a:schemeClr val="tx1"/>
                </a:solidFill>
                <a:latin typeface="Calibri" pitchFamily="34" charset="0"/>
              </a:rPr>
              <a:t>3</a:t>
            </a:r>
            <a:r>
              <a:rPr lang="en-US" sz="3600" dirty="0"/>
              <a:t> </a:t>
            </a:r>
            <a:r>
              <a:rPr lang="en-AU" sz="3600" dirty="0" smtClean="0">
                <a:solidFill>
                  <a:schemeClr val="tx1"/>
                </a:solidFill>
                <a:latin typeface="Calibri" pitchFamily="34" charset="0"/>
                <a:cs typeface="Arial" charset="0"/>
              </a:rPr>
              <a:t>with </a:t>
            </a:r>
            <a:r>
              <a:rPr lang="en-US" sz="3600" dirty="0" smtClean="0">
                <a:solidFill>
                  <a:schemeClr val="tx1"/>
                </a:solidFill>
                <a:latin typeface="Calibri" pitchFamily="34" charset="0"/>
              </a:rPr>
              <a:t>FeBr</a:t>
            </a:r>
            <a:r>
              <a:rPr lang="en-US" sz="3600" baseline="-25000" dirty="0" smtClean="0">
                <a:solidFill>
                  <a:schemeClr val="tx1"/>
                </a:solidFill>
                <a:latin typeface="Calibri" pitchFamily="34" charset="0"/>
              </a:rPr>
              <a:t>3</a:t>
            </a:r>
            <a:r>
              <a:rPr lang="en-US" sz="3600" dirty="0" smtClean="0">
                <a:solidFill>
                  <a:schemeClr val="tx1"/>
                </a:solidFill>
                <a:latin typeface="Calibri" pitchFamily="34" charset="0"/>
              </a:rPr>
              <a:t> </a:t>
            </a:r>
            <a:r>
              <a:rPr lang="en-AU" sz="3600" dirty="0" smtClean="0">
                <a:solidFill>
                  <a:schemeClr val="tx1"/>
                </a:solidFill>
                <a:latin typeface="Calibri" pitchFamily="34" charset="0"/>
                <a:cs typeface="Arial" charset="0"/>
              </a:rPr>
              <a:t>to see if the same reaction would occur. Complications arose concerning the status of the </a:t>
            </a:r>
            <a:r>
              <a:rPr lang="en-US" sz="3600" dirty="0" smtClean="0">
                <a:solidFill>
                  <a:schemeClr val="tx1"/>
                </a:solidFill>
                <a:latin typeface="Calibri" pitchFamily="34" charset="0"/>
              </a:rPr>
              <a:t>FeCl</a:t>
            </a:r>
            <a:r>
              <a:rPr lang="en-US" sz="3600" baseline="-25000" dirty="0" smtClean="0">
                <a:solidFill>
                  <a:schemeClr val="tx1"/>
                </a:solidFill>
                <a:latin typeface="Calibri" pitchFamily="34" charset="0"/>
              </a:rPr>
              <a:t>3 </a:t>
            </a:r>
            <a:r>
              <a:rPr lang="en-AU" sz="3600" dirty="0" smtClean="0">
                <a:solidFill>
                  <a:schemeClr val="tx1"/>
                </a:solidFill>
                <a:latin typeface="Calibri" pitchFamily="34" charset="0"/>
                <a:cs typeface="Arial" charset="0"/>
              </a:rPr>
              <a:t>used, as it was obtained in the hydrated form and although it was attempted  to use molecular sieves to absorb the excess water from it, the desired reaction did not occur and is most likely a result of the reaction being hydrated. In theory, </a:t>
            </a:r>
            <a:r>
              <a:rPr lang="en-US" sz="3600" dirty="0" smtClean="0">
                <a:solidFill>
                  <a:schemeClr val="tx1"/>
                </a:solidFill>
                <a:latin typeface="Calibri" pitchFamily="34" charset="0"/>
              </a:rPr>
              <a:t>FeBr</a:t>
            </a:r>
            <a:r>
              <a:rPr lang="en-US" sz="3600" baseline="-25000" dirty="0" smtClean="0">
                <a:solidFill>
                  <a:schemeClr val="tx1"/>
                </a:solidFill>
                <a:latin typeface="Calibri" pitchFamily="34" charset="0"/>
              </a:rPr>
              <a:t>3  </a:t>
            </a:r>
            <a:r>
              <a:rPr lang="en-AU" sz="3600" dirty="0" smtClean="0">
                <a:solidFill>
                  <a:schemeClr val="tx1"/>
                </a:solidFill>
                <a:latin typeface="Calibri" pitchFamily="34" charset="0"/>
                <a:cs typeface="Arial" charset="0"/>
              </a:rPr>
              <a:t>would likely be a weaker coupling agent, as it is a weaker Lewis acid due primarily to the difference in electronegativity in the two halogens. </a:t>
            </a:r>
            <a:r>
              <a:rPr lang="en-AU" sz="3600" dirty="0" smtClean="0">
                <a:solidFill>
                  <a:schemeClr val="tx1"/>
                </a:solidFill>
                <a:latin typeface="Calibri" pitchFamily="34" charset="0"/>
                <a:cs typeface="Arial" charset="0"/>
              </a:rPr>
              <a:t>The proposed mechanism would be as follows, with the only change being instead of </a:t>
            </a:r>
            <a:r>
              <a:rPr lang="en-US" sz="3600" dirty="0" smtClean="0">
                <a:solidFill>
                  <a:schemeClr val="tx1"/>
                </a:solidFill>
                <a:latin typeface="Calibri" pitchFamily="34" charset="0"/>
              </a:rPr>
              <a:t>FeCl</a:t>
            </a:r>
            <a:r>
              <a:rPr lang="en-US" sz="3600" baseline="-25000" dirty="0" smtClean="0">
                <a:solidFill>
                  <a:schemeClr val="tx1"/>
                </a:solidFill>
                <a:latin typeface="Calibri" pitchFamily="34" charset="0"/>
              </a:rPr>
              <a:t>3</a:t>
            </a:r>
            <a:r>
              <a:rPr lang="en-AU" sz="3600" dirty="0" smtClean="0">
                <a:solidFill>
                  <a:schemeClr val="tx1"/>
                </a:solidFill>
                <a:latin typeface="Calibri" pitchFamily="34" charset="0"/>
                <a:cs typeface="Arial" charset="0"/>
              </a:rPr>
              <a:t>, there would be </a:t>
            </a:r>
            <a:r>
              <a:rPr lang="en-US" sz="3600" dirty="0" smtClean="0">
                <a:solidFill>
                  <a:schemeClr val="tx1"/>
                </a:solidFill>
                <a:latin typeface="Calibri" pitchFamily="34" charset="0"/>
              </a:rPr>
              <a:t>FeBr</a:t>
            </a:r>
            <a:r>
              <a:rPr lang="en-US" sz="3600" baseline="-25000" dirty="0" smtClean="0">
                <a:solidFill>
                  <a:schemeClr val="tx1"/>
                </a:solidFill>
                <a:latin typeface="Calibri" pitchFamily="34" charset="0"/>
              </a:rPr>
              <a:t>3</a:t>
            </a:r>
            <a:r>
              <a:rPr lang="en-AU" sz="3600" dirty="0" smtClean="0">
                <a:solidFill>
                  <a:schemeClr val="tx1"/>
                </a:solidFill>
                <a:latin typeface="Calibri" pitchFamily="34" charset="0"/>
                <a:cs typeface="Arial" charset="0"/>
              </a:rPr>
              <a:t>.</a:t>
            </a:r>
          </a:p>
          <a:p>
            <a:endParaRPr lang="en-US" sz="3600" dirty="0">
              <a:latin typeface="Calibri" pitchFamily="34" charset="0"/>
              <a:ea typeface="Calibri" pitchFamily="34" charset="0"/>
              <a:cs typeface="Calibri" pitchFamily="34" charset="0"/>
            </a:endParaRPr>
          </a:p>
        </p:txBody>
      </p:sp>
      <p:sp>
        <p:nvSpPr>
          <p:cNvPr id="1042" name="Text Box 341"/>
          <p:cNvSpPr txBox="1">
            <a:spLocks noChangeArrowheads="1"/>
          </p:cNvSpPr>
          <p:nvPr/>
        </p:nvSpPr>
        <p:spPr bwMode="auto">
          <a:xfrm>
            <a:off x="1367631" y="28346177"/>
            <a:ext cx="15240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sz="3200" dirty="0">
                <a:solidFill>
                  <a:schemeClr val="tx1"/>
                </a:solidFill>
                <a:latin typeface="Calibri" pitchFamily="34" charset="0"/>
                <a:ea typeface="Calibri" pitchFamily="34" charset="0"/>
                <a:cs typeface="Calibri" pitchFamily="34" charset="0"/>
              </a:rPr>
              <a:t>Figure 2. </a:t>
            </a:r>
            <a:r>
              <a:rPr lang="en-US" sz="3200" dirty="0" smtClean="0">
                <a:solidFill>
                  <a:schemeClr val="tx1"/>
                </a:solidFill>
                <a:latin typeface="Calibri" pitchFamily="34" charset="0"/>
                <a:ea typeface="Calibri" pitchFamily="34" charset="0"/>
                <a:cs typeface="Calibri" pitchFamily="34" charset="0"/>
              </a:rPr>
              <a:t>Proposed Reaction Mechanism</a:t>
            </a:r>
            <a:endParaRPr lang="en-US" sz="3200" dirty="0">
              <a:solidFill>
                <a:schemeClr val="tx1"/>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909505" y="21691564"/>
            <a:ext cx="17394237" cy="2245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sz="4400" dirty="0">
                <a:solidFill>
                  <a:srgbClr val="000066"/>
                </a:solidFill>
                <a:latin typeface="Calibri" pitchFamily="34" charset="0"/>
                <a:ea typeface="Calibri" pitchFamily="34" charset="0"/>
                <a:cs typeface="Calibri" pitchFamily="34" charset="0"/>
              </a:rPr>
              <a:t>Conclusions </a:t>
            </a:r>
          </a:p>
          <a:p>
            <a:r>
              <a:rPr lang="en-US" sz="3200" b="0" dirty="0">
                <a:solidFill>
                  <a:schemeClr val="tx1"/>
                </a:solidFill>
                <a:latin typeface="Calibri" pitchFamily="34" charset="0"/>
                <a:ea typeface="Calibri" pitchFamily="34" charset="0"/>
                <a:cs typeface="Calibri" pitchFamily="34" charset="0"/>
              </a:rPr>
              <a:t>	</a:t>
            </a:r>
            <a:r>
              <a:rPr lang="en-AU" sz="3200" dirty="0" smtClean="0">
                <a:solidFill>
                  <a:schemeClr val="tx1"/>
                </a:solidFill>
                <a:latin typeface="Calibri" pitchFamily="34" charset="0"/>
                <a:cs typeface="Arial" charset="0"/>
              </a:rPr>
              <a:t>The reaction proposed could be useful if  one was using iron (III) bromide for other purposes in a reaction, such as halogenation of aromatic compounds, as well as its potential CC coupling ability.</a:t>
            </a:r>
            <a:endParaRPr lang="en-AU" sz="3200" dirty="0">
              <a:solidFill>
                <a:schemeClr val="tx1"/>
              </a:solidFill>
              <a:latin typeface="Calibri" pitchFamily="34" charset="0"/>
              <a:cs typeface="Arial" charset="0"/>
            </a:endParaRPr>
          </a:p>
        </p:txBody>
      </p:sp>
      <p:sp>
        <p:nvSpPr>
          <p:cNvPr id="1044" name="Text Box 402"/>
          <p:cNvSpPr txBox="1">
            <a:spLocks noChangeArrowheads="1"/>
          </p:cNvSpPr>
          <p:nvPr/>
        </p:nvSpPr>
        <p:spPr bwMode="auto">
          <a:xfrm>
            <a:off x="18954750" y="5256213"/>
            <a:ext cx="17303749" cy="52620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sz="4400" dirty="0">
                <a:solidFill>
                  <a:srgbClr val="000066"/>
                </a:solidFill>
                <a:latin typeface="Calibri" pitchFamily="34" charset="0"/>
                <a:ea typeface="Calibri" pitchFamily="34" charset="0"/>
                <a:cs typeface="Calibri" pitchFamily="34" charset="0"/>
              </a:rPr>
              <a:t>Future Work </a:t>
            </a:r>
            <a:r>
              <a:rPr lang="en-US" sz="3600" dirty="0">
                <a:solidFill>
                  <a:schemeClr val="tx1"/>
                </a:solidFill>
                <a:latin typeface="Calibri" pitchFamily="34" charset="0"/>
                <a:ea typeface="Calibri" pitchFamily="34" charset="0"/>
                <a:cs typeface="Calibri" pitchFamily="34" charset="0"/>
              </a:rPr>
              <a:t>	</a:t>
            </a:r>
            <a:endParaRPr lang="en-US" sz="3600" dirty="0" smtClean="0">
              <a:solidFill>
                <a:schemeClr val="tx1"/>
              </a:solidFill>
              <a:latin typeface="Calibri" pitchFamily="34" charset="0"/>
              <a:ea typeface="Calibri" pitchFamily="34" charset="0"/>
              <a:cs typeface="Calibri" pitchFamily="34" charset="0"/>
            </a:endParaRPr>
          </a:p>
          <a:p>
            <a:r>
              <a:rPr lang="en-US" sz="3600" dirty="0">
                <a:solidFill>
                  <a:schemeClr val="tx1"/>
                </a:solidFill>
                <a:latin typeface="Calibri" pitchFamily="34" charset="0"/>
                <a:cs typeface="Arial" charset="0"/>
              </a:rPr>
              <a:t>	</a:t>
            </a:r>
            <a:r>
              <a:rPr lang="en-AU" sz="3600" dirty="0" smtClean="0">
                <a:solidFill>
                  <a:schemeClr val="tx1"/>
                </a:solidFill>
                <a:latin typeface="Calibri" pitchFamily="34" charset="0"/>
                <a:cs typeface="Arial" charset="0"/>
              </a:rPr>
              <a:t>Future work includes the proposed reaction as well as characterization and measuring a yield in order to determine if CC coupling with it is possible as well as determine the rate and efficiency at which it couples. </a:t>
            </a:r>
          </a:p>
          <a:p>
            <a:r>
              <a:rPr lang="en-AU" sz="3600" dirty="0">
                <a:solidFill>
                  <a:schemeClr val="tx1"/>
                </a:solidFill>
                <a:latin typeface="Calibri" pitchFamily="34" charset="0"/>
                <a:cs typeface="Arial" charset="0"/>
              </a:rPr>
              <a:t>	</a:t>
            </a:r>
            <a:r>
              <a:rPr lang="en-AU" sz="3600" dirty="0" smtClean="0">
                <a:solidFill>
                  <a:schemeClr val="tx1"/>
                </a:solidFill>
                <a:latin typeface="Calibri" pitchFamily="34" charset="0"/>
                <a:cs typeface="Arial" charset="0"/>
              </a:rPr>
              <a:t>Steps to return hydrated </a:t>
            </a:r>
            <a:r>
              <a:rPr lang="en-US" sz="3600" dirty="0" smtClean="0">
                <a:solidFill>
                  <a:schemeClr val="tx1"/>
                </a:solidFill>
                <a:latin typeface="Calibri" pitchFamily="34" charset="0"/>
              </a:rPr>
              <a:t>FeCl</a:t>
            </a:r>
            <a:r>
              <a:rPr lang="en-US" sz="3600" baseline="-25000" dirty="0" smtClean="0">
                <a:solidFill>
                  <a:schemeClr val="tx1"/>
                </a:solidFill>
                <a:latin typeface="Calibri" pitchFamily="34" charset="0"/>
              </a:rPr>
              <a:t>3</a:t>
            </a:r>
            <a:r>
              <a:rPr lang="en-AU" sz="3600" dirty="0" smtClean="0">
                <a:solidFill>
                  <a:schemeClr val="tx1"/>
                </a:solidFill>
                <a:latin typeface="Calibri" pitchFamily="34" charset="0"/>
                <a:cs typeface="Arial" charset="0"/>
              </a:rPr>
              <a:t> to the anhydrous form typically involve refluxing with thionyl chloride</a:t>
            </a:r>
            <a:r>
              <a:rPr lang="en-US" sz="3600" dirty="0" smtClean="0">
                <a:solidFill>
                  <a:schemeClr val="tx1"/>
                </a:solidFill>
                <a:latin typeface="Calibri" pitchFamily="34" charset="0"/>
              </a:rPr>
              <a:t>. </a:t>
            </a:r>
          </a:p>
          <a:p>
            <a:r>
              <a:rPr lang="en-US" sz="3600" dirty="0">
                <a:solidFill>
                  <a:schemeClr val="tx1"/>
                </a:solidFill>
                <a:latin typeface="Calibri" pitchFamily="34" charset="0"/>
                <a:cs typeface="Arial" charset="0"/>
              </a:rPr>
              <a:t>	</a:t>
            </a:r>
            <a:r>
              <a:rPr lang="en-US" sz="3600" dirty="0" smtClean="0">
                <a:solidFill>
                  <a:schemeClr val="tx1"/>
                </a:solidFill>
                <a:latin typeface="Calibri" pitchFamily="34" charset="0"/>
                <a:cs typeface="Arial" charset="0"/>
              </a:rPr>
              <a:t>Projected classification of the final product could include both a melting point and NMR as the expected final product is a white solid with a melting point range of 205-211</a:t>
            </a:r>
            <a:r>
              <a:rPr lang="en-US" sz="3600" dirty="0" smtClean="0">
                <a:solidFill>
                  <a:schemeClr val="tx1"/>
                </a:solidFill>
                <a:latin typeface="Calibri" pitchFamily="34" charset="0"/>
              </a:rPr>
              <a:t> °C.</a:t>
            </a:r>
            <a:endParaRPr lang="en-AU" sz="3600" dirty="0">
              <a:solidFill>
                <a:schemeClr val="tx1"/>
              </a:solidFill>
              <a:latin typeface="Calibri" pitchFamily="34" charset="0"/>
              <a:cs typeface="Arial" charset="0"/>
            </a:endParaRPr>
          </a:p>
        </p:txBody>
      </p:sp>
      <p:sp>
        <p:nvSpPr>
          <p:cNvPr id="1045" name="Text Box 443"/>
          <p:cNvSpPr txBox="1">
            <a:spLocks noChangeArrowheads="1"/>
          </p:cNvSpPr>
          <p:nvPr/>
        </p:nvSpPr>
        <p:spPr bwMode="auto">
          <a:xfrm>
            <a:off x="19735800" y="17403763"/>
            <a:ext cx="15240000"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endParaRPr lang="en-US" sz="3200" dirty="0">
              <a:solidFill>
                <a:schemeClr val="tx1"/>
              </a:solidFill>
              <a:latin typeface="Calibri" pitchFamily="34" charset="0"/>
              <a:ea typeface="Calibri" pitchFamily="34" charset="0"/>
              <a:cs typeface="Calibri" pitchFamily="34" charset="0"/>
            </a:endParaRPr>
          </a:p>
        </p:txBody>
      </p:sp>
      <p:pic>
        <p:nvPicPr>
          <p:cNvPr id="1052" name="Picture 2"/>
          <p:cNvPicPr>
            <a:picLocks noChangeAspect="1" noChangeArrowheads="1"/>
          </p:cNvPicPr>
          <p:nvPr/>
        </p:nvPicPr>
        <p:blipFill>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877887" y="188913"/>
            <a:ext cx="4033837" cy="436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3" name="Text Box 401"/>
          <p:cNvSpPr txBox="1">
            <a:spLocks noChangeArrowheads="1"/>
          </p:cNvSpPr>
          <p:nvPr/>
        </p:nvSpPr>
        <p:spPr bwMode="auto">
          <a:xfrm>
            <a:off x="18954750" y="10896600"/>
            <a:ext cx="17394237" cy="3046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sz="4400" dirty="0">
                <a:solidFill>
                  <a:srgbClr val="000066"/>
                </a:solidFill>
                <a:latin typeface="Calibri" pitchFamily="34" charset="0"/>
                <a:ea typeface="Calibri" pitchFamily="34" charset="0"/>
                <a:cs typeface="Calibri" pitchFamily="34" charset="0"/>
              </a:rPr>
              <a:t>Experimental </a:t>
            </a:r>
          </a:p>
          <a:p>
            <a:r>
              <a:rPr lang="en-US" sz="3600" b="0" dirty="0">
                <a:solidFill>
                  <a:schemeClr val="tx1"/>
                </a:solidFill>
                <a:latin typeface="Calibri" pitchFamily="34" charset="0"/>
                <a:ea typeface="Calibri" pitchFamily="34" charset="0"/>
                <a:cs typeface="Calibri" pitchFamily="34" charset="0"/>
              </a:rPr>
              <a:t>	</a:t>
            </a:r>
            <a:r>
              <a:rPr lang="en-US" sz="3600" dirty="0" smtClean="0">
                <a:solidFill>
                  <a:schemeClr val="tx1"/>
                </a:solidFill>
                <a:latin typeface="Calibri" pitchFamily="34" charset="0"/>
                <a:ea typeface="Calibri" pitchFamily="34" charset="0"/>
                <a:cs typeface="Calibri" pitchFamily="34" charset="0"/>
              </a:rPr>
              <a:t>In an attempt to remove all excess water from the hydrated </a:t>
            </a:r>
            <a:r>
              <a:rPr lang="en-US" sz="3600" dirty="0" smtClean="0">
                <a:solidFill>
                  <a:schemeClr val="tx1"/>
                </a:solidFill>
                <a:latin typeface="Calibri" pitchFamily="34" charset="0"/>
              </a:rPr>
              <a:t>FeCl</a:t>
            </a:r>
            <a:r>
              <a:rPr lang="en-US" sz="3600" baseline="-25000" dirty="0" smtClean="0">
                <a:solidFill>
                  <a:schemeClr val="tx1"/>
                </a:solidFill>
                <a:latin typeface="Calibri" pitchFamily="34" charset="0"/>
              </a:rPr>
              <a:t>3 </a:t>
            </a:r>
            <a:r>
              <a:rPr lang="en-US" sz="3600" dirty="0" smtClean="0">
                <a:solidFill>
                  <a:schemeClr val="tx1"/>
                </a:solidFill>
                <a:latin typeface="Calibri" pitchFamily="34" charset="0"/>
                <a:ea typeface="Calibri" pitchFamily="34" charset="0"/>
                <a:cs typeface="Calibri" pitchFamily="34" charset="0"/>
              </a:rPr>
              <a:t> molecular sieves were placed in a sealed flash in which the </a:t>
            </a:r>
            <a:r>
              <a:rPr lang="en-US" sz="3600" dirty="0" smtClean="0">
                <a:solidFill>
                  <a:schemeClr val="tx1"/>
                </a:solidFill>
                <a:latin typeface="Calibri" pitchFamily="34" charset="0"/>
              </a:rPr>
              <a:t>FeCl</a:t>
            </a:r>
            <a:r>
              <a:rPr lang="en-US" sz="3600" baseline="-25000" dirty="0" smtClean="0">
                <a:solidFill>
                  <a:schemeClr val="tx1"/>
                </a:solidFill>
                <a:latin typeface="Calibri" pitchFamily="34" charset="0"/>
              </a:rPr>
              <a:t>3</a:t>
            </a:r>
            <a:r>
              <a:rPr lang="en-US" sz="3600" dirty="0" smtClean="0">
                <a:solidFill>
                  <a:schemeClr val="tx1"/>
                </a:solidFill>
                <a:latin typeface="Calibri" pitchFamily="34" charset="0"/>
                <a:ea typeface="Calibri" pitchFamily="34" charset="0"/>
                <a:cs typeface="Calibri" pitchFamily="34" charset="0"/>
              </a:rPr>
              <a:t> was already dissolved. After waiting roughly 20 minutes, the resulting mixture was poured into an </a:t>
            </a:r>
            <a:r>
              <a:rPr lang="en-US" sz="3600" dirty="0" smtClean="0">
                <a:solidFill>
                  <a:schemeClr val="tx1"/>
                </a:solidFill>
                <a:latin typeface="Calibri" pitchFamily="34" charset="0"/>
              </a:rPr>
              <a:t>N</a:t>
            </a:r>
            <a:r>
              <a:rPr lang="en-US" sz="3600" baseline="-25000" dirty="0" smtClean="0">
                <a:solidFill>
                  <a:schemeClr val="tx1"/>
                </a:solidFill>
                <a:latin typeface="Calibri" pitchFamily="34" charset="0"/>
              </a:rPr>
              <a:t>2</a:t>
            </a:r>
            <a:r>
              <a:rPr lang="en-US" sz="3600" dirty="0" smtClean="0">
                <a:solidFill>
                  <a:schemeClr val="tx1"/>
                </a:solidFill>
                <a:latin typeface="Calibri" pitchFamily="34" charset="0"/>
              </a:rPr>
              <a:t> purged</a:t>
            </a:r>
            <a:r>
              <a:rPr lang="en-US" sz="3600" dirty="0" smtClean="0">
                <a:solidFill>
                  <a:schemeClr val="tx1"/>
                </a:solidFill>
                <a:latin typeface="Calibri" pitchFamily="34" charset="0"/>
                <a:ea typeface="Calibri" pitchFamily="34" charset="0"/>
                <a:cs typeface="Calibri" pitchFamily="34" charset="0"/>
              </a:rPr>
              <a:t> flask leaving the sieves behind.</a:t>
            </a:r>
            <a:endParaRPr lang="en-US" sz="3600" dirty="0">
              <a:solidFill>
                <a:schemeClr val="tx1"/>
              </a:solidFill>
              <a:latin typeface="Calibri" pitchFamily="34" charset="0"/>
            </a:endParaRPr>
          </a:p>
        </p:txBody>
      </p:sp>
      <p:sp>
        <p:nvSpPr>
          <p:cNvPr id="3" name="Rectangle 209"/>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rgbClr val="000066"/>
                </a:solid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Object 3"/>
          <p:cNvGraphicFramePr>
            <a:graphicFrameLocks noChangeAspect="1"/>
          </p:cNvGraphicFramePr>
          <p:nvPr>
            <p:extLst>
              <p:ext uri="{D42A27DB-BD31-4B8C-83A1-F6EECF244321}">
                <p14:modId xmlns:p14="http://schemas.microsoft.com/office/powerpoint/2010/main" val="1289899953"/>
              </p:ext>
            </p:extLst>
          </p:nvPr>
        </p:nvGraphicFramePr>
        <p:xfrm>
          <a:off x="5126433" y="9363912"/>
          <a:ext cx="7722395" cy="6384088"/>
        </p:xfrm>
        <a:graphic>
          <a:graphicData uri="http://schemas.openxmlformats.org/presentationml/2006/ole">
            <mc:AlternateContent xmlns:mc="http://schemas.openxmlformats.org/markup-compatibility/2006">
              <mc:Choice xmlns:v="urn:schemas-microsoft-com:vml" Requires="v">
                <p:oleObj spid="_x0000_s1249" name="CS ChemDraw Drawing" r:id="rId4" imgW="4070215" imgH="3359989" progId="ChemDraw.Document.6.0">
                  <p:embed/>
                </p:oleObj>
              </mc:Choice>
              <mc:Fallback>
                <p:oleObj name="CS ChemDraw Drawing" r:id="rId4" imgW="4070215" imgH="3359989" progId="ChemDraw.Document.6.0">
                  <p:embed/>
                  <p:pic>
                    <p:nvPicPr>
                      <p:cNvPr id="0" name="Object 20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6433" y="9363912"/>
                        <a:ext cx="7722395" cy="6384088"/>
                      </a:xfrm>
                      <a:prstGeom prst="rect">
                        <a:avLst/>
                      </a:prstGeom>
                      <a:noFill/>
                    </p:spPr>
                  </p:pic>
                </p:oleObj>
              </mc:Fallback>
            </mc:AlternateContent>
          </a:graphicData>
        </a:graphic>
      </p:graphicFrame>
      <p:sp>
        <p:nvSpPr>
          <p:cNvPr id="5" name="Rectangle 212"/>
          <p:cNvSpPr>
            <a:spLocks noChangeArrowheads="1"/>
          </p:cNvSpPr>
          <p:nvPr/>
        </p:nvSpPr>
        <p:spPr bwMode="auto">
          <a:xfrm>
            <a:off x="0" y="0"/>
            <a:ext cx="36576000" cy="0"/>
          </a:xfrm>
          <a:prstGeom prst="rect">
            <a:avLst/>
          </a:prstGeom>
          <a:noFill/>
          <a:ln>
            <a:noFill/>
          </a:ln>
          <a:effectLst/>
          <a:extLst>
            <a:ext uri="{909E8E84-426E-40DD-AFC4-6F175D3DCCD1}">
              <a14:hiddenFill xmlns:a14="http://schemas.microsoft.com/office/drawing/2010/main">
                <a:solidFill>
                  <a:srgbClr val="000066"/>
                </a:solid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759779214"/>
              </p:ext>
            </p:extLst>
          </p:nvPr>
        </p:nvGraphicFramePr>
        <p:xfrm>
          <a:off x="5795494" y="21313775"/>
          <a:ext cx="6091706" cy="6679377"/>
        </p:xfrm>
        <a:graphic>
          <a:graphicData uri="http://schemas.openxmlformats.org/presentationml/2006/ole">
            <mc:AlternateContent xmlns:mc="http://schemas.openxmlformats.org/markup-compatibility/2006">
              <mc:Choice xmlns:v="urn:schemas-microsoft-com:vml" Requires="v">
                <p:oleObj spid="_x0000_s1250" name="CS ChemDraw Drawing" r:id="rId6" imgW="4047247" imgH="4437482" progId="ChemDraw.Document.6.0">
                  <p:embed/>
                </p:oleObj>
              </mc:Choice>
              <mc:Fallback>
                <p:oleObj name="CS ChemDraw Drawing" r:id="rId6" imgW="4047247" imgH="4437482" progId="ChemDraw.Document.6.0">
                  <p:embed/>
                  <p:pic>
                    <p:nvPicPr>
                      <p:cNvPr id="0" name="Object 21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5494" y="21313775"/>
                        <a:ext cx="6091706" cy="6679377"/>
                      </a:xfrm>
                      <a:prstGeom prst="rect">
                        <a:avLst/>
                      </a:prstGeom>
                      <a:noFill/>
                    </p:spPr>
                  </p:pic>
                </p:oleObj>
              </mc:Fallback>
            </mc:AlternateContent>
          </a:graphicData>
        </a:graphic>
      </p:graphicFrame>
      <p:pic>
        <p:nvPicPr>
          <p:cNvPr id="9" name="Picture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798880" y="14124781"/>
            <a:ext cx="9525000" cy="71374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3736</TotalTime>
  <Words>102</Words>
  <Application>Microsoft Office PowerPoint</Application>
  <PresentationFormat>Custom</PresentationFormat>
  <Paragraphs>22</Paragraphs>
  <Slides>1</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Times New Roman</vt:lpstr>
      <vt:lpstr>Calibri</vt:lpstr>
      <vt:lpstr>Blank Presentation</vt:lpstr>
      <vt:lpstr>CS ChemDraw Drawing</vt:lpstr>
      <vt:lpstr>PowerPoint Presentation</vt:lpstr>
    </vt:vector>
  </TitlesOfParts>
  <Company>Mechanical Engineering VT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Windows User</cp:lastModifiedBy>
  <cp:revision>129</cp:revision>
  <cp:lastPrinted>2003-04-18T14:25:05Z</cp:lastPrinted>
  <dcterms:created xsi:type="dcterms:W3CDTF">2003-04-11T15:30:44Z</dcterms:created>
  <dcterms:modified xsi:type="dcterms:W3CDTF">2013-04-30T19:48:38Z</dcterms:modified>
</cp:coreProperties>
</file>