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3"/>
  </p:notesMasterIdLst>
  <p:sldIdLst>
    <p:sldId id="256" r:id="rId2"/>
  </p:sldIdLst>
  <p:sldSz cx="36576000" cy="29260800"/>
  <p:notesSz cx="9144000" cy="6858000"/>
  <p:defaultTextStyle>
    <a:defPPr>
      <a:defRPr lang="en-US"/>
    </a:defPPr>
    <a:lvl1pPr algn="l" defTabSz="3759848" rtl="0" fontAlgn="base">
      <a:spcBef>
        <a:spcPct val="0"/>
      </a:spcBef>
      <a:spcAft>
        <a:spcPct val="0"/>
      </a:spcAft>
      <a:defRPr sz="7400" kern="1200">
        <a:solidFill>
          <a:schemeClr val="tx1"/>
        </a:solidFill>
        <a:latin typeface="Arial" charset="0"/>
        <a:ea typeface="+mn-ea"/>
        <a:cs typeface="+mn-cs"/>
      </a:defRPr>
    </a:lvl1pPr>
    <a:lvl2pPr marL="1877544" indent="-1485531" algn="l" defTabSz="3759848" rtl="0" fontAlgn="base">
      <a:spcBef>
        <a:spcPct val="0"/>
      </a:spcBef>
      <a:spcAft>
        <a:spcPct val="0"/>
      </a:spcAft>
      <a:defRPr sz="7400" kern="1200">
        <a:solidFill>
          <a:schemeClr val="tx1"/>
        </a:solidFill>
        <a:latin typeface="Arial" charset="0"/>
        <a:ea typeface="+mn-ea"/>
        <a:cs typeface="+mn-cs"/>
      </a:defRPr>
    </a:lvl2pPr>
    <a:lvl3pPr marL="3759848" indent="-2975821" algn="l" defTabSz="3759848" rtl="0" fontAlgn="base">
      <a:spcBef>
        <a:spcPct val="0"/>
      </a:spcBef>
      <a:spcAft>
        <a:spcPct val="0"/>
      </a:spcAft>
      <a:defRPr sz="7400" kern="1200">
        <a:solidFill>
          <a:schemeClr val="tx1"/>
        </a:solidFill>
        <a:latin typeface="Arial" charset="0"/>
        <a:ea typeface="+mn-ea"/>
        <a:cs typeface="+mn-cs"/>
      </a:defRPr>
    </a:lvl3pPr>
    <a:lvl4pPr marL="5640568" indent="-4464524" algn="l" defTabSz="3759848" rtl="0" fontAlgn="base">
      <a:spcBef>
        <a:spcPct val="0"/>
      </a:spcBef>
      <a:spcAft>
        <a:spcPct val="0"/>
      </a:spcAft>
      <a:defRPr sz="7400" kern="1200">
        <a:solidFill>
          <a:schemeClr val="tx1"/>
        </a:solidFill>
        <a:latin typeface="Arial" charset="0"/>
        <a:ea typeface="+mn-ea"/>
        <a:cs typeface="+mn-cs"/>
      </a:defRPr>
    </a:lvl4pPr>
    <a:lvl5pPr marL="7521288" indent="-5954815" algn="l" defTabSz="3759848" rtl="0" fontAlgn="base">
      <a:spcBef>
        <a:spcPct val="0"/>
      </a:spcBef>
      <a:spcAft>
        <a:spcPct val="0"/>
      </a:spcAft>
      <a:defRPr sz="7400" kern="1200">
        <a:solidFill>
          <a:schemeClr val="tx1"/>
        </a:solidFill>
        <a:latin typeface="Arial" charset="0"/>
        <a:ea typeface="+mn-ea"/>
        <a:cs typeface="+mn-cs"/>
      </a:defRPr>
    </a:lvl5pPr>
    <a:lvl6pPr marL="2285430" algn="l" defTabSz="914171" rtl="0" eaLnBrk="1" latinLnBrk="0" hangingPunct="1">
      <a:defRPr sz="7400" kern="1200">
        <a:solidFill>
          <a:schemeClr val="tx1"/>
        </a:solidFill>
        <a:latin typeface="Arial" charset="0"/>
        <a:ea typeface="+mn-ea"/>
        <a:cs typeface="+mn-cs"/>
      </a:defRPr>
    </a:lvl6pPr>
    <a:lvl7pPr marL="2742517" algn="l" defTabSz="914171" rtl="0" eaLnBrk="1" latinLnBrk="0" hangingPunct="1">
      <a:defRPr sz="7400" kern="1200">
        <a:solidFill>
          <a:schemeClr val="tx1"/>
        </a:solidFill>
        <a:latin typeface="Arial" charset="0"/>
        <a:ea typeface="+mn-ea"/>
        <a:cs typeface="+mn-cs"/>
      </a:defRPr>
    </a:lvl7pPr>
    <a:lvl8pPr marL="3199601" algn="l" defTabSz="914171" rtl="0" eaLnBrk="1" latinLnBrk="0" hangingPunct="1">
      <a:defRPr sz="7400" kern="1200">
        <a:solidFill>
          <a:schemeClr val="tx1"/>
        </a:solidFill>
        <a:latin typeface="Arial" charset="0"/>
        <a:ea typeface="+mn-ea"/>
        <a:cs typeface="+mn-cs"/>
      </a:defRPr>
    </a:lvl8pPr>
    <a:lvl9pPr marL="3656689" algn="l" defTabSz="914171" rtl="0" eaLnBrk="1" latinLnBrk="0" hangingPunct="1">
      <a:defRPr sz="7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1A7"/>
    <a:srgbClr val="1C01BF"/>
    <a:srgbClr val="291FFB"/>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904" autoAdjust="0"/>
    <p:restoredTop sz="91834" autoAdjust="0"/>
  </p:normalViewPr>
  <p:slideViewPr>
    <p:cSldViewPr>
      <p:cViewPr varScale="1">
        <p:scale>
          <a:sx n="25" d="100"/>
          <a:sy n="25" d="100"/>
        </p:scale>
        <p:origin x="-2436" y="-114"/>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5" d="100"/>
        <a:sy n="25" d="100"/>
      </p:scale>
      <p:origin x="0" y="0"/>
    </p:cViewPr>
  </p:sorterViewPr>
  <p:gridSpacing cx="73971150" cy="7397115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AD11E6D7-7AC1-476D-84EA-2BB4C7DFF6C2}" type="datetimeFigureOut">
              <a:rPr lang="en-US" smtClean="0"/>
              <a:pPr/>
              <a:t>5/1/2013</a:t>
            </a:fld>
            <a:endParaRPr lang="en-US"/>
          </a:p>
        </p:txBody>
      </p:sp>
      <p:sp>
        <p:nvSpPr>
          <p:cNvPr id="4" name="Slide Image Placeholder 3"/>
          <p:cNvSpPr>
            <a:spLocks noGrp="1" noRot="1" noChangeAspect="1"/>
          </p:cNvSpPr>
          <p:nvPr>
            <p:ph type="sldImg" idx="2"/>
          </p:nvPr>
        </p:nvSpPr>
        <p:spPr>
          <a:xfrm>
            <a:off x="2963863" y="514350"/>
            <a:ext cx="3216275"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DA8251E9-4F4D-4042-9BD4-3CA684C56A10}" type="slidenum">
              <a:rPr lang="en-US" smtClean="0"/>
              <a:pPr/>
              <a:t>‹#›</a:t>
            </a:fld>
            <a:endParaRPr lang="en-US"/>
          </a:p>
        </p:txBody>
      </p:sp>
    </p:spTree>
    <p:extLst>
      <p:ext uri="{BB962C8B-B14F-4D97-AF65-F5344CB8AC3E}">
        <p14:creationId xmlns="" xmlns:p14="http://schemas.microsoft.com/office/powerpoint/2010/main" val="3725517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A8251E9-4F4D-4042-9BD4-3CA684C56A10}"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28"/>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79605" indent="0" algn="ctr">
              <a:buNone/>
              <a:defRPr>
                <a:solidFill>
                  <a:schemeClr val="tx1">
                    <a:tint val="75000"/>
                  </a:schemeClr>
                </a:solidFill>
              </a:defRPr>
            </a:lvl2pPr>
            <a:lvl3pPr marL="3759210" indent="0" algn="ctr">
              <a:buNone/>
              <a:defRPr>
                <a:solidFill>
                  <a:schemeClr val="tx1">
                    <a:tint val="75000"/>
                  </a:schemeClr>
                </a:solidFill>
              </a:defRPr>
            </a:lvl3pPr>
            <a:lvl4pPr marL="5638816" indent="0" algn="ctr">
              <a:buNone/>
              <a:defRPr>
                <a:solidFill>
                  <a:schemeClr val="tx1">
                    <a:tint val="75000"/>
                  </a:schemeClr>
                </a:solidFill>
              </a:defRPr>
            </a:lvl4pPr>
            <a:lvl5pPr marL="7518421" indent="0" algn="ctr">
              <a:buNone/>
              <a:defRPr>
                <a:solidFill>
                  <a:schemeClr val="tx1">
                    <a:tint val="75000"/>
                  </a:schemeClr>
                </a:solidFill>
              </a:defRPr>
            </a:lvl5pPr>
            <a:lvl6pPr marL="9398026" indent="0" algn="ctr">
              <a:buNone/>
              <a:defRPr>
                <a:solidFill>
                  <a:schemeClr val="tx1">
                    <a:tint val="75000"/>
                  </a:schemeClr>
                </a:solidFill>
              </a:defRPr>
            </a:lvl6pPr>
            <a:lvl7pPr marL="11277631" indent="0" algn="ctr">
              <a:buNone/>
              <a:defRPr>
                <a:solidFill>
                  <a:schemeClr val="tx1">
                    <a:tint val="75000"/>
                  </a:schemeClr>
                </a:solidFill>
              </a:defRPr>
            </a:lvl7pPr>
            <a:lvl8pPr marL="13157236" indent="0" algn="ctr">
              <a:buNone/>
              <a:defRPr>
                <a:solidFill>
                  <a:schemeClr val="tx1">
                    <a:tint val="75000"/>
                  </a:schemeClr>
                </a:solidFill>
              </a:defRPr>
            </a:lvl8pPr>
            <a:lvl9pPr marL="1503684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CFDADD71-EA10-4B0B-B3C7-DF0227162F87}" type="datetimeFigureOut">
              <a:rPr lang="en-US" smtClean="0"/>
              <a:pPr>
                <a:defRPr/>
              </a:pPr>
              <a:t>5/1/2013</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92FDDE3-A13E-49DA-9012-CD8AD707ADC5}"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426941E9-3235-459B-B53B-B619C1BED7A8}" type="datetimeFigureOut">
              <a:rPr lang="en-US" smtClean="0"/>
              <a:pPr>
                <a:defRPr/>
              </a:pPr>
              <a:t>5/1/2013</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1FC3BB93-6EBE-4DD7-8E17-2D5D752B4E12}"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86"/>
            <a:ext cx="31089600" cy="6400798"/>
          </a:xfrm>
        </p:spPr>
        <p:txBody>
          <a:bodyPr anchor="b"/>
          <a:lstStyle>
            <a:lvl1pPr marL="0" indent="0">
              <a:buNone/>
              <a:defRPr sz="8200">
                <a:solidFill>
                  <a:schemeClr val="tx1">
                    <a:tint val="75000"/>
                  </a:schemeClr>
                </a:solidFill>
              </a:defRPr>
            </a:lvl1pPr>
            <a:lvl2pPr marL="1879605" indent="0">
              <a:buNone/>
              <a:defRPr sz="7400">
                <a:solidFill>
                  <a:schemeClr val="tx1">
                    <a:tint val="75000"/>
                  </a:schemeClr>
                </a:solidFill>
              </a:defRPr>
            </a:lvl2pPr>
            <a:lvl3pPr marL="3759210" indent="0">
              <a:buNone/>
              <a:defRPr sz="6600">
                <a:solidFill>
                  <a:schemeClr val="tx1">
                    <a:tint val="75000"/>
                  </a:schemeClr>
                </a:solidFill>
              </a:defRPr>
            </a:lvl3pPr>
            <a:lvl4pPr marL="5638816" indent="0">
              <a:buNone/>
              <a:defRPr sz="5800">
                <a:solidFill>
                  <a:schemeClr val="tx1">
                    <a:tint val="75000"/>
                  </a:schemeClr>
                </a:solidFill>
              </a:defRPr>
            </a:lvl4pPr>
            <a:lvl5pPr marL="7518421" indent="0">
              <a:buNone/>
              <a:defRPr sz="5800">
                <a:solidFill>
                  <a:schemeClr val="tx1">
                    <a:tint val="75000"/>
                  </a:schemeClr>
                </a:solidFill>
              </a:defRPr>
            </a:lvl5pPr>
            <a:lvl6pPr marL="9398026" indent="0">
              <a:buNone/>
              <a:defRPr sz="5800">
                <a:solidFill>
                  <a:schemeClr val="tx1">
                    <a:tint val="75000"/>
                  </a:schemeClr>
                </a:solidFill>
              </a:defRPr>
            </a:lvl6pPr>
            <a:lvl7pPr marL="11277631" indent="0">
              <a:buNone/>
              <a:defRPr sz="5800">
                <a:solidFill>
                  <a:schemeClr val="tx1">
                    <a:tint val="75000"/>
                  </a:schemeClr>
                </a:solidFill>
              </a:defRPr>
            </a:lvl7pPr>
            <a:lvl8pPr marL="13157236" indent="0">
              <a:buNone/>
              <a:defRPr sz="5800">
                <a:solidFill>
                  <a:schemeClr val="tx1">
                    <a:tint val="75000"/>
                  </a:schemeClr>
                </a:solidFill>
              </a:defRPr>
            </a:lvl8pPr>
            <a:lvl9pPr marL="15036841"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7B2AF4-9631-4E96-A746-29B38858FBEC}" type="datetimeFigureOut">
              <a:rPr lang="en-US" smtClean="0"/>
              <a:pPr>
                <a:defRPr/>
              </a:pPr>
              <a:t>5/1/2013</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1A37D682-866B-4900-9874-73F1DBCF64F1}"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35"/>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35"/>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2AF3AADC-6F29-41D1-AC5F-B68C7E606447}" type="datetimeFigureOut">
              <a:rPr lang="en-US" smtClean="0"/>
              <a:pPr>
                <a:defRPr/>
              </a:pPr>
              <a:t>5/1/2013</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1419208B-869A-4EB9-8022-735D85A30FFE}"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79605" indent="0">
              <a:buNone/>
              <a:defRPr sz="8200" b="1"/>
            </a:lvl2pPr>
            <a:lvl3pPr marL="3759210" indent="0">
              <a:buNone/>
              <a:defRPr sz="7400" b="1"/>
            </a:lvl3pPr>
            <a:lvl4pPr marL="5638816" indent="0">
              <a:buNone/>
              <a:defRPr sz="6600" b="1"/>
            </a:lvl4pPr>
            <a:lvl5pPr marL="7518421" indent="0">
              <a:buNone/>
              <a:defRPr sz="6600" b="1"/>
            </a:lvl5pPr>
            <a:lvl6pPr marL="9398026" indent="0">
              <a:buNone/>
              <a:defRPr sz="6600" b="1"/>
            </a:lvl6pPr>
            <a:lvl7pPr marL="11277631" indent="0">
              <a:buNone/>
              <a:defRPr sz="6600" b="1"/>
            </a:lvl7pPr>
            <a:lvl8pPr marL="13157236" indent="0">
              <a:buNone/>
              <a:defRPr sz="6600" b="1"/>
            </a:lvl8pPr>
            <a:lvl9pPr marL="15036841"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14" y="6549816"/>
            <a:ext cx="16167100" cy="2729651"/>
          </a:xfrm>
        </p:spPr>
        <p:txBody>
          <a:bodyPr anchor="b"/>
          <a:lstStyle>
            <a:lvl1pPr marL="0" indent="0">
              <a:buNone/>
              <a:defRPr sz="9900" b="1"/>
            </a:lvl1pPr>
            <a:lvl2pPr marL="1879605" indent="0">
              <a:buNone/>
              <a:defRPr sz="8200" b="1"/>
            </a:lvl2pPr>
            <a:lvl3pPr marL="3759210" indent="0">
              <a:buNone/>
              <a:defRPr sz="7400" b="1"/>
            </a:lvl3pPr>
            <a:lvl4pPr marL="5638816" indent="0">
              <a:buNone/>
              <a:defRPr sz="6600" b="1"/>
            </a:lvl4pPr>
            <a:lvl5pPr marL="7518421" indent="0">
              <a:buNone/>
              <a:defRPr sz="6600" b="1"/>
            </a:lvl5pPr>
            <a:lvl6pPr marL="9398026" indent="0">
              <a:buNone/>
              <a:defRPr sz="6600" b="1"/>
            </a:lvl6pPr>
            <a:lvl7pPr marL="11277631" indent="0">
              <a:buNone/>
              <a:defRPr sz="6600" b="1"/>
            </a:lvl7pPr>
            <a:lvl8pPr marL="13157236" indent="0">
              <a:buNone/>
              <a:defRPr sz="6600" b="1"/>
            </a:lvl8pPr>
            <a:lvl9pPr marL="15036841"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14"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B6DC0F0A-A28F-470E-92EE-5109E4B8C002}" type="datetimeFigureOut">
              <a:rPr lang="en-US" smtClean="0"/>
              <a:pPr>
                <a:defRPr/>
              </a:pPr>
              <a:t>5/1/2013</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186C7171-24E0-42B2-A455-99891B53D7EF}"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082A90D5-7527-4D81-9DC1-18FF52CBE1A8}" type="datetimeFigureOut">
              <a:rPr lang="en-US" smtClean="0"/>
              <a:pPr>
                <a:defRPr/>
              </a:pPr>
              <a:t>5/1/2013</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9FA0852-F268-4BBF-9754-CD592197F9AC}"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2EF8639-EF0E-4F28-9B5D-A9702B301D10}" type="datetimeFigureOut">
              <a:rPr lang="en-US" smtClean="0"/>
              <a:pPr>
                <a:defRPr/>
              </a:pPr>
              <a:t>5/1/2013</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A592FEB3-D6D9-4E32-8936-4298FDDE9D05}"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14"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24"/>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14" y="6123104"/>
            <a:ext cx="12033252" cy="20015202"/>
          </a:xfrm>
        </p:spPr>
        <p:txBody>
          <a:bodyPr/>
          <a:lstStyle>
            <a:lvl1pPr marL="0" indent="0">
              <a:buNone/>
              <a:defRPr sz="5800"/>
            </a:lvl1pPr>
            <a:lvl2pPr marL="1879605" indent="0">
              <a:buNone/>
              <a:defRPr sz="4900"/>
            </a:lvl2pPr>
            <a:lvl3pPr marL="3759210" indent="0">
              <a:buNone/>
              <a:defRPr sz="4100"/>
            </a:lvl3pPr>
            <a:lvl4pPr marL="5638816" indent="0">
              <a:buNone/>
              <a:defRPr sz="3700"/>
            </a:lvl4pPr>
            <a:lvl5pPr marL="7518421" indent="0">
              <a:buNone/>
              <a:defRPr sz="3700"/>
            </a:lvl5pPr>
            <a:lvl6pPr marL="9398026" indent="0">
              <a:buNone/>
              <a:defRPr sz="3700"/>
            </a:lvl6pPr>
            <a:lvl7pPr marL="11277631" indent="0">
              <a:buNone/>
              <a:defRPr sz="3700"/>
            </a:lvl7pPr>
            <a:lvl8pPr marL="13157236" indent="0">
              <a:buNone/>
              <a:defRPr sz="3700"/>
            </a:lvl8pPr>
            <a:lvl9pPr marL="15036841"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5F11FF53-D76F-4799-9210-5D60CCC7D5BF}" type="datetimeFigureOut">
              <a:rPr lang="en-US" smtClean="0"/>
              <a:pPr>
                <a:defRPr/>
              </a:pPr>
              <a:t>5/1/2013</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CEE1AE0-5476-4F39-956D-889DFC70E3C6}"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79605" indent="0">
              <a:buNone/>
              <a:defRPr sz="11500"/>
            </a:lvl2pPr>
            <a:lvl3pPr marL="3759210" indent="0">
              <a:buNone/>
              <a:defRPr sz="9900"/>
            </a:lvl3pPr>
            <a:lvl4pPr marL="5638816" indent="0">
              <a:buNone/>
              <a:defRPr sz="8200"/>
            </a:lvl4pPr>
            <a:lvl5pPr marL="7518421" indent="0">
              <a:buNone/>
              <a:defRPr sz="8200"/>
            </a:lvl5pPr>
            <a:lvl6pPr marL="9398026" indent="0">
              <a:buNone/>
              <a:defRPr sz="8200"/>
            </a:lvl6pPr>
            <a:lvl7pPr marL="11277631" indent="0">
              <a:buNone/>
              <a:defRPr sz="8200"/>
            </a:lvl7pPr>
            <a:lvl8pPr marL="13157236" indent="0">
              <a:buNone/>
              <a:defRPr sz="8200"/>
            </a:lvl8pPr>
            <a:lvl9pPr marL="15036841"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79605" indent="0">
              <a:buNone/>
              <a:defRPr sz="4900"/>
            </a:lvl2pPr>
            <a:lvl3pPr marL="3759210" indent="0">
              <a:buNone/>
              <a:defRPr sz="4100"/>
            </a:lvl3pPr>
            <a:lvl4pPr marL="5638816" indent="0">
              <a:buNone/>
              <a:defRPr sz="3700"/>
            </a:lvl4pPr>
            <a:lvl5pPr marL="7518421" indent="0">
              <a:buNone/>
              <a:defRPr sz="3700"/>
            </a:lvl5pPr>
            <a:lvl6pPr marL="9398026" indent="0">
              <a:buNone/>
              <a:defRPr sz="3700"/>
            </a:lvl6pPr>
            <a:lvl7pPr marL="11277631" indent="0">
              <a:buNone/>
              <a:defRPr sz="3700"/>
            </a:lvl7pPr>
            <a:lvl8pPr marL="13157236" indent="0">
              <a:buNone/>
              <a:defRPr sz="3700"/>
            </a:lvl8pPr>
            <a:lvl9pPr marL="15036841"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A5FA073-AD06-406E-850F-77BA8D94610C}" type="datetimeFigureOut">
              <a:rPr lang="en-US" smtClean="0"/>
              <a:pPr>
                <a:defRPr/>
              </a:pPr>
              <a:t>5/1/2013</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1EBDA76-9483-4917-96B0-BAB2ADFC61ED}"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8B314EBB-EA60-41E2-96DD-BB39A53CAA3B}" type="datetimeFigureOut">
              <a:rPr lang="en-US" smtClean="0"/>
              <a:pPr>
                <a:defRPr/>
              </a:pPr>
              <a:t>5/1/2013</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1E263E22-867F-4014-AF4A-0BE28FCD5B00}"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804"/>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804"/>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4A4B879E-7230-4263-B617-D149AC1C66E5}" type="datetimeFigureOut">
              <a:rPr lang="en-US" smtClean="0"/>
              <a:pPr>
                <a:defRPr/>
              </a:pPr>
              <a:t>5/1/2013</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5214911-3E84-4B7D-9C73-5FAF28A6D68B}"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5919" tIns="187965" rIns="375919" bIns="18796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35"/>
            <a:ext cx="32918400" cy="19310775"/>
          </a:xfrm>
          <a:prstGeom prst="rect">
            <a:avLst/>
          </a:prstGeom>
        </p:spPr>
        <p:txBody>
          <a:bodyPr vert="horz" lIns="375919" tIns="187965" rIns="375919" bIns="18796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41"/>
            <a:ext cx="8534400" cy="1557867"/>
          </a:xfrm>
          <a:prstGeom prst="rect">
            <a:avLst/>
          </a:prstGeom>
        </p:spPr>
        <p:txBody>
          <a:bodyPr vert="horz" lIns="375919" tIns="187965" rIns="375919" bIns="187965" rtlCol="0" anchor="ctr"/>
          <a:lstStyle>
            <a:lvl1pPr algn="l">
              <a:defRPr sz="4900">
                <a:solidFill>
                  <a:schemeClr val="tx1">
                    <a:tint val="75000"/>
                  </a:schemeClr>
                </a:solidFill>
              </a:defRPr>
            </a:lvl1pPr>
          </a:lstStyle>
          <a:p>
            <a:pPr>
              <a:defRPr/>
            </a:pPr>
            <a:fld id="{8A557D1A-0540-43AF-A42B-44B6C2DDB9E6}" type="datetimeFigureOut">
              <a:rPr lang="en-US" smtClean="0"/>
              <a:pPr>
                <a:defRPr/>
              </a:pPr>
              <a:t>5/1/2013</a:t>
            </a:fld>
            <a:endParaRPr lang="en-US"/>
          </a:p>
        </p:txBody>
      </p:sp>
      <p:sp>
        <p:nvSpPr>
          <p:cNvPr id="5" name="Footer Placeholder 4"/>
          <p:cNvSpPr>
            <a:spLocks noGrp="1"/>
          </p:cNvSpPr>
          <p:nvPr>
            <p:ph type="ftr" sz="quarter" idx="3"/>
          </p:nvPr>
        </p:nvSpPr>
        <p:spPr>
          <a:xfrm>
            <a:off x="12496800" y="27120441"/>
            <a:ext cx="11582400" cy="1557867"/>
          </a:xfrm>
          <a:prstGeom prst="rect">
            <a:avLst/>
          </a:prstGeom>
        </p:spPr>
        <p:txBody>
          <a:bodyPr vert="horz" lIns="375919" tIns="187965" rIns="375919" bIns="187965" rtlCol="0" anchor="ctr"/>
          <a:lstStyle>
            <a:lvl1pPr algn="ctr">
              <a:defRPr sz="4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6212800" y="27120441"/>
            <a:ext cx="8534400" cy="1557867"/>
          </a:xfrm>
          <a:prstGeom prst="rect">
            <a:avLst/>
          </a:prstGeom>
        </p:spPr>
        <p:txBody>
          <a:bodyPr vert="horz" lIns="375919" tIns="187965" rIns="375919" bIns="187965" rtlCol="0" anchor="ctr"/>
          <a:lstStyle>
            <a:lvl1pPr algn="r">
              <a:defRPr sz="4900">
                <a:solidFill>
                  <a:schemeClr val="tx1">
                    <a:tint val="75000"/>
                  </a:schemeClr>
                </a:solidFill>
              </a:defRPr>
            </a:lvl1pPr>
          </a:lstStyle>
          <a:p>
            <a:pPr>
              <a:defRPr/>
            </a:pPr>
            <a:fld id="{8E324D2B-F1C9-4FA3-9850-79CDE6B225A7}"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ctr" defTabSz="3759210" rtl="0" eaLnBrk="1" latinLnBrk="0" hangingPunct="1">
        <a:spcBef>
          <a:spcPct val="0"/>
        </a:spcBef>
        <a:buNone/>
        <a:defRPr sz="18100" kern="1200">
          <a:solidFill>
            <a:schemeClr val="tx1"/>
          </a:solidFill>
          <a:latin typeface="+mj-lt"/>
          <a:ea typeface="+mj-ea"/>
          <a:cs typeface="+mj-cs"/>
        </a:defRPr>
      </a:lvl1pPr>
    </p:titleStyle>
    <p:bodyStyle>
      <a:lvl1pPr marL="1409702" indent="-1409702" algn="l" defTabSz="3759210" rtl="0" eaLnBrk="1" latinLnBrk="0" hangingPunct="1">
        <a:spcBef>
          <a:spcPct val="20000"/>
        </a:spcBef>
        <a:buFont typeface="Arial" pitchFamily="34" charset="0"/>
        <a:buChar char="•"/>
        <a:defRPr sz="13200" kern="1200">
          <a:solidFill>
            <a:schemeClr val="tx1"/>
          </a:solidFill>
          <a:latin typeface="+mn-lt"/>
          <a:ea typeface="+mn-ea"/>
          <a:cs typeface="+mn-cs"/>
        </a:defRPr>
      </a:lvl1pPr>
      <a:lvl2pPr marL="3054362" indent="-1174756" algn="l" defTabSz="3759210" rtl="0" eaLnBrk="1" latinLnBrk="0" hangingPunct="1">
        <a:spcBef>
          <a:spcPct val="20000"/>
        </a:spcBef>
        <a:buFont typeface="Arial" pitchFamily="34" charset="0"/>
        <a:buChar char="–"/>
        <a:defRPr sz="11500" kern="1200">
          <a:solidFill>
            <a:schemeClr val="tx1"/>
          </a:solidFill>
          <a:latin typeface="+mn-lt"/>
          <a:ea typeface="+mn-ea"/>
          <a:cs typeface="+mn-cs"/>
        </a:defRPr>
      </a:lvl2pPr>
      <a:lvl3pPr marL="4699013" indent="-939803" algn="l" defTabSz="3759210"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78618" indent="-939803" algn="l" defTabSz="3759210" rtl="0" eaLnBrk="1" latinLnBrk="0" hangingPunct="1">
        <a:spcBef>
          <a:spcPct val="20000"/>
        </a:spcBef>
        <a:buFont typeface="Arial" pitchFamily="34" charset="0"/>
        <a:buChar char="–"/>
        <a:defRPr sz="8200" kern="1200">
          <a:solidFill>
            <a:schemeClr val="tx1"/>
          </a:solidFill>
          <a:latin typeface="+mn-lt"/>
          <a:ea typeface="+mn-ea"/>
          <a:cs typeface="+mn-cs"/>
        </a:defRPr>
      </a:lvl4pPr>
      <a:lvl5pPr marL="8458223" indent="-939803" algn="l" defTabSz="3759210" rtl="0" eaLnBrk="1" latinLnBrk="0" hangingPunct="1">
        <a:spcBef>
          <a:spcPct val="20000"/>
        </a:spcBef>
        <a:buFont typeface="Arial" pitchFamily="34" charset="0"/>
        <a:buChar char="»"/>
        <a:defRPr sz="8200" kern="1200">
          <a:solidFill>
            <a:schemeClr val="tx1"/>
          </a:solidFill>
          <a:latin typeface="+mn-lt"/>
          <a:ea typeface="+mn-ea"/>
          <a:cs typeface="+mn-cs"/>
        </a:defRPr>
      </a:lvl5pPr>
      <a:lvl6pPr marL="10337829" indent="-939803" algn="l" defTabSz="3759210"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17434" indent="-939803" algn="l" defTabSz="3759210"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097039" indent="-939803" algn="l" defTabSz="3759210"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76644" indent="-939803" algn="l" defTabSz="3759210" rtl="0" eaLnBrk="1" latinLnBrk="0" hangingPunct="1">
        <a:spcBef>
          <a:spcPct val="20000"/>
        </a:spcBef>
        <a:buFont typeface="Arial" pitchFamily="34" charset="0"/>
        <a:buChar char="•"/>
        <a:defRPr sz="8200" kern="1200">
          <a:solidFill>
            <a:schemeClr val="tx1"/>
          </a:solidFill>
          <a:latin typeface="+mn-lt"/>
          <a:ea typeface="+mn-ea"/>
          <a:cs typeface="+mn-cs"/>
        </a:defRPr>
      </a:lvl9pPr>
    </p:bodyStyle>
    <p:otherStyle>
      <a:defPPr>
        <a:defRPr lang="en-US"/>
      </a:defPPr>
      <a:lvl1pPr marL="0" algn="l" defTabSz="3759210" rtl="0" eaLnBrk="1" latinLnBrk="0" hangingPunct="1">
        <a:defRPr sz="7400" kern="1200">
          <a:solidFill>
            <a:schemeClr val="tx1"/>
          </a:solidFill>
          <a:latin typeface="+mn-lt"/>
          <a:ea typeface="+mn-ea"/>
          <a:cs typeface="+mn-cs"/>
        </a:defRPr>
      </a:lvl1pPr>
      <a:lvl2pPr marL="1879605" algn="l" defTabSz="3759210" rtl="0" eaLnBrk="1" latinLnBrk="0" hangingPunct="1">
        <a:defRPr sz="7400" kern="1200">
          <a:solidFill>
            <a:schemeClr val="tx1"/>
          </a:solidFill>
          <a:latin typeface="+mn-lt"/>
          <a:ea typeface="+mn-ea"/>
          <a:cs typeface="+mn-cs"/>
        </a:defRPr>
      </a:lvl2pPr>
      <a:lvl3pPr marL="3759210" algn="l" defTabSz="3759210" rtl="0" eaLnBrk="1" latinLnBrk="0" hangingPunct="1">
        <a:defRPr sz="7400" kern="1200">
          <a:solidFill>
            <a:schemeClr val="tx1"/>
          </a:solidFill>
          <a:latin typeface="+mn-lt"/>
          <a:ea typeface="+mn-ea"/>
          <a:cs typeface="+mn-cs"/>
        </a:defRPr>
      </a:lvl3pPr>
      <a:lvl4pPr marL="5638816" algn="l" defTabSz="3759210" rtl="0" eaLnBrk="1" latinLnBrk="0" hangingPunct="1">
        <a:defRPr sz="7400" kern="1200">
          <a:solidFill>
            <a:schemeClr val="tx1"/>
          </a:solidFill>
          <a:latin typeface="+mn-lt"/>
          <a:ea typeface="+mn-ea"/>
          <a:cs typeface="+mn-cs"/>
        </a:defRPr>
      </a:lvl4pPr>
      <a:lvl5pPr marL="7518421" algn="l" defTabSz="3759210" rtl="0" eaLnBrk="1" latinLnBrk="0" hangingPunct="1">
        <a:defRPr sz="7400" kern="1200">
          <a:solidFill>
            <a:schemeClr val="tx1"/>
          </a:solidFill>
          <a:latin typeface="+mn-lt"/>
          <a:ea typeface="+mn-ea"/>
          <a:cs typeface="+mn-cs"/>
        </a:defRPr>
      </a:lvl5pPr>
      <a:lvl6pPr marL="9398026" algn="l" defTabSz="3759210" rtl="0" eaLnBrk="1" latinLnBrk="0" hangingPunct="1">
        <a:defRPr sz="7400" kern="1200">
          <a:solidFill>
            <a:schemeClr val="tx1"/>
          </a:solidFill>
          <a:latin typeface="+mn-lt"/>
          <a:ea typeface="+mn-ea"/>
          <a:cs typeface="+mn-cs"/>
        </a:defRPr>
      </a:lvl6pPr>
      <a:lvl7pPr marL="11277631" algn="l" defTabSz="3759210" rtl="0" eaLnBrk="1" latinLnBrk="0" hangingPunct="1">
        <a:defRPr sz="7400" kern="1200">
          <a:solidFill>
            <a:schemeClr val="tx1"/>
          </a:solidFill>
          <a:latin typeface="+mn-lt"/>
          <a:ea typeface="+mn-ea"/>
          <a:cs typeface="+mn-cs"/>
        </a:defRPr>
      </a:lvl7pPr>
      <a:lvl8pPr marL="13157236" algn="l" defTabSz="3759210" rtl="0" eaLnBrk="1" latinLnBrk="0" hangingPunct="1">
        <a:defRPr sz="7400" kern="1200">
          <a:solidFill>
            <a:schemeClr val="tx1"/>
          </a:solidFill>
          <a:latin typeface="+mn-lt"/>
          <a:ea typeface="+mn-ea"/>
          <a:cs typeface="+mn-cs"/>
        </a:defRPr>
      </a:lvl8pPr>
      <a:lvl9pPr marL="15036841" algn="l" defTabSz="3759210"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3" Type="http://schemas.openxmlformats.org/officeDocument/2006/relationships/image" Target="../media/image1.tiff"/><Relationship Id="rId7" Type="http://schemas.openxmlformats.org/officeDocument/2006/relationships/image" Target="../media/image5.tiff"/><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tiff"/><Relationship Id="rId11" Type="http://schemas.openxmlformats.org/officeDocument/2006/relationships/image" Target="../media/image9.tiff"/><Relationship Id="rId5" Type="http://schemas.openxmlformats.org/officeDocument/2006/relationships/image" Target="../media/image3.tiff"/><Relationship Id="rId10" Type="http://schemas.openxmlformats.org/officeDocument/2006/relationships/image" Target="../media/image8.png"/><Relationship Id="rId4" Type="http://schemas.openxmlformats.org/officeDocument/2006/relationships/image" Target="../media/image2.tiff"/><Relationship Id="rId9" Type="http://schemas.openxmlformats.org/officeDocument/2006/relationships/image" Target="../media/image7.tif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5" name="Group 64"/>
          <p:cNvGrpSpPr/>
          <p:nvPr/>
        </p:nvGrpSpPr>
        <p:grpSpPr>
          <a:xfrm>
            <a:off x="949917" y="688659"/>
            <a:ext cx="34747200" cy="27961207"/>
            <a:chOff x="934072" y="588840"/>
            <a:chExt cx="34747200" cy="27961208"/>
          </a:xfrm>
        </p:grpSpPr>
        <p:grpSp>
          <p:nvGrpSpPr>
            <p:cNvPr id="63" name="Group 62"/>
            <p:cNvGrpSpPr/>
            <p:nvPr/>
          </p:nvGrpSpPr>
          <p:grpSpPr>
            <a:xfrm>
              <a:off x="934072" y="588840"/>
              <a:ext cx="34747200" cy="27961208"/>
              <a:chOff x="934072" y="588840"/>
              <a:chExt cx="34747200" cy="27961208"/>
            </a:xfrm>
          </p:grpSpPr>
          <p:sp>
            <p:nvSpPr>
              <p:cNvPr id="51" name="Rectangle 50"/>
              <p:cNvSpPr/>
              <p:nvPr/>
            </p:nvSpPr>
            <p:spPr>
              <a:xfrm>
                <a:off x="934072" y="660848"/>
                <a:ext cx="34747200" cy="2788920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934072" y="588840"/>
                <a:ext cx="34747200" cy="4114800"/>
              </a:xfrm>
              <a:prstGeom prst="rect">
                <a:avLst/>
              </a:prstGeom>
              <a:solidFill>
                <a:srgbClr val="1901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4" name="Group 63"/>
            <p:cNvGrpSpPr/>
            <p:nvPr/>
          </p:nvGrpSpPr>
          <p:grpSpPr>
            <a:xfrm>
              <a:off x="1221037" y="804864"/>
              <a:ext cx="3673475" cy="3887787"/>
              <a:chOff x="1221037" y="804864"/>
              <a:chExt cx="3673475" cy="3887787"/>
            </a:xfrm>
          </p:grpSpPr>
          <p:sp>
            <p:nvSpPr>
              <p:cNvPr id="1041" name="AutoShape 17"/>
              <p:cNvSpPr>
                <a:spLocks noChangeAspect="1" noChangeArrowheads="1" noTextEdit="1"/>
              </p:cNvSpPr>
              <p:nvPr/>
            </p:nvSpPr>
            <p:spPr bwMode="auto">
              <a:xfrm>
                <a:off x="1221037" y="804864"/>
                <a:ext cx="3673475" cy="38877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68" name="Freeform 44"/>
              <p:cNvSpPr>
                <a:spLocks/>
              </p:cNvSpPr>
              <p:nvPr/>
            </p:nvSpPr>
            <p:spPr bwMode="auto">
              <a:xfrm>
                <a:off x="2167187" y="1143001"/>
                <a:ext cx="1228725" cy="1584325"/>
              </a:xfrm>
              <a:custGeom>
                <a:avLst/>
                <a:gdLst/>
                <a:ahLst/>
                <a:cxnLst>
                  <a:cxn ang="0">
                    <a:pos x="530" y="0"/>
                  </a:cxn>
                  <a:cxn ang="0">
                    <a:pos x="739" y="847"/>
                  </a:cxn>
                  <a:cxn ang="0">
                    <a:pos x="739" y="847"/>
                  </a:cxn>
                  <a:cxn ang="0">
                    <a:pos x="743" y="847"/>
                  </a:cxn>
                  <a:cxn ang="0">
                    <a:pos x="747" y="847"/>
                  </a:cxn>
                  <a:cxn ang="0">
                    <a:pos x="754" y="847"/>
                  </a:cxn>
                  <a:cxn ang="0">
                    <a:pos x="758" y="851"/>
                  </a:cxn>
                  <a:cxn ang="0">
                    <a:pos x="762" y="855"/>
                  </a:cxn>
                  <a:cxn ang="0">
                    <a:pos x="762" y="855"/>
                  </a:cxn>
                  <a:cxn ang="0">
                    <a:pos x="762" y="863"/>
                  </a:cxn>
                  <a:cxn ang="0">
                    <a:pos x="762" y="870"/>
                  </a:cxn>
                  <a:cxn ang="0">
                    <a:pos x="766" y="878"/>
                  </a:cxn>
                  <a:cxn ang="0">
                    <a:pos x="766" y="882"/>
                  </a:cxn>
                  <a:cxn ang="0">
                    <a:pos x="770" y="886"/>
                  </a:cxn>
                  <a:cxn ang="0">
                    <a:pos x="774" y="886"/>
                  </a:cxn>
                  <a:cxn ang="0">
                    <a:pos x="0" y="998"/>
                  </a:cxn>
                  <a:cxn ang="0">
                    <a:pos x="8" y="990"/>
                  </a:cxn>
                  <a:cxn ang="0">
                    <a:pos x="23" y="979"/>
                  </a:cxn>
                  <a:cxn ang="0">
                    <a:pos x="39" y="959"/>
                  </a:cxn>
                  <a:cxn ang="0">
                    <a:pos x="46" y="932"/>
                  </a:cxn>
                  <a:cxn ang="0">
                    <a:pos x="58" y="952"/>
                  </a:cxn>
                  <a:cxn ang="0">
                    <a:pos x="70" y="948"/>
                  </a:cxn>
                  <a:cxn ang="0">
                    <a:pos x="530" y="0"/>
                  </a:cxn>
                </a:cxnLst>
                <a:rect l="0" t="0" r="r" b="b"/>
                <a:pathLst>
                  <a:path w="774" h="998">
                    <a:moveTo>
                      <a:pt x="530" y="0"/>
                    </a:moveTo>
                    <a:lnTo>
                      <a:pt x="739" y="847"/>
                    </a:lnTo>
                    <a:lnTo>
                      <a:pt x="739" y="847"/>
                    </a:lnTo>
                    <a:lnTo>
                      <a:pt x="743" y="847"/>
                    </a:lnTo>
                    <a:lnTo>
                      <a:pt x="747" y="847"/>
                    </a:lnTo>
                    <a:lnTo>
                      <a:pt x="754" y="847"/>
                    </a:lnTo>
                    <a:lnTo>
                      <a:pt x="758" y="851"/>
                    </a:lnTo>
                    <a:lnTo>
                      <a:pt x="762" y="855"/>
                    </a:lnTo>
                    <a:lnTo>
                      <a:pt x="762" y="855"/>
                    </a:lnTo>
                    <a:lnTo>
                      <a:pt x="762" y="863"/>
                    </a:lnTo>
                    <a:lnTo>
                      <a:pt x="762" y="870"/>
                    </a:lnTo>
                    <a:lnTo>
                      <a:pt x="766" y="878"/>
                    </a:lnTo>
                    <a:lnTo>
                      <a:pt x="766" y="882"/>
                    </a:lnTo>
                    <a:lnTo>
                      <a:pt x="770" y="886"/>
                    </a:lnTo>
                    <a:lnTo>
                      <a:pt x="774" y="886"/>
                    </a:lnTo>
                    <a:lnTo>
                      <a:pt x="0" y="998"/>
                    </a:lnTo>
                    <a:lnTo>
                      <a:pt x="8" y="990"/>
                    </a:lnTo>
                    <a:lnTo>
                      <a:pt x="23" y="979"/>
                    </a:lnTo>
                    <a:lnTo>
                      <a:pt x="39" y="959"/>
                    </a:lnTo>
                    <a:lnTo>
                      <a:pt x="46" y="932"/>
                    </a:lnTo>
                    <a:lnTo>
                      <a:pt x="58" y="952"/>
                    </a:lnTo>
                    <a:lnTo>
                      <a:pt x="70" y="948"/>
                    </a:lnTo>
                    <a:lnTo>
                      <a:pt x="53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9" name="Freeform 45"/>
              <p:cNvSpPr>
                <a:spLocks/>
              </p:cNvSpPr>
              <p:nvPr/>
            </p:nvSpPr>
            <p:spPr bwMode="auto">
              <a:xfrm>
                <a:off x="3100637" y="1277939"/>
                <a:ext cx="319088" cy="1074737"/>
              </a:xfrm>
              <a:custGeom>
                <a:avLst/>
                <a:gdLst/>
                <a:ahLst/>
                <a:cxnLst>
                  <a:cxn ang="0">
                    <a:pos x="0" y="0"/>
                  </a:cxn>
                  <a:cxn ang="0">
                    <a:pos x="201" y="615"/>
                  </a:cxn>
                  <a:cxn ang="0">
                    <a:pos x="170" y="677"/>
                  </a:cxn>
                  <a:cxn ang="0">
                    <a:pos x="0" y="0"/>
                  </a:cxn>
                </a:cxnLst>
                <a:rect l="0" t="0" r="r" b="b"/>
                <a:pathLst>
                  <a:path w="201" h="677">
                    <a:moveTo>
                      <a:pt x="0" y="0"/>
                    </a:moveTo>
                    <a:lnTo>
                      <a:pt x="201" y="615"/>
                    </a:lnTo>
                    <a:lnTo>
                      <a:pt x="170" y="677"/>
                    </a:lnTo>
                    <a:lnTo>
                      <a:pt x="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0" name="Freeform 46"/>
              <p:cNvSpPr>
                <a:spLocks/>
              </p:cNvSpPr>
              <p:nvPr/>
            </p:nvSpPr>
            <p:spPr bwMode="auto">
              <a:xfrm>
                <a:off x="3100637" y="1166814"/>
                <a:ext cx="871538" cy="1892300"/>
              </a:xfrm>
              <a:custGeom>
                <a:avLst/>
                <a:gdLst/>
                <a:ahLst/>
                <a:cxnLst>
                  <a:cxn ang="0">
                    <a:pos x="0" y="0"/>
                  </a:cxn>
                  <a:cxn ang="0">
                    <a:pos x="491" y="1103"/>
                  </a:cxn>
                  <a:cxn ang="0">
                    <a:pos x="549" y="1180"/>
                  </a:cxn>
                  <a:cxn ang="0">
                    <a:pos x="549" y="1192"/>
                  </a:cxn>
                  <a:cxn ang="0">
                    <a:pos x="321" y="906"/>
                  </a:cxn>
                  <a:cxn ang="0">
                    <a:pos x="325" y="782"/>
                  </a:cxn>
                  <a:cxn ang="0">
                    <a:pos x="325" y="782"/>
                  </a:cxn>
                  <a:cxn ang="0">
                    <a:pos x="325" y="778"/>
                  </a:cxn>
                  <a:cxn ang="0">
                    <a:pos x="329" y="774"/>
                  </a:cxn>
                  <a:cxn ang="0">
                    <a:pos x="333" y="766"/>
                  </a:cxn>
                  <a:cxn ang="0">
                    <a:pos x="333" y="759"/>
                  </a:cxn>
                  <a:cxn ang="0">
                    <a:pos x="329" y="751"/>
                  </a:cxn>
                  <a:cxn ang="0">
                    <a:pos x="321" y="743"/>
                  </a:cxn>
                  <a:cxn ang="0">
                    <a:pos x="252" y="615"/>
                  </a:cxn>
                  <a:cxn ang="0">
                    <a:pos x="252" y="615"/>
                  </a:cxn>
                  <a:cxn ang="0">
                    <a:pos x="252" y="612"/>
                  </a:cxn>
                  <a:cxn ang="0">
                    <a:pos x="255" y="608"/>
                  </a:cxn>
                  <a:cxn ang="0">
                    <a:pos x="259" y="604"/>
                  </a:cxn>
                  <a:cxn ang="0">
                    <a:pos x="259" y="596"/>
                  </a:cxn>
                  <a:cxn ang="0">
                    <a:pos x="255" y="592"/>
                  </a:cxn>
                  <a:cxn ang="0">
                    <a:pos x="252" y="584"/>
                  </a:cxn>
                  <a:cxn ang="0">
                    <a:pos x="244" y="581"/>
                  </a:cxn>
                  <a:cxn ang="0">
                    <a:pos x="240" y="581"/>
                  </a:cxn>
                  <a:cxn ang="0">
                    <a:pos x="236" y="584"/>
                  </a:cxn>
                  <a:cxn ang="0">
                    <a:pos x="232" y="584"/>
                  </a:cxn>
                  <a:cxn ang="0">
                    <a:pos x="228" y="588"/>
                  </a:cxn>
                  <a:cxn ang="0">
                    <a:pos x="224" y="592"/>
                  </a:cxn>
                  <a:cxn ang="0">
                    <a:pos x="224" y="600"/>
                  </a:cxn>
                  <a:cxn ang="0">
                    <a:pos x="228" y="608"/>
                  </a:cxn>
                  <a:cxn ang="0">
                    <a:pos x="236" y="619"/>
                  </a:cxn>
                  <a:cxn ang="0">
                    <a:pos x="217" y="658"/>
                  </a:cxn>
                  <a:cxn ang="0">
                    <a:pos x="0" y="0"/>
                  </a:cxn>
                </a:cxnLst>
                <a:rect l="0" t="0" r="r" b="b"/>
                <a:pathLst>
                  <a:path w="549" h="1192">
                    <a:moveTo>
                      <a:pt x="0" y="0"/>
                    </a:moveTo>
                    <a:lnTo>
                      <a:pt x="491" y="1103"/>
                    </a:lnTo>
                    <a:lnTo>
                      <a:pt x="549" y="1180"/>
                    </a:lnTo>
                    <a:lnTo>
                      <a:pt x="549" y="1192"/>
                    </a:lnTo>
                    <a:lnTo>
                      <a:pt x="321" y="906"/>
                    </a:lnTo>
                    <a:lnTo>
                      <a:pt x="325" y="782"/>
                    </a:lnTo>
                    <a:lnTo>
                      <a:pt x="325" y="782"/>
                    </a:lnTo>
                    <a:lnTo>
                      <a:pt x="325" y="778"/>
                    </a:lnTo>
                    <a:lnTo>
                      <a:pt x="329" y="774"/>
                    </a:lnTo>
                    <a:lnTo>
                      <a:pt x="333" y="766"/>
                    </a:lnTo>
                    <a:lnTo>
                      <a:pt x="333" y="759"/>
                    </a:lnTo>
                    <a:lnTo>
                      <a:pt x="329" y="751"/>
                    </a:lnTo>
                    <a:lnTo>
                      <a:pt x="321" y="743"/>
                    </a:lnTo>
                    <a:lnTo>
                      <a:pt x="252" y="615"/>
                    </a:lnTo>
                    <a:lnTo>
                      <a:pt x="252" y="615"/>
                    </a:lnTo>
                    <a:lnTo>
                      <a:pt x="252" y="612"/>
                    </a:lnTo>
                    <a:lnTo>
                      <a:pt x="255" y="608"/>
                    </a:lnTo>
                    <a:lnTo>
                      <a:pt x="259" y="604"/>
                    </a:lnTo>
                    <a:lnTo>
                      <a:pt x="259" y="596"/>
                    </a:lnTo>
                    <a:lnTo>
                      <a:pt x="255" y="592"/>
                    </a:lnTo>
                    <a:lnTo>
                      <a:pt x="252" y="584"/>
                    </a:lnTo>
                    <a:lnTo>
                      <a:pt x="244" y="581"/>
                    </a:lnTo>
                    <a:lnTo>
                      <a:pt x="240" y="581"/>
                    </a:lnTo>
                    <a:lnTo>
                      <a:pt x="236" y="584"/>
                    </a:lnTo>
                    <a:lnTo>
                      <a:pt x="232" y="584"/>
                    </a:lnTo>
                    <a:lnTo>
                      <a:pt x="228" y="588"/>
                    </a:lnTo>
                    <a:lnTo>
                      <a:pt x="224" y="592"/>
                    </a:lnTo>
                    <a:lnTo>
                      <a:pt x="224" y="600"/>
                    </a:lnTo>
                    <a:lnTo>
                      <a:pt x="228" y="608"/>
                    </a:lnTo>
                    <a:lnTo>
                      <a:pt x="236" y="619"/>
                    </a:lnTo>
                    <a:lnTo>
                      <a:pt x="217" y="658"/>
                    </a:lnTo>
                    <a:lnTo>
                      <a:pt x="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1" name="Freeform 47"/>
              <p:cNvSpPr>
                <a:spLocks/>
              </p:cNvSpPr>
              <p:nvPr/>
            </p:nvSpPr>
            <p:spPr bwMode="auto">
              <a:xfrm>
                <a:off x="2940300" y="1123951"/>
                <a:ext cx="190500" cy="79375"/>
              </a:xfrm>
              <a:custGeom>
                <a:avLst/>
                <a:gdLst/>
                <a:ahLst/>
                <a:cxnLst>
                  <a:cxn ang="0">
                    <a:pos x="89" y="0"/>
                  </a:cxn>
                  <a:cxn ang="0">
                    <a:pos x="89" y="4"/>
                  </a:cxn>
                  <a:cxn ang="0">
                    <a:pos x="93" y="8"/>
                  </a:cxn>
                  <a:cxn ang="0">
                    <a:pos x="101" y="12"/>
                  </a:cxn>
                  <a:cxn ang="0">
                    <a:pos x="109" y="20"/>
                  </a:cxn>
                  <a:cxn ang="0">
                    <a:pos x="113" y="27"/>
                  </a:cxn>
                  <a:cxn ang="0">
                    <a:pos x="120" y="39"/>
                  </a:cxn>
                  <a:cxn ang="0">
                    <a:pos x="120" y="47"/>
                  </a:cxn>
                  <a:cxn ang="0">
                    <a:pos x="113" y="50"/>
                  </a:cxn>
                  <a:cxn ang="0">
                    <a:pos x="113" y="47"/>
                  </a:cxn>
                  <a:cxn ang="0">
                    <a:pos x="109" y="43"/>
                  </a:cxn>
                  <a:cxn ang="0">
                    <a:pos x="105" y="35"/>
                  </a:cxn>
                  <a:cxn ang="0">
                    <a:pos x="101" y="27"/>
                  </a:cxn>
                  <a:cxn ang="0">
                    <a:pos x="97" y="20"/>
                  </a:cxn>
                  <a:cxn ang="0">
                    <a:pos x="89" y="16"/>
                  </a:cxn>
                  <a:cxn ang="0">
                    <a:pos x="89" y="12"/>
                  </a:cxn>
                  <a:cxn ang="0">
                    <a:pos x="82" y="12"/>
                  </a:cxn>
                  <a:cxn ang="0">
                    <a:pos x="62" y="12"/>
                  </a:cxn>
                  <a:cxn ang="0">
                    <a:pos x="39" y="16"/>
                  </a:cxn>
                  <a:cxn ang="0">
                    <a:pos x="8" y="27"/>
                  </a:cxn>
                  <a:cxn ang="0">
                    <a:pos x="0" y="20"/>
                  </a:cxn>
                  <a:cxn ang="0">
                    <a:pos x="0" y="20"/>
                  </a:cxn>
                  <a:cxn ang="0">
                    <a:pos x="0" y="20"/>
                  </a:cxn>
                  <a:cxn ang="0">
                    <a:pos x="4" y="16"/>
                  </a:cxn>
                  <a:cxn ang="0">
                    <a:pos x="8" y="16"/>
                  </a:cxn>
                  <a:cxn ang="0">
                    <a:pos x="16" y="12"/>
                  </a:cxn>
                  <a:cxn ang="0">
                    <a:pos x="43" y="8"/>
                  </a:cxn>
                  <a:cxn ang="0">
                    <a:pos x="89" y="0"/>
                  </a:cxn>
                </a:cxnLst>
                <a:rect l="0" t="0" r="r" b="b"/>
                <a:pathLst>
                  <a:path w="120" h="50">
                    <a:moveTo>
                      <a:pt x="89" y="0"/>
                    </a:moveTo>
                    <a:lnTo>
                      <a:pt x="89" y="4"/>
                    </a:lnTo>
                    <a:lnTo>
                      <a:pt x="93" y="8"/>
                    </a:lnTo>
                    <a:lnTo>
                      <a:pt x="101" y="12"/>
                    </a:lnTo>
                    <a:lnTo>
                      <a:pt x="109" y="20"/>
                    </a:lnTo>
                    <a:lnTo>
                      <a:pt x="113" y="27"/>
                    </a:lnTo>
                    <a:lnTo>
                      <a:pt x="120" y="39"/>
                    </a:lnTo>
                    <a:lnTo>
                      <a:pt x="120" y="47"/>
                    </a:lnTo>
                    <a:lnTo>
                      <a:pt x="113" y="50"/>
                    </a:lnTo>
                    <a:lnTo>
                      <a:pt x="113" y="47"/>
                    </a:lnTo>
                    <a:lnTo>
                      <a:pt x="109" y="43"/>
                    </a:lnTo>
                    <a:lnTo>
                      <a:pt x="105" y="35"/>
                    </a:lnTo>
                    <a:lnTo>
                      <a:pt x="101" y="27"/>
                    </a:lnTo>
                    <a:lnTo>
                      <a:pt x="97" y="20"/>
                    </a:lnTo>
                    <a:lnTo>
                      <a:pt x="89" y="16"/>
                    </a:lnTo>
                    <a:lnTo>
                      <a:pt x="89" y="12"/>
                    </a:lnTo>
                    <a:lnTo>
                      <a:pt x="82" y="12"/>
                    </a:lnTo>
                    <a:lnTo>
                      <a:pt x="62" y="12"/>
                    </a:lnTo>
                    <a:lnTo>
                      <a:pt x="39" y="16"/>
                    </a:lnTo>
                    <a:lnTo>
                      <a:pt x="8" y="27"/>
                    </a:lnTo>
                    <a:lnTo>
                      <a:pt x="0" y="20"/>
                    </a:lnTo>
                    <a:lnTo>
                      <a:pt x="0" y="20"/>
                    </a:lnTo>
                    <a:lnTo>
                      <a:pt x="0" y="20"/>
                    </a:lnTo>
                    <a:lnTo>
                      <a:pt x="4" y="16"/>
                    </a:lnTo>
                    <a:lnTo>
                      <a:pt x="8" y="16"/>
                    </a:lnTo>
                    <a:lnTo>
                      <a:pt x="16" y="12"/>
                    </a:lnTo>
                    <a:lnTo>
                      <a:pt x="43" y="8"/>
                    </a:lnTo>
                    <a:lnTo>
                      <a:pt x="89"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2" name="Freeform 48"/>
              <p:cNvSpPr>
                <a:spLocks/>
              </p:cNvSpPr>
              <p:nvPr/>
            </p:nvSpPr>
            <p:spPr bwMode="auto">
              <a:xfrm>
                <a:off x="2995862" y="835026"/>
                <a:ext cx="117475" cy="325437"/>
              </a:xfrm>
              <a:custGeom>
                <a:avLst/>
                <a:gdLst/>
                <a:ahLst/>
                <a:cxnLst>
                  <a:cxn ang="0">
                    <a:pos x="27" y="0"/>
                  </a:cxn>
                  <a:cxn ang="0">
                    <a:pos x="27" y="0"/>
                  </a:cxn>
                  <a:cxn ang="0">
                    <a:pos x="27" y="8"/>
                  </a:cxn>
                  <a:cxn ang="0">
                    <a:pos x="27" y="24"/>
                  </a:cxn>
                  <a:cxn ang="0">
                    <a:pos x="31" y="39"/>
                  </a:cxn>
                  <a:cxn ang="0">
                    <a:pos x="31" y="43"/>
                  </a:cxn>
                  <a:cxn ang="0">
                    <a:pos x="31" y="51"/>
                  </a:cxn>
                  <a:cxn ang="0">
                    <a:pos x="35" y="58"/>
                  </a:cxn>
                  <a:cxn ang="0">
                    <a:pos x="35" y="62"/>
                  </a:cxn>
                  <a:cxn ang="0">
                    <a:pos x="35" y="66"/>
                  </a:cxn>
                  <a:cxn ang="0">
                    <a:pos x="35" y="78"/>
                  </a:cxn>
                  <a:cxn ang="0">
                    <a:pos x="31" y="85"/>
                  </a:cxn>
                  <a:cxn ang="0">
                    <a:pos x="74" y="205"/>
                  </a:cxn>
                  <a:cxn ang="0">
                    <a:pos x="54" y="182"/>
                  </a:cxn>
                  <a:cxn ang="0">
                    <a:pos x="35" y="120"/>
                  </a:cxn>
                  <a:cxn ang="0">
                    <a:pos x="35" y="120"/>
                  </a:cxn>
                  <a:cxn ang="0">
                    <a:pos x="35" y="116"/>
                  </a:cxn>
                  <a:cxn ang="0">
                    <a:pos x="31" y="113"/>
                  </a:cxn>
                  <a:cxn ang="0">
                    <a:pos x="31" y="109"/>
                  </a:cxn>
                  <a:cxn ang="0">
                    <a:pos x="27" y="109"/>
                  </a:cxn>
                  <a:cxn ang="0">
                    <a:pos x="23" y="116"/>
                  </a:cxn>
                  <a:cxn ang="0">
                    <a:pos x="16" y="151"/>
                  </a:cxn>
                  <a:cxn ang="0">
                    <a:pos x="0" y="136"/>
                  </a:cxn>
                  <a:cxn ang="0">
                    <a:pos x="0" y="132"/>
                  </a:cxn>
                  <a:cxn ang="0">
                    <a:pos x="4" y="128"/>
                  </a:cxn>
                  <a:cxn ang="0">
                    <a:pos x="12" y="120"/>
                  </a:cxn>
                  <a:cxn ang="0">
                    <a:pos x="16" y="109"/>
                  </a:cxn>
                  <a:cxn ang="0">
                    <a:pos x="20" y="101"/>
                  </a:cxn>
                  <a:cxn ang="0">
                    <a:pos x="20" y="85"/>
                  </a:cxn>
                  <a:cxn ang="0">
                    <a:pos x="20" y="85"/>
                  </a:cxn>
                  <a:cxn ang="0">
                    <a:pos x="20" y="82"/>
                  </a:cxn>
                  <a:cxn ang="0">
                    <a:pos x="16" y="74"/>
                  </a:cxn>
                  <a:cxn ang="0">
                    <a:pos x="16" y="70"/>
                  </a:cxn>
                  <a:cxn ang="0">
                    <a:pos x="16" y="62"/>
                  </a:cxn>
                  <a:cxn ang="0">
                    <a:pos x="16" y="58"/>
                  </a:cxn>
                  <a:cxn ang="0">
                    <a:pos x="20" y="58"/>
                  </a:cxn>
                  <a:cxn ang="0">
                    <a:pos x="20" y="55"/>
                  </a:cxn>
                  <a:cxn ang="0">
                    <a:pos x="23" y="47"/>
                  </a:cxn>
                  <a:cxn ang="0">
                    <a:pos x="23" y="39"/>
                  </a:cxn>
                  <a:cxn ang="0">
                    <a:pos x="23" y="39"/>
                  </a:cxn>
                  <a:cxn ang="0">
                    <a:pos x="23" y="35"/>
                  </a:cxn>
                  <a:cxn ang="0">
                    <a:pos x="23" y="27"/>
                  </a:cxn>
                  <a:cxn ang="0">
                    <a:pos x="23" y="20"/>
                  </a:cxn>
                  <a:cxn ang="0">
                    <a:pos x="23" y="16"/>
                  </a:cxn>
                  <a:cxn ang="0">
                    <a:pos x="23" y="8"/>
                  </a:cxn>
                  <a:cxn ang="0">
                    <a:pos x="23" y="4"/>
                  </a:cxn>
                  <a:cxn ang="0">
                    <a:pos x="23" y="0"/>
                  </a:cxn>
                  <a:cxn ang="0">
                    <a:pos x="27" y="0"/>
                  </a:cxn>
                </a:cxnLst>
                <a:rect l="0" t="0" r="r" b="b"/>
                <a:pathLst>
                  <a:path w="74" h="205">
                    <a:moveTo>
                      <a:pt x="27" y="0"/>
                    </a:moveTo>
                    <a:lnTo>
                      <a:pt x="27" y="0"/>
                    </a:lnTo>
                    <a:lnTo>
                      <a:pt x="27" y="8"/>
                    </a:lnTo>
                    <a:lnTo>
                      <a:pt x="27" y="24"/>
                    </a:lnTo>
                    <a:lnTo>
                      <a:pt x="31" y="39"/>
                    </a:lnTo>
                    <a:lnTo>
                      <a:pt x="31" y="43"/>
                    </a:lnTo>
                    <a:lnTo>
                      <a:pt x="31" y="51"/>
                    </a:lnTo>
                    <a:lnTo>
                      <a:pt x="35" y="58"/>
                    </a:lnTo>
                    <a:lnTo>
                      <a:pt x="35" y="62"/>
                    </a:lnTo>
                    <a:lnTo>
                      <a:pt x="35" y="66"/>
                    </a:lnTo>
                    <a:lnTo>
                      <a:pt x="35" y="78"/>
                    </a:lnTo>
                    <a:lnTo>
                      <a:pt x="31" y="85"/>
                    </a:lnTo>
                    <a:lnTo>
                      <a:pt x="74" y="205"/>
                    </a:lnTo>
                    <a:lnTo>
                      <a:pt x="54" y="182"/>
                    </a:lnTo>
                    <a:lnTo>
                      <a:pt x="35" y="120"/>
                    </a:lnTo>
                    <a:lnTo>
                      <a:pt x="35" y="120"/>
                    </a:lnTo>
                    <a:lnTo>
                      <a:pt x="35" y="116"/>
                    </a:lnTo>
                    <a:lnTo>
                      <a:pt x="31" y="113"/>
                    </a:lnTo>
                    <a:lnTo>
                      <a:pt x="31" y="109"/>
                    </a:lnTo>
                    <a:lnTo>
                      <a:pt x="27" y="109"/>
                    </a:lnTo>
                    <a:lnTo>
                      <a:pt x="23" y="116"/>
                    </a:lnTo>
                    <a:lnTo>
                      <a:pt x="16" y="151"/>
                    </a:lnTo>
                    <a:lnTo>
                      <a:pt x="0" y="136"/>
                    </a:lnTo>
                    <a:lnTo>
                      <a:pt x="0" y="132"/>
                    </a:lnTo>
                    <a:lnTo>
                      <a:pt x="4" y="128"/>
                    </a:lnTo>
                    <a:lnTo>
                      <a:pt x="12" y="120"/>
                    </a:lnTo>
                    <a:lnTo>
                      <a:pt x="16" y="109"/>
                    </a:lnTo>
                    <a:lnTo>
                      <a:pt x="20" y="101"/>
                    </a:lnTo>
                    <a:lnTo>
                      <a:pt x="20" y="85"/>
                    </a:lnTo>
                    <a:lnTo>
                      <a:pt x="20" y="85"/>
                    </a:lnTo>
                    <a:lnTo>
                      <a:pt x="20" y="82"/>
                    </a:lnTo>
                    <a:lnTo>
                      <a:pt x="16" y="74"/>
                    </a:lnTo>
                    <a:lnTo>
                      <a:pt x="16" y="70"/>
                    </a:lnTo>
                    <a:lnTo>
                      <a:pt x="16" y="62"/>
                    </a:lnTo>
                    <a:lnTo>
                      <a:pt x="16" y="58"/>
                    </a:lnTo>
                    <a:lnTo>
                      <a:pt x="20" y="58"/>
                    </a:lnTo>
                    <a:lnTo>
                      <a:pt x="20" y="55"/>
                    </a:lnTo>
                    <a:lnTo>
                      <a:pt x="23" y="47"/>
                    </a:lnTo>
                    <a:lnTo>
                      <a:pt x="23" y="39"/>
                    </a:lnTo>
                    <a:lnTo>
                      <a:pt x="23" y="39"/>
                    </a:lnTo>
                    <a:lnTo>
                      <a:pt x="23" y="35"/>
                    </a:lnTo>
                    <a:lnTo>
                      <a:pt x="23" y="27"/>
                    </a:lnTo>
                    <a:lnTo>
                      <a:pt x="23" y="20"/>
                    </a:lnTo>
                    <a:lnTo>
                      <a:pt x="23" y="16"/>
                    </a:lnTo>
                    <a:lnTo>
                      <a:pt x="23" y="8"/>
                    </a:lnTo>
                    <a:lnTo>
                      <a:pt x="23" y="4"/>
                    </a:lnTo>
                    <a:lnTo>
                      <a:pt x="23" y="0"/>
                    </a:lnTo>
                    <a:lnTo>
                      <a:pt x="27"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3" name="Freeform 49"/>
              <p:cNvSpPr>
                <a:spLocks/>
              </p:cNvSpPr>
              <p:nvPr/>
            </p:nvSpPr>
            <p:spPr bwMode="auto">
              <a:xfrm>
                <a:off x="2191000" y="2598739"/>
                <a:ext cx="1204913" cy="177800"/>
              </a:xfrm>
              <a:custGeom>
                <a:avLst/>
                <a:gdLst/>
                <a:ahLst/>
                <a:cxnLst>
                  <a:cxn ang="0">
                    <a:pos x="759" y="0"/>
                  </a:cxn>
                  <a:cxn ang="0">
                    <a:pos x="759" y="7"/>
                  </a:cxn>
                  <a:cxn ang="0">
                    <a:pos x="0" y="112"/>
                  </a:cxn>
                  <a:cxn ang="0">
                    <a:pos x="0" y="104"/>
                  </a:cxn>
                  <a:cxn ang="0">
                    <a:pos x="759" y="0"/>
                  </a:cxn>
                </a:cxnLst>
                <a:rect l="0" t="0" r="r" b="b"/>
                <a:pathLst>
                  <a:path w="759" h="112">
                    <a:moveTo>
                      <a:pt x="759" y="0"/>
                    </a:moveTo>
                    <a:lnTo>
                      <a:pt x="759" y="7"/>
                    </a:lnTo>
                    <a:lnTo>
                      <a:pt x="0" y="112"/>
                    </a:lnTo>
                    <a:lnTo>
                      <a:pt x="0" y="104"/>
                    </a:lnTo>
                    <a:lnTo>
                      <a:pt x="759"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4" name="Freeform 50"/>
              <p:cNvSpPr>
                <a:spLocks/>
              </p:cNvSpPr>
              <p:nvPr/>
            </p:nvSpPr>
            <p:spPr bwMode="auto">
              <a:xfrm>
                <a:off x="2216400" y="2654301"/>
                <a:ext cx="1173163" cy="608012"/>
              </a:xfrm>
              <a:custGeom>
                <a:avLst/>
                <a:gdLst/>
                <a:ahLst/>
                <a:cxnLst>
                  <a:cxn ang="0">
                    <a:pos x="739" y="0"/>
                  </a:cxn>
                  <a:cxn ang="0">
                    <a:pos x="735" y="294"/>
                  </a:cxn>
                  <a:cxn ang="0">
                    <a:pos x="677" y="301"/>
                  </a:cxn>
                  <a:cxn ang="0">
                    <a:pos x="662" y="259"/>
                  </a:cxn>
                  <a:cxn ang="0">
                    <a:pos x="642" y="228"/>
                  </a:cxn>
                  <a:cxn ang="0">
                    <a:pos x="619" y="208"/>
                  </a:cxn>
                  <a:cxn ang="0">
                    <a:pos x="596" y="201"/>
                  </a:cxn>
                  <a:cxn ang="0">
                    <a:pos x="580" y="197"/>
                  </a:cxn>
                  <a:cxn ang="0">
                    <a:pos x="573" y="193"/>
                  </a:cxn>
                  <a:cxn ang="0">
                    <a:pos x="542" y="201"/>
                  </a:cxn>
                  <a:cxn ang="0">
                    <a:pos x="514" y="212"/>
                  </a:cxn>
                  <a:cxn ang="0">
                    <a:pos x="495" y="224"/>
                  </a:cxn>
                  <a:cxn ang="0">
                    <a:pos x="480" y="239"/>
                  </a:cxn>
                  <a:cxn ang="0">
                    <a:pos x="476" y="243"/>
                  </a:cxn>
                  <a:cxn ang="0">
                    <a:pos x="445" y="224"/>
                  </a:cxn>
                  <a:cxn ang="0">
                    <a:pos x="414" y="216"/>
                  </a:cxn>
                  <a:cxn ang="0">
                    <a:pos x="387" y="216"/>
                  </a:cxn>
                  <a:cxn ang="0">
                    <a:pos x="375" y="216"/>
                  </a:cxn>
                  <a:cxn ang="0">
                    <a:pos x="348" y="224"/>
                  </a:cxn>
                  <a:cxn ang="0">
                    <a:pos x="321" y="239"/>
                  </a:cxn>
                  <a:cxn ang="0">
                    <a:pos x="302" y="251"/>
                  </a:cxn>
                  <a:cxn ang="0">
                    <a:pos x="290" y="263"/>
                  </a:cxn>
                  <a:cxn ang="0">
                    <a:pos x="286" y="270"/>
                  </a:cxn>
                  <a:cxn ang="0">
                    <a:pos x="255" y="251"/>
                  </a:cxn>
                  <a:cxn ang="0">
                    <a:pos x="224" y="243"/>
                  </a:cxn>
                  <a:cxn ang="0">
                    <a:pos x="193" y="243"/>
                  </a:cxn>
                  <a:cxn ang="0">
                    <a:pos x="170" y="247"/>
                  </a:cxn>
                  <a:cxn ang="0">
                    <a:pos x="162" y="251"/>
                  </a:cxn>
                  <a:cxn ang="0">
                    <a:pos x="135" y="266"/>
                  </a:cxn>
                  <a:cxn ang="0">
                    <a:pos x="116" y="290"/>
                  </a:cxn>
                  <a:cxn ang="0">
                    <a:pos x="100" y="321"/>
                  </a:cxn>
                  <a:cxn ang="0">
                    <a:pos x="93" y="344"/>
                  </a:cxn>
                  <a:cxn ang="0">
                    <a:pos x="89" y="367"/>
                  </a:cxn>
                  <a:cxn ang="0">
                    <a:pos x="89" y="375"/>
                  </a:cxn>
                  <a:cxn ang="0">
                    <a:pos x="4" y="383"/>
                  </a:cxn>
                  <a:cxn ang="0">
                    <a:pos x="0" y="92"/>
                  </a:cxn>
                  <a:cxn ang="0">
                    <a:pos x="739" y="0"/>
                  </a:cxn>
                </a:cxnLst>
                <a:rect l="0" t="0" r="r" b="b"/>
                <a:pathLst>
                  <a:path w="739" h="383">
                    <a:moveTo>
                      <a:pt x="739" y="0"/>
                    </a:moveTo>
                    <a:lnTo>
                      <a:pt x="735" y="294"/>
                    </a:lnTo>
                    <a:lnTo>
                      <a:pt x="677" y="301"/>
                    </a:lnTo>
                    <a:lnTo>
                      <a:pt x="662" y="259"/>
                    </a:lnTo>
                    <a:lnTo>
                      <a:pt x="642" y="228"/>
                    </a:lnTo>
                    <a:lnTo>
                      <a:pt x="619" y="208"/>
                    </a:lnTo>
                    <a:lnTo>
                      <a:pt x="596" y="201"/>
                    </a:lnTo>
                    <a:lnTo>
                      <a:pt x="580" y="197"/>
                    </a:lnTo>
                    <a:lnTo>
                      <a:pt x="573" y="193"/>
                    </a:lnTo>
                    <a:lnTo>
                      <a:pt x="542" y="201"/>
                    </a:lnTo>
                    <a:lnTo>
                      <a:pt x="514" y="212"/>
                    </a:lnTo>
                    <a:lnTo>
                      <a:pt x="495" y="224"/>
                    </a:lnTo>
                    <a:lnTo>
                      <a:pt x="480" y="239"/>
                    </a:lnTo>
                    <a:lnTo>
                      <a:pt x="476" y="243"/>
                    </a:lnTo>
                    <a:lnTo>
                      <a:pt x="445" y="224"/>
                    </a:lnTo>
                    <a:lnTo>
                      <a:pt x="414" y="216"/>
                    </a:lnTo>
                    <a:lnTo>
                      <a:pt x="387" y="216"/>
                    </a:lnTo>
                    <a:lnTo>
                      <a:pt x="375" y="216"/>
                    </a:lnTo>
                    <a:lnTo>
                      <a:pt x="348" y="224"/>
                    </a:lnTo>
                    <a:lnTo>
                      <a:pt x="321" y="239"/>
                    </a:lnTo>
                    <a:lnTo>
                      <a:pt x="302" y="251"/>
                    </a:lnTo>
                    <a:lnTo>
                      <a:pt x="290" y="263"/>
                    </a:lnTo>
                    <a:lnTo>
                      <a:pt x="286" y="270"/>
                    </a:lnTo>
                    <a:lnTo>
                      <a:pt x="255" y="251"/>
                    </a:lnTo>
                    <a:lnTo>
                      <a:pt x="224" y="243"/>
                    </a:lnTo>
                    <a:lnTo>
                      <a:pt x="193" y="243"/>
                    </a:lnTo>
                    <a:lnTo>
                      <a:pt x="170" y="247"/>
                    </a:lnTo>
                    <a:lnTo>
                      <a:pt x="162" y="251"/>
                    </a:lnTo>
                    <a:lnTo>
                      <a:pt x="135" y="266"/>
                    </a:lnTo>
                    <a:lnTo>
                      <a:pt x="116" y="290"/>
                    </a:lnTo>
                    <a:lnTo>
                      <a:pt x="100" y="321"/>
                    </a:lnTo>
                    <a:lnTo>
                      <a:pt x="93" y="344"/>
                    </a:lnTo>
                    <a:lnTo>
                      <a:pt x="89" y="367"/>
                    </a:lnTo>
                    <a:lnTo>
                      <a:pt x="89" y="375"/>
                    </a:lnTo>
                    <a:lnTo>
                      <a:pt x="4" y="383"/>
                    </a:lnTo>
                    <a:lnTo>
                      <a:pt x="0" y="92"/>
                    </a:lnTo>
                    <a:lnTo>
                      <a:pt x="739"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5" name="Freeform 51"/>
              <p:cNvSpPr>
                <a:spLocks/>
              </p:cNvSpPr>
              <p:nvPr/>
            </p:nvSpPr>
            <p:spPr bwMode="auto">
              <a:xfrm>
                <a:off x="3616575" y="2751139"/>
                <a:ext cx="307975" cy="774700"/>
              </a:xfrm>
              <a:custGeom>
                <a:avLst/>
                <a:gdLst/>
                <a:ahLst/>
                <a:cxnLst>
                  <a:cxn ang="0">
                    <a:pos x="4" y="0"/>
                  </a:cxn>
                  <a:cxn ang="0">
                    <a:pos x="194" y="217"/>
                  </a:cxn>
                  <a:cxn ang="0">
                    <a:pos x="194" y="488"/>
                  </a:cxn>
                  <a:cxn ang="0">
                    <a:pos x="155" y="453"/>
                  </a:cxn>
                  <a:cxn ang="0">
                    <a:pos x="155" y="441"/>
                  </a:cxn>
                  <a:cxn ang="0">
                    <a:pos x="155" y="414"/>
                  </a:cxn>
                  <a:cxn ang="0">
                    <a:pos x="151" y="380"/>
                  </a:cxn>
                  <a:cxn ang="0">
                    <a:pos x="139" y="345"/>
                  </a:cxn>
                  <a:cxn ang="0">
                    <a:pos x="128" y="322"/>
                  </a:cxn>
                  <a:cxn ang="0">
                    <a:pos x="124" y="322"/>
                  </a:cxn>
                  <a:cxn ang="0">
                    <a:pos x="120" y="318"/>
                  </a:cxn>
                  <a:cxn ang="0">
                    <a:pos x="116" y="314"/>
                  </a:cxn>
                  <a:cxn ang="0">
                    <a:pos x="108" y="314"/>
                  </a:cxn>
                  <a:cxn ang="0">
                    <a:pos x="97" y="318"/>
                  </a:cxn>
                  <a:cxn ang="0">
                    <a:pos x="97" y="314"/>
                  </a:cxn>
                  <a:cxn ang="0">
                    <a:pos x="97" y="306"/>
                  </a:cxn>
                  <a:cxn ang="0">
                    <a:pos x="93" y="294"/>
                  </a:cxn>
                  <a:cxn ang="0">
                    <a:pos x="89" y="287"/>
                  </a:cxn>
                  <a:cxn ang="0">
                    <a:pos x="81" y="275"/>
                  </a:cxn>
                  <a:cxn ang="0">
                    <a:pos x="70" y="267"/>
                  </a:cxn>
                  <a:cxn ang="0">
                    <a:pos x="66" y="264"/>
                  </a:cxn>
                  <a:cxn ang="0">
                    <a:pos x="62" y="264"/>
                  </a:cxn>
                  <a:cxn ang="0">
                    <a:pos x="58" y="267"/>
                  </a:cxn>
                  <a:cxn ang="0">
                    <a:pos x="50" y="271"/>
                  </a:cxn>
                  <a:cxn ang="0">
                    <a:pos x="46" y="264"/>
                  </a:cxn>
                  <a:cxn ang="0">
                    <a:pos x="43" y="244"/>
                  </a:cxn>
                  <a:cxn ang="0">
                    <a:pos x="35" y="221"/>
                  </a:cxn>
                  <a:cxn ang="0">
                    <a:pos x="19" y="198"/>
                  </a:cxn>
                  <a:cxn ang="0">
                    <a:pos x="0" y="186"/>
                  </a:cxn>
                  <a:cxn ang="0">
                    <a:pos x="4" y="0"/>
                  </a:cxn>
                </a:cxnLst>
                <a:rect l="0" t="0" r="r" b="b"/>
                <a:pathLst>
                  <a:path w="194" h="488">
                    <a:moveTo>
                      <a:pt x="4" y="0"/>
                    </a:moveTo>
                    <a:lnTo>
                      <a:pt x="194" y="217"/>
                    </a:lnTo>
                    <a:lnTo>
                      <a:pt x="194" y="488"/>
                    </a:lnTo>
                    <a:lnTo>
                      <a:pt x="155" y="453"/>
                    </a:lnTo>
                    <a:lnTo>
                      <a:pt x="155" y="441"/>
                    </a:lnTo>
                    <a:lnTo>
                      <a:pt x="155" y="414"/>
                    </a:lnTo>
                    <a:lnTo>
                      <a:pt x="151" y="380"/>
                    </a:lnTo>
                    <a:lnTo>
                      <a:pt x="139" y="345"/>
                    </a:lnTo>
                    <a:lnTo>
                      <a:pt x="128" y="322"/>
                    </a:lnTo>
                    <a:lnTo>
                      <a:pt x="124" y="322"/>
                    </a:lnTo>
                    <a:lnTo>
                      <a:pt x="120" y="318"/>
                    </a:lnTo>
                    <a:lnTo>
                      <a:pt x="116" y="314"/>
                    </a:lnTo>
                    <a:lnTo>
                      <a:pt x="108" y="314"/>
                    </a:lnTo>
                    <a:lnTo>
                      <a:pt x="97" y="318"/>
                    </a:lnTo>
                    <a:lnTo>
                      <a:pt x="97" y="314"/>
                    </a:lnTo>
                    <a:lnTo>
                      <a:pt x="97" y="306"/>
                    </a:lnTo>
                    <a:lnTo>
                      <a:pt x="93" y="294"/>
                    </a:lnTo>
                    <a:lnTo>
                      <a:pt x="89" y="287"/>
                    </a:lnTo>
                    <a:lnTo>
                      <a:pt x="81" y="275"/>
                    </a:lnTo>
                    <a:lnTo>
                      <a:pt x="70" y="267"/>
                    </a:lnTo>
                    <a:lnTo>
                      <a:pt x="66" y="264"/>
                    </a:lnTo>
                    <a:lnTo>
                      <a:pt x="62" y="264"/>
                    </a:lnTo>
                    <a:lnTo>
                      <a:pt x="58" y="267"/>
                    </a:lnTo>
                    <a:lnTo>
                      <a:pt x="50" y="271"/>
                    </a:lnTo>
                    <a:lnTo>
                      <a:pt x="46" y="264"/>
                    </a:lnTo>
                    <a:lnTo>
                      <a:pt x="43" y="244"/>
                    </a:lnTo>
                    <a:lnTo>
                      <a:pt x="35" y="221"/>
                    </a:lnTo>
                    <a:lnTo>
                      <a:pt x="19" y="198"/>
                    </a:lnTo>
                    <a:lnTo>
                      <a:pt x="0" y="186"/>
                    </a:lnTo>
                    <a:lnTo>
                      <a:pt x="4"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6" name="Freeform 52"/>
              <p:cNvSpPr>
                <a:spLocks/>
              </p:cNvSpPr>
              <p:nvPr/>
            </p:nvSpPr>
            <p:spPr bwMode="auto">
              <a:xfrm>
                <a:off x="3622925" y="3525839"/>
                <a:ext cx="301625" cy="706437"/>
              </a:xfrm>
              <a:custGeom>
                <a:avLst/>
                <a:gdLst/>
                <a:ahLst/>
                <a:cxnLst>
                  <a:cxn ang="0">
                    <a:pos x="151" y="0"/>
                  </a:cxn>
                  <a:cxn ang="0">
                    <a:pos x="190" y="42"/>
                  </a:cxn>
                  <a:cxn ang="0">
                    <a:pos x="190" y="228"/>
                  </a:cxn>
                  <a:cxn ang="0">
                    <a:pos x="186" y="445"/>
                  </a:cxn>
                  <a:cxn ang="0">
                    <a:pos x="0" y="445"/>
                  </a:cxn>
                  <a:cxn ang="0">
                    <a:pos x="0" y="46"/>
                  </a:cxn>
                  <a:cxn ang="0">
                    <a:pos x="151" y="182"/>
                  </a:cxn>
                  <a:cxn ang="0">
                    <a:pos x="151" y="0"/>
                  </a:cxn>
                </a:cxnLst>
                <a:rect l="0" t="0" r="r" b="b"/>
                <a:pathLst>
                  <a:path w="190" h="445">
                    <a:moveTo>
                      <a:pt x="151" y="0"/>
                    </a:moveTo>
                    <a:lnTo>
                      <a:pt x="190" y="42"/>
                    </a:lnTo>
                    <a:lnTo>
                      <a:pt x="190" y="228"/>
                    </a:lnTo>
                    <a:lnTo>
                      <a:pt x="186" y="445"/>
                    </a:lnTo>
                    <a:lnTo>
                      <a:pt x="0" y="445"/>
                    </a:lnTo>
                    <a:lnTo>
                      <a:pt x="0" y="46"/>
                    </a:lnTo>
                    <a:lnTo>
                      <a:pt x="151" y="182"/>
                    </a:lnTo>
                    <a:lnTo>
                      <a:pt x="151"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7" name="Freeform 53"/>
              <p:cNvSpPr>
                <a:spLocks/>
              </p:cNvSpPr>
              <p:nvPr/>
            </p:nvSpPr>
            <p:spPr bwMode="auto">
              <a:xfrm>
                <a:off x="2000500" y="2530476"/>
                <a:ext cx="258763" cy="74612"/>
              </a:xfrm>
              <a:custGeom>
                <a:avLst/>
                <a:gdLst/>
                <a:ahLst/>
                <a:cxnLst>
                  <a:cxn ang="0">
                    <a:pos x="101" y="0"/>
                  </a:cxn>
                  <a:cxn ang="0">
                    <a:pos x="132" y="8"/>
                  </a:cxn>
                  <a:cxn ang="0">
                    <a:pos x="159" y="23"/>
                  </a:cxn>
                  <a:cxn ang="0">
                    <a:pos x="159" y="23"/>
                  </a:cxn>
                  <a:cxn ang="0">
                    <a:pos x="163" y="27"/>
                  </a:cxn>
                  <a:cxn ang="0">
                    <a:pos x="163" y="31"/>
                  </a:cxn>
                  <a:cxn ang="0">
                    <a:pos x="163" y="35"/>
                  </a:cxn>
                  <a:cxn ang="0">
                    <a:pos x="163" y="39"/>
                  </a:cxn>
                  <a:cxn ang="0">
                    <a:pos x="159" y="43"/>
                  </a:cxn>
                  <a:cxn ang="0">
                    <a:pos x="155" y="47"/>
                  </a:cxn>
                  <a:cxn ang="0">
                    <a:pos x="155" y="47"/>
                  </a:cxn>
                  <a:cxn ang="0">
                    <a:pos x="155" y="43"/>
                  </a:cxn>
                  <a:cxn ang="0">
                    <a:pos x="155" y="39"/>
                  </a:cxn>
                  <a:cxn ang="0">
                    <a:pos x="155" y="35"/>
                  </a:cxn>
                  <a:cxn ang="0">
                    <a:pos x="151" y="27"/>
                  </a:cxn>
                  <a:cxn ang="0">
                    <a:pos x="147" y="23"/>
                  </a:cxn>
                  <a:cxn ang="0">
                    <a:pos x="136" y="19"/>
                  </a:cxn>
                  <a:cxn ang="0">
                    <a:pos x="124" y="19"/>
                  </a:cxn>
                  <a:cxn ang="0">
                    <a:pos x="105" y="16"/>
                  </a:cxn>
                  <a:cxn ang="0">
                    <a:pos x="74" y="12"/>
                  </a:cxn>
                  <a:cxn ang="0">
                    <a:pos x="31" y="19"/>
                  </a:cxn>
                  <a:cxn ang="0">
                    <a:pos x="31" y="19"/>
                  </a:cxn>
                  <a:cxn ang="0">
                    <a:pos x="27" y="19"/>
                  </a:cxn>
                  <a:cxn ang="0">
                    <a:pos x="20" y="23"/>
                  </a:cxn>
                  <a:cxn ang="0">
                    <a:pos x="16" y="27"/>
                  </a:cxn>
                  <a:cxn ang="0">
                    <a:pos x="12" y="31"/>
                  </a:cxn>
                  <a:cxn ang="0">
                    <a:pos x="12" y="39"/>
                  </a:cxn>
                  <a:cxn ang="0">
                    <a:pos x="16" y="47"/>
                  </a:cxn>
                  <a:cxn ang="0">
                    <a:pos x="12" y="47"/>
                  </a:cxn>
                  <a:cxn ang="0">
                    <a:pos x="12" y="43"/>
                  </a:cxn>
                  <a:cxn ang="0">
                    <a:pos x="8" y="39"/>
                  </a:cxn>
                  <a:cxn ang="0">
                    <a:pos x="4" y="35"/>
                  </a:cxn>
                  <a:cxn ang="0">
                    <a:pos x="0" y="31"/>
                  </a:cxn>
                  <a:cxn ang="0">
                    <a:pos x="4" y="27"/>
                  </a:cxn>
                  <a:cxn ang="0">
                    <a:pos x="8" y="19"/>
                  </a:cxn>
                  <a:cxn ang="0">
                    <a:pos x="20" y="12"/>
                  </a:cxn>
                  <a:cxn ang="0">
                    <a:pos x="35" y="8"/>
                  </a:cxn>
                  <a:cxn ang="0">
                    <a:pos x="43" y="4"/>
                  </a:cxn>
                  <a:cxn ang="0">
                    <a:pos x="70" y="0"/>
                  </a:cxn>
                  <a:cxn ang="0">
                    <a:pos x="101" y="0"/>
                  </a:cxn>
                </a:cxnLst>
                <a:rect l="0" t="0" r="r" b="b"/>
                <a:pathLst>
                  <a:path w="163" h="47">
                    <a:moveTo>
                      <a:pt x="101" y="0"/>
                    </a:moveTo>
                    <a:lnTo>
                      <a:pt x="132" y="8"/>
                    </a:lnTo>
                    <a:lnTo>
                      <a:pt x="159" y="23"/>
                    </a:lnTo>
                    <a:lnTo>
                      <a:pt x="159" y="23"/>
                    </a:lnTo>
                    <a:lnTo>
                      <a:pt x="163" y="27"/>
                    </a:lnTo>
                    <a:lnTo>
                      <a:pt x="163" y="31"/>
                    </a:lnTo>
                    <a:lnTo>
                      <a:pt x="163" y="35"/>
                    </a:lnTo>
                    <a:lnTo>
                      <a:pt x="163" y="39"/>
                    </a:lnTo>
                    <a:lnTo>
                      <a:pt x="159" y="43"/>
                    </a:lnTo>
                    <a:lnTo>
                      <a:pt x="155" y="47"/>
                    </a:lnTo>
                    <a:lnTo>
                      <a:pt x="155" y="47"/>
                    </a:lnTo>
                    <a:lnTo>
                      <a:pt x="155" y="43"/>
                    </a:lnTo>
                    <a:lnTo>
                      <a:pt x="155" y="39"/>
                    </a:lnTo>
                    <a:lnTo>
                      <a:pt x="155" y="35"/>
                    </a:lnTo>
                    <a:lnTo>
                      <a:pt x="151" y="27"/>
                    </a:lnTo>
                    <a:lnTo>
                      <a:pt x="147" y="23"/>
                    </a:lnTo>
                    <a:lnTo>
                      <a:pt x="136" y="19"/>
                    </a:lnTo>
                    <a:lnTo>
                      <a:pt x="124" y="19"/>
                    </a:lnTo>
                    <a:lnTo>
                      <a:pt x="105" y="16"/>
                    </a:lnTo>
                    <a:lnTo>
                      <a:pt x="74" y="12"/>
                    </a:lnTo>
                    <a:lnTo>
                      <a:pt x="31" y="19"/>
                    </a:lnTo>
                    <a:lnTo>
                      <a:pt x="31" y="19"/>
                    </a:lnTo>
                    <a:lnTo>
                      <a:pt x="27" y="19"/>
                    </a:lnTo>
                    <a:lnTo>
                      <a:pt x="20" y="23"/>
                    </a:lnTo>
                    <a:lnTo>
                      <a:pt x="16" y="27"/>
                    </a:lnTo>
                    <a:lnTo>
                      <a:pt x="12" y="31"/>
                    </a:lnTo>
                    <a:lnTo>
                      <a:pt x="12" y="39"/>
                    </a:lnTo>
                    <a:lnTo>
                      <a:pt x="16" y="47"/>
                    </a:lnTo>
                    <a:lnTo>
                      <a:pt x="12" y="47"/>
                    </a:lnTo>
                    <a:lnTo>
                      <a:pt x="12" y="43"/>
                    </a:lnTo>
                    <a:lnTo>
                      <a:pt x="8" y="39"/>
                    </a:lnTo>
                    <a:lnTo>
                      <a:pt x="4" y="35"/>
                    </a:lnTo>
                    <a:lnTo>
                      <a:pt x="0" y="31"/>
                    </a:lnTo>
                    <a:lnTo>
                      <a:pt x="4" y="27"/>
                    </a:lnTo>
                    <a:lnTo>
                      <a:pt x="8" y="19"/>
                    </a:lnTo>
                    <a:lnTo>
                      <a:pt x="20" y="12"/>
                    </a:lnTo>
                    <a:lnTo>
                      <a:pt x="35" y="8"/>
                    </a:lnTo>
                    <a:lnTo>
                      <a:pt x="43" y="4"/>
                    </a:lnTo>
                    <a:lnTo>
                      <a:pt x="70" y="0"/>
                    </a:lnTo>
                    <a:lnTo>
                      <a:pt x="101"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8" name="Freeform 54"/>
              <p:cNvSpPr>
                <a:spLocks/>
              </p:cNvSpPr>
              <p:nvPr/>
            </p:nvSpPr>
            <p:spPr bwMode="auto">
              <a:xfrm>
                <a:off x="3376862" y="2339976"/>
                <a:ext cx="239713" cy="74612"/>
              </a:xfrm>
              <a:custGeom>
                <a:avLst/>
                <a:gdLst/>
                <a:ahLst/>
                <a:cxnLst>
                  <a:cxn ang="0">
                    <a:pos x="85" y="0"/>
                  </a:cxn>
                  <a:cxn ang="0">
                    <a:pos x="112" y="4"/>
                  </a:cxn>
                  <a:cxn ang="0">
                    <a:pos x="132" y="12"/>
                  </a:cxn>
                  <a:cxn ang="0">
                    <a:pos x="136" y="12"/>
                  </a:cxn>
                  <a:cxn ang="0">
                    <a:pos x="139" y="16"/>
                  </a:cxn>
                  <a:cxn ang="0">
                    <a:pos x="143" y="20"/>
                  </a:cxn>
                  <a:cxn ang="0">
                    <a:pos x="147" y="27"/>
                  </a:cxn>
                  <a:cxn ang="0">
                    <a:pos x="151" y="35"/>
                  </a:cxn>
                  <a:cxn ang="0">
                    <a:pos x="147" y="43"/>
                  </a:cxn>
                  <a:cxn ang="0">
                    <a:pos x="147" y="39"/>
                  </a:cxn>
                  <a:cxn ang="0">
                    <a:pos x="147" y="39"/>
                  </a:cxn>
                  <a:cxn ang="0">
                    <a:pos x="147" y="35"/>
                  </a:cxn>
                  <a:cxn ang="0">
                    <a:pos x="143" y="27"/>
                  </a:cxn>
                  <a:cxn ang="0">
                    <a:pos x="136" y="23"/>
                  </a:cxn>
                  <a:cxn ang="0">
                    <a:pos x="128" y="20"/>
                  </a:cxn>
                  <a:cxn ang="0">
                    <a:pos x="116" y="16"/>
                  </a:cxn>
                  <a:cxn ang="0">
                    <a:pos x="101" y="12"/>
                  </a:cxn>
                  <a:cxn ang="0">
                    <a:pos x="89" y="12"/>
                  </a:cxn>
                  <a:cxn ang="0">
                    <a:pos x="70" y="12"/>
                  </a:cxn>
                  <a:cxn ang="0">
                    <a:pos x="47" y="16"/>
                  </a:cxn>
                  <a:cxn ang="0">
                    <a:pos x="31" y="16"/>
                  </a:cxn>
                  <a:cxn ang="0">
                    <a:pos x="27" y="16"/>
                  </a:cxn>
                  <a:cxn ang="0">
                    <a:pos x="23" y="16"/>
                  </a:cxn>
                  <a:cxn ang="0">
                    <a:pos x="16" y="20"/>
                  </a:cxn>
                  <a:cxn ang="0">
                    <a:pos x="12" y="23"/>
                  </a:cxn>
                  <a:cxn ang="0">
                    <a:pos x="4" y="27"/>
                  </a:cxn>
                  <a:cxn ang="0">
                    <a:pos x="4" y="35"/>
                  </a:cxn>
                  <a:cxn ang="0">
                    <a:pos x="4" y="47"/>
                  </a:cxn>
                  <a:cxn ang="0">
                    <a:pos x="4" y="43"/>
                  </a:cxn>
                  <a:cxn ang="0">
                    <a:pos x="0" y="39"/>
                  </a:cxn>
                  <a:cxn ang="0">
                    <a:pos x="0" y="35"/>
                  </a:cxn>
                  <a:cxn ang="0">
                    <a:pos x="0" y="31"/>
                  </a:cxn>
                  <a:cxn ang="0">
                    <a:pos x="0" y="23"/>
                  </a:cxn>
                  <a:cxn ang="0">
                    <a:pos x="8" y="16"/>
                  </a:cxn>
                  <a:cxn ang="0">
                    <a:pos x="16" y="12"/>
                  </a:cxn>
                  <a:cxn ang="0">
                    <a:pos x="31" y="4"/>
                  </a:cxn>
                  <a:cxn ang="0">
                    <a:pos x="39" y="4"/>
                  </a:cxn>
                  <a:cxn ang="0">
                    <a:pos x="62" y="4"/>
                  </a:cxn>
                  <a:cxn ang="0">
                    <a:pos x="85" y="0"/>
                  </a:cxn>
                </a:cxnLst>
                <a:rect l="0" t="0" r="r" b="b"/>
                <a:pathLst>
                  <a:path w="151" h="47">
                    <a:moveTo>
                      <a:pt x="85" y="0"/>
                    </a:moveTo>
                    <a:lnTo>
                      <a:pt x="112" y="4"/>
                    </a:lnTo>
                    <a:lnTo>
                      <a:pt x="132" y="12"/>
                    </a:lnTo>
                    <a:lnTo>
                      <a:pt x="136" y="12"/>
                    </a:lnTo>
                    <a:lnTo>
                      <a:pt x="139" y="16"/>
                    </a:lnTo>
                    <a:lnTo>
                      <a:pt x="143" y="20"/>
                    </a:lnTo>
                    <a:lnTo>
                      <a:pt x="147" y="27"/>
                    </a:lnTo>
                    <a:lnTo>
                      <a:pt x="151" y="35"/>
                    </a:lnTo>
                    <a:lnTo>
                      <a:pt x="147" y="43"/>
                    </a:lnTo>
                    <a:lnTo>
                      <a:pt x="147" y="39"/>
                    </a:lnTo>
                    <a:lnTo>
                      <a:pt x="147" y="39"/>
                    </a:lnTo>
                    <a:lnTo>
                      <a:pt x="147" y="35"/>
                    </a:lnTo>
                    <a:lnTo>
                      <a:pt x="143" y="27"/>
                    </a:lnTo>
                    <a:lnTo>
                      <a:pt x="136" y="23"/>
                    </a:lnTo>
                    <a:lnTo>
                      <a:pt x="128" y="20"/>
                    </a:lnTo>
                    <a:lnTo>
                      <a:pt x="116" y="16"/>
                    </a:lnTo>
                    <a:lnTo>
                      <a:pt x="101" y="12"/>
                    </a:lnTo>
                    <a:lnTo>
                      <a:pt x="89" y="12"/>
                    </a:lnTo>
                    <a:lnTo>
                      <a:pt x="70" y="12"/>
                    </a:lnTo>
                    <a:lnTo>
                      <a:pt x="47" y="16"/>
                    </a:lnTo>
                    <a:lnTo>
                      <a:pt x="31" y="16"/>
                    </a:lnTo>
                    <a:lnTo>
                      <a:pt x="27" y="16"/>
                    </a:lnTo>
                    <a:lnTo>
                      <a:pt x="23" y="16"/>
                    </a:lnTo>
                    <a:lnTo>
                      <a:pt x="16" y="20"/>
                    </a:lnTo>
                    <a:lnTo>
                      <a:pt x="12" y="23"/>
                    </a:lnTo>
                    <a:lnTo>
                      <a:pt x="4" y="27"/>
                    </a:lnTo>
                    <a:lnTo>
                      <a:pt x="4" y="35"/>
                    </a:lnTo>
                    <a:lnTo>
                      <a:pt x="4" y="47"/>
                    </a:lnTo>
                    <a:lnTo>
                      <a:pt x="4" y="43"/>
                    </a:lnTo>
                    <a:lnTo>
                      <a:pt x="0" y="39"/>
                    </a:lnTo>
                    <a:lnTo>
                      <a:pt x="0" y="35"/>
                    </a:lnTo>
                    <a:lnTo>
                      <a:pt x="0" y="31"/>
                    </a:lnTo>
                    <a:lnTo>
                      <a:pt x="0" y="23"/>
                    </a:lnTo>
                    <a:lnTo>
                      <a:pt x="8" y="16"/>
                    </a:lnTo>
                    <a:lnTo>
                      <a:pt x="16" y="12"/>
                    </a:lnTo>
                    <a:lnTo>
                      <a:pt x="31" y="4"/>
                    </a:lnTo>
                    <a:lnTo>
                      <a:pt x="39" y="4"/>
                    </a:lnTo>
                    <a:lnTo>
                      <a:pt x="62" y="4"/>
                    </a:lnTo>
                    <a:lnTo>
                      <a:pt x="85"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9" name="Freeform 55"/>
              <p:cNvSpPr>
                <a:spLocks/>
              </p:cNvSpPr>
              <p:nvPr/>
            </p:nvSpPr>
            <p:spPr bwMode="auto">
              <a:xfrm>
                <a:off x="2430712" y="3108326"/>
                <a:ext cx="215900" cy="398462"/>
              </a:xfrm>
              <a:custGeom>
                <a:avLst/>
                <a:gdLst/>
                <a:ahLst/>
                <a:cxnLst>
                  <a:cxn ang="0">
                    <a:pos x="74" y="0"/>
                  </a:cxn>
                  <a:cxn ang="0">
                    <a:pos x="101" y="0"/>
                  </a:cxn>
                  <a:cxn ang="0">
                    <a:pos x="116" y="11"/>
                  </a:cxn>
                  <a:cxn ang="0">
                    <a:pos x="124" y="19"/>
                  </a:cxn>
                  <a:cxn ang="0">
                    <a:pos x="128" y="27"/>
                  </a:cxn>
                  <a:cxn ang="0">
                    <a:pos x="89" y="15"/>
                  </a:cxn>
                  <a:cxn ang="0">
                    <a:pos x="62" y="19"/>
                  </a:cxn>
                  <a:cxn ang="0">
                    <a:pos x="39" y="31"/>
                  </a:cxn>
                  <a:cxn ang="0">
                    <a:pos x="23" y="46"/>
                  </a:cxn>
                  <a:cxn ang="0">
                    <a:pos x="16" y="62"/>
                  </a:cxn>
                  <a:cxn ang="0">
                    <a:pos x="12" y="73"/>
                  </a:cxn>
                  <a:cxn ang="0">
                    <a:pos x="12" y="244"/>
                  </a:cxn>
                  <a:cxn ang="0">
                    <a:pos x="136" y="232"/>
                  </a:cxn>
                  <a:cxn ang="0">
                    <a:pos x="124" y="240"/>
                  </a:cxn>
                  <a:cxn ang="0">
                    <a:pos x="0" y="251"/>
                  </a:cxn>
                  <a:cxn ang="0">
                    <a:pos x="0" y="158"/>
                  </a:cxn>
                  <a:cxn ang="0">
                    <a:pos x="0" y="66"/>
                  </a:cxn>
                  <a:cxn ang="0">
                    <a:pos x="0" y="58"/>
                  </a:cxn>
                  <a:cxn ang="0">
                    <a:pos x="4" y="46"/>
                  </a:cxn>
                  <a:cxn ang="0">
                    <a:pos x="12" y="35"/>
                  </a:cxn>
                  <a:cxn ang="0">
                    <a:pos x="20" y="27"/>
                  </a:cxn>
                  <a:cxn ang="0">
                    <a:pos x="27" y="19"/>
                  </a:cxn>
                  <a:cxn ang="0">
                    <a:pos x="31" y="11"/>
                  </a:cxn>
                  <a:cxn ang="0">
                    <a:pos x="35" y="8"/>
                  </a:cxn>
                  <a:cxn ang="0">
                    <a:pos x="39" y="8"/>
                  </a:cxn>
                  <a:cxn ang="0">
                    <a:pos x="74" y="0"/>
                  </a:cxn>
                </a:cxnLst>
                <a:rect l="0" t="0" r="r" b="b"/>
                <a:pathLst>
                  <a:path w="136" h="251">
                    <a:moveTo>
                      <a:pt x="74" y="0"/>
                    </a:moveTo>
                    <a:lnTo>
                      <a:pt x="101" y="0"/>
                    </a:lnTo>
                    <a:lnTo>
                      <a:pt x="116" y="11"/>
                    </a:lnTo>
                    <a:lnTo>
                      <a:pt x="124" y="19"/>
                    </a:lnTo>
                    <a:lnTo>
                      <a:pt x="128" y="27"/>
                    </a:lnTo>
                    <a:lnTo>
                      <a:pt x="89" y="15"/>
                    </a:lnTo>
                    <a:lnTo>
                      <a:pt x="62" y="19"/>
                    </a:lnTo>
                    <a:lnTo>
                      <a:pt x="39" y="31"/>
                    </a:lnTo>
                    <a:lnTo>
                      <a:pt x="23" y="46"/>
                    </a:lnTo>
                    <a:lnTo>
                      <a:pt x="16" y="62"/>
                    </a:lnTo>
                    <a:lnTo>
                      <a:pt x="12" y="73"/>
                    </a:lnTo>
                    <a:lnTo>
                      <a:pt x="12" y="244"/>
                    </a:lnTo>
                    <a:lnTo>
                      <a:pt x="136" y="232"/>
                    </a:lnTo>
                    <a:lnTo>
                      <a:pt x="124" y="240"/>
                    </a:lnTo>
                    <a:lnTo>
                      <a:pt x="0" y="251"/>
                    </a:lnTo>
                    <a:lnTo>
                      <a:pt x="0" y="158"/>
                    </a:lnTo>
                    <a:lnTo>
                      <a:pt x="0" y="66"/>
                    </a:lnTo>
                    <a:lnTo>
                      <a:pt x="0" y="58"/>
                    </a:lnTo>
                    <a:lnTo>
                      <a:pt x="4" y="46"/>
                    </a:lnTo>
                    <a:lnTo>
                      <a:pt x="12" y="35"/>
                    </a:lnTo>
                    <a:lnTo>
                      <a:pt x="20" y="27"/>
                    </a:lnTo>
                    <a:lnTo>
                      <a:pt x="27" y="19"/>
                    </a:lnTo>
                    <a:lnTo>
                      <a:pt x="31" y="11"/>
                    </a:lnTo>
                    <a:lnTo>
                      <a:pt x="35" y="8"/>
                    </a:lnTo>
                    <a:lnTo>
                      <a:pt x="39" y="8"/>
                    </a:lnTo>
                    <a:lnTo>
                      <a:pt x="74"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0" name="Freeform 56"/>
              <p:cNvSpPr>
                <a:spLocks/>
              </p:cNvSpPr>
              <p:nvPr/>
            </p:nvSpPr>
            <p:spPr bwMode="auto">
              <a:xfrm>
                <a:off x="3500687" y="2389189"/>
                <a:ext cx="49213" cy="1843087"/>
              </a:xfrm>
              <a:custGeom>
                <a:avLst/>
                <a:gdLst/>
                <a:ahLst/>
                <a:cxnLst>
                  <a:cxn ang="0">
                    <a:pos x="7" y="0"/>
                  </a:cxn>
                  <a:cxn ang="0">
                    <a:pos x="15" y="0"/>
                  </a:cxn>
                  <a:cxn ang="0">
                    <a:pos x="19" y="4"/>
                  </a:cxn>
                  <a:cxn ang="0">
                    <a:pos x="27" y="12"/>
                  </a:cxn>
                  <a:cxn ang="0">
                    <a:pos x="31" y="23"/>
                  </a:cxn>
                  <a:cxn ang="0">
                    <a:pos x="27" y="1161"/>
                  </a:cxn>
                  <a:cxn ang="0">
                    <a:pos x="0" y="1161"/>
                  </a:cxn>
                  <a:cxn ang="0">
                    <a:pos x="0" y="4"/>
                  </a:cxn>
                  <a:cxn ang="0">
                    <a:pos x="0" y="4"/>
                  </a:cxn>
                  <a:cxn ang="0">
                    <a:pos x="3" y="4"/>
                  </a:cxn>
                  <a:cxn ang="0">
                    <a:pos x="7" y="0"/>
                  </a:cxn>
                </a:cxnLst>
                <a:rect l="0" t="0" r="r" b="b"/>
                <a:pathLst>
                  <a:path w="31" h="1161">
                    <a:moveTo>
                      <a:pt x="7" y="0"/>
                    </a:moveTo>
                    <a:lnTo>
                      <a:pt x="15" y="0"/>
                    </a:lnTo>
                    <a:lnTo>
                      <a:pt x="19" y="4"/>
                    </a:lnTo>
                    <a:lnTo>
                      <a:pt x="27" y="12"/>
                    </a:lnTo>
                    <a:lnTo>
                      <a:pt x="31" y="23"/>
                    </a:lnTo>
                    <a:lnTo>
                      <a:pt x="27" y="1161"/>
                    </a:lnTo>
                    <a:lnTo>
                      <a:pt x="0" y="1161"/>
                    </a:lnTo>
                    <a:lnTo>
                      <a:pt x="0" y="4"/>
                    </a:lnTo>
                    <a:lnTo>
                      <a:pt x="0" y="4"/>
                    </a:lnTo>
                    <a:lnTo>
                      <a:pt x="3" y="4"/>
                    </a:lnTo>
                    <a:lnTo>
                      <a:pt x="7"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1" name="Freeform 57"/>
              <p:cNvSpPr>
                <a:spLocks/>
              </p:cNvSpPr>
              <p:nvPr/>
            </p:nvSpPr>
            <p:spPr bwMode="auto">
              <a:xfrm>
                <a:off x="2068762" y="2586039"/>
                <a:ext cx="73025" cy="1646237"/>
              </a:xfrm>
              <a:custGeom>
                <a:avLst/>
                <a:gdLst/>
                <a:ahLst/>
                <a:cxnLst>
                  <a:cxn ang="0">
                    <a:pos x="23" y="0"/>
                  </a:cxn>
                  <a:cxn ang="0">
                    <a:pos x="23" y="0"/>
                  </a:cxn>
                  <a:cxn ang="0">
                    <a:pos x="27" y="4"/>
                  </a:cxn>
                  <a:cxn ang="0">
                    <a:pos x="27" y="4"/>
                  </a:cxn>
                  <a:cxn ang="0">
                    <a:pos x="46" y="1037"/>
                  </a:cxn>
                  <a:cxn ang="0">
                    <a:pos x="0" y="1037"/>
                  </a:cxn>
                  <a:cxn ang="0">
                    <a:pos x="0" y="8"/>
                  </a:cxn>
                  <a:cxn ang="0">
                    <a:pos x="12" y="4"/>
                  </a:cxn>
                  <a:cxn ang="0">
                    <a:pos x="19" y="0"/>
                  </a:cxn>
                  <a:cxn ang="0">
                    <a:pos x="23" y="0"/>
                  </a:cxn>
                </a:cxnLst>
                <a:rect l="0" t="0" r="r" b="b"/>
                <a:pathLst>
                  <a:path w="46" h="1037">
                    <a:moveTo>
                      <a:pt x="23" y="0"/>
                    </a:moveTo>
                    <a:lnTo>
                      <a:pt x="23" y="0"/>
                    </a:lnTo>
                    <a:lnTo>
                      <a:pt x="27" y="4"/>
                    </a:lnTo>
                    <a:lnTo>
                      <a:pt x="27" y="4"/>
                    </a:lnTo>
                    <a:lnTo>
                      <a:pt x="46" y="1037"/>
                    </a:lnTo>
                    <a:lnTo>
                      <a:pt x="0" y="1037"/>
                    </a:lnTo>
                    <a:lnTo>
                      <a:pt x="0" y="8"/>
                    </a:lnTo>
                    <a:lnTo>
                      <a:pt x="12" y="4"/>
                    </a:lnTo>
                    <a:lnTo>
                      <a:pt x="19" y="0"/>
                    </a:lnTo>
                    <a:lnTo>
                      <a:pt x="23"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2" name="Freeform 58"/>
              <p:cNvSpPr>
                <a:spLocks/>
              </p:cNvSpPr>
              <p:nvPr/>
            </p:nvSpPr>
            <p:spPr bwMode="auto">
              <a:xfrm>
                <a:off x="3886450" y="2635251"/>
                <a:ext cx="141288" cy="257175"/>
              </a:xfrm>
              <a:custGeom>
                <a:avLst/>
                <a:gdLst/>
                <a:ahLst/>
                <a:cxnLst>
                  <a:cxn ang="0">
                    <a:pos x="12" y="0"/>
                  </a:cxn>
                  <a:cxn ang="0">
                    <a:pos x="24" y="8"/>
                  </a:cxn>
                  <a:cxn ang="0">
                    <a:pos x="27" y="15"/>
                  </a:cxn>
                  <a:cxn ang="0">
                    <a:pos x="27" y="19"/>
                  </a:cxn>
                  <a:cxn ang="0">
                    <a:pos x="27" y="27"/>
                  </a:cxn>
                  <a:cxn ang="0">
                    <a:pos x="24" y="31"/>
                  </a:cxn>
                  <a:cxn ang="0">
                    <a:pos x="20" y="35"/>
                  </a:cxn>
                  <a:cxn ang="0">
                    <a:pos x="20" y="35"/>
                  </a:cxn>
                  <a:cxn ang="0">
                    <a:pos x="16" y="35"/>
                  </a:cxn>
                  <a:cxn ang="0">
                    <a:pos x="16" y="39"/>
                  </a:cxn>
                  <a:cxn ang="0">
                    <a:pos x="12" y="39"/>
                  </a:cxn>
                  <a:cxn ang="0">
                    <a:pos x="12" y="42"/>
                  </a:cxn>
                  <a:cxn ang="0">
                    <a:pos x="89" y="162"/>
                  </a:cxn>
                  <a:cxn ang="0">
                    <a:pos x="62" y="151"/>
                  </a:cxn>
                  <a:cxn ang="0">
                    <a:pos x="39" y="147"/>
                  </a:cxn>
                  <a:cxn ang="0">
                    <a:pos x="16" y="151"/>
                  </a:cxn>
                  <a:cxn ang="0">
                    <a:pos x="8" y="155"/>
                  </a:cxn>
                  <a:cxn ang="0">
                    <a:pos x="8" y="42"/>
                  </a:cxn>
                  <a:cxn ang="0">
                    <a:pos x="12" y="35"/>
                  </a:cxn>
                  <a:cxn ang="0">
                    <a:pos x="8" y="31"/>
                  </a:cxn>
                  <a:cxn ang="0">
                    <a:pos x="8" y="27"/>
                  </a:cxn>
                  <a:cxn ang="0">
                    <a:pos x="4" y="23"/>
                  </a:cxn>
                  <a:cxn ang="0">
                    <a:pos x="4" y="23"/>
                  </a:cxn>
                  <a:cxn ang="0">
                    <a:pos x="0" y="15"/>
                  </a:cxn>
                  <a:cxn ang="0">
                    <a:pos x="4" y="8"/>
                  </a:cxn>
                  <a:cxn ang="0">
                    <a:pos x="4" y="4"/>
                  </a:cxn>
                  <a:cxn ang="0">
                    <a:pos x="8" y="4"/>
                  </a:cxn>
                  <a:cxn ang="0">
                    <a:pos x="12" y="0"/>
                  </a:cxn>
                  <a:cxn ang="0">
                    <a:pos x="12" y="0"/>
                  </a:cxn>
                </a:cxnLst>
                <a:rect l="0" t="0" r="r" b="b"/>
                <a:pathLst>
                  <a:path w="89" h="162">
                    <a:moveTo>
                      <a:pt x="12" y="0"/>
                    </a:moveTo>
                    <a:lnTo>
                      <a:pt x="24" y="8"/>
                    </a:lnTo>
                    <a:lnTo>
                      <a:pt x="27" y="15"/>
                    </a:lnTo>
                    <a:lnTo>
                      <a:pt x="27" y="19"/>
                    </a:lnTo>
                    <a:lnTo>
                      <a:pt x="27" y="27"/>
                    </a:lnTo>
                    <a:lnTo>
                      <a:pt x="24" y="31"/>
                    </a:lnTo>
                    <a:lnTo>
                      <a:pt x="20" y="35"/>
                    </a:lnTo>
                    <a:lnTo>
                      <a:pt x="20" y="35"/>
                    </a:lnTo>
                    <a:lnTo>
                      <a:pt x="16" y="35"/>
                    </a:lnTo>
                    <a:lnTo>
                      <a:pt x="16" y="39"/>
                    </a:lnTo>
                    <a:lnTo>
                      <a:pt x="12" y="39"/>
                    </a:lnTo>
                    <a:lnTo>
                      <a:pt x="12" y="42"/>
                    </a:lnTo>
                    <a:lnTo>
                      <a:pt x="89" y="162"/>
                    </a:lnTo>
                    <a:lnTo>
                      <a:pt x="62" y="151"/>
                    </a:lnTo>
                    <a:lnTo>
                      <a:pt x="39" y="147"/>
                    </a:lnTo>
                    <a:lnTo>
                      <a:pt x="16" y="151"/>
                    </a:lnTo>
                    <a:lnTo>
                      <a:pt x="8" y="155"/>
                    </a:lnTo>
                    <a:lnTo>
                      <a:pt x="8" y="42"/>
                    </a:lnTo>
                    <a:lnTo>
                      <a:pt x="12" y="35"/>
                    </a:lnTo>
                    <a:lnTo>
                      <a:pt x="8" y="31"/>
                    </a:lnTo>
                    <a:lnTo>
                      <a:pt x="8" y="27"/>
                    </a:lnTo>
                    <a:lnTo>
                      <a:pt x="4" y="23"/>
                    </a:lnTo>
                    <a:lnTo>
                      <a:pt x="4" y="23"/>
                    </a:lnTo>
                    <a:lnTo>
                      <a:pt x="0" y="15"/>
                    </a:lnTo>
                    <a:lnTo>
                      <a:pt x="4" y="8"/>
                    </a:lnTo>
                    <a:lnTo>
                      <a:pt x="4" y="4"/>
                    </a:lnTo>
                    <a:lnTo>
                      <a:pt x="8" y="4"/>
                    </a:lnTo>
                    <a:lnTo>
                      <a:pt x="12" y="0"/>
                    </a:lnTo>
                    <a:lnTo>
                      <a:pt x="12"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3" name="Freeform 59"/>
              <p:cNvSpPr>
                <a:spLocks/>
              </p:cNvSpPr>
              <p:nvPr/>
            </p:nvSpPr>
            <p:spPr bwMode="auto">
              <a:xfrm>
                <a:off x="2105275" y="2279651"/>
                <a:ext cx="128588" cy="257175"/>
              </a:xfrm>
              <a:custGeom>
                <a:avLst/>
                <a:gdLst/>
                <a:ahLst/>
                <a:cxnLst>
                  <a:cxn ang="0">
                    <a:pos x="20" y="0"/>
                  </a:cxn>
                  <a:cxn ang="0">
                    <a:pos x="23" y="0"/>
                  </a:cxn>
                  <a:cxn ang="0">
                    <a:pos x="27" y="0"/>
                  </a:cxn>
                  <a:cxn ang="0">
                    <a:pos x="27" y="0"/>
                  </a:cxn>
                  <a:cxn ang="0">
                    <a:pos x="35" y="3"/>
                  </a:cxn>
                  <a:cxn ang="0">
                    <a:pos x="43" y="11"/>
                  </a:cxn>
                  <a:cxn ang="0">
                    <a:pos x="43" y="19"/>
                  </a:cxn>
                  <a:cxn ang="0">
                    <a:pos x="39" y="23"/>
                  </a:cxn>
                  <a:cxn ang="0">
                    <a:pos x="39" y="30"/>
                  </a:cxn>
                  <a:cxn ang="0">
                    <a:pos x="35" y="34"/>
                  </a:cxn>
                  <a:cxn ang="0">
                    <a:pos x="31" y="38"/>
                  </a:cxn>
                  <a:cxn ang="0">
                    <a:pos x="27" y="42"/>
                  </a:cxn>
                  <a:cxn ang="0">
                    <a:pos x="27" y="42"/>
                  </a:cxn>
                  <a:cxn ang="0">
                    <a:pos x="81" y="162"/>
                  </a:cxn>
                  <a:cxn ang="0">
                    <a:pos x="58" y="150"/>
                  </a:cxn>
                  <a:cxn ang="0">
                    <a:pos x="31" y="147"/>
                  </a:cxn>
                  <a:cxn ang="0">
                    <a:pos x="12" y="147"/>
                  </a:cxn>
                  <a:cxn ang="0">
                    <a:pos x="0" y="147"/>
                  </a:cxn>
                  <a:cxn ang="0">
                    <a:pos x="16" y="42"/>
                  </a:cxn>
                  <a:cxn ang="0">
                    <a:pos x="12" y="34"/>
                  </a:cxn>
                  <a:cxn ang="0">
                    <a:pos x="8" y="23"/>
                  </a:cxn>
                  <a:cxn ang="0">
                    <a:pos x="8" y="19"/>
                  </a:cxn>
                  <a:cxn ang="0">
                    <a:pos x="8" y="15"/>
                  </a:cxn>
                  <a:cxn ang="0">
                    <a:pos x="8" y="7"/>
                  </a:cxn>
                  <a:cxn ang="0">
                    <a:pos x="12" y="3"/>
                  </a:cxn>
                  <a:cxn ang="0">
                    <a:pos x="16" y="0"/>
                  </a:cxn>
                  <a:cxn ang="0">
                    <a:pos x="20" y="0"/>
                  </a:cxn>
                </a:cxnLst>
                <a:rect l="0" t="0" r="r" b="b"/>
                <a:pathLst>
                  <a:path w="81" h="162">
                    <a:moveTo>
                      <a:pt x="20" y="0"/>
                    </a:moveTo>
                    <a:lnTo>
                      <a:pt x="23" y="0"/>
                    </a:lnTo>
                    <a:lnTo>
                      <a:pt x="27" y="0"/>
                    </a:lnTo>
                    <a:lnTo>
                      <a:pt x="27" y="0"/>
                    </a:lnTo>
                    <a:lnTo>
                      <a:pt x="35" y="3"/>
                    </a:lnTo>
                    <a:lnTo>
                      <a:pt x="43" y="11"/>
                    </a:lnTo>
                    <a:lnTo>
                      <a:pt x="43" y="19"/>
                    </a:lnTo>
                    <a:lnTo>
                      <a:pt x="39" y="23"/>
                    </a:lnTo>
                    <a:lnTo>
                      <a:pt x="39" y="30"/>
                    </a:lnTo>
                    <a:lnTo>
                      <a:pt x="35" y="34"/>
                    </a:lnTo>
                    <a:lnTo>
                      <a:pt x="31" y="38"/>
                    </a:lnTo>
                    <a:lnTo>
                      <a:pt x="27" y="42"/>
                    </a:lnTo>
                    <a:lnTo>
                      <a:pt x="27" y="42"/>
                    </a:lnTo>
                    <a:lnTo>
                      <a:pt x="81" y="162"/>
                    </a:lnTo>
                    <a:lnTo>
                      <a:pt x="58" y="150"/>
                    </a:lnTo>
                    <a:lnTo>
                      <a:pt x="31" y="147"/>
                    </a:lnTo>
                    <a:lnTo>
                      <a:pt x="12" y="147"/>
                    </a:lnTo>
                    <a:lnTo>
                      <a:pt x="0" y="147"/>
                    </a:lnTo>
                    <a:lnTo>
                      <a:pt x="16" y="42"/>
                    </a:lnTo>
                    <a:lnTo>
                      <a:pt x="12" y="34"/>
                    </a:lnTo>
                    <a:lnTo>
                      <a:pt x="8" y="23"/>
                    </a:lnTo>
                    <a:lnTo>
                      <a:pt x="8" y="19"/>
                    </a:lnTo>
                    <a:lnTo>
                      <a:pt x="8" y="15"/>
                    </a:lnTo>
                    <a:lnTo>
                      <a:pt x="8" y="7"/>
                    </a:lnTo>
                    <a:lnTo>
                      <a:pt x="12" y="3"/>
                    </a:lnTo>
                    <a:lnTo>
                      <a:pt x="16" y="0"/>
                    </a:lnTo>
                    <a:lnTo>
                      <a:pt x="2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4" name="Freeform 60"/>
              <p:cNvSpPr>
                <a:spLocks/>
              </p:cNvSpPr>
              <p:nvPr/>
            </p:nvSpPr>
            <p:spPr bwMode="auto">
              <a:xfrm>
                <a:off x="3880100" y="2892426"/>
                <a:ext cx="160338" cy="49212"/>
              </a:xfrm>
              <a:custGeom>
                <a:avLst/>
                <a:gdLst/>
                <a:ahLst/>
                <a:cxnLst>
                  <a:cxn ang="0">
                    <a:pos x="28" y="0"/>
                  </a:cxn>
                  <a:cxn ang="0">
                    <a:pos x="58" y="0"/>
                  </a:cxn>
                  <a:cxn ang="0">
                    <a:pos x="82" y="4"/>
                  </a:cxn>
                  <a:cxn ang="0">
                    <a:pos x="93" y="8"/>
                  </a:cxn>
                  <a:cxn ang="0">
                    <a:pos x="97" y="16"/>
                  </a:cxn>
                  <a:cxn ang="0">
                    <a:pos x="101" y="20"/>
                  </a:cxn>
                  <a:cxn ang="0">
                    <a:pos x="101" y="24"/>
                  </a:cxn>
                  <a:cxn ang="0">
                    <a:pos x="97" y="28"/>
                  </a:cxn>
                  <a:cxn ang="0">
                    <a:pos x="93" y="28"/>
                  </a:cxn>
                  <a:cxn ang="0">
                    <a:pos x="89" y="31"/>
                  </a:cxn>
                  <a:cxn ang="0">
                    <a:pos x="86" y="31"/>
                  </a:cxn>
                  <a:cxn ang="0">
                    <a:pos x="86" y="31"/>
                  </a:cxn>
                  <a:cxn ang="0">
                    <a:pos x="89" y="24"/>
                  </a:cxn>
                  <a:cxn ang="0">
                    <a:pos x="89" y="20"/>
                  </a:cxn>
                  <a:cxn ang="0">
                    <a:pos x="86" y="16"/>
                  </a:cxn>
                  <a:cxn ang="0">
                    <a:pos x="78" y="12"/>
                  </a:cxn>
                  <a:cxn ang="0">
                    <a:pos x="74" y="12"/>
                  </a:cxn>
                  <a:cxn ang="0">
                    <a:pos x="70" y="12"/>
                  </a:cxn>
                  <a:cxn ang="0">
                    <a:pos x="70" y="12"/>
                  </a:cxn>
                  <a:cxn ang="0">
                    <a:pos x="35" y="4"/>
                  </a:cxn>
                  <a:cxn ang="0">
                    <a:pos x="12" y="8"/>
                  </a:cxn>
                  <a:cxn ang="0">
                    <a:pos x="0" y="12"/>
                  </a:cxn>
                  <a:cxn ang="0">
                    <a:pos x="28" y="0"/>
                  </a:cxn>
                </a:cxnLst>
                <a:rect l="0" t="0" r="r" b="b"/>
                <a:pathLst>
                  <a:path w="101" h="31">
                    <a:moveTo>
                      <a:pt x="28" y="0"/>
                    </a:moveTo>
                    <a:lnTo>
                      <a:pt x="58" y="0"/>
                    </a:lnTo>
                    <a:lnTo>
                      <a:pt x="82" y="4"/>
                    </a:lnTo>
                    <a:lnTo>
                      <a:pt x="93" y="8"/>
                    </a:lnTo>
                    <a:lnTo>
                      <a:pt x="97" y="16"/>
                    </a:lnTo>
                    <a:lnTo>
                      <a:pt x="101" y="20"/>
                    </a:lnTo>
                    <a:lnTo>
                      <a:pt x="101" y="24"/>
                    </a:lnTo>
                    <a:lnTo>
                      <a:pt x="97" y="28"/>
                    </a:lnTo>
                    <a:lnTo>
                      <a:pt x="93" y="28"/>
                    </a:lnTo>
                    <a:lnTo>
                      <a:pt x="89" y="31"/>
                    </a:lnTo>
                    <a:lnTo>
                      <a:pt x="86" y="31"/>
                    </a:lnTo>
                    <a:lnTo>
                      <a:pt x="86" y="31"/>
                    </a:lnTo>
                    <a:lnTo>
                      <a:pt x="89" y="24"/>
                    </a:lnTo>
                    <a:lnTo>
                      <a:pt x="89" y="20"/>
                    </a:lnTo>
                    <a:lnTo>
                      <a:pt x="86" y="16"/>
                    </a:lnTo>
                    <a:lnTo>
                      <a:pt x="78" y="12"/>
                    </a:lnTo>
                    <a:lnTo>
                      <a:pt x="74" y="12"/>
                    </a:lnTo>
                    <a:lnTo>
                      <a:pt x="70" y="12"/>
                    </a:lnTo>
                    <a:lnTo>
                      <a:pt x="70" y="12"/>
                    </a:lnTo>
                    <a:lnTo>
                      <a:pt x="35" y="4"/>
                    </a:lnTo>
                    <a:lnTo>
                      <a:pt x="12" y="8"/>
                    </a:lnTo>
                    <a:lnTo>
                      <a:pt x="0" y="12"/>
                    </a:lnTo>
                    <a:lnTo>
                      <a:pt x="28"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5" name="Freeform 61"/>
              <p:cNvSpPr>
                <a:spLocks/>
              </p:cNvSpPr>
              <p:nvPr/>
            </p:nvSpPr>
            <p:spPr bwMode="auto">
              <a:xfrm>
                <a:off x="3978525" y="2936876"/>
                <a:ext cx="38100" cy="1295400"/>
              </a:xfrm>
              <a:custGeom>
                <a:avLst/>
                <a:gdLst/>
                <a:ahLst/>
                <a:cxnLst>
                  <a:cxn ang="0">
                    <a:pos x="12" y="0"/>
                  </a:cxn>
                  <a:cxn ang="0">
                    <a:pos x="16" y="0"/>
                  </a:cxn>
                  <a:cxn ang="0">
                    <a:pos x="20" y="3"/>
                  </a:cxn>
                  <a:cxn ang="0">
                    <a:pos x="24" y="7"/>
                  </a:cxn>
                  <a:cxn ang="0">
                    <a:pos x="24" y="816"/>
                  </a:cxn>
                  <a:cxn ang="0">
                    <a:pos x="0" y="816"/>
                  </a:cxn>
                  <a:cxn ang="0">
                    <a:pos x="8" y="0"/>
                  </a:cxn>
                  <a:cxn ang="0">
                    <a:pos x="12" y="0"/>
                  </a:cxn>
                </a:cxnLst>
                <a:rect l="0" t="0" r="r" b="b"/>
                <a:pathLst>
                  <a:path w="24" h="816">
                    <a:moveTo>
                      <a:pt x="12" y="0"/>
                    </a:moveTo>
                    <a:lnTo>
                      <a:pt x="16" y="0"/>
                    </a:lnTo>
                    <a:lnTo>
                      <a:pt x="20" y="3"/>
                    </a:lnTo>
                    <a:lnTo>
                      <a:pt x="24" y="7"/>
                    </a:lnTo>
                    <a:lnTo>
                      <a:pt x="24" y="816"/>
                    </a:lnTo>
                    <a:lnTo>
                      <a:pt x="0" y="816"/>
                    </a:lnTo>
                    <a:lnTo>
                      <a:pt x="8" y="0"/>
                    </a:lnTo>
                    <a:lnTo>
                      <a:pt x="12"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6" name="Freeform 62"/>
              <p:cNvSpPr>
                <a:spLocks/>
              </p:cNvSpPr>
              <p:nvPr/>
            </p:nvSpPr>
            <p:spPr bwMode="auto">
              <a:xfrm>
                <a:off x="2216400" y="3194051"/>
                <a:ext cx="1173163" cy="1038225"/>
              </a:xfrm>
              <a:custGeom>
                <a:avLst/>
                <a:gdLst/>
                <a:ahLst/>
                <a:cxnLst>
                  <a:cxn ang="0">
                    <a:pos x="739" y="0"/>
                  </a:cxn>
                  <a:cxn ang="0">
                    <a:pos x="739" y="654"/>
                  </a:cxn>
                  <a:cxn ang="0">
                    <a:pos x="0" y="654"/>
                  </a:cxn>
                  <a:cxn ang="0">
                    <a:pos x="4" y="89"/>
                  </a:cxn>
                  <a:cxn ang="0">
                    <a:pos x="89" y="81"/>
                  </a:cxn>
                  <a:cxn ang="0">
                    <a:pos x="93" y="236"/>
                  </a:cxn>
                  <a:cxn ang="0">
                    <a:pos x="681" y="186"/>
                  </a:cxn>
                  <a:cxn ang="0">
                    <a:pos x="681" y="8"/>
                  </a:cxn>
                  <a:cxn ang="0">
                    <a:pos x="739" y="0"/>
                  </a:cxn>
                </a:cxnLst>
                <a:rect l="0" t="0" r="r" b="b"/>
                <a:pathLst>
                  <a:path w="739" h="654">
                    <a:moveTo>
                      <a:pt x="739" y="0"/>
                    </a:moveTo>
                    <a:lnTo>
                      <a:pt x="739" y="654"/>
                    </a:lnTo>
                    <a:lnTo>
                      <a:pt x="0" y="654"/>
                    </a:lnTo>
                    <a:lnTo>
                      <a:pt x="4" y="89"/>
                    </a:lnTo>
                    <a:lnTo>
                      <a:pt x="89" y="81"/>
                    </a:lnTo>
                    <a:lnTo>
                      <a:pt x="93" y="236"/>
                    </a:lnTo>
                    <a:lnTo>
                      <a:pt x="681" y="186"/>
                    </a:lnTo>
                    <a:lnTo>
                      <a:pt x="681" y="8"/>
                    </a:lnTo>
                    <a:lnTo>
                      <a:pt x="739"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7" name="Freeform 63"/>
              <p:cNvSpPr>
                <a:spLocks/>
              </p:cNvSpPr>
              <p:nvPr/>
            </p:nvSpPr>
            <p:spPr bwMode="auto">
              <a:xfrm>
                <a:off x="2713287" y="3076576"/>
                <a:ext cx="215900" cy="406400"/>
              </a:xfrm>
              <a:custGeom>
                <a:avLst/>
                <a:gdLst/>
                <a:ahLst/>
                <a:cxnLst>
                  <a:cxn ang="0">
                    <a:pos x="74" y="0"/>
                  </a:cxn>
                  <a:cxn ang="0">
                    <a:pos x="101" y="4"/>
                  </a:cxn>
                  <a:cxn ang="0">
                    <a:pos x="116" y="12"/>
                  </a:cxn>
                  <a:cxn ang="0">
                    <a:pos x="124" y="24"/>
                  </a:cxn>
                  <a:cxn ang="0">
                    <a:pos x="128" y="28"/>
                  </a:cxn>
                  <a:cxn ang="0">
                    <a:pos x="89" y="20"/>
                  </a:cxn>
                  <a:cxn ang="0">
                    <a:pos x="62" y="24"/>
                  </a:cxn>
                  <a:cxn ang="0">
                    <a:pos x="39" y="35"/>
                  </a:cxn>
                  <a:cxn ang="0">
                    <a:pos x="23" y="51"/>
                  </a:cxn>
                  <a:cxn ang="0">
                    <a:pos x="16" y="66"/>
                  </a:cxn>
                  <a:cxn ang="0">
                    <a:pos x="12" y="78"/>
                  </a:cxn>
                  <a:cxn ang="0">
                    <a:pos x="12" y="244"/>
                  </a:cxn>
                  <a:cxn ang="0">
                    <a:pos x="136" y="233"/>
                  </a:cxn>
                  <a:cxn ang="0">
                    <a:pos x="124" y="240"/>
                  </a:cxn>
                  <a:cxn ang="0">
                    <a:pos x="0" y="256"/>
                  </a:cxn>
                  <a:cxn ang="0">
                    <a:pos x="0" y="159"/>
                  </a:cxn>
                  <a:cxn ang="0">
                    <a:pos x="0" y="70"/>
                  </a:cxn>
                  <a:cxn ang="0">
                    <a:pos x="4" y="59"/>
                  </a:cxn>
                  <a:cxn ang="0">
                    <a:pos x="4" y="51"/>
                  </a:cxn>
                  <a:cxn ang="0">
                    <a:pos x="12" y="39"/>
                  </a:cxn>
                  <a:cxn ang="0">
                    <a:pos x="20" y="28"/>
                  </a:cxn>
                  <a:cxn ang="0">
                    <a:pos x="27" y="20"/>
                  </a:cxn>
                  <a:cxn ang="0">
                    <a:pos x="31" y="16"/>
                  </a:cxn>
                  <a:cxn ang="0">
                    <a:pos x="35" y="8"/>
                  </a:cxn>
                  <a:cxn ang="0">
                    <a:pos x="39" y="8"/>
                  </a:cxn>
                  <a:cxn ang="0">
                    <a:pos x="74" y="0"/>
                  </a:cxn>
                </a:cxnLst>
                <a:rect l="0" t="0" r="r" b="b"/>
                <a:pathLst>
                  <a:path w="136" h="256">
                    <a:moveTo>
                      <a:pt x="74" y="0"/>
                    </a:moveTo>
                    <a:lnTo>
                      <a:pt x="101" y="4"/>
                    </a:lnTo>
                    <a:lnTo>
                      <a:pt x="116" y="12"/>
                    </a:lnTo>
                    <a:lnTo>
                      <a:pt x="124" y="24"/>
                    </a:lnTo>
                    <a:lnTo>
                      <a:pt x="128" y="28"/>
                    </a:lnTo>
                    <a:lnTo>
                      <a:pt x="89" y="20"/>
                    </a:lnTo>
                    <a:lnTo>
                      <a:pt x="62" y="24"/>
                    </a:lnTo>
                    <a:lnTo>
                      <a:pt x="39" y="35"/>
                    </a:lnTo>
                    <a:lnTo>
                      <a:pt x="23" y="51"/>
                    </a:lnTo>
                    <a:lnTo>
                      <a:pt x="16" y="66"/>
                    </a:lnTo>
                    <a:lnTo>
                      <a:pt x="12" y="78"/>
                    </a:lnTo>
                    <a:lnTo>
                      <a:pt x="12" y="244"/>
                    </a:lnTo>
                    <a:lnTo>
                      <a:pt x="136" y="233"/>
                    </a:lnTo>
                    <a:lnTo>
                      <a:pt x="124" y="240"/>
                    </a:lnTo>
                    <a:lnTo>
                      <a:pt x="0" y="256"/>
                    </a:lnTo>
                    <a:lnTo>
                      <a:pt x="0" y="159"/>
                    </a:lnTo>
                    <a:lnTo>
                      <a:pt x="0" y="70"/>
                    </a:lnTo>
                    <a:lnTo>
                      <a:pt x="4" y="59"/>
                    </a:lnTo>
                    <a:lnTo>
                      <a:pt x="4" y="51"/>
                    </a:lnTo>
                    <a:lnTo>
                      <a:pt x="12" y="39"/>
                    </a:lnTo>
                    <a:lnTo>
                      <a:pt x="20" y="28"/>
                    </a:lnTo>
                    <a:lnTo>
                      <a:pt x="27" y="20"/>
                    </a:lnTo>
                    <a:lnTo>
                      <a:pt x="31" y="16"/>
                    </a:lnTo>
                    <a:lnTo>
                      <a:pt x="35" y="8"/>
                    </a:lnTo>
                    <a:lnTo>
                      <a:pt x="39" y="8"/>
                    </a:lnTo>
                    <a:lnTo>
                      <a:pt x="74"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8" name="Freeform 64"/>
              <p:cNvSpPr>
                <a:spLocks/>
              </p:cNvSpPr>
              <p:nvPr/>
            </p:nvSpPr>
            <p:spPr bwMode="auto">
              <a:xfrm>
                <a:off x="3002212" y="3046414"/>
                <a:ext cx="220663" cy="404812"/>
              </a:xfrm>
              <a:custGeom>
                <a:avLst/>
                <a:gdLst/>
                <a:ahLst/>
                <a:cxnLst>
                  <a:cxn ang="0">
                    <a:pos x="74" y="0"/>
                  </a:cxn>
                  <a:cxn ang="0">
                    <a:pos x="101" y="4"/>
                  </a:cxn>
                  <a:cxn ang="0">
                    <a:pos x="116" y="12"/>
                  </a:cxn>
                  <a:cxn ang="0">
                    <a:pos x="124" y="23"/>
                  </a:cxn>
                  <a:cxn ang="0">
                    <a:pos x="128" y="27"/>
                  </a:cxn>
                  <a:cxn ang="0">
                    <a:pos x="89" y="19"/>
                  </a:cxn>
                  <a:cxn ang="0">
                    <a:pos x="62" y="23"/>
                  </a:cxn>
                  <a:cxn ang="0">
                    <a:pos x="39" y="35"/>
                  </a:cxn>
                  <a:cxn ang="0">
                    <a:pos x="27" y="50"/>
                  </a:cxn>
                  <a:cxn ang="0">
                    <a:pos x="16" y="66"/>
                  </a:cxn>
                  <a:cxn ang="0">
                    <a:pos x="12" y="78"/>
                  </a:cxn>
                  <a:cxn ang="0">
                    <a:pos x="16" y="248"/>
                  </a:cxn>
                  <a:cxn ang="0">
                    <a:pos x="139" y="232"/>
                  </a:cxn>
                  <a:cxn ang="0">
                    <a:pos x="124" y="240"/>
                  </a:cxn>
                  <a:cxn ang="0">
                    <a:pos x="4" y="255"/>
                  </a:cxn>
                  <a:cxn ang="0">
                    <a:pos x="0" y="159"/>
                  </a:cxn>
                  <a:cxn ang="0">
                    <a:pos x="4" y="70"/>
                  </a:cxn>
                  <a:cxn ang="0">
                    <a:pos x="4" y="58"/>
                  </a:cxn>
                  <a:cxn ang="0">
                    <a:pos x="8" y="50"/>
                  </a:cxn>
                  <a:cxn ang="0">
                    <a:pos x="12" y="39"/>
                  </a:cxn>
                  <a:cxn ang="0">
                    <a:pos x="19" y="31"/>
                  </a:cxn>
                  <a:cxn ang="0">
                    <a:pos x="27" y="19"/>
                  </a:cxn>
                  <a:cxn ang="0">
                    <a:pos x="35" y="16"/>
                  </a:cxn>
                  <a:cxn ang="0">
                    <a:pos x="39" y="12"/>
                  </a:cxn>
                  <a:cxn ang="0">
                    <a:pos x="39" y="8"/>
                  </a:cxn>
                  <a:cxn ang="0">
                    <a:pos x="74" y="0"/>
                  </a:cxn>
                </a:cxnLst>
                <a:rect l="0" t="0" r="r" b="b"/>
                <a:pathLst>
                  <a:path w="139" h="255">
                    <a:moveTo>
                      <a:pt x="74" y="0"/>
                    </a:moveTo>
                    <a:lnTo>
                      <a:pt x="101" y="4"/>
                    </a:lnTo>
                    <a:lnTo>
                      <a:pt x="116" y="12"/>
                    </a:lnTo>
                    <a:lnTo>
                      <a:pt x="124" y="23"/>
                    </a:lnTo>
                    <a:lnTo>
                      <a:pt x="128" y="27"/>
                    </a:lnTo>
                    <a:lnTo>
                      <a:pt x="89" y="19"/>
                    </a:lnTo>
                    <a:lnTo>
                      <a:pt x="62" y="23"/>
                    </a:lnTo>
                    <a:lnTo>
                      <a:pt x="39" y="35"/>
                    </a:lnTo>
                    <a:lnTo>
                      <a:pt x="27" y="50"/>
                    </a:lnTo>
                    <a:lnTo>
                      <a:pt x="16" y="66"/>
                    </a:lnTo>
                    <a:lnTo>
                      <a:pt x="12" y="78"/>
                    </a:lnTo>
                    <a:lnTo>
                      <a:pt x="16" y="248"/>
                    </a:lnTo>
                    <a:lnTo>
                      <a:pt x="139" y="232"/>
                    </a:lnTo>
                    <a:lnTo>
                      <a:pt x="124" y="240"/>
                    </a:lnTo>
                    <a:lnTo>
                      <a:pt x="4" y="255"/>
                    </a:lnTo>
                    <a:lnTo>
                      <a:pt x="0" y="159"/>
                    </a:lnTo>
                    <a:lnTo>
                      <a:pt x="4" y="70"/>
                    </a:lnTo>
                    <a:lnTo>
                      <a:pt x="4" y="58"/>
                    </a:lnTo>
                    <a:lnTo>
                      <a:pt x="8" y="50"/>
                    </a:lnTo>
                    <a:lnTo>
                      <a:pt x="12" y="39"/>
                    </a:lnTo>
                    <a:lnTo>
                      <a:pt x="19" y="31"/>
                    </a:lnTo>
                    <a:lnTo>
                      <a:pt x="27" y="19"/>
                    </a:lnTo>
                    <a:lnTo>
                      <a:pt x="35" y="16"/>
                    </a:lnTo>
                    <a:lnTo>
                      <a:pt x="39" y="12"/>
                    </a:lnTo>
                    <a:lnTo>
                      <a:pt x="39" y="8"/>
                    </a:lnTo>
                    <a:lnTo>
                      <a:pt x="74"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9" name="Freeform 65"/>
              <p:cNvSpPr>
                <a:spLocks/>
              </p:cNvSpPr>
              <p:nvPr/>
            </p:nvSpPr>
            <p:spPr bwMode="auto">
              <a:xfrm>
                <a:off x="3629275" y="3125789"/>
                <a:ext cx="49213" cy="449262"/>
              </a:xfrm>
              <a:custGeom>
                <a:avLst/>
                <a:gdLst/>
                <a:ahLst/>
                <a:cxnLst>
                  <a:cxn ang="0">
                    <a:pos x="0" y="0"/>
                  </a:cxn>
                  <a:cxn ang="0">
                    <a:pos x="0" y="0"/>
                  </a:cxn>
                  <a:cxn ang="0">
                    <a:pos x="8" y="4"/>
                  </a:cxn>
                  <a:cxn ang="0">
                    <a:pos x="15" y="16"/>
                  </a:cxn>
                  <a:cxn ang="0">
                    <a:pos x="23" y="31"/>
                  </a:cxn>
                  <a:cxn ang="0">
                    <a:pos x="31" y="58"/>
                  </a:cxn>
                  <a:cxn ang="0">
                    <a:pos x="31" y="101"/>
                  </a:cxn>
                  <a:cxn ang="0">
                    <a:pos x="31" y="283"/>
                  </a:cxn>
                  <a:cxn ang="0">
                    <a:pos x="4" y="260"/>
                  </a:cxn>
                  <a:cxn ang="0">
                    <a:pos x="4" y="244"/>
                  </a:cxn>
                  <a:cxn ang="0">
                    <a:pos x="27" y="271"/>
                  </a:cxn>
                  <a:cxn ang="0">
                    <a:pos x="27" y="117"/>
                  </a:cxn>
                  <a:cxn ang="0">
                    <a:pos x="27" y="70"/>
                  </a:cxn>
                  <a:cxn ang="0">
                    <a:pos x="19" y="43"/>
                  </a:cxn>
                  <a:cxn ang="0">
                    <a:pos x="15" y="24"/>
                  </a:cxn>
                  <a:cxn ang="0">
                    <a:pos x="8" y="16"/>
                  </a:cxn>
                  <a:cxn ang="0">
                    <a:pos x="0" y="12"/>
                  </a:cxn>
                  <a:cxn ang="0">
                    <a:pos x="0" y="12"/>
                  </a:cxn>
                  <a:cxn ang="0">
                    <a:pos x="0" y="0"/>
                  </a:cxn>
                </a:cxnLst>
                <a:rect l="0" t="0" r="r" b="b"/>
                <a:pathLst>
                  <a:path w="31" h="283">
                    <a:moveTo>
                      <a:pt x="0" y="0"/>
                    </a:moveTo>
                    <a:lnTo>
                      <a:pt x="0" y="0"/>
                    </a:lnTo>
                    <a:lnTo>
                      <a:pt x="8" y="4"/>
                    </a:lnTo>
                    <a:lnTo>
                      <a:pt x="15" y="16"/>
                    </a:lnTo>
                    <a:lnTo>
                      <a:pt x="23" y="31"/>
                    </a:lnTo>
                    <a:lnTo>
                      <a:pt x="31" y="58"/>
                    </a:lnTo>
                    <a:lnTo>
                      <a:pt x="31" y="101"/>
                    </a:lnTo>
                    <a:lnTo>
                      <a:pt x="31" y="283"/>
                    </a:lnTo>
                    <a:lnTo>
                      <a:pt x="4" y="260"/>
                    </a:lnTo>
                    <a:lnTo>
                      <a:pt x="4" y="244"/>
                    </a:lnTo>
                    <a:lnTo>
                      <a:pt x="27" y="271"/>
                    </a:lnTo>
                    <a:lnTo>
                      <a:pt x="27" y="117"/>
                    </a:lnTo>
                    <a:lnTo>
                      <a:pt x="27" y="70"/>
                    </a:lnTo>
                    <a:lnTo>
                      <a:pt x="19" y="43"/>
                    </a:lnTo>
                    <a:lnTo>
                      <a:pt x="15" y="24"/>
                    </a:lnTo>
                    <a:lnTo>
                      <a:pt x="8" y="16"/>
                    </a:lnTo>
                    <a:lnTo>
                      <a:pt x="0" y="12"/>
                    </a:lnTo>
                    <a:lnTo>
                      <a:pt x="0" y="12"/>
                    </a:lnTo>
                    <a:lnTo>
                      <a:pt x="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0" name="Freeform 66"/>
              <p:cNvSpPr>
                <a:spLocks/>
              </p:cNvSpPr>
              <p:nvPr/>
            </p:nvSpPr>
            <p:spPr bwMode="auto">
              <a:xfrm>
                <a:off x="3708650" y="3213101"/>
                <a:ext cx="55563" cy="441325"/>
              </a:xfrm>
              <a:custGeom>
                <a:avLst/>
                <a:gdLst/>
                <a:ahLst/>
                <a:cxnLst>
                  <a:cxn ang="0">
                    <a:pos x="0" y="0"/>
                  </a:cxn>
                  <a:cxn ang="0">
                    <a:pos x="4" y="0"/>
                  </a:cxn>
                  <a:cxn ang="0">
                    <a:pos x="8" y="3"/>
                  </a:cxn>
                  <a:cxn ang="0">
                    <a:pos x="16" y="11"/>
                  </a:cxn>
                  <a:cxn ang="0">
                    <a:pos x="27" y="27"/>
                  </a:cxn>
                  <a:cxn ang="0">
                    <a:pos x="31" y="58"/>
                  </a:cxn>
                  <a:cxn ang="0">
                    <a:pos x="35" y="100"/>
                  </a:cxn>
                  <a:cxn ang="0">
                    <a:pos x="35" y="278"/>
                  </a:cxn>
                  <a:cxn ang="0">
                    <a:pos x="8" y="255"/>
                  </a:cxn>
                  <a:cxn ang="0">
                    <a:pos x="8" y="243"/>
                  </a:cxn>
                  <a:cxn ang="0">
                    <a:pos x="31" y="267"/>
                  </a:cxn>
                  <a:cxn ang="0">
                    <a:pos x="31" y="112"/>
                  </a:cxn>
                  <a:cxn ang="0">
                    <a:pos x="27" y="69"/>
                  </a:cxn>
                  <a:cxn ang="0">
                    <a:pos x="23" y="38"/>
                  </a:cxn>
                  <a:cxn ang="0">
                    <a:pos x="16" y="23"/>
                  </a:cxn>
                  <a:cxn ang="0">
                    <a:pos x="8" y="11"/>
                  </a:cxn>
                  <a:cxn ang="0">
                    <a:pos x="4" y="7"/>
                  </a:cxn>
                  <a:cxn ang="0">
                    <a:pos x="0" y="7"/>
                  </a:cxn>
                  <a:cxn ang="0">
                    <a:pos x="0" y="0"/>
                  </a:cxn>
                </a:cxnLst>
                <a:rect l="0" t="0" r="r" b="b"/>
                <a:pathLst>
                  <a:path w="35" h="278">
                    <a:moveTo>
                      <a:pt x="0" y="0"/>
                    </a:moveTo>
                    <a:lnTo>
                      <a:pt x="4" y="0"/>
                    </a:lnTo>
                    <a:lnTo>
                      <a:pt x="8" y="3"/>
                    </a:lnTo>
                    <a:lnTo>
                      <a:pt x="16" y="11"/>
                    </a:lnTo>
                    <a:lnTo>
                      <a:pt x="27" y="27"/>
                    </a:lnTo>
                    <a:lnTo>
                      <a:pt x="31" y="58"/>
                    </a:lnTo>
                    <a:lnTo>
                      <a:pt x="35" y="100"/>
                    </a:lnTo>
                    <a:lnTo>
                      <a:pt x="35" y="278"/>
                    </a:lnTo>
                    <a:lnTo>
                      <a:pt x="8" y="255"/>
                    </a:lnTo>
                    <a:lnTo>
                      <a:pt x="8" y="243"/>
                    </a:lnTo>
                    <a:lnTo>
                      <a:pt x="31" y="267"/>
                    </a:lnTo>
                    <a:lnTo>
                      <a:pt x="31" y="112"/>
                    </a:lnTo>
                    <a:lnTo>
                      <a:pt x="27" y="69"/>
                    </a:lnTo>
                    <a:lnTo>
                      <a:pt x="23" y="38"/>
                    </a:lnTo>
                    <a:lnTo>
                      <a:pt x="16" y="23"/>
                    </a:lnTo>
                    <a:lnTo>
                      <a:pt x="8" y="11"/>
                    </a:lnTo>
                    <a:lnTo>
                      <a:pt x="4" y="7"/>
                    </a:lnTo>
                    <a:lnTo>
                      <a:pt x="0" y="7"/>
                    </a:lnTo>
                    <a:lnTo>
                      <a:pt x="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1" name="Freeform 67"/>
              <p:cNvSpPr>
                <a:spLocks/>
              </p:cNvSpPr>
              <p:nvPr/>
            </p:nvSpPr>
            <p:spPr bwMode="auto">
              <a:xfrm>
                <a:off x="3783262" y="3279776"/>
                <a:ext cx="47625" cy="449262"/>
              </a:xfrm>
              <a:custGeom>
                <a:avLst/>
                <a:gdLst/>
                <a:ahLst/>
                <a:cxnLst>
                  <a:cxn ang="0">
                    <a:pos x="0" y="0"/>
                  </a:cxn>
                  <a:cxn ang="0">
                    <a:pos x="0" y="0"/>
                  </a:cxn>
                  <a:cxn ang="0">
                    <a:pos x="7" y="4"/>
                  </a:cxn>
                  <a:cxn ang="0">
                    <a:pos x="15" y="12"/>
                  </a:cxn>
                  <a:cxn ang="0">
                    <a:pos x="23" y="31"/>
                  </a:cxn>
                  <a:cxn ang="0">
                    <a:pos x="30" y="58"/>
                  </a:cxn>
                  <a:cxn ang="0">
                    <a:pos x="30" y="101"/>
                  </a:cxn>
                  <a:cxn ang="0">
                    <a:pos x="30" y="283"/>
                  </a:cxn>
                  <a:cxn ang="0">
                    <a:pos x="7" y="256"/>
                  </a:cxn>
                  <a:cxn ang="0">
                    <a:pos x="3" y="244"/>
                  </a:cxn>
                  <a:cxn ang="0">
                    <a:pos x="27" y="271"/>
                  </a:cxn>
                  <a:cxn ang="0">
                    <a:pos x="30" y="116"/>
                  </a:cxn>
                  <a:cxn ang="0">
                    <a:pos x="27" y="70"/>
                  </a:cxn>
                  <a:cxn ang="0">
                    <a:pos x="23" y="43"/>
                  </a:cxn>
                  <a:cxn ang="0">
                    <a:pos x="15" y="23"/>
                  </a:cxn>
                  <a:cxn ang="0">
                    <a:pos x="7" y="16"/>
                  </a:cxn>
                  <a:cxn ang="0">
                    <a:pos x="0" y="12"/>
                  </a:cxn>
                  <a:cxn ang="0">
                    <a:pos x="0" y="12"/>
                  </a:cxn>
                  <a:cxn ang="0">
                    <a:pos x="0" y="0"/>
                  </a:cxn>
                </a:cxnLst>
                <a:rect l="0" t="0" r="r" b="b"/>
                <a:pathLst>
                  <a:path w="30" h="283">
                    <a:moveTo>
                      <a:pt x="0" y="0"/>
                    </a:moveTo>
                    <a:lnTo>
                      <a:pt x="0" y="0"/>
                    </a:lnTo>
                    <a:lnTo>
                      <a:pt x="7" y="4"/>
                    </a:lnTo>
                    <a:lnTo>
                      <a:pt x="15" y="12"/>
                    </a:lnTo>
                    <a:lnTo>
                      <a:pt x="23" y="31"/>
                    </a:lnTo>
                    <a:lnTo>
                      <a:pt x="30" y="58"/>
                    </a:lnTo>
                    <a:lnTo>
                      <a:pt x="30" y="101"/>
                    </a:lnTo>
                    <a:lnTo>
                      <a:pt x="30" y="283"/>
                    </a:lnTo>
                    <a:lnTo>
                      <a:pt x="7" y="256"/>
                    </a:lnTo>
                    <a:lnTo>
                      <a:pt x="3" y="244"/>
                    </a:lnTo>
                    <a:lnTo>
                      <a:pt x="27" y="271"/>
                    </a:lnTo>
                    <a:lnTo>
                      <a:pt x="30" y="116"/>
                    </a:lnTo>
                    <a:lnTo>
                      <a:pt x="27" y="70"/>
                    </a:lnTo>
                    <a:lnTo>
                      <a:pt x="23" y="43"/>
                    </a:lnTo>
                    <a:lnTo>
                      <a:pt x="15" y="23"/>
                    </a:lnTo>
                    <a:lnTo>
                      <a:pt x="7" y="16"/>
                    </a:lnTo>
                    <a:lnTo>
                      <a:pt x="0" y="12"/>
                    </a:lnTo>
                    <a:lnTo>
                      <a:pt x="0" y="12"/>
                    </a:lnTo>
                    <a:lnTo>
                      <a:pt x="0"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2" name="Freeform 68"/>
              <p:cNvSpPr>
                <a:spLocks/>
              </p:cNvSpPr>
              <p:nvPr/>
            </p:nvSpPr>
            <p:spPr bwMode="auto">
              <a:xfrm>
                <a:off x="1221037" y="4127501"/>
                <a:ext cx="3551238" cy="325437"/>
              </a:xfrm>
              <a:custGeom>
                <a:avLst/>
                <a:gdLst/>
                <a:ahLst/>
                <a:cxnLst>
                  <a:cxn ang="0">
                    <a:pos x="1126" y="0"/>
                  </a:cxn>
                  <a:cxn ang="0">
                    <a:pos x="1277" y="4"/>
                  </a:cxn>
                  <a:cxn ang="0">
                    <a:pos x="1424" y="16"/>
                  </a:cxn>
                  <a:cxn ang="0">
                    <a:pos x="1563" y="31"/>
                  </a:cxn>
                  <a:cxn ang="0">
                    <a:pos x="1691" y="54"/>
                  </a:cxn>
                  <a:cxn ang="0">
                    <a:pos x="1811" y="77"/>
                  </a:cxn>
                  <a:cxn ang="0">
                    <a:pos x="1915" y="101"/>
                  </a:cxn>
                  <a:cxn ang="0">
                    <a:pos x="2008" y="128"/>
                  </a:cxn>
                  <a:cxn ang="0">
                    <a:pos x="2089" y="151"/>
                  </a:cxn>
                  <a:cxn ang="0">
                    <a:pos x="2151" y="170"/>
                  </a:cxn>
                  <a:cxn ang="0">
                    <a:pos x="2198" y="190"/>
                  </a:cxn>
                  <a:cxn ang="0">
                    <a:pos x="2229" y="201"/>
                  </a:cxn>
                  <a:cxn ang="0">
                    <a:pos x="2237" y="205"/>
                  </a:cxn>
                  <a:cxn ang="0">
                    <a:pos x="2225" y="201"/>
                  </a:cxn>
                  <a:cxn ang="0">
                    <a:pos x="2190" y="194"/>
                  </a:cxn>
                  <a:cxn ang="0">
                    <a:pos x="2136" y="178"/>
                  </a:cxn>
                  <a:cxn ang="0">
                    <a:pos x="2062" y="166"/>
                  </a:cxn>
                  <a:cxn ang="0">
                    <a:pos x="1970" y="147"/>
                  </a:cxn>
                  <a:cxn ang="0">
                    <a:pos x="1857" y="132"/>
                  </a:cxn>
                  <a:cxn ang="0">
                    <a:pos x="1733" y="112"/>
                  </a:cxn>
                  <a:cxn ang="0">
                    <a:pos x="1598" y="97"/>
                  </a:cxn>
                  <a:cxn ang="0">
                    <a:pos x="1451" y="85"/>
                  </a:cxn>
                  <a:cxn ang="0">
                    <a:pos x="1292" y="77"/>
                  </a:cxn>
                  <a:cxn ang="0">
                    <a:pos x="1126" y="74"/>
                  </a:cxn>
                  <a:cxn ang="0">
                    <a:pos x="991" y="74"/>
                  </a:cxn>
                  <a:cxn ang="0">
                    <a:pos x="855" y="81"/>
                  </a:cxn>
                  <a:cxn ang="0">
                    <a:pos x="724" y="93"/>
                  </a:cxn>
                  <a:cxn ang="0">
                    <a:pos x="596" y="105"/>
                  </a:cxn>
                  <a:cxn ang="0">
                    <a:pos x="472" y="120"/>
                  </a:cxn>
                  <a:cxn ang="0">
                    <a:pos x="360" y="139"/>
                  </a:cxn>
                  <a:cxn ang="0">
                    <a:pos x="259" y="155"/>
                  </a:cxn>
                  <a:cxn ang="0">
                    <a:pos x="170" y="170"/>
                  </a:cxn>
                  <a:cxn ang="0">
                    <a:pos x="101" y="182"/>
                  </a:cxn>
                  <a:cxn ang="0">
                    <a:pos x="46" y="194"/>
                  </a:cxn>
                  <a:cxn ang="0">
                    <a:pos x="12" y="201"/>
                  </a:cxn>
                  <a:cxn ang="0">
                    <a:pos x="0" y="205"/>
                  </a:cxn>
                  <a:cxn ang="0">
                    <a:pos x="12" y="201"/>
                  </a:cxn>
                  <a:cxn ang="0">
                    <a:pos x="39" y="190"/>
                  </a:cxn>
                  <a:cxn ang="0">
                    <a:pos x="89" y="170"/>
                  </a:cxn>
                  <a:cxn ang="0">
                    <a:pos x="151" y="151"/>
                  </a:cxn>
                  <a:cxn ang="0">
                    <a:pos x="232" y="128"/>
                  </a:cxn>
                  <a:cxn ang="0">
                    <a:pos x="329" y="101"/>
                  </a:cxn>
                  <a:cxn ang="0">
                    <a:pos x="433" y="77"/>
                  </a:cxn>
                  <a:cxn ang="0">
                    <a:pos x="553" y="54"/>
                  </a:cxn>
                  <a:cxn ang="0">
                    <a:pos x="685" y="31"/>
                  </a:cxn>
                  <a:cxn ang="0">
                    <a:pos x="824" y="16"/>
                  </a:cxn>
                  <a:cxn ang="0">
                    <a:pos x="971" y="4"/>
                  </a:cxn>
                  <a:cxn ang="0">
                    <a:pos x="1126" y="0"/>
                  </a:cxn>
                </a:cxnLst>
                <a:rect l="0" t="0" r="r" b="b"/>
                <a:pathLst>
                  <a:path w="2237" h="205">
                    <a:moveTo>
                      <a:pt x="1126" y="0"/>
                    </a:moveTo>
                    <a:lnTo>
                      <a:pt x="1277" y="4"/>
                    </a:lnTo>
                    <a:lnTo>
                      <a:pt x="1424" y="16"/>
                    </a:lnTo>
                    <a:lnTo>
                      <a:pt x="1563" y="31"/>
                    </a:lnTo>
                    <a:lnTo>
                      <a:pt x="1691" y="54"/>
                    </a:lnTo>
                    <a:lnTo>
                      <a:pt x="1811" y="77"/>
                    </a:lnTo>
                    <a:lnTo>
                      <a:pt x="1915" y="101"/>
                    </a:lnTo>
                    <a:lnTo>
                      <a:pt x="2008" y="128"/>
                    </a:lnTo>
                    <a:lnTo>
                      <a:pt x="2089" y="151"/>
                    </a:lnTo>
                    <a:lnTo>
                      <a:pt x="2151" y="170"/>
                    </a:lnTo>
                    <a:lnTo>
                      <a:pt x="2198" y="190"/>
                    </a:lnTo>
                    <a:lnTo>
                      <a:pt x="2229" y="201"/>
                    </a:lnTo>
                    <a:lnTo>
                      <a:pt x="2237" y="205"/>
                    </a:lnTo>
                    <a:lnTo>
                      <a:pt x="2225" y="201"/>
                    </a:lnTo>
                    <a:lnTo>
                      <a:pt x="2190" y="194"/>
                    </a:lnTo>
                    <a:lnTo>
                      <a:pt x="2136" y="178"/>
                    </a:lnTo>
                    <a:lnTo>
                      <a:pt x="2062" y="166"/>
                    </a:lnTo>
                    <a:lnTo>
                      <a:pt x="1970" y="147"/>
                    </a:lnTo>
                    <a:lnTo>
                      <a:pt x="1857" y="132"/>
                    </a:lnTo>
                    <a:lnTo>
                      <a:pt x="1733" y="112"/>
                    </a:lnTo>
                    <a:lnTo>
                      <a:pt x="1598" y="97"/>
                    </a:lnTo>
                    <a:lnTo>
                      <a:pt x="1451" y="85"/>
                    </a:lnTo>
                    <a:lnTo>
                      <a:pt x="1292" y="77"/>
                    </a:lnTo>
                    <a:lnTo>
                      <a:pt x="1126" y="74"/>
                    </a:lnTo>
                    <a:lnTo>
                      <a:pt x="991" y="74"/>
                    </a:lnTo>
                    <a:lnTo>
                      <a:pt x="855" y="81"/>
                    </a:lnTo>
                    <a:lnTo>
                      <a:pt x="724" y="93"/>
                    </a:lnTo>
                    <a:lnTo>
                      <a:pt x="596" y="105"/>
                    </a:lnTo>
                    <a:lnTo>
                      <a:pt x="472" y="120"/>
                    </a:lnTo>
                    <a:lnTo>
                      <a:pt x="360" y="139"/>
                    </a:lnTo>
                    <a:lnTo>
                      <a:pt x="259" y="155"/>
                    </a:lnTo>
                    <a:lnTo>
                      <a:pt x="170" y="170"/>
                    </a:lnTo>
                    <a:lnTo>
                      <a:pt x="101" y="182"/>
                    </a:lnTo>
                    <a:lnTo>
                      <a:pt x="46" y="194"/>
                    </a:lnTo>
                    <a:lnTo>
                      <a:pt x="12" y="201"/>
                    </a:lnTo>
                    <a:lnTo>
                      <a:pt x="0" y="205"/>
                    </a:lnTo>
                    <a:lnTo>
                      <a:pt x="12" y="201"/>
                    </a:lnTo>
                    <a:lnTo>
                      <a:pt x="39" y="190"/>
                    </a:lnTo>
                    <a:lnTo>
                      <a:pt x="89" y="170"/>
                    </a:lnTo>
                    <a:lnTo>
                      <a:pt x="151" y="151"/>
                    </a:lnTo>
                    <a:lnTo>
                      <a:pt x="232" y="128"/>
                    </a:lnTo>
                    <a:lnTo>
                      <a:pt x="329" y="101"/>
                    </a:lnTo>
                    <a:lnTo>
                      <a:pt x="433" y="77"/>
                    </a:lnTo>
                    <a:lnTo>
                      <a:pt x="553" y="54"/>
                    </a:lnTo>
                    <a:lnTo>
                      <a:pt x="685" y="31"/>
                    </a:lnTo>
                    <a:lnTo>
                      <a:pt x="824" y="16"/>
                    </a:lnTo>
                    <a:lnTo>
                      <a:pt x="971" y="4"/>
                    </a:lnTo>
                    <a:lnTo>
                      <a:pt x="1126"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grpSp>
        <p:nvGrpSpPr>
          <p:cNvPr id="76" name="Group 75"/>
          <p:cNvGrpSpPr/>
          <p:nvPr/>
        </p:nvGrpSpPr>
        <p:grpSpPr>
          <a:xfrm>
            <a:off x="1095594" y="16219614"/>
            <a:ext cx="11519590" cy="12785948"/>
            <a:chOff x="1422872" y="16468539"/>
            <a:chExt cx="10941694" cy="12320312"/>
          </a:xfrm>
        </p:grpSpPr>
        <p:pic>
          <p:nvPicPr>
            <p:cNvPr id="3" name="Picture 4" descr="E:\Users\Daniel\Desktop\SEM April 18 2013\But4-5 -2.tif"/>
            <p:cNvPicPr>
              <a:picLocks noChangeAspect="1" noChangeArrowheads="1"/>
            </p:cNvPicPr>
            <p:nvPr/>
          </p:nvPicPr>
          <p:blipFill>
            <a:blip r:embed="rId3" cstate="print"/>
            <a:srcRect/>
            <a:stretch>
              <a:fillRect/>
            </a:stretch>
          </p:blipFill>
          <p:spPr bwMode="auto">
            <a:xfrm>
              <a:off x="2073003" y="20983351"/>
              <a:ext cx="4946025" cy="3336365"/>
            </a:xfrm>
            <a:prstGeom prst="rect">
              <a:avLst/>
            </a:prstGeom>
            <a:noFill/>
          </p:spPr>
        </p:pic>
        <p:pic>
          <p:nvPicPr>
            <p:cNvPr id="5" name="Picture 6" descr="E:\Users\Daniel\Desktop\SEM April 18 2013\Pent4-5 -3.tif"/>
            <p:cNvPicPr>
              <a:picLocks noChangeAspect="1" noChangeArrowheads="1"/>
            </p:cNvPicPr>
            <p:nvPr/>
          </p:nvPicPr>
          <p:blipFill>
            <a:blip r:embed="rId4" cstate="print"/>
            <a:srcRect/>
            <a:stretch>
              <a:fillRect/>
            </a:stretch>
          </p:blipFill>
          <p:spPr bwMode="auto">
            <a:xfrm>
              <a:off x="2073003" y="24631320"/>
              <a:ext cx="4946025" cy="3336365"/>
            </a:xfrm>
            <a:prstGeom prst="rect">
              <a:avLst/>
            </a:prstGeom>
            <a:noFill/>
          </p:spPr>
        </p:pic>
        <p:pic>
          <p:nvPicPr>
            <p:cNvPr id="6" name="Picture 7" descr="E:\Users\Daniel\Desktop\SEM April 18 2013\PENT9-1.TIF"/>
            <p:cNvPicPr>
              <a:picLocks noChangeAspect="1" noChangeArrowheads="1"/>
            </p:cNvPicPr>
            <p:nvPr/>
          </p:nvPicPr>
          <p:blipFill>
            <a:blip r:embed="rId5" cstate="print"/>
            <a:srcRect/>
            <a:stretch>
              <a:fillRect/>
            </a:stretch>
          </p:blipFill>
          <p:spPr bwMode="auto">
            <a:xfrm>
              <a:off x="7418541" y="24631320"/>
              <a:ext cx="4946025" cy="3336365"/>
            </a:xfrm>
            <a:prstGeom prst="rect">
              <a:avLst/>
            </a:prstGeom>
            <a:noFill/>
          </p:spPr>
        </p:pic>
        <p:pic>
          <p:nvPicPr>
            <p:cNvPr id="7" name="Picture 8" descr="E:\Users\Daniel\Desktop\SEM April 18 2013\Prop4-5 -3.tif"/>
            <p:cNvPicPr>
              <a:picLocks noChangeAspect="1" noChangeArrowheads="1"/>
            </p:cNvPicPr>
            <p:nvPr/>
          </p:nvPicPr>
          <p:blipFill>
            <a:blip r:embed="rId6" cstate="print"/>
            <a:srcRect/>
            <a:stretch>
              <a:fillRect/>
            </a:stretch>
          </p:blipFill>
          <p:spPr bwMode="auto">
            <a:xfrm>
              <a:off x="2073003" y="17335383"/>
              <a:ext cx="4946025" cy="3336365"/>
            </a:xfrm>
            <a:prstGeom prst="rect">
              <a:avLst/>
            </a:prstGeom>
            <a:noFill/>
          </p:spPr>
        </p:pic>
        <p:pic>
          <p:nvPicPr>
            <p:cNvPr id="50" name="Picture 3" descr="E:\Users\Daniel\Desktop\SEM April 18 2013\PROP9-5.TIF"/>
            <p:cNvPicPr>
              <a:picLocks noChangeAspect="1" noChangeArrowheads="1"/>
            </p:cNvPicPr>
            <p:nvPr/>
          </p:nvPicPr>
          <p:blipFill>
            <a:blip r:embed="rId7" cstate="print"/>
            <a:srcRect/>
            <a:stretch>
              <a:fillRect/>
            </a:stretch>
          </p:blipFill>
          <p:spPr bwMode="auto">
            <a:xfrm>
              <a:off x="7418541" y="17335383"/>
              <a:ext cx="4946025" cy="3336365"/>
            </a:xfrm>
            <a:prstGeom prst="rect">
              <a:avLst/>
            </a:prstGeom>
            <a:noFill/>
          </p:spPr>
        </p:pic>
        <p:pic>
          <p:nvPicPr>
            <p:cNvPr id="52" name="Picture 5" descr="E:\Users\Daniel\Desktop\SEM April 18 2013\BUT9-3.TIF"/>
            <p:cNvPicPr>
              <a:picLocks noChangeAspect="1" noChangeArrowheads="1"/>
            </p:cNvPicPr>
            <p:nvPr/>
          </p:nvPicPr>
          <p:blipFill>
            <a:blip r:embed="rId8" cstate="print"/>
            <a:srcRect/>
            <a:stretch>
              <a:fillRect/>
            </a:stretch>
          </p:blipFill>
          <p:spPr bwMode="auto">
            <a:xfrm>
              <a:off x="7418541" y="20983351"/>
              <a:ext cx="4946025" cy="3336365"/>
            </a:xfrm>
            <a:prstGeom prst="rect">
              <a:avLst/>
            </a:prstGeom>
            <a:noFill/>
          </p:spPr>
        </p:pic>
        <p:sp>
          <p:nvSpPr>
            <p:cNvPr id="54" name="TextBox 53"/>
            <p:cNvSpPr txBox="1"/>
            <p:nvPr/>
          </p:nvSpPr>
          <p:spPr>
            <a:xfrm rot="16200000">
              <a:off x="-764735" y="18710820"/>
              <a:ext cx="5007781" cy="523220"/>
            </a:xfrm>
            <a:prstGeom prst="rect">
              <a:avLst/>
            </a:prstGeom>
            <a:noFill/>
          </p:spPr>
          <p:txBody>
            <a:bodyPr wrap="square" rtlCol="0">
              <a:spAutoFit/>
            </a:bodyPr>
            <a:lstStyle/>
            <a:p>
              <a:pPr algn="ctr"/>
              <a:r>
                <a:rPr lang="en-US" sz="2800" dirty="0" smtClean="0"/>
                <a:t>n-</a:t>
              </a:r>
              <a:r>
                <a:rPr lang="en-US" sz="2800" dirty="0" err="1" smtClean="0"/>
                <a:t>Propanol</a:t>
              </a:r>
              <a:r>
                <a:rPr lang="en-US" sz="2800" dirty="0" smtClean="0"/>
                <a:t> Addition</a:t>
              </a:r>
              <a:endParaRPr lang="en-US" sz="2800" dirty="0"/>
            </a:p>
          </p:txBody>
        </p:sp>
        <p:sp>
          <p:nvSpPr>
            <p:cNvPr id="55" name="TextBox 54"/>
            <p:cNvSpPr txBox="1"/>
            <p:nvPr/>
          </p:nvSpPr>
          <p:spPr>
            <a:xfrm rot="16200000">
              <a:off x="-709093" y="22427120"/>
              <a:ext cx="4896497" cy="523220"/>
            </a:xfrm>
            <a:prstGeom prst="rect">
              <a:avLst/>
            </a:prstGeom>
            <a:noFill/>
          </p:spPr>
          <p:txBody>
            <a:bodyPr wrap="square" rtlCol="0">
              <a:spAutoFit/>
            </a:bodyPr>
            <a:lstStyle/>
            <a:p>
              <a:pPr algn="ctr"/>
              <a:r>
                <a:rPr lang="en-US" sz="2800" dirty="0" smtClean="0"/>
                <a:t>n-</a:t>
              </a:r>
              <a:r>
                <a:rPr lang="en-US" sz="2800" dirty="0" err="1" smtClean="0"/>
                <a:t>Butanol</a:t>
              </a:r>
              <a:r>
                <a:rPr lang="en-US" sz="2800" dirty="0" smtClean="0"/>
                <a:t> Addition</a:t>
              </a:r>
              <a:endParaRPr lang="en-US" sz="2800" dirty="0"/>
            </a:p>
          </p:txBody>
        </p:sp>
        <p:sp>
          <p:nvSpPr>
            <p:cNvPr id="56" name="TextBox 55"/>
            <p:cNvSpPr txBox="1"/>
            <p:nvPr/>
          </p:nvSpPr>
          <p:spPr>
            <a:xfrm rot="16200000">
              <a:off x="-791588" y="26051172"/>
              <a:ext cx="4952139" cy="523220"/>
            </a:xfrm>
            <a:prstGeom prst="rect">
              <a:avLst/>
            </a:prstGeom>
            <a:noFill/>
          </p:spPr>
          <p:txBody>
            <a:bodyPr wrap="square" rtlCol="0">
              <a:spAutoFit/>
            </a:bodyPr>
            <a:lstStyle/>
            <a:p>
              <a:pPr algn="ctr"/>
              <a:r>
                <a:rPr lang="en-US" sz="2800" dirty="0" smtClean="0"/>
                <a:t>n-</a:t>
              </a:r>
              <a:r>
                <a:rPr lang="en-US" sz="2800" dirty="0" err="1" smtClean="0"/>
                <a:t>Pentanol</a:t>
              </a:r>
              <a:r>
                <a:rPr lang="en-US" sz="2800" dirty="0" smtClean="0"/>
                <a:t> </a:t>
              </a:r>
              <a:r>
                <a:rPr lang="en-US" sz="2800" dirty="0" err="1" smtClean="0"/>
                <a:t>Additon</a:t>
              </a:r>
              <a:endParaRPr lang="en-US" sz="2800" dirty="0"/>
            </a:p>
          </p:txBody>
        </p:sp>
        <p:sp>
          <p:nvSpPr>
            <p:cNvPr id="58" name="TextBox 57"/>
            <p:cNvSpPr txBox="1"/>
            <p:nvPr/>
          </p:nvSpPr>
          <p:spPr>
            <a:xfrm>
              <a:off x="3576708" y="16613013"/>
              <a:ext cx="2069817" cy="646331"/>
            </a:xfrm>
            <a:prstGeom prst="rect">
              <a:avLst/>
            </a:prstGeom>
            <a:noFill/>
          </p:spPr>
          <p:txBody>
            <a:bodyPr wrap="square" rtlCol="0">
              <a:spAutoFit/>
            </a:bodyPr>
            <a:lstStyle/>
            <a:p>
              <a:pPr algn="ctr"/>
              <a:r>
                <a:rPr lang="en-US" sz="3600" dirty="0" smtClean="0"/>
                <a:t>4.5 %</a:t>
              </a:r>
              <a:endParaRPr lang="en-US" sz="3600" dirty="0"/>
            </a:p>
          </p:txBody>
        </p:sp>
        <p:sp>
          <p:nvSpPr>
            <p:cNvPr id="59" name="TextBox 58"/>
            <p:cNvSpPr txBox="1"/>
            <p:nvPr/>
          </p:nvSpPr>
          <p:spPr>
            <a:xfrm>
              <a:off x="8536005" y="16613013"/>
              <a:ext cx="2456058" cy="646331"/>
            </a:xfrm>
            <a:prstGeom prst="rect">
              <a:avLst/>
            </a:prstGeom>
            <a:noFill/>
          </p:spPr>
          <p:txBody>
            <a:bodyPr wrap="square" rtlCol="0">
              <a:spAutoFit/>
            </a:bodyPr>
            <a:lstStyle/>
            <a:p>
              <a:pPr algn="ctr"/>
              <a:r>
                <a:rPr lang="en-US" sz="3600" dirty="0" smtClean="0"/>
                <a:t>    9%</a:t>
              </a:r>
              <a:endParaRPr lang="en-US" sz="3600" dirty="0"/>
            </a:p>
          </p:txBody>
        </p:sp>
      </p:grpSp>
      <p:sp>
        <p:nvSpPr>
          <p:cNvPr id="74" name="Rectangle 73"/>
          <p:cNvSpPr/>
          <p:nvPr/>
        </p:nvSpPr>
        <p:spPr>
          <a:xfrm>
            <a:off x="21827613" y="27751348"/>
            <a:ext cx="13519282" cy="772651"/>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lIns="91418" tIns="45709" rIns="91418" bIns="45709" rtlCol="0" anchor="ctr"/>
          <a:lstStyle/>
          <a:p>
            <a:pPr algn="ctr"/>
            <a:endParaRPr lang="en-US"/>
          </a:p>
        </p:txBody>
      </p:sp>
      <p:sp>
        <p:nvSpPr>
          <p:cNvPr id="71" name="Rectangle 70"/>
          <p:cNvSpPr/>
          <p:nvPr/>
        </p:nvSpPr>
        <p:spPr>
          <a:xfrm>
            <a:off x="21899850" y="17744351"/>
            <a:ext cx="13393488" cy="898925"/>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lIns="91418" tIns="45709" rIns="91418" bIns="45709" rtlCol="0" anchor="ctr"/>
          <a:lstStyle/>
          <a:p>
            <a:pPr algn="ctr"/>
            <a:endParaRPr lang="en-US"/>
          </a:p>
        </p:txBody>
      </p:sp>
      <p:sp>
        <p:nvSpPr>
          <p:cNvPr id="69" name="Rectangle 68"/>
          <p:cNvSpPr/>
          <p:nvPr/>
        </p:nvSpPr>
        <p:spPr>
          <a:xfrm>
            <a:off x="1654152" y="4878405"/>
            <a:ext cx="4248472" cy="722370"/>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lIns="91418" tIns="45709" rIns="91418" bIns="45709" rtlCol="0" anchor="ctr"/>
          <a:lstStyle/>
          <a:p>
            <a:pPr algn="ctr"/>
            <a:endParaRPr lang="en-US"/>
          </a:p>
        </p:txBody>
      </p:sp>
      <p:sp>
        <p:nvSpPr>
          <p:cNvPr id="1027" name="Title 3"/>
          <p:cNvSpPr>
            <a:spLocks noGrp="1"/>
          </p:cNvSpPr>
          <p:nvPr>
            <p:ph type="title"/>
          </p:nvPr>
        </p:nvSpPr>
        <p:spPr>
          <a:xfrm>
            <a:off x="5265480" y="660847"/>
            <a:ext cx="26920064" cy="4243422"/>
          </a:xfrm>
        </p:spPr>
        <p:txBody>
          <a:bodyPr>
            <a:normAutofit/>
          </a:bodyPr>
          <a:lstStyle/>
          <a:p>
            <a:pPr>
              <a:lnSpc>
                <a:spcPct val="150000"/>
              </a:lnSpc>
            </a:pPr>
            <a:r>
              <a:rPr lang="en-US" sz="7000" b="1" dirty="0">
                <a:solidFill>
                  <a:schemeClr val="bg1"/>
                </a:solidFill>
              </a:rPr>
              <a:t>Synthesis of Copper Microspheres </a:t>
            </a:r>
            <a:r>
              <a:rPr lang="en-US" sz="7000" b="1" dirty="0" smtClean="0">
                <a:solidFill>
                  <a:schemeClr val="bg1"/>
                </a:solidFill>
              </a:rPr>
              <a:t>Via a Two-Phase System </a:t>
            </a:r>
            <a:r>
              <a:rPr lang="en-AU" sz="8600" dirty="0">
                <a:latin typeface="Calibri" pitchFamily="34" charset="0"/>
              </a:rPr>
              <a:t/>
            </a:r>
            <a:br>
              <a:rPr lang="en-AU" sz="8600" dirty="0">
                <a:latin typeface="Calibri" pitchFamily="34" charset="0"/>
              </a:rPr>
            </a:br>
            <a:r>
              <a:rPr lang="en-AU" sz="3700" u="sng" dirty="0">
                <a:solidFill>
                  <a:schemeClr val="bg1"/>
                </a:solidFill>
                <a:latin typeface="Calibri" pitchFamily="34" charset="0"/>
              </a:rPr>
              <a:t>Daniel Darcy</a:t>
            </a:r>
            <a:r>
              <a:rPr lang="en-AU" sz="3700" dirty="0" smtClean="0">
                <a:solidFill>
                  <a:schemeClr val="bg1"/>
                </a:solidFill>
                <a:latin typeface="Calibri" pitchFamily="34" charset="0"/>
              </a:rPr>
              <a:t>, Lea </a:t>
            </a:r>
            <a:r>
              <a:rPr lang="en-AU" sz="3700" dirty="0" err="1" smtClean="0">
                <a:solidFill>
                  <a:schemeClr val="bg1"/>
                </a:solidFill>
                <a:latin typeface="Calibri" pitchFamily="34" charset="0"/>
              </a:rPr>
              <a:t>Nyiranshuti</a:t>
            </a:r>
            <a:r>
              <a:rPr lang="en-AU" sz="3700" dirty="0" smtClean="0">
                <a:solidFill>
                  <a:schemeClr val="bg1"/>
                </a:solidFill>
                <a:latin typeface="Calibri" pitchFamily="34" charset="0"/>
              </a:rPr>
              <a:t>,  Christian A. </a:t>
            </a:r>
            <a:r>
              <a:rPr lang="en-AU" sz="3700" dirty="0" err="1" smtClean="0">
                <a:solidFill>
                  <a:schemeClr val="bg1"/>
                </a:solidFill>
                <a:latin typeface="Calibri" pitchFamily="34" charset="0"/>
              </a:rPr>
              <a:t>Tooley</a:t>
            </a:r>
            <a:r>
              <a:rPr lang="en-AU" sz="3700" dirty="0" smtClean="0">
                <a:solidFill>
                  <a:schemeClr val="bg1"/>
                </a:solidFill>
                <a:latin typeface="Calibri" pitchFamily="34" charset="0"/>
              </a:rPr>
              <a:t>, </a:t>
            </a:r>
            <a:r>
              <a:rPr lang="en-AU" sz="3700" dirty="0" smtClean="0">
                <a:solidFill>
                  <a:schemeClr val="bg1"/>
                </a:solidFill>
                <a:latin typeface="Calibri" pitchFamily="34" charset="0"/>
              </a:rPr>
              <a:t>Dr. Roy </a:t>
            </a:r>
            <a:r>
              <a:rPr lang="en-AU" sz="3700" dirty="0" err="1" smtClean="0">
                <a:solidFill>
                  <a:schemeClr val="bg1"/>
                </a:solidFill>
                <a:latin typeface="Calibri" pitchFamily="34" charset="0"/>
              </a:rPr>
              <a:t>Planalp</a:t>
            </a:r>
            <a:r>
              <a:rPr lang="en-AU" sz="3700" dirty="0" smtClean="0">
                <a:solidFill>
                  <a:schemeClr val="bg1"/>
                </a:solidFill>
                <a:latin typeface="Calibri" pitchFamily="34" charset="0"/>
              </a:rPr>
              <a:t/>
            </a:r>
            <a:br>
              <a:rPr lang="en-AU" sz="3700" dirty="0" smtClean="0">
                <a:solidFill>
                  <a:schemeClr val="bg1"/>
                </a:solidFill>
                <a:latin typeface="Calibri" pitchFamily="34" charset="0"/>
              </a:rPr>
            </a:br>
            <a:r>
              <a:rPr lang="en-AU" sz="3700" dirty="0" smtClean="0">
                <a:solidFill>
                  <a:schemeClr val="bg1"/>
                </a:solidFill>
                <a:latin typeface="Calibri" pitchFamily="34" charset="0"/>
              </a:rPr>
              <a:t>deu86@wildcats.unh.edu</a:t>
            </a:r>
            <a:r>
              <a:rPr lang="en-AU" sz="3700" dirty="0">
                <a:solidFill>
                  <a:schemeClr val="bg1"/>
                </a:solidFill>
                <a:latin typeface="Calibri" pitchFamily="34" charset="0"/>
              </a:rPr>
              <a:t>; Parsons Hall, 23 Academic Way, Durham NH 03824</a:t>
            </a:r>
            <a:endParaRPr lang="en-US" sz="3700" dirty="0">
              <a:solidFill>
                <a:schemeClr val="bg1"/>
              </a:solidFill>
              <a:latin typeface="Calibri" pitchFamily="34" charset="0"/>
            </a:endParaRPr>
          </a:p>
        </p:txBody>
      </p:sp>
      <p:grpSp>
        <p:nvGrpSpPr>
          <p:cNvPr id="66" name="Group 65"/>
          <p:cNvGrpSpPr/>
          <p:nvPr/>
        </p:nvGrpSpPr>
        <p:grpSpPr>
          <a:xfrm>
            <a:off x="21827613" y="21923284"/>
            <a:ext cx="13465496" cy="3903851"/>
            <a:chOff x="21672376" y="19238912"/>
            <a:chExt cx="13465496" cy="3903851"/>
          </a:xfrm>
        </p:grpSpPr>
        <p:sp>
          <p:nvSpPr>
            <p:cNvPr id="72" name="Rectangle 71"/>
            <p:cNvSpPr/>
            <p:nvPr/>
          </p:nvSpPr>
          <p:spPr>
            <a:xfrm>
              <a:off x="21672376" y="19238912"/>
              <a:ext cx="13465496" cy="956345"/>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lIns="91418" tIns="45709" rIns="91418" bIns="45709" rtlCol="0" anchor="ctr"/>
            <a:lstStyle/>
            <a:p>
              <a:pPr algn="ctr"/>
              <a:endParaRPr lang="en-US"/>
            </a:p>
          </p:txBody>
        </p:sp>
        <p:sp>
          <p:nvSpPr>
            <p:cNvPr id="1030" name="TextBox 6"/>
            <p:cNvSpPr txBox="1">
              <a:spLocks noChangeArrowheads="1"/>
            </p:cNvSpPr>
            <p:nvPr/>
          </p:nvSpPr>
          <p:spPr bwMode="auto">
            <a:xfrm>
              <a:off x="21672376" y="19238912"/>
              <a:ext cx="13452312" cy="3903851"/>
            </a:xfrm>
            <a:prstGeom prst="rect">
              <a:avLst/>
            </a:prstGeom>
            <a:noFill/>
            <a:ln w="9525">
              <a:solidFill>
                <a:schemeClr val="accent1"/>
              </a:solidFill>
              <a:miter lim="800000"/>
              <a:headEnd/>
              <a:tailEnd/>
            </a:ln>
          </p:spPr>
          <p:txBody>
            <a:bodyPr wrap="square" lIns="376137" tIns="188068" rIns="376137" bIns="188068">
              <a:spAutoFit/>
            </a:bodyPr>
            <a:lstStyle/>
            <a:p>
              <a:pPr algn="just"/>
              <a:r>
                <a:rPr lang="en-AU" sz="4900" b="1" dirty="0" smtClean="0">
                  <a:solidFill>
                    <a:schemeClr val="bg1"/>
                  </a:solidFill>
                  <a:cs typeface="Arial" charset="0"/>
                </a:rPr>
                <a:t>Conclusions</a:t>
              </a:r>
            </a:p>
            <a:p>
              <a:pPr algn="just">
                <a:lnSpc>
                  <a:spcPct val="150000"/>
                </a:lnSpc>
              </a:pPr>
              <a:r>
                <a:rPr lang="en-AU" sz="3000" dirty="0" smtClean="0">
                  <a:cs typeface="Arial" charset="0"/>
                </a:rPr>
                <a:t>The copper microspheres were successfully created in all of the reaction except in a 9 % n-</a:t>
              </a:r>
              <a:r>
                <a:rPr lang="en-AU" sz="3000" dirty="0" err="1" smtClean="0">
                  <a:cs typeface="Arial" charset="0"/>
                </a:rPr>
                <a:t>butanol</a:t>
              </a:r>
              <a:r>
                <a:rPr lang="en-AU" sz="3000" dirty="0" smtClean="0">
                  <a:cs typeface="Arial" charset="0"/>
                </a:rPr>
                <a:t> solution. The microspheres create varied in size from 1-6 </a:t>
              </a:r>
              <a:r>
                <a:rPr lang="el-GR" sz="3000" dirty="0" smtClean="0">
                  <a:cs typeface="Arial" charset="0"/>
                </a:rPr>
                <a:t>μ</a:t>
              </a:r>
              <a:r>
                <a:rPr lang="en-AU" sz="3000" dirty="0" smtClean="0">
                  <a:cs typeface="Arial" charset="0"/>
                </a:rPr>
                <a:t>m, and many had been broken. With refinement of the current procedure, better samples could be prepared and analysed.</a:t>
              </a:r>
              <a:endParaRPr lang="en-AU" sz="3000" dirty="0" smtClean="0">
                <a:cs typeface="Arial" charset="0"/>
              </a:endParaRPr>
            </a:p>
          </p:txBody>
        </p:sp>
      </p:grpSp>
      <p:grpSp>
        <p:nvGrpSpPr>
          <p:cNvPr id="84" name="Group 83"/>
          <p:cNvGrpSpPr/>
          <p:nvPr/>
        </p:nvGrpSpPr>
        <p:grpSpPr>
          <a:xfrm>
            <a:off x="21848532" y="25958774"/>
            <a:ext cx="13487400" cy="1736045"/>
            <a:chOff x="21848532" y="24875219"/>
            <a:chExt cx="13487400" cy="1736045"/>
          </a:xfrm>
        </p:grpSpPr>
        <p:sp>
          <p:nvSpPr>
            <p:cNvPr id="73" name="Rectangle 72"/>
            <p:cNvSpPr/>
            <p:nvPr/>
          </p:nvSpPr>
          <p:spPr>
            <a:xfrm>
              <a:off x="21848532" y="24875219"/>
              <a:ext cx="13487400" cy="936104"/>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1" name="TextBox 7"/>
            <p:cNvSpPr txBox="1">
              <a:spLocks noChangeArrowheads="1"/>
            </p:cNvSpPr>
            <p:nvPr/>
          </p:nvSpPr>
          <p:spPr bwMode="auto">
            <a:xfrm>
              <a:off x="21848532" y="24875219"/>
              <a:ext cx="13487400" cy="1736045"/>
            </a:xfrm>
            <a:prstGeom prst="rect">
              <a:avLst/>
            </a:prstGeom>
            <a:noFill/>
            <a:ln w="9525">
              <a:solidFill>
                <a:schemeClr val="accent1"/>
              </a:solidFill>
              <a:miter lim="800000"/>
              <a:headEnd/>
              <a:tailEnd/>
            </a:ln>
          </p:spPr>
          <p:txBody>
            <a:bodyPr wrap="square" lIns="376230" tIns="188115" rIns="376230" bIns="188115">
              <a:spAutoFit/>
            </a:bodyPr>
            <a:lstStyle/>
            <a:p>
              <a:pPr algn="just">
                <a:spcBef>
                  <a:spcPts val="0"/>
                </a:spcBef>
              </a:pPr>
              <a:r>
                <a:rPr lang="en-AU" sz="4500" b="1" dirty="0">
                  <a:solidFill>
                    <a:schemeClr val="bg1"/>
                  </a:solidFill>
                  <a:cs typeface="Arial" charset="0"/>
                </a:rPr>
                <a:t>Acknowledgements</a:t>
              </a:r>
            </a:p>
            <a:p>
              <a:pPr algn="just">
                <a:lnSpc>
                  <a:spcPct val="150000"/>
                </a:lnSpc>
                <a:spcBef>
                  <a:spcPts val="601"/>
                </a:spcBef>
              </a:pPr>
              <a:r>
                <a:rPr lang="en-AU" sz="2900" dirty="0" smtClean="0">
                  <a:cs typeface="Arial" charset="0"/>
                </a:rPr>
                <a:t>Funding </a:t>
              </a:r>
              <a:r>
                <a:rPr lang="en-AU" sz="2900" dirty="0">
                  <a:cs typeface="Arial" charset="0"/>
                </a:rPr>
                <a:t>from the Department of Chemistry, UNH, is gratefully acknowledged </a:t>
              </a:r>
              <a:endParaRPr lang="en-US" sz="2900" b="1" dirty="0">
                <a:cs typeface="Arial" charset="0"/>
              </a:endParaRPr>
            </a:p>
          </p:txBody>
        </p:sp>
      </p:grpSp>
      <p:sp>
        <p:nvSpPr>
          <p:cNvPr id="1032" name="TextBox 8"/>
          <p:cNvSpPr txBox="1">
            <a:spLocks noChangeArrowheads="1"/>
          </p:cNvSpPr>
          <p:nvPr/>
        </p:nvSpPr>
        <p:spPr bwMode="auto">
          <a:xfrm>
            <a:off x="21827613" y="27416349"/>
            <a:ext cx="15530955" cy="1418555"/>
          </a:xfrm>
          <a:prstGeom prst="rect">
            <a:avLst/>
          </a:prstGeom>
          <a:noFill/>
          <a:ln w="9525">
            <a:noFill/>
            <a:miter lim="800000"/>
            <a:headEnd/>
            <a:tailEnd/>
          </a:ln>
        </p:spPr>
        <p:txBody>
          <a:bodyPr wrap="square" lIns="376137" tIns="188068" rIns="376137" bIns="188068">
            <a:spAutoFit/>
          </a:bodyPr>
          <a:lstStyle/>
          <a:p>
            <a:pPr>
              <a:lnSpc>
                <a:spcPct val="150000"/>
              </a:lnSpc>
            </a:pPr>
            <a:r>
              <a:rPr lang="en-AU" sz="4500" b="1" dirty="0" smtClean="0">
                <a:solidFill>
                  <a:schemeClr val="bg1"/>
                </a:solidFill>
                <a:cs typeface="Arial" charset="0"/>
              </a:rPr>
              <a:t>References</a:t>
            </a:r>
            <a:r>
              <a:rPr lang="en-US" sz="4500" b="1" dirty="0" smtClean="0">
                <a:solidFill>
                  <a:schemeClr val="bg1"/>
                </a:solidFill>
                <a:cs typeface="Arial" charset="0"/>
              </a:rPr>
              <a:t> </a:t>
            </a:r>
            <a:r>
              <a:rPr lang="en-US" sz="1600" dirty="0" smtClean="0">
                <a:solidFill>
                  <a:schemeClr val="bg1"/>
                </a:solidFill>
              </a:rPr>
              <a:t>(1</a:t>
            </a:r>
            <a:r>
              <a:rPr lang="en-US" sz="1600" dirty="0" smtClean="0">
                <a:solidFill>
                  <a:schemeClr val="bg1"/>
                </a:solidFill>
              </a:rPr>
              <a:t>.) </a:t>
            </a:r>
            <a:r>
              <a:rPr lang="en-US" sz="1600" dirty="0" err="1" smtClean="0">
                <a:solidFill>
                  <a:schemeClr val="bg1"/>
                </a:solidFill>
              </a:rPr>
              <a:t>Bourret</a:t>
            </a:r>
            <a:r>
              <a:rPr lang="en-US" sz="1600" dirty="0" smtClean="0">
                <a:solidFill>
                  <a:schemeClr val="bg1"/>
                </a:solidFill>
              </a:rPr>
              <a:t> G. R.; Lennox, R. B. </a:t>
            </a:r>
            <a:r>
              <a:rPr lang="en-US" sz="1600" i="1" dirty="0" smtClean="0">
                <a:solidFill>
                  <a:schemeClr val="bg1"/>
                </a:solidFill>
              </a:rPr>
              <a:t>J. Am. Chem. Soc.</a:t>
            </a:r>
            <a:r>
              <a:rPr lang="en-US" sz="1600" dirty="0" smtClean="0">
                <a:solidFill>
                  <a:schemeClr val="bg1"/>
                </a:solidFill>
              </a:rPr>
              <a:t> </a:t>
            </a:r>
            <a:r>
              <a:rPr lang="en-US" sz="1600" b="1" dirty="0" smtClean="0">
                <a:solidFill>
                  <a:schemeClr val="bg1"/>
                </a:solidFill>
              </a:rPr>
              <a:t>2010</a:t>
            </a:r>
            <a:r>
              <a:rPr lang="en-US" sz="1600" dirty="0" smtClean="0">
                <a:solidFill>
                  <a:schemeClr val="bg1"/>
                </a:solidFill>
              </a:rPr>
              <a:t>, </a:t>
            </a:r>
            <a:r>
              <a:rPr lang="en-US" sz="1600" i="1" dirty="0" smtClean="0">
                <a:solidFill>
                  <a:schemeClr val="bg1"/>
                </a:solidFill>
              </a:rPr>
              <a:t>132</a:t>
            </a:r>
            <a:r>
              <a:rPr lang="en-US" sz="1600" dirty="0" smtClean="0">
                <a:solidFill>
                  <a:schemeClr val="bg1"/>
                </a:solidFill>
              </a:rPr>
              <a:t>, 6657–6659</a:t>
            </a:r>
            <a:endParaRPr lang="en-US" sz="1600" dirty="0">
              <a:solidFill>
                <a:schemeClr val="bg1"/>
              </a:solidFill>
              <a:cs typeface="Arial" charset="0"/>
            </a:endParaRPr>
          </a:p>
        </p:txBody>
      </p:sp>
      <p:sp>
        <p:nvSpPr>
          <p:cNvPr id="1033" name="TextBox 9"/>
          <p:cNvSpPr txBox="1">
            <a:spLocks noChangeArrowheads="1"/>
          </p:cNvSpPr>
          <p:nvPr/>
        </p:nvSpPr>
        <p:spPr bwMode="auto">
          <a:xfrm>
            <a:off x="21899850" y="17736591"/>
            <a:ext cx="13391992" cy="3980795"/>
          </a:xfrm>
          <a:prstGeom prst="rect">
            <a:avLst/>
          </a:prstGeom>
          <a:noFill/>
          <a:ln w="9525">
            <a:solidFill>
              <a:schemeClr val="accent1"/>
            </a:solidFill>
            <a:miter lim="800000"/>
            <a:headEnd/>
            <a:tailEnd/>
          </a:ln>
        </p:spPr>
        <p:txBody>
          <a:bodyPr wrap="square" lIns="376137" tIns="188068" rIns="376137" bIns="188068">
            <a:spAutoFit/>
          </a:bodyPr>
          <a:lstStyle/>
          <a:p>
            <a:pPr>
              <a:spcBef>
                <a:spcPts val="0"/>
              </a:spcBef>
              <a:spcAft>
                <a:spcPts val="600"/>
              </a:spcAft>
            </a:pPr>
            <a:r>
              <a:rPr lang="en-AU" sz="4900" b="1" dirty="0">
                <a:solidFill>
                  <a:schemeClr val="bg1"/>
                </a:solidFill>
                <a:cs typeface="Arial" charset="0"/>
              </a:rPr>
              <a:t>Future </a:t>
            </a:r>
            <a:r>
              <a:rPr lang="en-AU" sz="4900" b="1" dirty="0" smtClean="0">
                <a:solidFill>
                  <a:schemeClr val="bg1"/>
                </a:solidFill>
                <a:cs typeface="Arial" charset="0"/>
              </a:rPr>
              <a:t>work</a:t>
            </a:r>
          </a:p>
          <a:p>
            <a:pPr algn="just">
              <a:lnSpc>
                <a:spcPct val="150000"/>
              </a:lnSpc>
            </a:pPr>
            <a:r>
              <a:rPr lang="en-AU" sz="3000" dirty="0" smtClean="0">
                <a:cs typeface="Arial" charset="0"/>
              </a:rPr>
              <a:t>Future work would include working to see if a more consistent size could be obtained during a synthesis, as well as </a:t>
            </a:r>
            <a:r>
              <a:rPr lang="en-AU" sz="3000" dirty="0" smtClean="0">
                <a:cs typeface="Arial" charset="0"/>
              </a:rPr>
              <a:t>work up the </a:t>
            </a:r>
            <a:r>
              <a:rPr lang="en-AU" sz="3000" dirty="0" smtClean="0">
                <a:cs typeface="Arial" charset="0"/>
              </a:rPr>
              <a:t>microspheres with more </a:t>
            </a:r>
            <a:r>
              <a:rPr lang="en-AU" sz="3000" dirty="0" smtClean="0">
                <a:cs typeface="Arial" charset="0"/>
              </a:rPr>
              <a:t>care, due to their fragile nature. </a:t>
            </a:r>
            <a:r>
              <a:rPr lang="en-AU" sz="3000" dirty="0" smtClean="0">
                <a:cs typeface="Arial" charset="0"/>
              </a:rPr>
              <a:t>Conductivity of the material would also be taken.</a:t>
            </a:r>
            <a:endParaRPr lang="en-AU" sz="3000" dirty="0">
              <a:cs typeface="Arial" charset="0"/>
            </a:endParaRPr>
          </a:p>
        </p:txBody>
      </p:sp>
      <p:grpSp>
        <p:nvGrpSpPr>
          <p:cNvPr id="61" name="Group 60"/>
          <p:cNvGrpSpPr/>
          <p:nvPr/>
        </p:nvGrpSpPr>
        <p:grpSpPr>
          <a:xfrm>
            <a:off x="1529016" y="9069893"/>
            <a:ext cx="19865173" cy="7366432"/>
            <a:chOff x="30457352" y="16358593"/>
            <a:chExt cx="18360826" cy="8413840"/>
          </a:xfrm>
        </p:grpSpPr>
        <p:sp>
          <p:nvSpPr>
            <p:cNvPr id="70" name="Rectangle 69"/>
            <p:cNvSpPr/>
            <p:nvPr/>
          </p:nvSpPr>
          <p:spPr>
            <a:xfrm>
              <a:off x="30497529" y="16374697"/>
              <a:ext cx="18320649" cy="1155114"/>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9" name="TextBox 5"/>
            <p:cNvSpPr txBox="1">
              <a:spLocks noChangeArrowheads="1"/>
            </p:cNvSpPr>
            <p:nvPr/>
          </p:nvSpPr>
          <p:spPr bwMode="auto">
            <a:xfrm>
              <a:off x="30457352" y="16358593"/>
              <a:ext cx="18360826" cy="8413840"/>
            </a:xfrm>
            <a:prstGeom prst="rect">
              <a:avLst/>
            </a:prstGeom>
            <a:noFill/>
            <a:ln w="9525">
              <a:solidFill>
                <a:schemeClr val="accent1"/>
              </a:solidFill>
              <a:miter lim="800000"/>
              <a:headEnd/>
              <a:tailEnd/>
            </a:ln>
          </p:spPr>
          <p:txBody>
            <a:bodyPr wrap="square" lIns="376230" tIns="188115" rIns="376230" bIns="188115">
              <a:spAutoFit/>
            </a:bodyPr>
            <a:lstStyle/>
            <a:p>
              <a:pPr algn="just">
                <a:spcBef>
                  <a:spcPts val="0"/>
                </a:spcBef>
              </a:pPr>
              <a:r>
                <a:rPr lang="en-AU" sz="4900" b="1" dirty="0">
                  <a:solidFill>
                    <a:schemeClr val="bg1"/>
                  </a:solidFill>
                  <a:cs typeface="Arial" charset="0"/>
                </a:rPr>
                <a:t>Results and </a:t>
              </a:r>
              <a:r>
                <a:rPr lang="en-AU" sz="4900" b="1" dirty="0" smtClean="0">
                  <a:solidFill>
                    <a:schemeClr val="bg1"/>
                  </a:solidFill>
                  <a:cs typeface="Arial" charset="0"/>
                </a:rPr>
                <a:t>Discussion</a:t>
              </a:r>
            </a:p>
            <a:p>
              <a:pPr algn="just">
                <a:lnSpc>
                  <a:spcPct val="150000"/>
                </a:lnSpc>
              </a:pPr>
              <a:r>
                <a:rPr lang="en-US" sz="3000" dirty="0" smtClean="0">
                  <a:cs typeface="Arial" charset="0"/>
                </a:rPr>
                <a:t>Copper microspheres where successfully created in this </a:t>
              </a:r>
              <a:r>
                <a:rPr lang="en-US" sz="3000" dirty="0" smtClean="0">
                  <a:cs typeface="Arial" charset="0"/>
                </a:rPr>
                <a:t>experiment through </a:t>
              </a:r>
              <a:r>
                <a:rPr lang="en-US" sz="3000" dirty="0" smtClean="0">
                  <a:cs typeface="Arial" charset="0"/>
                </a:rPr>
                <a:t>a process known as soft </a:t>
              </a:r>
              <a:r>
                <a:rPr lang="en-US" sz="3000" dirty="0" err="1" smtClean="0">
                  <a:cs typeface="Arial" charset="0"/>
                </a:rPr>
                <a:t>templating</a:t>
              </a:r>
              <a:r>
                <a:rPr lang="en-US" sz="3000" dirty="0" smtClean="0">
                  <a:cs typeface="Arial" charset="0"/>
                </a:rPr>
                <a:t>, </a:t>
              </a:r>
              <a:r>
                <a:rPr lang="en-US" sz="3000" dirty="0" smtClean="0">
                  <a:cs typeface="Arial" charset="0"/>
                </a:rPr>
                <a:t>which takes </a:t>
              </a:r>
              <a:r>
                <a:rPr lang="en-US" sz="3000" dirty="0" smtClean="0">
                  <a:cs typeface="Arial" charset="0"/>
                </a:rPr>
                <a:t>place at the interface of the water/DCM </a:t>
              </a:r>
              <a:r>
                <a:rPr lang="en-US" sz="3000" dirty="0" smtClean="0">
                  <a:cs typeface="Arial" charset="0"/>
                </a:rPr>
                <a:t>layer.</a:t>
              </a:r>
              <a:r>
                <a:rPr lang="en-US" sz="3000" baseline="30000" dirty="0" smtClean="0">
                  <a:cs typeface="Arial" charset="0"/>
                </a:rPr>
                <a:t>1</a:t>
              </a:r>
              <a:r>
                <a:rPr lang="en-US" sz="3000" dirty="0" smtClean="0">
                  <a:cs typeface="Arial" charset="0"/>
                </a:rPr>
                <a:t> </a:t>
              </a:r>
              <a:r>
                <a:rPr lang="en-US" sz="3000" dirty="0" smtClean="0">
                  <a:cs typeface="Arial" charset="0"/>
                </a:rPr>
                <a:t>Under rigorous stirring, small water </a:t>
              </a:r>
              <a:r>
                <a:rPr lang="en-US" sz="3000" dirty="0" err="1" smtClean="0">
                  <a:cs typeface="Arial" charset="0"/>
                </a:rPr>
                <a:t>microdroplets</a:t>
              </a:r>
              <a:r>
                <a:rPr lang="en-US" sz="3000" dirty="0" smtClean="0">
                  <a:cs typeface="Arial" charset="0"/>
                </a:rPr>
                <a:t> </a:t>
              </a:r>
              <a:r>
                <a:rPr lang="en-US" sz="3000" dirty="0" smtClean="0">
                  <a:cs typeface="Arial" charset="0"/>
                </a:rPr>
                <a:t>were pulled </a:t>
              </a:r>
              <a:r>
                <a:rPr lang="en-US" sz="3000" dirty="0" smtClean="0">
                  <a:cs typeface="Arial" charset="0"/>
                </a:rPr>
                <a:t>into the </a:t>
              </a:r>
              <a:r>
                <a:rPr lang="en-US" sz="3000" dirty="0" smtClean="0">
                  <a:cs typeface="Arial" charset="0"/>
                </a:rPr>
                <a:t>denser DCM </a:t>
              </a:r>
              <a:r>
                <a:rPr lang="en-US" sz="3000" dirty="0" smtClean="0">
                  <a:cs typeface="Arial" charset="0"/>
                </a:rPr>
                <a:t>layer. Being insoluble in DCM, the water forms small spheres. The DCM layer </a:t>
              </a:r>
              <a:r>
                <a:rPr lang="en-US" sz="3000" dirty="0" smtClean="0">
                  <a:cs typeface="Arial" charset="0"/>
                </a:rPr>
                <a:t>was basic </a:t>
              </a:r>
              <a:r>
                <a:rPr lang="en-US" sz="3000" dirty="0" smtClean="0">
                  <a:cs typeface="Arial" charset="0"/>
                </a:rPr>
                <a:t>due to the dissolved copper </a:t>
              </a:r>
              <a:r>
                <a:rPr lang="en-US" sz="3000" dirty="0" err="1" smtClean="0">
                  <a:cs typeface="Arial" charset="0"/>
                </a:rPr>
                <a:t>butylamine</a:t>
              </a:r>
              <a:r>
                <a:rPr lang="en-US" sz="3000" dirty="0" smtClean="0">
                  <a:cs typeface="Arial" charset="0"/>
                </a:rPr>
                <a:t> complex. When it </a:t>
              </a:r>
              <a:r>
                <a:rPr lang="en-US" sz="3000" dirty="0" smtClean="0">
                  <a:cs typeface="Arial" charset="0"/>
                </a:rPr>
                <a:t>came in </a:t>
              </a:r>
              <a:r>
                <a:rPr lang="en-US" sz="3000" dirty="0" smtClean="0">
                  <a:cs typeface="Arial" charset="0"/>
                </a:rPr>
                <a:t>contact with the </a:t>
              </a:r>
              <a:r>
                <a:rPr lang="en-US" sz="3000" dirty="0" err="1" smtClean="0">
                  <a:cs typeface="Arial" charset="0"/>
                </a:rPr>
                <a:t>microdroplet</a:t>
              </a:r>
              <a:r>
                <a:rPr lang="en-US" sz="3000" dirty="0" smtClean="0">
                  <a:cs typeface="Arial" charset="0"/>
                </a:rPr>
                <a:t>, copper hydroxide </a:t>
              </a:r>
              <a:r>
                <a:rPr lang="en-US" sz="3000" dirty="0" smtClean="0">
                  <a:cs typeface="Arial" charset="0"/>
                </a:rPr>
                <a:t>precipitated </a:t>
              </a:r>
              <a:r>
                <a:rPr lang="en-US" sz="3000" dirty="0" smtClean="0">
                  <a:cs typeface="Arial" charset="0"/>
                </a:rPr>
                <a:t>out on the surface of the </a:t>
              </a:r>
              <a:r>
                <a:rPr lang="en-US" sz="3000" dirty="0" err="1" smtClean="0">
                  <a:cs typeface="Arial" charset="0"/>
                </a:rPr>
                <a:t>microdroplet</a:t>
              </a:r>
              <a:r>
                <a:rPr lang="en-US" sz="3000" dirty="0" smtClean="0">
                  <a:cs typeface="Arial" charset="0"/>
                </a:rPr>
                <a:t> in a fibrous manner, forming the spheres. Addition of the alcohol however </a:t>
              </a:r>
              <a:r>
                <a:rPr lang="en-US" sz="3000" dirty="0" smtClean="0">
                  <a:cs typeface="Arial" charset="0"/>
                </a:rPr>
                <a:t>interfered </a:t>
              </a:r>
              <a:r>
                <a:rPr lang="en-US" sz="3000" dirty="0" smtClean="0">
                  <a:cs typeface="Arial" charset="0"/>
                </a:rPr>
                <a:t>with this process, resulting in and increase Cu</a:t>
              </a:r>
              <a:r>
                <a:rPr lang="en-US" sz="3000" baseline="-25000" dirty="0" smtClean="0">
                  <a:cs typeface="Arial" charset="0"/>
                </a:rPr>
                <a:t>2</a:t>
              </a:r>
              <a:r>
                <a:rPr lang="en-US" sz="3000" dirty="0" smtClean="0">
                  <a:cs typeface="Arial" charset="0"/>
                </a:rPr>
                <a:t>(OH)</a:t>
              </a:r>
              <a:r>
                <a:rPr lang="en-US" sz="3000" baseline="-25000" dirty="0" smtClean="0">
                  <a:cs typeface="Arial" charset="0"/>
                </a:rPr>
                <a:t>3</a:t>
              </a:r>
              <a:r>
                <a:rPr lang="en-US" sz="3000" dirty="0" smtClean="0">
                  <a:cs typeface="Arial" charset="0"/>
                </a:rPr>
                <a:t>Cl precipitating out over Cu(OH)</a:t>
              </a:r>
              <a:r>
                <a:rPr lang="en-US" sz="3000" baseline="-25000" dirty="0" smtClean="0">
                  <a:cs typeface="Arial" charset="0"/>
                </a:rPr>
                <a:t>2</a:t>
              </a:r>
              <a:r>
                <a:rPr lang="en-US" sz="3000" dirty="0" smtClean="0">
                  <a:cs typeface="Arial" charset="0"/>
                </a:rPr>
                <a:t>. This hinders the formation of  The alcohol somehow shifts the equilibrium of this reaction. As seen in the reaction containing 9 % </a:t>
              </a:r>
              <a:r>
                <a:rPr lang="en-US" sz="3000" dirty="0" err="1" smtClean="0">
                  <a:cs typeface="Arial" charset="0"/>
                </a:rPr>
                <a:t>pentanol</a:t>
              </a:r>
              <a:r>
                <a:rPr lang="en-US" sz="3000" dirty="0" smtClean="0">
                  <a:cs typeface="Arial" charset="0"/>
                </a:rPr>
                <a:t>, no microspheres where present. There appeared to be crystals, most likely compose of, Cu</a:t>
              </a:r>
              <a:r>
                <a:rPr lang="en-US" sz="3000" baseline="-25000" dirty="0" smtClean="0">
                  <a:cs typeface="Arial" charset="0"/>
                </a:rPr>
                <a:t>2</a:t>
              </a:r>
              <a:r>
                <a:rPr lang="en-US" sz="3000" dirty="0" smtClean="0">
                  <a:cs typeface="Arial" charset="0"/>
                </a:rPr>
                <a:t>(OH)</a:t>
              </a:r>
              <a:r>
                <a:rPr lang="en-US" sz="3000" baseline="-25000" dirty="0" smtClean="0">
                  <a:cs typeface="Arial" charset="0"/>
                </a:rPr>
                <a:t>3</a:t>
              </a:r>
              <a:r>
                <a:rPr lang="en-US" sz="3000" dirty="0" smtClean="0">
                  <a:cs typeface="Arial" charset="0"/>
                </a:rPr>
                <a:t>Cl because of the green color of the compound.</a:t>
              </a:r>
            </a:p>
          </p:txBody>
        </p:sp>
      </p:grpSp>
      <p:pic>
        <p:nvPicPr>
          <p:cNvPr id="8" name="Picture 9" descr="E:\Users\Daniel\Pictures\My Scans\2013-04 (Apr)\scan0001.tif"/>
          <p:cNvPicPr>
            <a:picLocks noChangeAspect="1" noChangeArrowheads="1"/>
          </p:cNvPicPr>
          <p:nvPr/>
        </p:nvPicPr>
        <p:blipFill>
          <a:blip r:embed="rId9" cstate="print"/>
          <a:srcRect/>
          <a:stretch>
            <a:fillRect/>
          </a:stretch>
        </p:blipFill>
        <p:spPr bwMode="auto">
          <a:xfrm>
            <a:off x="12797987" y="17158695"/>
            <a:ext cx="8740677" cy="5910035"/>
          </a:xfrm>
          <a:prstGeom prst="rect">
            <a:avLst/>
          </a:prstGeom>
          <a:noFill/>
        </p:spPr>
      </p:pic>
      <p:cxnSp>
        <p:nvCxnSpPr>
          <p:cNvPr id="77" name="Straight Connector 76"/>
          <p:cNvCxnSpPr/>
          <p:nvPr/>
        </p:nvCxnSpPr>
        <p:spPr>
          <a:xfrm>
            <a:off x="951120" y="8923677"/>
            <a:ext cx="34745997" cy="0"/>
          </a:xfrm>
          <a:prstGeom prst="line">
            <a:avLst/>
          </a:prstGeom>
          <a:ln w="76200"/>
        </p:spPr>
        <p:style>
          <a:lnRef idx="1">
            <a:schemeClr val="accent1"/>
          </a:lnRef>
          <a:fillRef idx="0">
            <a:schemeClr val="accent1"/>
          </a:fillRef>
          <a:effectRef idx="0">
            <a:schemeClr val="accent1"/>
          </a:effectRef>
          <a:fontRef idx="minor">
            <a:schemeClr val="tx1"/>
          </a:fontRef>
        </p:style>
      </p:cxnSp>
      <p:grpSp>
        <p:nvGrpSpPr>
          <p:cNvPr id="83" name="Group 82"/>
          <p:cNvGrpSpPr/>
          <p:nvPr/>
        </p:nvGrpSpPr>
        <p:grpSpPr>
          <a:xfrm>
            <a:off x="29845920" y="5456301"/>
            <a:ext cx="5047896" cy="2536442"/>
            <a:chOff x="27967758" y="5961960"/>
            <a:chExt cx="5047896" cy="2536442"/>
          </a:xfrm>
        </p:grpSpPr>
        <p:pic>
          <p:nvPicPr>
            <p:cNvPr id="68" name="Picture 67" descr="Capture.PNG"/>
            <p:cNvPicPr>
              <a:picLocks noChangeAspect="1"/>
            </p:cNvPicPr>
            <p:nvPr/>
          </p:nvPicPr>
          <p:blipFill>
            <a:blip r:embed="rId10" cstate="print"/>
            <a:stretch>
              <a:fillRect/>
            </a:stretch>
          </p:blipFill>
          <p:spPr>
            <a:xfrm>
              <a:off x="27967758" y="5961960"/>
              <a:ext cx="5047896" cy="2043444"/>
            </a:xfrm>
            <a:prstGeom prst="rect">
              <a:avLst/>
            </a:prstGeom>
          </p:spPr>
        </p:pic>
        <p:sp>
          <p:nvSpPr>
            <p:cNvPr id="82" name="TextBox 81"/>
            <p:cNvSpPr txBox="1"/>
            <p:nvPr/>
          </p:nvSpPr>
          <p:spPr>
            <a:xfrm>
              <a:off x="28762365" y="8129070"/>
              <a:ext cx="3467376" cy="369332"/>
            </a:xfrm>
            <a:prstGeom prst="rect">
              <a:avLst/>
            </a:prstGeom>
            <a:noFill/>
          </p:spPr>
          <p:txBody>
            <a:bodyPr wrap="square" rtlCol="0">
              <a:spAutoFit/>
            </a:bodyPr>
            <a:lstStyle/>
            <a:p>
              <a:r>
                <a:rPr lang="en-US" sz="1800" dirty="0" smtClean="0"/>
                <a:t>Image taken from reference 1</a:t>
              </a:r>
              <a:endParaRPr lang="en-US" sz="1800" dirty="0"/>
            </a:p>
          </p:txBody>
        </p:sp>
      </p:grpSp>
      <p:sp>
        <p:nvSpPr>
          <p:cNvPr id="86" name="Rectangle 85"/>
          <p:cNvSpPr/>
          <p:nvPr/>
        </p:nvSpPr>
        <p:spPr>
          <a:xfrm>
            <a:off x="21899851" y="9039980"/>
            <a:ext cx="13374808" cy="939081"/>
          </a:xfrm>
          <a:prstGeom prst="rect">
            <a:avLst/>
          </a:prstGeom>
          <a:solidFill>
            <a:srgbClr val="1C01BF"/>
          </a:solidFill>
        </p:spPr>
        <p:style>
          <a:lnRef idx="2">
            <a:schemeClr val="accent1">
              <a:shade val="50000"/>
            </a:schemeClr>
          </a:lnRef>
          <a:fillRef idx="1">
            <a:schemeClr val="accent1"/>
          </a:fillRef>
          <a:effectRef idx="0">
            <a:schemeClr val="accent1"/>
          </a:effectRef>
          <a:fontRef idx="minor">
            <a:schemeClr val="lt1"/>
          </a:fontRef>
        </p:style>
        <p:txBody>
          <a:bodyPr lIns="91418" tIns="45709" rIns="91418" bIns="45709" rtlCol="0" anchor="ctr"/>
          <a:lstStyle/>
          <a:p>
            <a:pPr algn="ctr"/>
            <a:endParaRPr lang="en-US"/>
          </a:p>
        </p:txBody>
      </p:sp>
      <p:sp>
        <p:nvSpPr>
          <p:cNvPr id="85" name="TextBox 9"/>
          <p:cNvSpPr txBox="1">
            <a:spLocks noChangeArrowheads="1"/>
          </p:cNvSpPr>
          <p:nvPr/>
        </p:nvSpPr>
        <p:spPr bwMode="auto">
          <a:xfrm>
            <a:off x="21899850" y="9039980"/>
            <a:ext cx="13391992" cy="8624374"/>
          </a:xfrm>
          <a:prstGeom prst="rect">
            <a:avLst/>
          </a:prstGeom>
          <a:noFill/>
          <a:ln w="9525">
            <a:solidFill>
              <a:schemeClr val="accent1"/>
            </a:solidFill>
            <a:miter lim="800000"/>
            <a:headEnd/>
            <a:tailEnd/>
          </a:ln>
        </p:spPr>
        <p:txBody>
          <a:bodyPr wrap="square" lIns="376137" tIns="188068" rIns="376137" bIns="188068">
            <a:spAutoFit/>
          </a:bodyPr>
          <a:lstStyle/>
          <a:p>
            <a:r>
              <a:rPr lang="en-AU" sz="4900" b="1" dirty="0" smtClean="0">
                <a:solidFill>
                  <a:schemeClr val="bg1"/>
                </a:solidFill>
                <a:cs typeface="Arial" charset="0"/>
              </a:rPr>
              <a:t>Experimental</a:t>
            </a:r>
          </a:p>
          <a:p>
            <a:pPr algn="just">
              <a:lnSpc>
                <a:spcPct val="150000"/>
              </a:lnSpc>
            </a:pPr>
            <a:r>
              <a:rPr lang="en-US" sz="2950" dirty="0" smtClean="0"/>
              <a:t>0.4 </a:t>
            </a:r>
            <a:r>
              <a:rPr lang="en-US" sz="2950" dirty="0" err="1" smtClean="0"/>
              <a:t>mM</a:t>
            </a:r>
            <a:r>
              <a:rPr lang="en-US" sz="2950" dirty="0" smtClean="0"/>
              <a:t> of CuCl</a:t>
            </a:r>
            <a:r>
              <a:rPr lang="en-US" sz="2950" baseline="-25000" dirty="0" smtClean="0"/>
              <a:t>2</a:t>
            </a:r>
            <a:r>
              <a:rPr lang="en-US" sz="2950" dirty="0" smtClean="0"/>
              <a:t> 2H</a:t>
            </a:r>
            <a:r>
              <a:rPr lang="en-US" sz="2950" baseline="-25000" dirty="0" smtClean="0"/>
              <a:t>2</a:t>
            </a:r>
            <a:r>
              <a:rPr lang="en-US" sz="2950" dirty="0" smtClean="0"/>
              <a:t>O is dissolved in 5mL of DCM with 5 equivalents of n-</a:t>
            </a:r>
            <a:r>
              <a:rPr lang="en-US" sz="2950" dirty="0" err="1" smtClean="0"/>
              <a:t>butylamine</a:t>
            </a:r>
            <a:r>
              <a:rPr lang="en-US" sz="2950" dirty="0"/>
              <a:t> </a:t>
            </a:r>
            <a:r>
              <a:rPr lang="en-US" sz="2950" dirty="0" smtClean="0"/>
              <a:t>then 5 mL of DI water was added. The pH </a:t>
            </a:r>
            <a:r>
              <a:rPr lang="en-US" sz="2950" dirty="0" smtClean="0"/>
              <a:t>increased </a:t>
            </a:r>
            <a:r>
              <a:rPr lang="en-US" sz="2950" dirty="0" smtClean="0"/>
              <a:t>to around 10 in the aqueous phase. The powdered was isolated after a 5 minute reaction through suction  filtration</a:t>
            </a:r>
            <a:r>
              <a:rPr lang="en-US" sz="2950" dirty="0" smtClean="0">
                <a:solidFill>
                  <a:srgbClr val="FF6600"/>
                </a:solidFill>
              </a:rPr>
              <a:t>.  </a:t>
            </a:r>
            <a:r>
              <a:rPr lang="en-US" sz="2950" dirty="0" smtClean="0"/>
              <a:t>The previous procedure </a:t>
            </a:r>
            <a:r>
              <a:rPr lang="en-US" sz="2950" dirty="0" smtClean="0"/>
              <a:t>was repeated for the different alcohol chains/concentrations, and the </a:t>
            </a:r>
            <a:r>
              <a:rPr lang="en-US" sz="2950" dirty="0" smtClean="0"/>
              <a:t>reaction will go for 35 minutes, instead of 5. The solution </a:t>
            </a:r>
            <a:r>
              <a:rPr lang="en-US" sz="2950" dirty="0" smtClean="0"/>
              <a:t>was then </a:t>
            </a:r>
            <a:r>
              <a:rPr lang="en-US" sz="2950" dirty="0" smtClean="0"/>
              <a:t>allowed to sit for an hour in a </a:t>
            </a:r>
            <a:r>
              <a:rPr lang="en-US" sz="2950" dirty="0" err="1" smtClean="0"/>
              <a:t>separatory</a:t>
            </a:r>
            <a:r>
              <a:rPr lang="en-US" sz="2950" dirty="0" smtClean="0"/>
              <a:t> funnel, </a:t>
            </a:r>
            <a:r>
              <a:rPr lang="en-US" sz="2950" dirty="0" smtClean="0"/>
              <a:t>and then </a:t>
            </a:r>
            <a:r>
              <a:rPr lang="en-US" sz="2950" dirty="0" smtClean="0"/>
              <a:t>it </a:t>
            </a:r>
            <a:r>
              <a:rPr lang="en-US" sz="2950" dirty="0" smtClean="0"/>
              <a:t>was isolated </a:t>
            </a:r>
            <a:r>
              <a:rPr lang="en-US" sz="2950" dirty="0" smtClean="0"/>
              <a:t>via suction filtration. The product was washed carefully  with DCM and ether, followed by vacuum drying. This </a:t>
            </a:r>
            <a:r>
              <a:rPr lang="en-US" sz="2950" dirty="0" smtClean="0"/>
              <a:t>was repeated</a:t>
            </a:r>
            <a:r>
              <a:rPr lang="en-US" sz="2950" dirty="0" smtClean="0"/>
              <a:t>, only different alcohols were added at either a 4.5 %  or 9 % concentration by volume to the DCM phase, prior to the H</a:t>
            </a:r>
            <a:r>
              <a:rPr lang="en-US" sz="2950" baseline="-25000" dirty="0" smtClean="0"/>
              <a:t>2</a:t>
            </a:r>
            <a:r>
              <a:rPr lang="en-US" sz="2950" dirty="0" smtClean="0"/>
              <a:t>O addition. These alcohols include n-</a:t>
            </a:r>
            <a:r>
              <a:rPr lang="en-US" sz="2950" dirty="0" err="1" smtClean="0"/>
              <a:t>butanol</a:t>
            </a:r>
            <a:r>
              <a:rPr lang="en-US" sz="2950" dirty="0" smtClean="0"/>
              <a:t>, n-</a:t>
            </a:r>
            <a:r>
              <a:rPr lang="en-US" sz="2950" dirty="0" err="1" smtClean="0"/>
              <a:t>propanol</a:t>
            </a:r>
            <a:r>
              <a:rPr lang="en-US" sz="2950" dirty="0" smtClean="0"/>
              <a:t>, and n-</a:t>
            </a:r>
            <a:r>
              <a:rPr lang="en-US" sz="2950" dirty="0" err="1" smtClean="0"/>
              <a:t>pentanol</a:t>
            </a:r>
            <a:r>
              <a:rPr lang="en-US" sz="2950" dirty="0" smtClean="0"/>
              <a:t>.</a:t>
            </a:r>
            <a:endParaRPr lang="en-US" sz="2950" dirty="0"/>
          </a:p>
        </p:txBody>
      </p:sp>
      <p:pic>
        <p:nvPicPr>
          <p:cNvPr id="2050" name="Picture 2" descr="E:\Users\Daniel\Dropbox\Electron Microscope Pictures!\Pent4-5 -4.tif"/>
          <p:cNvPicPr>
            <a:picLocks noChangeAspect="1" noChangeArrowheads="1"/>
          </p:cNvPicPr>
          <p:nvPr/>
        </p:nvPicPr>
        <p:blipFill>
          <a:blip r:embed="rId11" cstate="print"/>
          <a:srcRect/>
          <a:stretch>
            <a:fillRect/>
          </a:stretch>
        </p:blipFill>
        <p:spPr bwMode="auto">
          <a:xfrm>
            <a:off x="13592594" y="23226603"/>
            <a:ext cx="7151463" cy="5364560"/>
          </a:xfrm>
          <a:prstGeom prst="rect">
            <a:avLst/>
          </a:prstGeom>
          <a:noFill/>
        </p:spPr>
      </p:pic>
      <p:sp>
        <p:nvSpPr>
          <p:cNvPr id="1028" name="TextBox 4"/>
          <p:cNvSpPr txBox="1">
            <a:spLocks noChangeArrowheads="1"/>
          </p:cNvSpPr>
          <p:nvPr/>
        </p:nvSpPr>
        <p:spPr bwMode="auto">
          <a:xfrm>
            <a:off x="1582143" y="4603363"/>
            <a:ext cx="27830355" cy="5909528"/>
          </a:xfrm>
          <a:prstGeom prst="rect">
            <a:avLst/>
          </a:prstGeom>
          <a:noFill/>
          <a:ln w="9525">
            <a:noFill/>
            <a:miter lim="800000"/>
            <a:headEnd/>
            <a:tailEnd/>
          </a:ln>
        </p:spPr>
        <p:txBody>
          <a:bodyPr wrap="square" lIns="376137" tIns="188068" rIns="376137" bIns="188068">
            <a:spAutoFit/>
          </a:bodyPr>
          <a:lstStyle/>
          <a:p>
            <a:r>
              <a:rPr lang="en-AU" sz="4900" b="1" dirty="0" smtClean="0">
                <a:solidFill>
                  <a:schemeClr val="bg1"/>
                </a:solidFill>
                <a:cs typeface="Arial" charset="0"/>
              </a:rPr>
              <a:t>Introduction</a:t>
            </a:r>
          </a:p>
          <a:p>
            <a:pPr algn="just">
              <a:lnSpc>
                <a:spcPct val="150000"/>
              </a:lnSpc>
            </a:pPr>
            <a:r>
              <a:rPr lang="en-AU" sz="3000" dirty="0" smtClean="0">
                <a:cs typeface="Arial" charset="0"/>
              </a:rPr>
              <a:t>The purpose of this experiment was to create copper microspheres by assembling copper hydroxide </a:t>
            </a:r>
            <a:r>
              <a:rPr lang="en-AU" sz="3000" dirty="0" err="1" smtClean="0">
                <a:cs typeface="Arial" charset="0"/>
              </a:rPr>
              <a:t>nanofibers</a:t>
            </a:r>
            <a:r>
              <a:rPr lang="en-AU" sz="3000" dirty="0" smtClean="0">
                <a:cs typeface="Arial" charset="0"/>
              </a:rPr>
              <a:t> around a water </a:t>
            </a:r>
            <a:r>
              <a:rPr lang="en-AU" sz="3000" dirty="0" err="1" smtClean="0">
                <a:cs typeface="Arial" charset="0"/>
              </a:rPr>
              <a:t>microdroplet</a:t>
            </a:r>
            <a:r>
              <a:rPr lang="en-AU" sz="3000" dirty="0" smtClean="0">
                <a:cs typeface="Arial" charset="0"/>
              </a:rPr>
              <a:t> </a:t>
            </a:r>
            <a:r>
              <a:rPr lang="en-AU" sz="3000" dirty="0" smtClean="0">
                <a:cs typeface="Arial" charset="0"/>
              </a:rPr>
              <a:t>and determine if there is a change in morphology of the spheres when varying the alcohol and concentration during the reaction synthesis. The synthesis of the microspheres were created in a two-phase system of H</a:t>
            </a:r>
            <a:r>
              <a:rPr lang="en-AU" sz="3000" baseline="-25000" dirty="0" smtClean="0">
                <a:cs typeface="Arial" charset="0"/>
              </a:rPr>
              <a:t>2</a:t>
            </a:r>
            <a:r>
              <a:rPr lang="en-AU" sz="3000" dirty="0" smtClean="0">
                <a:cs typeface="Arial" charset="0"/>
              </a:rPr>
              <a:t>O/CH</a:t>
            </a:r>
            <a:r>
              <a:rPr lang="en-AU" sz="3000" baseline="-25000" dirty="0" smtClean="0">
                <a:cs typeface="Arial" charset="0"/>
              </a:rPr>
              <a:t>2</a:t>
            </a:r>
            <a:r>
              <a:rPr lang="en-AU" sz="3000" dirty="0" smtClean="0">
                <a:cs typeface="Arial" charset="0"/>
              </a:rPr>
              <a:t>Cl</a:t>
            </a:r>
            <a:r>
              <a:rPr lang="en-AU" sz="3000" baseline="-25000" dirty="0" smtClean="0">
                <a:cs typeface="Arial" charset="0"/>
              </a:rPr>
              <a:t>2 </a:t>
            </a:r>
            <a:r>
              <a:rPr lang="en-AU" sz="3000" dirty="0" smtClean="0">
                <a:cs typeface="Arial" charset="0"/>
              </a:rPr>
              <a:t>at the emulsion</a:t>
            </a:r>
            <a:r>
              <a:rPr lang="en-AU" sz="3000" dirty="0" smtClean="0">
                <a:cs typeface="Arial" charset="0"/>
              </a:rPr>
              <a:t>. </a:t>
            </a:r>
            <a:r>
              <a:rPr lang="en-AU" sz="3000" dirty="0" smtClean="0">
                <a:cs typeface="Arial" charset="0"/>
              </a:rPr>
              <a:t>Assembly of </a:t>
            </a:r>
            <a:r>
              <a:rPr lang="en-AU" sz="3000" dirty="0" err="1" smtClean="0">
                <a:cs typeface="Arial" charset="0"/>
              </a:rPr>
              <a:t>nanomaterials</a:t>
            </a:r>
            <a:r>
              <a:rPr lang="en-AU" sz="3000" dirty="0" smtClean="0">
                <a:cs typeface="Arial" charset="0"/>
              </a:rPr>
              <a:t> provides many different opportunities based on the geometry and size they take. By being able to control their size and morphology, their function can be manipulated, such as photovoltaic activity, which relies on porous/hollow materials.</a:t>
            </a:r>
            <a:r>
              <a:rPr lang="en-AU" sz="3000" baseline="30000" dirty="0" smtClean="0">
                <a:cs typeface="Arial" charset="0"/>
              </a:rPr>
              <a:t>1</a:t>
            </a:r>
            <a:endParaRPr lang="en-AU" sz="3000" dirty="0" smtClean="0">
              <a:cs typeface="Arial" charset="0"/>
            </a:endParaRPr>
          </a:p>
          <a:p>
            <a:endParaRPr lang="en-AU" sz="3200" dirty="0" smtClean="0">
              <a:cs typeface="Arial" charset="0"/>
            </a:endParaRPr>
          </a:p>
          <a:p>
            <a:endParaRPr lang="en-AU" sz="3200" baseline="-25000" dirty="0" smtClean="0">
              <a:cs typeface="Arial" charset="0"/>
            </a:endParaRPr>
          </a:p>
          <a:p>
            <a:endParaRPr lang="en-AU" sz="3200" b="1" dirty="0">
              <a:solidFill>
                <a:schemeClr val="bg1"/>
              </a:solidFill>
              <a:cs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3971</TotalTime>
  <Words>565</Words>
  <Application>Microsoft Office PowerPoint</Application>
  <PresentationFormat>Custom</PresentationFormat>
  <Paragraphs>22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Synthesis of Copper Microspheres Via a Two-Phase System  Daniel Darcy, Lea Nyiranshuti,  Christian A. Tooley, Dr. Roy Planalp deu86@wildcats.unh.edu; Parsons Hall, 23 Academic Way, Durham NH 03824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Chem 756 Special Project</dc:title>
  <dc:creator>.</dc:creator>
  <cp:lastModifiedBy>Daniel Darcy</cp:lastModifiedBy>
  <cp:revision>208</cp:revision>
  <cp:lastPrinted>2013-04-28T15:27:10Z</cp:lastPrinted>
  <dcterms:created xsi:type="dcterms:W3CDTF">2010-11-22T19:55:53Z</dcterms:created>
  <dcterms:modified xsi:type="dcterms:W3CDTF">2013-05-01T15:20:40Z</dcterms:modified>
</cp:coreProperties>
</file>