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972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8" autoAdjust="0"/>
    <p:restoredTop sz="87521" autoAdjust="0"/>
  </p:normalViewPr>
  <p:slideViewPr>
    <p:cSldViewPr>
      <p:cViewPr>
        <p:scale>
          <a:sx n="20" d="100"/>
          <a:sy n="20" d="100"/>
        </p:scale>
        <p:origin x="-1392" y="-72"/>
      </p:cViewPr>
      <p:guideLst>
        <p:guide orient="horz" pos="9216"/>
        <p:guide pos="6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pH 7.3</a:t>
            </a:r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Sheet1!$P$2</c:f>
              <c:strCache>
                <c:ptCount val="1"/>
                <c:pt idx="0">
                  <c:v>rel. resp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Sheet1!$O$3:$O$24</c:f>
              <c:numCache>
                <c:formatCode>General</c:formatCode>
                <c:ptCount val="22"/>
                <c:pt idx="0">
                  <c:v>17.900625205659757</c:v>
                </c:pt>
                <c:pt idx="1">
                  <c:v>35.777704702400527</c:v>
                </c:pt>
                <c:pt idx="2">
                  <c:v>53.631284916201118</c:v>
                </c:pt>
                <c:pt idx="3">
                  <c:v>71.461412151067321</c:v>
                </c:pt>
                <c:pt idx="4">
                  <c:v>89.268132589432213</c:v>
                </c:pt>
                <c:pt idx="5">
                  <c:v>107.05149229255494</c:v>
                </c:pt>
                <c:pt idx="6">
                  <c:v>124.81153720091774</c:v>
                </c:pt>
                <c:pt idx="7">
                  <c:v>142.54831313462168</c:v>
                </c:pt>
                <c:pt idx="8">
                  <c:v>160.26186579378069</c:v>
                </c:pt>
                <c:pt idx="9">
                  <c:v>213.26363933355111</c:v>
                </c:pt>
                <c:pt idx="10">
                  <c:v>266.05803716987282</c:v>
                </c:pt>
                <c:pt idx="11">
                  <c:v>336.130081300813</c:v>
                </c:pt>
                <c:pt idx="12">
                  <c:v>405.83846902367821</c:v>
                </c:pt>
                <c:pt idx="13">
                  <c:v>475.18602394047235</c:v>
                </c:pt>
                <c:pt idx="14">
                  <c:v>544.17554049693456</c:v>
                </c:pt>
                <c:pt idx="15">
                  <c:v>612.80978435790144</c:v>
                </c:pt>
                <c:pt idx="16">
                  <c:v>681.09149277688607</c:v>
                </c:pt>
                <c:pt idx="17">
                  <c:v>749.02337495997426</c:v>
                </c:pt>
                <c:pt idx="18">
                  <c:v>816.60811242414559</c:v>
                </c:pt>
                <c:pt idx="19">
                  <c:v>883.84835935011154</c:v>
                </c:pt>
                <c:pt idx="20">
                  <c:v>950.74674292977431</c:v>
                </c:pt>
                <c:pt idx="21">
                  <c:v>1017.3058637083993</c:v>
                </c:pt>
              </c:numCache>
            </c:numRef>
          </c:xVal>
          <c:yVal>
            <c:numRef>
              <c:f>Sheet1!$P$3:$P$24</c:f>
              <c:numCache>
                <c:formatCode>General</c:formatCode>
                <c:ptCount val="22"/>
                <c:pt idx="0">
                  <c:v>9239.4806058610466</c:v>
                </c:pt>
                <c:pt idx="1">
                  <c:v>9692.8495554823858</c:v>
                </c:pt>
                <c:pt idx="2">
                  <c:v>10075.866973987486</c:v>
                </c:pt>
                <c:pt idx="3">
                  <c:v>10519.637800460981</c:v>
                </c:pt>
                <c:pt idx="4">
                  <c:v>10998.094830424761</c:v>
                </c:pt>
                <c:pt idx="5">
                  <c:v>11389.827132038195</c:v>
                </c:pt>
                <c:pt idx="6">
                  <c:v>11866.451103062234</c:v>
                </c:pt>
                <c:pt idx="7">
                  <c:v>12238.13697728021</c:v>
                </c:pt>
                <c:pt idx="8">
                  <c:v>12622.370760619031</c:v>
                </c:pt>
                <c:pt idx="9">
                  <c:v>13544.194270661839</c:v>
                </c:pt>
                <c:pt idx="10">
                  <c:v>14468.524530786961</c:v>
                </c:pt>
                <c:pt idx="11">
                  <c:v>15696.978926572274</c:v>
                </c:pt>
                <c:pt idx="12">
                  <c:v>16961.068159367798</c:v>
                </c:pt>
                <c:pt idx="13">
                  <c:v>18347.532762594663</c:v>
                </c:pt>
                <c:pt idx="14">
                  <c:v>19671.558116562399</c:v>
                </c:pt>
                <c:pt idx="15">
                  <c:v>20720.83569311821</c:v>
                </c:pt>
                <c:pt idx="16">
                  <c:v>21829.616397760947</c:v>
                </c:pt>
                <c:pt idx="17">
                  <c:v>22981.865986170564</c:v>
                </c:pt>
                <c:pt idx="18">
                  <c:v>23434.560750740864</c:v>
                </c:pt>
                <c:pt idx="19">
                  <c:v>23868.596312150148</c:v>
                </c:pt>
                <c:pt idx="20">
                  <c:v>24156.359565360552</c:v>
                </c:pt>
                <c:pt idx="21">
                  <c:v>24253.088574250905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329152"/>
        <c:axId val="77331072"/>
      </c:scatterChart>
      <c:valAx>
        <c:axId val="77329152"/>
        <c:scaling>
          <c:orientation val="minMax"/>
          <c:max val="110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Zn (nM)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77331072"/>
        <c:crosses val="autoZero"/>
        <c:crossBetween val="midCat"/>
      </c:valAx>
      <c:valAx>
        <c:axId val="77331072"/>
        <c:scaling>
          <c:orientation val="minMax"/>
          <c:max val="26000"/>
          <c:min val="800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Integrated Emission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77329152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pH 7.6</a:t>
            </a:r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Sheet1!$L$43</c:f>
              <c:strCache>
                <c:ptCount val="1"/>
                <c:pt idx="0">
                  <c:v>rel. resp.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Sheet1!$K$44:$K$65</c:f>
              <c:numCache>
                <c:formatCode>General</c:formatCode>
                <c:ptCount val="22"/>
                <c:pt idx="0">
                  <c:v>0</c:v>
                </c:pt>
                <c:pt idx="1">
                  <c:v>28.287808127914701</c:v>
                </c:pt>
                <c:pt idx="2">
                  <c:v>56.537949400798951</c:v>
                </c:pt>
                <c:pt idx="3">
                  <c:v>84.750499001996047</c:v>
                </c:pt>
                <c:pt idx="4">
                  <c:v>112.92553191489367</c:v>
                </c:pt>
                <c:pt idx="5">
                  <c:v>141.06312292358808</c:v>
                </c:pt>
                <c:pt idx="6">
                  <c:v>169.16334661354591</c:v>
                </c:pt>
                <c:pt idx="7">
                  <c:v>197.2262773722629</c:v>
                </c:pt>
                <c:pt idx="8">
                  <c:v>225.25198938992054</c:v>
                </c:pt>
                <c:pt idx="9">
                  <c:v>253.24055666003997</c:v>
                </c:pt>
                <c:pt idx="10">
                  <c:v>281.19205298013264</c:v>
                </c:pt>
                <c:pt idx="11">
                  <c:v>309.10655195234972</c:v>
                </c:pt>
                <c:pt idx="12">
                  <c:v>336.98412698412727</c:v>
                </c:pt>
                <c:pt idx="13">
                  <c:v>364.82485128883047</c:v>
                </c:pt>
                <c:pt idx="14">
                  <c:v>392.62879788639407</c:v>
                </c:pt>
                <c:pt idx="15">
                  <c:v>420.39603960396079</c:v>
                </c:pt>
                <c:pt idx="16">
                  <c:v>448.12664907651759</c:v>
                </c:pt>
                <c:pt idx="17">
                  <c:v>475.82069874752858</c:v>
                </c:pt>
                <c:pt idx="18">
                  <c:v>503.47826086956587</c:v>
                </c:pt>
                <c:pt idx="19">
                  <c:v>531.09940750493797</c:v>
                </c:pt>
                <c:pt idx="20">
                  <c:v>558.68421052631652</c:v>
                </c:pt>
                <c:pt idx="21">
                  <c:v>586.23274161735776</c:v>
                </c:pt>
              </c:numCache>
            </c:numRef>
          </c:xVal>
          <c:yVal>
            <c:numRef>
              <c:f>Sheet1!$L$44:$L$65</c:f>
              <c:numCache>
                <c:formatCode>General</c:formatCode>
                <c:ptCount val="22"/>
                <c:pt idx="0">
                  <c:v>9408.9</c:v>
                </c:pt>
                <c:pt idx="1">
                  <c:v>10189.788666666665</c:v>
                </c:pt>
                <c:pt idx="2">
                  <c:v>11024.679999999998</c:v>
                </c:pt>
                <c:pt idx="3">
                  <c:v>11892.737999999998</c:v>
                </c:pt>
                <c:pt idx="4">
                  <c:v>12668.693333333329</c:v>
                </c:pt>
                <c:pt idx="5">
                  <c:v>13580.116666666661</c:v>
                </c:pt>
                <c:pt idx="6">
                  <c:v>14541.935999999994</c:v>
                </c:pt>
                <c:pt idx="7">
                  <c:v>15447.754666666662</c:v>
                </c:pt>
                <c:pt idx="8">
                  <c:v>15936.543999999994</c:v>
                </c:pt>
                <c:pt idx="9">
                  <c:v>16836.415999999994</c:v>
                </c:pt>
                <c:pt idx="10">
                  <c:v>17627.739999999991</c:v>
                </c:pt>
                <c:pt idx="11">
                  <c:v>18460.390666666655</c:v>
                </c:pt>
                <c:pt idx="12">
                  <c:v>19466.495999999988</c:v>
                </c:pt>
                <c:pt idx="13">
                  <c:v>20086.587999999985</c:v>
                </c:pt>
                <c:pt idx="14">
                  <c:v>20882.097333333317</c:v>
                </c:pt>
                <c:pt idx="15">
                  <c:v>21994.769999999982</c:v>
                </c:pt>
                <c:pt idx="16">
                  <c:v>22358.978666666644</c:v>
                </c:pt>
                <c:pt idx="17">
                  <c:v>22782.305999999979</c:v>
                </c:pt>
                <c:pt idx="18">
                  <c:v>23097.887999999974</c:v>
                </c:pt>
                <c:pt idx="19">
                  <c:v>23312.599333333306</c:v>
                </c:pt>
                <c:pt idx="20">
                  <c:v>23309.706666666643</c:v>
                </c:pt>
                <c:pt idx="21">
                  <c:v>23420.357999999975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408896"/>
        <c:axId val="77411072"/>
      </c:scatterChart>
      <c:valAx>
        <c:axId val="77408896"/>
        <c:scaling>
          <c:orientation val="minMax"/>
          <c:max val="65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Zn (</a:t>
                </a:r>
                <a:r>
                  <a:rPr lang="en-US" dirty="0" err="1" smtClean="0"/>
                  <a:t>nM</a:t>
                </a:r>
                <a:r>
                  <a:rPr lang="en-US" dirty="0" smtClean="0"/>
                  <a:t>) </a:t>
                </a:r>
                <a:endParaRPr lang="en-US" dirty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77411072"/>
        <c:crosses val="autoZero"/>
        <c:crossBetween val="midCat"/>
      </c:valAx>
      <c:valAx>
        <c:axId val="77411072"/>
        <c:scaling>
          <c:orientation val="minMax"/>
          <c:max val="25000"/>
          <c:min val="800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Integrated Emission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77408896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E8EB2B6-DC9B-4F43-AD19-70EE7949BF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3275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EF756046-C8B9-4B2F-80D1-FC34A674BF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0664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5852162"/>
            <a:ext cx="31394400" cy="8222827"/>
          </a:xfrm>
        </p:spPr>
        <p:txBody>
          <a:bodyPr anchor="b">
            <a:noAutofit/>
          </a:bodyPr>
          <a:lstStyle>
            <a:lvl1pPr>
              <a:defRPr sz="222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14955520"/>
            <a:ext cx="25603200" cy="747776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7D265A-C4DD-4F74-9C64-B18BBE4780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2743200" y="14500352"/>
            <a:ext cx="31394400" cy="6775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6D5474-5EFB-4086-AE8F-37EE7FAA16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0078722"/>
            <a:ext cx="31089600" cy="9387840"/>
          </a:xfrm>
        </p:spPr>
        <p:txBody>
          <a:bodyPr anchor="b">
            <a:normAutofit/>
          </a:bodyPr>
          <a:lstStyle>
            <a:lvl1pPr algn="l">
              <a:defRPr sz="197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9741288"/>
            <a:ext cx="31089600" cy="6400798"/>
          </a:xfrm>
        </p:spPr>
        <p:txBody>
          <a:bodyPr anchor="t">
            <a:normAutofit/>
          </a:bodyPr>
          <a:lstStyle>
            <a:lvl1pPr marL="0" indent="0">
              <a:buNone/>
              <a:defRPr sz="9900">
                <a:solidFill>
                  <a:schemeClr val="tx2"/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992814-B151-473C-A5FA-609DF936A31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2926080" y="19624243"/>
            <a:ext cx="31394400" cy="6775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7139635"/>
            <a:ext cx="16154400" cy="20131430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7139635"/>
            <a:ext cx="16154400" cy="20131430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9C9989-BAD5-4E5B-835C-C0219F3F2C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7152640"/>
            <a:ext cx="15727680" cy="2729651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8200" b="0">
                <a:solidFill>
                  <a:schemeClr val="tx2"/>
                </a:solidFill>
              </a:defRPr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10403840"/>
            <a:ext cx="1572768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019520" y="7152640"/>
            <a:ext cx="15727680" cy="2729651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82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019520" y="10403840"/>
            <a:ext cx="1572768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C7E6DA-7D83-46B5-94FA-0E902ED9C3C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8243380" y="17262284"/>
            <a:ext cx="20092416" cy="317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199A78-10B4-42D0-B23C-36F58930F95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6A2E9F-5113-4724-B6C4-6ADF5E7BF4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3379541"/>
            <a:ext cx="8558784" cy="5383987"/>
          </a:xfrm>
        </p:spPr>
        <p:txBody>
          <a:bodyPr anchor="b">
            <a:noAutofit/>
          </a:bodyPr>
          <a:lstStyle>
            <a:lvl1pPr algn="l">
              <a:defRPr sz="99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7200" y="3379541"/>
            <a:ext cx="22860000" cy="23798784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4" y="9090357"/>
            <a:ext cx="8558784" cy="18106091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5DCD1-AF04-4DCA-9796-9B75F6AA587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796176" y="15275757"/>
            <a:ext cx="23798784" cy="6352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3381248"/>
            <a:ext cx="8570720" cy="5396992"/>
          </a:xfrm>
        </p:spPr>
        <p:txBody>
          <a:bodyPr anchor="b">
            <a:normAutofit/>
          </a:bodyPr>
          <a:lstStyle>
            <a:lvl1pPr algn="l">
              <a:defRPr sz="99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4440" y="3576324"/>
            <a:ext cx="23617560" cy="23468612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9103360"/>
            <a:ext cx="8558784" cy="1810268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4605C-AC70-4101-91D3-6647A4F16DA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CEF99B-39A9-4A4D-9115-25FAB66473D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2600960"/>
            <a:ext cx="8229600" cy="2503424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2600960"/>
            <a:ext cx="24079200" cy="250342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E55444-27A3-48E5-84F2-A33768FC758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942020"/>
            <a:ext cx="36576000" cy="9753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76202" tIns="188101" rIns="376202" bIns="188101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2275840"/>
            <a:ext cx="32918400" cy="422656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0"/>
            <a:ext cx="32918400" cy="20807680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6576000" cy="15605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76202" tIns="188101" rIns="376202" bIns="188101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78029"/>
            <a:ext cx="11582400" cy="1404518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0" y="78029"/>
            <a:ext cx="16459200" cy="1404518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480000" y="78029"/>
            <a:ext cx="4267200" cy="1404518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58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40D8070-9991-401E-83B0-6C8CA8A327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defTabSz="3762024" rtl="0" eaLnBrk="1" latinLnBrk="0" hangingPunct="1">
        <a:spcBef>
          <a:spcPct val="0"/>
        </a:spcBef>
        <a:buNone/>
        <a:defRPr sz="16500" kern="1200" spc="-411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752405" indent="-752405" algn="l" defTabSz="3762024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indent="-752405" algn="l" defTabSz="3762024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3009620" indent="-752405" algn="l" defTabSz="3762024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4138227" indent="-752405" algn="l" defTabSz="376202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4pPr>
      <a:lvl5pPr marL="4890632" indent="-564304" algn="l" defTabSz="3762024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5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5643037" indent="-752405" algn="l" defTabSz="376202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6pPr>
      <a:lvl7pPr marL="6395442" indent="-752405" algn="l" defTabSz="376202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7pPr>
      <a:lvl8pPr marL="7147847" indent="-752405" algn="l" defTabSz="376202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8pPr>
      <a:lvl9pPr marL="7900251" indent="-752405" algn="l" defTabSz="3762024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5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116" y="20726400"/>
            <a:ext cx="15544684" cy="7390283"/>
          </a:xfrm>
          <a:prstGeom prst="rect">
            <a:avLst/>
          </a:prstGeom>
        </p:spPr>
      </p:pic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4926013" y="1158409"/>
            <a:ext cx="2982704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Dissociation </a:t>
            </a:r>
            <a:r>
              <a:rPr 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Constant </a:t>
            </a:r>
            <a:r>
              <a:rPr lang="en-US" sz="6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</a:t>
            </a:r>
            <a:r>
              <a:rPr 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etermination </a:t>
            </a:r>
            <a:r>
              <a:rPr 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by </a:t>
            </a:r>
            <a:r>
              <a:rPr 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Fluorescence </a:t>
            </a:r>
            <a:r>
              <a:rPr lang="en-US" sz="6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</a:t>
            </a:r>
            <a:r>
              <a:rPr 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ompetition Using Zinpyr-4</a:t>
            </a:r>
            <a:endParaRPr lang="en-US" sz="6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810000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9043619" y="24421541"/>
            <a:ext cx="17406938" cy="1322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 </a:t>
            </a:r>
            <a:endParaRPr 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Thank you to the UNH Department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of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Chemistry for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funding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 </a:t>
            </a:r>
            <a:endParaRPr lang="en-US" sz="32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007225" y="3109913"/>
            <a:ext cx="228600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sz="3600" u="sng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Rose Hadley</a:t>
            </a:r>
            <a:r>
              <a:rPr lang="en-AU" sz="3600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AU" sz="3600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Roy </a:t>
            </a:r>
            <a:r>
              <a:rPr lang="en-AU" sz="3600" dirty="0" err="1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AU" sz="3600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AU" sz="3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n-AU" sz="3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AU" sz="3600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rcv33@wildcats.unh.edu</a:t>
            </a:r>
            <a:r>
              <a:rPr lang="en-AU" sz="3600" dirty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sz="3600" dirty="0">
              <a:solidFill>
                <a:schemeClr val="tx2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838200" y="5256213"/>
            <a:ext cx="17454563" cy="520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endParaRPr lang="en-US" sz="44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Zinc is an essential element in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biology, and fluorescence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provides a sensitive method to study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this </a:t>
            </a:r>
            <a:r>
              <a:rPr 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spectroscopically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silent metal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ion.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ligand competition method to determine binding constants using </a:t>
            </a:r>
            <a:r>
              <a:rPr lang="en-US" sz="36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DynaFit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analysis of fluorescence data has been used for many biochemical applications, including analysis of DNA and protein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interactions.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purpose of the project was to build upon the method described by </a:t>
            </a:r>
            <a:r>
              <a:rPr lang="en-US" sz="3600" b="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Brophy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et al. to allow for the determination of the zinc(II) affinity of several zinc </a:t>
            </a:r>
            <a:r>
              <a:rPr 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chelators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by zinpyr-4 fluorescence competition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 preparation for application of the method to other unique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biomolecules.</a:t>
            </a:r>
            <a:r>
              <a:rPr lang="en-US" sz="3600" b="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endParaRPr lang="en-US" sz="36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9" name="Text Box 126"/>
          <p:cNvSpPr txBox="1">
            <a:spLocks noChangeArrowheads="1"/>
          </p:cNvSpPr>
          <p:nvPr/>
        </p:nvSpPr>
        <p:spPr bwMode="auto">
          <a:xfrm>
            <a:off x="19369088" y="10953571"/>
            <a:ext cx="14173200" cy="156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Titration curves are depicted that represent zinc titrated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into a solution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containing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100 </a:t>
            </a:r>
            <a:r>
              <a:rPr 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mM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NaCl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1.2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µM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zinpyr-4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, and 5 µM HIMDA at pH 7.3 (A) and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7.6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/>
              </a:rPr>
              <a:t>(B).</a:t>
            </a:r>
            <a:endParaRPr lang="en-US" sz="32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18852869" y="26189333"/>
            <a:ext cx="17573625" cy="3338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 (Calibri, 36 points, bold)</a:t>
            </a:r>
          </a:p>
          <a:p>
            <a:pPr algn="just">
              <a:spcBef>
                <a:spcPts val="1200"/>
              </a:spcBef>
            </a:pPr>
            <a:r>
              <a:rPr lang="en-US" sz="3200" b="0" baseline="30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Burdette, S.C., Frederickson, C.J., Bu, W., </a:t>
            </a:r>
            <a:r>
              <a:rPr 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Lippard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S.J. 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2003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 </a:t>
            </a:r>
            <a:r>
              <a:rPr lang="en-US" sz="3200" b="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J. Am. Chem. Soc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., 125, 1778.</a:t>
            </a:r>
          </a:p>
          <a:p>
            <a:r>
              <a:rPr lang="en-US" sz="3200" b="0" baseline="30000" dirty="0">
                <a:solidFill>
                  <a:schemeClr val="tx1"/>
                </a:solidFill>
                <a:latin typeface="Calibri" pitchFamily="34" charset="0"/>
              </a:rPr>
              <a:t>2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</a:rPr>
              <a:t>Vitko</a:t>
            </a:r>
            <a:r>
              <a:rPr lang="en-US" sz="3200" b="0" dirty="0">
                <a:solidFill>
                  <a:schemeClr val="tx1"/>
                </a:solidFill>
                <a:latin typeface="Calibri" pitchFamily="34" charset="0"/>
              </a:rPr>
              <a:t>, J. </a:t>
            </a:r>
            <a:r>
              <a:rPr lang="en-US" sz="3200" b="0" i="1" dirty="0">
                <a:solidFill>
                  <a:schemeClr val="tx1"/>
                </a:solidFill>
                <a:latin typeface="Calibri" pitchFamily="34" charset="0"/>
              </a:rPr>
              <a:t>et al.</a:t>
            </a:r>
            <a:r>
              <a:rPr lang="en-US" sz="3200" b="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Calibri" pitchFamily="34" charset="0"/>
              </a:rPr>
              <a:t>2007</a:t>
            </a:r>
            <a:r>
              <a:rPr lang="en-US" sz="3200" b="0" dirty="0">
                <a:solidFill>
                  <a:schemeClr val="tx1"/>
                </a:solidFill>
                <a:latin typeface="Calibri" pitchFamily="34" charset="0"/>
              </a:rPr>
              <a:t>. </a:t>
            </a:r>
            <a:r>
              <a:rPr lang="en-US" sz="3200" b="0" i="1" dirty="0">
                <a:solidFill>
                  <a:schemeClr val="tx1"/>
                </a:solidFill>
                <a:latin typeface="Calibri" pitchFamily="34" charset="0"/>
              </a:rPr>
              <a:t>Biophysical Journal, 93, 3210.</a:t>
            </a:r>
            <a:endParaRPr lang="en-US" sz="3200" b="0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US" sz="3200" b="0" baseline="30000" dirty="0">
                <a:solidFill>
                  <a:schemeClr val="tx1"/>
                </a:solidFill>
                <a:latin typeface="Calibri" pitchFamily="34" charset="0"/>
              </a:rPr>
              <a:t>3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</a:rPr>
              <a:t>Brophy</a:t>
            </a:r>
            <a:r>
              <a:rPr lang="en-US" sz="3200" b="0" dirty="0">
                <a:solidFill>
                  <a:schemeClr val="tx1"/>
                </a:solidFill>
                <a:latin typeface="Calibri" pitchFamily="34" charset="0"/>
              </a:rPr>
              <a:t>, M.B., Hayden, J.A., Nolan, E.M. </a:t>
            </a:r>
            <a:r>
              <a:rPr lang="en-US" sz="3200" dirty="0">
                <a:solidFill>
                  <a:schemeClr val="tx1"/>
                </a:solidFill>
                <a:latin typeface="Calibri" pitchFamily="34" charset="0"/>
              </a:rPr>
              <a:t>2012. </a:t>
            </a:r>
            <a:r>
              <a:rPr lang="en-US" sz="3200" b="0" i="1" dirty="0">
                <a:solidFill>
                  <a:schemeClr val="tx1"/>
                </a:solidFill>
                <a:latin typeface="Calibri" pitchFamily="34" charset="0"/>
              </a:rPr>
              <a:t>J. Am. Chem. Soc., 134, 18089.</a:t>
            </a:r>
            <a:endParaRPr lang="en-US" sz="3200" b="0" dirty="0">
              <a:solidFill>
                <a:schemeClr val="tx1"/>
              </a:solidFill>
              <a:latin typeface="Calibri" pitchFamily="34" charset="0"/>
            </a:endParaRPr>
          </a:p>
          <a:p>
            <a:pPr algn="just">
              <a:spcBef>
                <a:spcPts val="1200"/>
              </a:spcBef>
            </a:pPr>
            <a:endParaRPr lang="en-US" sz="32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914400" y="17907000"/>
            <a:ext cx="17467263" cy="298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Discussion </a:t>
            </a:r>
            <a:endParaRPr lang="en-US" sz="44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data show the signal for the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Z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n-ZP4 complex increasing with the addition of zinc (Figure 2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 as expected ,and the titration curves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for the competition of zinpyr-4 with HIMDA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looks as expected. Fitting the data remains a challenge, though the best fit was obtained for the 1:1 ligand to metal binding stoichiometry. </a:t>
            </a:r>
            <a:endParaRPr lang="en-US" sz="3600" b="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2" name="Text Box 341"/>
          <p:cNvSpPr txBox="1">
            <a:spLocks noChangeArrowheads="1"/>
          </p:cNvSpPr>
          <p:nvPr/>
        </p:nvSpPr>
        <p:spPr bwMode="auto">
          <a:xfrm>
            <a:off x="2209800" y="27320640"/>
            <a:ext cx="15240000" cy="107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2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excitation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emission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spectra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are shown for the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Zn-ZP4 complex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such that the binding constant can be obtained for the complex with the ligand HIMDA. </a:t>
            </a:r>
            <a:endParaRPr lang="en-US" sz="32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8971931" y="21043918"/>
            <a:ext cx="17454563" cy="298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 &amp; Future </a:t>
            </a:r>
            <a:r>
              <a:rPr 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 </a:t>
            </a:r>
            <a:endParaRPr lang="en-US" sz="44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 1:1 binding stoichiometry model provided the best fit of the data.</a:t>
            </a:r>
            <a:endParaRPr lang="en-US" sz="3600" b="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Utilization of t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he </a:t>
            </a:r>
            <a:r>
              <a:rPr lang="en-US" sz="36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DynaFit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program will be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further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investigated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fit the titration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curves. 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issociation constants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for zinc with HIMDA and then zinc with </a:t>
            </a:r>
            <a:r>
              <a:rPr 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1,10-phenanthroline will be obtained.  </a:t>
            </a:r>
            <a:endParaRPr lang="en-US" sz="3600" b="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5" name="Text Box 443"/>
          <p:cNvSpPr txBox="1">
            <a:spLocks noChangeArrowheads="1"/>
          </p:cNvSpPr>
          <p:nvPr/>
        </p:nvSpPr>
        <p:spPr bwMode="auto">
          <a:xfrm>
            <a:off x="19513058" y="19050000"/>
            <a:ext cx="15240000" cy="156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4.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 titration curve </a:t>
            </a:r>
            <a:r>
              <a:rPr 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eas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derived from that shown in Figure 4A, where the zinc concentration was multiplied by a factor of 10. This was fit to a 1:1 ligand to metal stoichiometry binding model using </a:t>
            </a:r>
            <a:r>
              <a:rPr 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DynaFit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(A), where the fitting data are given (B).</a:t>
            </a:r>
            <a:endParaRPr lang="en-US" sz="32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05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419100"/>
            <a:ext cx="4033837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1066800" y="12955689"/>
            <a:ext cx="17394237" cy="464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Experimental </a:t>
            </a:r>
            <a:endParaRPr lang="en-US" sz="44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</a:rPr>
              <a:t>Zinc was titrated into a pH ~7.5 solution containing zinpyr-4 and N-(2-hydroxyethyl)</a:t>
            </a:r>
            <a:r>
              <a:rPr lang="en-US" sz="3600" b="0" dirty="0" err="1">
                <a:solidFill>
                  <a:schemeClr val="tx1"/>
                </a:solidFill>
                <a:latin typeface="Calibri" pitchFamily="34" charset="0"/>
              </a:rPr>
              <a:t>iminodiacetic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</a:rPr>
              <a:t> acid (HIMDA). The fluorescence intensity (</a:t>
            </a:r>
            <a:r>
              <a:rPr lang="en-US" sz="3600" b="0" dirty="0" err="1">
                <a:solidFill>
                  <a:schemeClr val="tx1"/>
                </a:solidFill>
                <a:latin typeface="Calibri" pitchFamily="34" charset="0"/>
              </a:rPr>
              <a:t>λ</a:t>
            </a:r>
            <a:r>
              <a:rPr lang="en-US" sz="3600" b="0" baseline="-25000" dirty="0" err="1">
                <a:solidFill>
                  <a:schemeClr val="tx1"/>
                </a:solidFill>
                <a:latin typeface="Calibri" pitchFamily="34" charset="0"/>
              </a:rPr>
              <a:t>ex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</a:rPr>
              <a:t>=495 nm) was recorded and integrated between 505 and 650 nm using a Cary Eclipse </a:t>
            </a:r>
            <a:r>
              <a:rPr lang="en-US" sz="3600" b="0" dirty="0" err="1">
                <a:solidFill>
                  <a:schemeClr val="tx1"/>
                </a:solidFill>
                <a:latin typeface="Calibri" pitchFamily="34" charset="0"/>
              </a:rPr>
              <a:t>Spectrofluorimeter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</a:rPr>
              <a:t>. The integrated fluorescence was plotted vs. the zinc concentration of the solution and analyzed in the </a:t>
            </a:r>
            <a:r>
              <a:rPr lang="en-US" sz="3600" b="0" dirty="0" err="1">
                <a:solidFill>
                  <a:schemeClr val="tx1"/>
                </a:solidFill>
                <a:latin typeface="Calibri" pitchFamily="34" charset="0"/>
              </a:rPr>
              <a:t>DynaFit</a:t>
            </a:r>
            <a:r>
              <a:rPr lang="en-US" sz="3600" b="0" dirty="0">
                <a:solidFill>
                  <a:schemeClr val="tx1"/>
                </a:solidFill>
                <a:latin typeface="Calibri" pitchFamily="34" charset="0"/>
              </a:rPr>
              <a:t> equilibrium fitting program using a unique script to determine the Zn-HIMDA dissociation constant and the binding stoichiometry of the complex. </a:t>
            </a:r>
            <a:endParaRPr lang="en-US" sz="36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aphicFrame>
        <p:nvGraphicFramePr>
          <p:cNvPr id="204" name="Chart 20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3535298"/>
              </p:ext>
            </p:extLst>
          </p:nvPr>
        </p:nvGraphicFramePr>
        <p:xfrm>
          <a:off x="26690610" y="5090527"/>
          <a:ext cx="8458200" cy="5745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5" name="Chart 20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7827444"/>
              </p:ext>
            </p:extLst>
          </p:nvPr>
        </p:nvGraphicFramePr>
        <p:xfrm>
          <a:off x="18835688" y="5242927"/>
          <a:ext cx="81534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964236" y="586740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09" name="TextBox 208"/>
          <p:cNvSpPr txBox="1"/>
          <p:nvPr/>
        </p:nvSpPr>
        <p:spPr>
          <a:xfrm>
            <a:off x="27903488" y="579120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pic>
        <p:nvPicPr>
          <p:cNvPr id="1238" name="Picture 2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10058400"/>
            <a:ext cx="7880126" cy="343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66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2483" y="13944600"/>
            <a:ext cx="13226117" cy="2942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9167" y="12905876"/>
            <a:ext cx="7271033" cy="545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94806" y="11135609"/>
            <a:ext cx="6045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</a:rPr>
              <a:t>Figure 1.</a:t>
            </a:r>
            <a:r>
              <a:rPr lang="en-US" sz="3200" baseline="30000" dirty="0" smtClean="0">
                <a:solidFill>
                  <a:schemeClr val="tx1"/>
                </a:solidFill>
                <a:latin typeface="Calibri" pitchFamily="34" charset="0"/>
              </a:rPr>
              <a:t>1</a:t>
            </a:r>
            <a:r>
              <a:rPr lang="en-US" sz="32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en-US" sz="3200" b="0" dirty="0" smtClean="0">
                <a:solidFill>
                  <a:schemeClr val="tx1"/>
                </a:solidFill>
                <a:latin typeface="Calibri" pitchFamily="34" charset="0"/>
              </a:rPr>
              <a:t>The speciation  of zinpyr-4 and its complex with zinc are shown.</a:t>
            </a:r>
            <a:endParaRPr lang="en-US" sz="3200" b="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282909" y="1313689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A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46800" y="13260777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4151</TotalTime>
  <Words>258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Clarity</vt:lpstr>
      <vt:lpstr>PowerPoint Presentation</vt:lpstr>
    </vt:vector>
  </TitlesOfParts>
  <Company>Mechanical Engineering VT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Rose Hadley</cp:lastModifiedBy>
  <cp:revision>160</cp:revision>
  <cp:lastPrinted>2003-04-18T14:25:05Z</cp:lastPrinted>
  <dcterms:created xsi:type="dcterms:W3CDTF">2003-04-11T15:30:44Z</dcterms:created>
  <dcterms:modified xsi:type="dcterms:W3CDTF">2013-05-01T18:21:16Z</dcterms:modified>
</cp:coreProperties>
</file>