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43891200" cy="32918400"/>
  <p:notesSz cx="7010400" cy="92964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1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72" y="252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67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215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015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1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73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669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50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10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74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4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D875F-C3D4-4FE2-90B2-F4F53F9DEE38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FE3F6-7544-4771-9F60-B3FBB78E8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188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tiff"/><Relationship Id="rId3" Type="http://schemas.openxmlformats.org/officeDocument/2006/relationships/image" Target="../media/image2.TIF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TIF"/><Relationship Id="rId15" Type="http://schemas.openxmlformats.org/officeDocument/2006/relationships/image" Target="../media/image14.tiff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0" r="3742"/>
          <a:stretch/>
        </p:blipFill>
        <p:spPr>
          <a:xfrm>
            <a:off x="28879800" y="4055205"/>
            <a:ext cx="9269940" cy="5415899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2" r="1008"/>
          <a:stretch/>
        </p:blipFill>
        <p:spPr bwMode="auto">
          <a:xfrm>
            <a:off x="29367478" y="9659481"/>
            <a:ext cx="9494522" cy="58694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023800" y="4816215"/>
            <a:ext cx="5867400" cy="4136517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2400" b="1" dirty="0" smtClean="0"/>
              <a:t>Fig. 6</a:t>
            </a:r>
            <a:r>
              <a:rPr lang="en-US" sz="2400" dirty="0" smtClean="0"/>
              <a:t>. Carbon </a:t>
            </a:r>
            <a:r>
              <a:rPr lang="en-US" sz="2400" dirty="0"/>
              <a:t>isotopes of different genera of saprotrophic fungi (±SE) in elevated CO</a:t>
            </a:r>
            <a:r>
              <a:rPr lang="en-US" sz="2400" baseline="-25000" dirty="0"/>
              <a:t>2</a:t>
            </a:r>
            <a:r>
              <a:rPr lang="en-US" sz="2400" dirty="0"/>
              <a:t> (y-axis) and ambient (x-axis) treatments. Values for the putative saprobe </a:t>
            </a:r>
            <a:r>
              <a:rPr lang="en-US" sz="2400" i="1" dirty="0" err="1"/>
              <a:t>Ramariopis</a:t>
            </a:r>
            <a:r>
              <a:rPr lang="en-US" sz="2400" i="1" dirty="0"/>
              <a:t> </a:t>
            </a:r>
            <a:r>
              <a:rPr lang="en-US" sz="2400" i="1" dirty="0" err="1"/>
              <a:t>kunzei</a:t>
            </a:r>
            <a:r>
              <a:rPr lang="en-US" sz="2400" i="1" dirty="0"/>
              <a:t> </a:t>
            </a:r>
            <a:r>
              <a:rPr lang="en-US" sz="2400" dirty="0"/>
              <a:t>are also included. Values for taxa of ectomycorrhizal fungi from Figure 3 are shown with clear symbols. The line fits the equation δ</a:t>
            </a:r>
            <a:r>
              <a:rPr lang="en-US" sz="2400" baseline="30000" dirty="0"/>
              <a:t>13</a:t>
            </a:r>
            <a:r>
              <a:rPr lang="en-US" sz="2400" dirty="0"/>
              <a:t>C</a:t>
            </a:r>
            <a:r>
              <a:rPr lang="en-US" sz="2400" baseline="-25000" dirty="0"/>
              <a:t>elevated</a:t>
            </a:r>
            <a:r>
              <a:rPr lang="en-US" sz="2400" dirty="0"/>
              <a:t> = δ</a:t>
            </a:r>
            <a:r>
              <a:rPr lang="en-US" sz="2400" baseline="30000" dirty="0"/>
              <a:t>13</a:t>
            </a:r>
            <a:r>
              <a:rPr lang="en-US" sz="2400" dirty="0"/>
              <a:t>C</a:t>
            </a:r>
            <a:r>
              <a:rPr lang="en-US" sz="2400" baseline="-25000" dirty="0"/>
              <a:t>ambient</a:t>
            </a:r>
            <a:r>
              <a:rPr lang="en-US" sz="2400" dirty="0"/>
              <a:t> – 12‰. </a:t>
            </a:r>
            <a:r>
              <a:rPr lang="en-US" sz="2400" i="1" dirty="0" err="1"/>
              <a:t>Rhodo</a:t>
            </a:r>
            <a:r>
              <a:rPr lang="en-US" sz="2400" dirty="0"/>
              <a:t> = </a:t>
            </a:r>
            <a:r>
              <a:rPr lang="en-US" sz="2400" i="1" dirty="0" err="1"/>
              <a:t>Rhodocollybia</a:t>
            </a:r>
            <a:r>
              <a:rPr lang="en-US" sz="2400" dirty="0"/>
              <a:t>. 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8" t="18577" r="3047" b="32656"/>
          <a:stretch/>
        </p:blipFill>
        <p:spPr bwMode="auto">
          <a:xfrm>
            <a:off x="29927550" y="19314777"/>
            <a:ext cx="13830300" cy="55013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655029" y="24917400"/>
            <a:ext cx="14375341" cy="2659190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2400" b="1" dirty="0" smtClean="0"/>
              <a:t>Fig. 8</a:t>
            </a:r>
            <a:r>
              <a:rPr lang="en-US" sz="2400" dirty="0" smtClean="0"/>
              <a:t>. Causes </a:t>
            </a:r>
            <a:r>
              <a:rPr lang="en-US" sz="2400" dirty="0"/>
              <a:t>of carbon isotope patterns in ectomycorrhizal fungi under ambient and elevated CO</a:t>
            </a:r>
            <a:r>
              <a:rPr lang="en-US" sz="2400" baseline="-25000" dirty="0"/>
              <a:t>2</a:t>
            </a:r>
            <a:r>
              <a:rPr lang="en-US" sz="2400" dirty="0"/>
              <a:t>. Fungal protein is synthesized </a:t>
            </a:r>
            <a:r>
              <a:rPr lang="en-US" sz="2400" i="1" dirty="0"/>
              <a:t>de novo</a:t>
            </a:r>
            <a:r>
              <a:rPr lang="en-US" sz="2400" dirty="0"/>
              <a:t> from fungal sugars, but a portion of fungal protein is synthesized from soil-derived organic nitrogen. Soil-derived organic nitrogen (protein) will differ in δ</a:t>
            </a:r>
            <a:r>
              <a:rPr lang="en-US" sz="2400" baseline="30000" dirty="0"/>
              <a:t>13</a:t>
            </a:r>
            <a:r>
              <a:rPr lang="en-US" sz="2400" dirty="0"/>
              <a:t>C depending on whether it is from ambient or elevated litter (Oi) or from deeper in the soil profile (Oea + mineral). </a:t>
            </a:r>
            <a:r>
              <a:rPr lang="en-US" sz="2400" dirty="0" err="1"/>
              <a:t>ε</a:t>
            </a:r>
            <a:r>
              <a:rPr lang="en-US" sz="2400" baseline="-25000" dirty="0" err="1"/>
              <a:t>ambient</a:t>
            </a:r>
            <a:r>
              <a:rPr lang="en-US" sz="2400" dirty="0"/>
              <a:t> and </a:t>
            </a:r>
            <a:r>
              <a:rPr lang="en-US" sz="2400" dirty="0" err="1"/>
              <a:t>ε</a:t>
            </a:r>
            <a:r>
              <a:rPr lang="en-US" sz="2400" baseline="-25000" dirty="0" err="1"/>
              <a:t>elevated</a:t>
            </a:r>
            <a:r>
              <a:rPr lang="en-US" sz="2400" dirty="0"/>
              <a:t> are the </a:t>
            </a:r>
            <a:r>
              <a:rPr lang="en-US" sz="2400" baseline="30000" dirty="0"/>
              <a:t>13</a:t>
            </a:r>
            <a:r>
              <a:rPr lang="en-US" sz="2400" dirty="0"/>
              <a:t>C enrichment of protein derived from the Oea and mineral horizons relative to protein from the Oi horizon, in ambient and elevated CO</a:t>
            </a:r>
            <a:r>
              <a:rPr lang="en-US" sz="2400" baseline="-25000" dirty="0"/>
              <a:t>2</a:t>
            </a:r>
            <a:r>
              <a:rPr lang="en-US" sz="2400" dirty="0"/>
              <a:t> treatments, respectively. </a:t>
            </a:r>
            <a:r>
              <a:rPr lang="en-US" sz="2400" dirty="0" err="1"/>
              <a:t>ε</a:t>
            </a:r>
            <a:r>
              <a:rPr lang="en-US" sz="2400" baseline="-25000" dirty="0" err="1"/>
              <a:t>elev-amb</a:t>
            </a:r>
            <a:r>
              <a:rPr lang="en-US" sz="2400" dirty="0"/>
              <a:t> = </a:t>
            </a:r>
            <a:r>
              <a:rPr lang="en-US" sz="2400" dirty="0" err="1"/>
              <a:t>ε</a:t>
            </a:r>
            <a:r>
              <a:rPr lang="en-US" sz="2400" baseline="-25000" dirty="0" err="1"/>
              <a:t>elevated</a:t>
            </a:r>
            <a:r>
              <a:rPr lang="en-US" sz="2400" dirty="0"/>
              <a:t> - </a:t>
            </a:r>
            <a:r>
              <a:rPr lang="en-US" sz="2400" dirty="0" err="1"/>
              <a:t>ε</a:t>
            </a:r>
            <a:r>
              <a:rPr lang="en-US" sz="2400" baseline="-25000" dirty="0" err="1"/>
              <a:t>ambient</a:t>
            </a:r>
            <a:r>
              <a:rPr lang="en-US" sz="2400" dirty="0"/>
              <a:t>.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r="1906"/>
          <a:stretch/>
        </p:blipFill>
        <p:spPr bwMode="auto">
          <a:xfrm>
            <a:off x="16827680" y="17983059"/>
            <a:ext cx="11811000" cy="85137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182554" y="26534895"/>
            <a:ext cx="12611645" cy="1551194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2400" b="1" dirty="0" smtClean="0"/>
              <a:t>Fig. 5</a:t>
            </a:r>
            <a:r>
              <a:rPr lang="en-US" sz="2400" dirty="0" smtClean="0"/>
              <a:t>. Carbon </a:t>
            </a:r>
            <a:r>
              <a:rPr lang="en-US" sz="2400" dirty="0"/>
              <a:t>isotopes of ecosystem pools (±SE) in elevated CO</a:t>
            </a:r>
            <a:r>
              <a:rPr lang="en-US" sz="2400" baseline="-25000" dirty="0"/>
              <a:t>2</a:t>
            </a:r>
            <a:r>
              <a:rPr lang="en-US" sz="2400" dirty="0"/>
              <a:t> and ambient treatments. The line fits the equation δ</a:t>
            </a:r>
            <a:r>
              <a:rPr lang="en-US" sz="2400" baseline="30000" dirty="0"/>
              <a:t>13</a:t>
            </a:r>
            <a:r>
              <a:rPr lang="en-US" sz="2400" dirty="0"/>
              <a:t>C</a:t>
            </a:r>
            <a:r>
              <a:rPr lang="en-US" sz="2400" baseline="-25000" dirty="0"/>
              <a:t>elevated</a:t>
            </a:r>
            <a:r>
              <a:rPr lang="en-US" sz="2400" dirty="0"/>
              <a:t> = δ</a:t>
            </a:r>
            <a:r>
              <a:rPr lang="en-US" sz="2400" baseline="30000" dirty="0"/>
              <a:t>13</a:t>
            </a:r>
            <a:r>
              <a:rPr lang="en-US" sz="2400" dirty="0"/>
              <a:t>C</a:t>
            </a:r>
            <a:r>
              <a:rPr lang="en-US" sz="2400" baseline="-25000" dirty="0"/>
              <a:t>ambient</a:t>
            </a:r>
            <a:r>
              <a:rPr lang="en-US" sz="2400" dirty="0"/>
              <a:t> – 12‰. ECM = ectomycorrhizal, SAP = saprotrophic.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8"/>
          <a:stretch/>
        </p:blipFill>
        <p:spPr bwMode="auto">
          <a:xfrm>
            <a:off x="35194" y="13250261"/>
            <a:ext cx="10241280" cy="753203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5194" y="20577003"/>
            <a:ext cx="11547206" cy="2289858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2400" b="1" dirty="0" smtClean="0"/>
              <a:t>Fig. 1</a:t>
            </a:r>
            <a:r>
              <a:rPr lang="en-US" sz="2400" dirty="0" smtClean="0"/>
              <a:t>. High </a:t>
            </a:r>
            <a:r>
              <a:rPr lang="en-US" sz="2400" baseline="30000" dirty="0" smtClean="0"/>
              <a:t>15</a:t>
            </a:r>
            <a:r>
              <a:rPr lang="en-US" sz="2400" dirty="0" smtClean="0"/>
              <a:t>N levels correspond to litter-inhabiting fungi, low levels to organic horizons. Nitrogen </a:t>
            </a:r>
            <a:r>
              <a:rPr lang="en-US" sz="2400" dirty="0"/>
              <a:t>isotopes of different genera of ectomycorrhizal and saprotrophic fungi (±SE) in ambient and elevated CO</a:t>
            </a:r>
            <a:r>
              <a:rPr lang="en-US" sz="2400" baseline="-25000" dirty="0"/>
              <a:t>2</a:t>
            </a:r>
            <a:r>
              <a:rPr lang="en-US" sz="2400" dirty="0"/>
              <a:t> treatments in 2004. A 1:1 line is also shown.</a:t>
            </a:r>
            <a:r>
              <a:rPr lang="en-US" sz="2400" i="1" dirty="0"/>
              <a:t> </a:t>
            </a:r>
            <a:r>
              <a:rPr lang="en-US" sz="2400" dirty="0" smtClean="0"/>
              <a:t>Ectomycorrhizal taxa are solid symbols, saprotrophic taxa are clear symbols. </a:t>
            </a:r>
            <a:r>
              <a:rPr lang="en-US" sz="2400" i="1" dirty="0" err="1" smtClean="0"/>
              <a:t>Rhodo</a:t>
            </a:r>
            <a:r>
              <a:rPr lang="en-US" sz="2400" i="1" dirty="0"/>
              <a:t>.</a:t>
            </a:r>
            <a:r>
              <a:rPr lang="en-US" sz="2400" dirty="0"/>
              <a:t> = </a:t>
            </a:r>
            <a:r>
              <a:rPr lang="en-US" sz="2400" i="1" dirty="0" err="1"/>
              <a:t>Rhodocollybia</a:t>
            </a:r>
            <a:r>
              <a:rPr lang="en-US" sz="2400" dirty="0"/>
              <a:t>, </a:t>
            </a:r>
            <a:r>
              <a:rPr lang="en-US" sz="2400" dirty="0" err="1"/>
              <a:t>Gymno</a:t>
            </a:r>
            <a:r>
              <a:rPr lang="en-US" sz="2400" dirty="0"/>
              <a:t>. = </a:t>
            </a:r>
            <a:r>
              <a:rPr lang="en-US" sz="2400" i="1" dirty="0" err="1"/>
              <a:t>Gymnopilus</a:t>
            </a:r>
            <a:r>
              <a:rPr lang="en-US" sz="2400" dirty="0"/>
              <a:t>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9728" y="10320"/>
            <a:ext cx="43818048" cy="1274195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pPr algn="ctr"/>
            <a:r>
              <a:rPr lang="en-US" sz="5400" dirty="0" smtClean="0"/>
              <a:t>	 </a:t>
            </a:r>
            <a:r>
              <a:rPr lang="en-US" sz="5400" dirty="0" smtClean="0">
                <a:solidFill>
                  <a:srgbClr val="0070C0"/>
                </a:solidFill>
              </a:rPr>
              <a:t>Stories a Mushroom Told Me: </a:t>
            </a:r>
            <a:r>
              <a:rPr lang="en-US" sz="5400" baseline="30000" dirty="0" smtClean="0">
                <a:solidFill>
                  <a:srgbClr val="0070C0"/>
                </a:solidFill>
              </a:rPr>
              <a:t>13</a:t>
            </a:r>
            <a:r>
              <a:rPr lang="en-US" sz="5400" dirty="0" smtClean="0">
                <a:solidFill>
                  <a:srgbClr val="0070C0"/>
                </a:solidFill>
              </a:rPr>
              <a:t>C and </a:t>
            </a:r>
            <a:r>
              <a:rPr lang="en-US" sz="5400" baseline="30000" dirty="0" smtClean="0">
                <a:solidFill>
                  <a:srgbClr val="0070C0"/>
                </a:solidFill>
              </a:rPr>
              <a:t>15</a:t>
            </a:r>
            <a:r>
              <a:rPr lang="en-US" sz="5400" dirty="0" smtClean="0">
                <a:solidFill>
                  <a:srgbClr val="0070C0"/>
                </a:solidFill>
              </a:rPr>
              <a:t>N in a Pine FACE Study Reveal Fungal Functioning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276474" y="1185685"/>
            <a:ext cx="25538762" cy="1797415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4400" dirty="0" smtClean="0">
                <a:solidFill>
                  <a:srgbClr val="0070C0"/>
                </a:solidFill>
              </a:rPr>
              <a:t>Erik A. Hobbie</a:t>
            </a:r>
            <a:r>
              <a:rPr lang="en-US" sz="4400" baseline="30000" dirty="0" smtClean="0">
                <a:solidFill>
                  <a:srgbClr val="0070C0"/>
                </a:solidFill>
              </a:rPr>
              <a:t>1</a:t>
            </a:r>
            <a:r>
              <a:rPr lang="en-US" sz="4400" dirty="0" smtClean="0">
                <a:solidFill>
                  <a:srgbClr val="0070C0"/>
                </a:solidFill>
              </a:rPr>
              <a:t>, Kirsten Hofmockel</a:t>
            </a:r>
            <a:r>
              <a:rPr lang="en-US" sz="4400" baseline="30000" dirty="0" smtClean="0">
                <a:solidFill>
                  <a:srgbClr val="0070C0"/>
                </a:solidFill>
              </a:rPr>
              <a:t>2</a:t>
            </a:r>
            <a:r>
              <a:rPr lang="en-US" sz="4400" dirty="0" smtClean="0">
                <a:solidFill>
                  <a:srgbClr val="0070C0"/>
                </a:solidFill>
              </a:rPr>
              <a:t>, Linda van Diepen</a:t>
            </a:r>
            <a:r>
              <a:rPr lang="en-US" sz="4400" baseline="30000" dirty="0" smtClean="0">
                <a:solidFill>
                  <a:srgbClr val="0070C0"/>
                </a:solidFill>
              </a:rPr>
              <a:t>3</a:t>
            </a:r>
            <a:r>
              <a:rPr lang="en-US" sz="4400" dirty="0" smtClean="0">
                <a:solidFill>
                  <a:srgbClr val="0070C0"/>
                </a:solidFill>
              </a:rPr>
              <a:t>, </a:t>
            </a:r>
            <a:r>
              <a:rPr lang="en-US" sz="4400" baseline="30000" dirty="0" smtClean="0">
                <a:solidFill>
                  <a:srgbClr val="0070C0"/>
                </a:solidFill>
              </a:rPr>
              <a:t>1</a:t>
            </a:r>
            <a:r>
              <a:rPr lang="en-US" sz="4400" dirty="0" smtClean="0">
                <a:solidFill>
                  <a:srgbClr val="0070C0"/>
                </a:solidFill>
              </a:rPr>
              <a:t>ESRC-EOS, University of New Hampshire; </a:t>
            </a:r>
            <a:r>
              <a:rPr lang="en-US" sz="4400" baseline="30000" dirty="0" smtClean="0">
                <a:solidFill>
                  <a:srgbClr val="0070C0"/>
                </a:solidFill>
              </a:rPr>
              <a:t>2</a:t>
            </a:r>
            <a:r>
              <a:rPr lang="en-US" sz="4400" dirty="0" smtClean="0">
                <a:solidFill>
                  <a:srgbClr val="0070C0"/>
                </a:solidFill>
              </a:rPr>
              <a:t>Iowa State University; </a:t>
            </a:r>
            <a:r>
              <a:rPr lang="en-US" sz="4400" baseline="30000" dirty="0" smtClean="0">
                <a:solidFill>
                  <a:srgbClr val="0070C0"/>
                </a:solidFill>
              </a:rPr>
              <a:t>3</a:t>
            </a:r>
            <a:r>
              <a:rPr lang="en-US" sz="4400" dirty="0" smtClean="0">
                <a:solidFill>
                  <a:srgbClr val="0070C0"/>
                </a:solidFill>
              </a:rPr>
              <a:t>Department of Natural Resources, UNH</a:t>
            </a:r>
            <a:endParaRPr lang="en-US" sz="4400" baseline="30000" dirty="0" smtClean="0">
              <a:solidFill>
                <a:srgbClr val="007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9728" y="2665479"/>
            <a:ext cx="14410939" cy="7275838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pPr algn="ctr"/>
            <a:r>
              <a:rPr lang="en-US" sz="3600" dirty="0" smtClean="0"/>
              <a:t>Abstract</a:t>
            </a:r>
            <a:endParaRPr lang="en-US" sz="3600" dirty="0"/>
          </a:p>
          <a:p>
            <a:pPr>
              <a:tabLst>
                <a:tab pos="548640" algn="l"/>
              </a:tabLst>
            </a:pPr>
            <a:r>
              <a:rPr lang="en-US" sz="2400" dirty="0"/>
              <a:t>∙ 	We used natural and tracer δ</a:t>
            </a:r>
            <a:r>
              <a:rPr lang="en-US" sz="2400" baseline="30000" dirty="0"/>
              <a:t>13</a:t>
            </a:r>
            <a:r>
              <a:rPr lang="en-US" sz="2400" dirty="0"/>
              <a:t>C and δ</a:t>
            </a:r>
            <a:r>
              <a:rPr lang="en-US" sz="2400" baseline="30000" dirty="0"/>
              <a:t>15</a:t>
            </a:r>
            <a:r>
              <a:rPr lang="en-US" sz="2400" dirty="0"/>
              <a:t>N values in a </a:t>
            </a:r>
            <a:r>
              <a:rPr lang="en-US" sz="2400" i="1" dirty="0"/>
              <a:t>Pinus taeda </a:t>
            </a:r>
            <a:r>
              <a:rPr lang="en-US" sz="2400" dirty="0"/>
              <a:t>Free Air CO</a:t>
            </a:r>
            <a:r>
              <a:rPr lang="en-US" sz="2400" baseline="-25000" dirty="0"/>
              <a:t>2</a:t>
            </a:r>
            <a:r>
              <a:rPr lang="en-US" sz="2400" dirty="0"/>
              <a:t> Enrichment (FACE) experiment to investigate the functioning of saprotrophic and ectomycorrhizal fungi in nitrogen cycling from 2004 to 2010. </a:t>
            </a:r>
          </a:p>
          <a:p>
            <a:pPr>
              <a:tabLst>
                <a:tab pos="548640" algn="l"/>
              </a:tabLst>
            </a:pPr>
            <a:r>
              <a:rPr lang="en-US" sz="2400" dirty="0"/>
              <a:t>∙ 	Sporocarp δ</a:t>
            </a:r>
            <a:r>
              <a:rPr lang="en-US" sz="2400" baseline="30000" dirty="0"/>
              <a:t>13</a:t>
            </a:r>
            <a:r>
              <a:rPr lang="en-US" sz="2400" dirty="0"/>
              <a:t>C and δ</a:t>
            </a:r>
            <a:r>
              <a:rPr lang="en-US" sz="2400" baseline="30000" dirty="0"/>
              <a:t>15</a:t>
            </a:r>
            <a:r>
              <a:rPr lang="en-US" sz="2400" dirty="0"/>
              <a:t>N values in ambient and elevated CO</a:t>
            </a:r>
            <a:r>
              <a:rPr lang="en-US" sz="2400" baseline="-25000" dirty="0"/>
              <a:t>2</a:t>
            </a:r>
            <a:r>
              <a:rPr lang="en-US" sz="2400" dirty="0"/>
              <a:t> plots corresponded to the range of sources from which different saprotrophic genera acquired carbon including surface litter (</a:t>
            </a:r>
            <a:r>
              <a:rPr lang="en-US" sz="2400" i="1" dirty="0" err="1"/>
              <a:t>Rhodocollybia</a:t>
            </a:r>
            <a:r>
              <a:rPr lang="en-US" sz="2400" i="1" dirty="0"/>
              <a:t> </a:t>
            </a:r>
            <a:r>
              <a:rPr lang="en-US" sz="2400" dirty="0"/>
              <a:t>and </a:t>
            </a:r>
            <a:r>
              <a:rPr lang="en-US" sz="2400" i="1" dirty="0" err="1"/>
              <a:t>Mycena</a:t>
            </a:r>
            <a:r>
              <a:rPr lang="en-US" sz="2400" dirty="0"/>
              <a:t>), pine cones (</a:t>
            </a:r>
            <a:r>
              <a:rPr lang="en-US" sz="2400" i="1" dirty="0" err="1"/>
              <a:t>Baeospora</a:t>
            </a:r>
            <a:r>
              <a:rPr lang="en-US" sz="2400" dirty="0"/>
              <a:t>), relatively older (&gt; 8 years) wood (</a:t>
            </a:r>
            <a:r>
              <a:rPr lang="en-US" sz="2400" i="1" dirty="0" err="1"/>
              <a:t>Gymnopilus</a:t>
            </a:r>
            <a:r>
              <a:rPr lang="en-US" sz="2400" dirty="0"/>
              <a:t> and </a:t>
            </a:r>
            <a:r>
              <a:rPr lang="en-US" sz="2400" i="1" dirty="0" err="1"/>
              <a:t>Pholiota</a:t>
            </a:r>
            <a:r>
              <a:rPr lang="en-US" sz="2400" dirty="0"/>
              <a:t>), and soil (</a:t>
            </a:r>
            <a:r>
              <a:rPr lang="en-US" sz="2400" i="1" dirty="0" err="1"/>
              <a:t>Ramariopsis</a:t>
            </a:r>
            <a:r>
              <a:rPr lang="en-US" sz="2400" dirty="0"/>
              <a:t>).</a:t>
            </a:r>
          </a:p>
          <a:p>
            <a:pPr>
              <a:tabLst>
                <a:tab pos="548640" algn="l"/>
              </a:tabLst>
            </a:pPr>
            <a:r>
              <a:rPr lang="en-US" sz="2400" dirty="0"/>
              <a:t>∙ 	The δ</a:t>
            </a:r>
            <a:r>
              <a:rPr lang="en-US" sz="2400" baseline="30000" dirty="0"/>
              <a:t>13</a:t>
            </a:r>
            <a:r>
              <a:rPr lang="en-US" sz="2400" dirty="0"/>
              <a:t>C values of ectomycorrhizal genera in ambient and elevated CO</a:t>
            </a:r>
            <a:r>
              <a:rPr lang="en-US" sz="2400" baseline="-25000" dirty="0"/>
              <a:t>2</a:t>
            </a:r>
            <a:r>
              <a:rPr lang="en-US" sz="2400" dirty="0"/>
              <a:t> plots correlated with a slope (4.3±1.2) much greater than the expected value of one, suggesting that these fungi assimilated carbon from two </a:t>
            </a:r>
            <a:r>
              <a:rPr lang="en-US" sz="2400" dirty="0" err="1"/>
              <a:t>isotopically</a:t>
            </a:r>
            <a:r>
              <a:rPr lang="en-US" sz="2400" dirty="0"/>
              <a:t> distinct sources, one derived from recent </a:t>
            </a:r>
            <a:r>
              <a:rPr lang="en-US" sz="2400" dirty="0" err="1"/>
              <a:t>photosynthate</a:t>
            </a:r>
            <a:r>
              <a:rPr lang="en-US" sz="2400" dirty="0"/>
              <a:t> and a second from organic matter (presumably protein) from litter or soil. </a:t>
            </a:r>
          </a:p>
          <a:p>
            <a:pPr>
              <a:tabLst>
                <a:tab pos="548640" algn="l"/>
              </a:tabLst>
            </a:pPr>
            <a:r>
              <a:rPr lang="en-US" sz="2400" dirty="0"/>
              <a:t>∙ 	Ectomycorrhizal fungi with hydrophobic ectomycorrhizae (e.g., </a:t>
            </a:r>
            <a:r>
              <a:rPr lang="en-US" sz="2400" i="1" dirty="0" err="1"/>
              <a:t>Cortinarius</a:t>
            </a:r>
            <a:r>
              <a:rPr lang="en-US" sz="2400" dirty="0"/>
              <a:t>)</a:t>
            </a:r>
            <a:r>
              <a:rPr lang="en-US" sz="2400" i="1" dirty="0"/>
              <a:t> </a:t>
            </a:r>
            <a:r>
              <a:rPr lang="en-US" sz="2400" dirty="0"/>
              <a:t>acquired nitrogen from deeper in the soil profile than taxa with hydrophilic ectomycorrhizae (e.g., </a:t>
            </a:r>
            <a:r>
              <a:rPr lang="en-US" sz="2400" i="1" dirty="0" err="1"/>
              <a:t>Russula</a:t>
            </a:r>
            <a:r>
              <a:rPr lang="en-US" sz="2400" dirty="0"/>
              <a:t> and </a:t>
            </a:r>
            <a:r>
              <a:rPr lang="en-US" sz="2400" i="1" dirty="0" err="1"/>
              <a:t>Lactarius</a:t>
            </a:r>
            <a:r>
              <a:rPr lang="en-US" sz="2400" dirty="0"/>
              <a:t>) that acquired nitrogen from the Oi horizon. </a:t>
            </a:r>
            <a:r>
              <a:rPr lang="en-US" sz="2400" baseline="30000" dirty="0"/>
              <a:t>15</a:t>
            </a:r>
            <a:r>
              <a:rPr lang="en-US" sz="2400" dirty="0"/>
              <a:t>N enrichments relative to source nitrogen for six </a:t>
            </a:r>
            <a:r>
              <a:rPr lang="en-US" sz="2400" dirty="0" smtClean="0"/>
              <a:t>sporocarp taxa ranged </a:t>
            </a:r>
            <a:r>
              <a:rPr lang="en-US" sz="2400" dirty="0"/>
              <a:t>from </a:t>
            </a:r>
            <a:r>
              <a:rPr lang="en-US" sz="2400" dirty="0" smtClean="0"/>
              <a:t>2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Baeospora</a:t>
            </a:r>
            <a:r>
              <a:rPr lang="en-US" sz="2400" dirty="0" smtClean="0"/>
              <a:t>, restricted to pine cones) to 9‰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Cortinarius</a:t>
            </a:r>
            <a:r>
              <a:rPr lang="en-US" sz="2400" i="1" dirty="0" smtClean="0"/>
              <a:t>);</a:t>
            </a:r>
            <a:r>
              <a:rPr lang="en-US" sz="2400" dirty="0" smtClean="0"/>
              <a:t> </a:t>
            </a:r>
            <a:r>
              <a:rPr lang="en-US" sz="2400" dirty="0"/>
              <a:t>these enrichments </a:t>
            </a:r>
            <a:r>
              <a:rPr lang="en-US" sz="2400" dirty="0" smtClean="0"/>
              <a:t>correlate </a:t>
            </a:r>
            <a:r>
              <a:rPr lang="en-US" sz="2400" dirty="0"/>
              <a:t>analytically with both increased allocation by fungi to </a:t>
            </a:r>
            <a:r>
              <a:rPr lang="en-US" sz="2400" dirty="0" err="1"/>
              <a:t>hyphal</a:t>
            </a:r>
            <a:r>
              <a:rPr lang="en-US" sz="2400" dirty="0"/>
              <a:t> development and decreased nitrogen transfer to host plants. </a:t>
            </a:r>
          </a:p>
        </p:txBody>
      </p:sp>
      <p:pic>
        <p:nvPicPr>
          <p:cNvPr id="16" name="Picture 15" descr="face-aerial080724-1619.jpg"/>
          <p:cNvPicPr>
            <a:picLocks noChangeAspect="1"/>
          </p:cNvPicPr>
          <p:nvPr/>
        </p:nvPicPr>
        <p:blipFill>
          <a:blip r:embed="rId7" cstate="print"/>
          <a:srcRect t="7524"/>
          <a:stretch>
            <a:fillRect/>
          </a:stretch>
        </p:blipFill>
        <p:spPr>
          <a:xfrm>
            <a:off x="10602946" y="12735531"/>
            <a:ext cx="6172058" cy="4280746"/>
          </a:xfrm>
          <a:prstGeom prst="rect">
            <a:avLst/>
          </a:prstGeom>
        </p:spPr>
      </p:pic>
      <p:pic>
        <p:nvPicPr>
          <p:cNvPr id="17" name="Picture 2" descr="C:\Users\LocalUser\Pictures\Baeospora_myosur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8758" y="1612633"/>
            <a:ext cx="3520440" cy="264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5771" y="22847811"/>
            <a:ext cx="4124312" cy="3093233"/>
          </a:xfrm>
          <a:prstGeom prst="rect">
            <a:avLst/>
          </a:prstGeom>
        </p:spPr>
      </p:pic>
      <p:pic>
        <p:nvPicPr>
          <p:cNvPr id="19" name="Picture 2" descr="C:\Users\LocalUser\Pictures\Amanita_citrina(mgw-01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8916" y="10058400"/>
            <a:ext cx="2857031" cy="366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073" y="18021159"/>
            <a:ext cx="4406109" cy="3230627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12" r="38942" b="29060"/>
          <a:stretch/>
        </p:blipFill>
        <p:spPr bwMode="auto">
          <a:xfrm>
            <a:off x="18288000" y="2983100"/>
            <a:ext cx="6645325" cy="3583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6827680" y="6566620"/>
            <a:ext cx="109891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Fig. 3</a:t>
            </a:r>
            <a:r>
              <a:rPr lang="en-US" sz="2400" dirty="0" smtClean="0"/>
              <a:t>. Schematic </a:t>
            </a:r>
            <a:r>
              <a:rPr lang="en-US" sz="2400" dirty="0"/>
              <a:t>of nitrogen movement and isotopic patterns in a two-pool fungal </a:t>
            </a:r>
            <a:r>
              <a:rPr lang="en-US" sz="2400" dirty="0" smtClean="0"/>
              <a:t>model. </a:t>
            </a:r>
            <a:r>
              <a:rPr lang="en-US" sz="2400" dirty="0"/>
              <a:t>In this scenario, δ</a:t>
            </a:r>
            <a:r>
              <a:rPr lang="en-US" sz="2400" baseline="30000" dirty="0"/>
              <a:t>15</a:t>
            </a:r>
            <a:r>
              <a:rPr lang="en-US" sz="2400" dirty="0"/>
              <a:t>N</a:t>
            </a:r>
            <a:r>
              <a:rPr lang="en-US" sz="2400" baseline="-25000" dirty="0"/>
              <a:t>sporocarp</a:t>
            </a:r>
            <a:r>
              <a:rPr lang="en-US" sz="2400" dirty="0"/>
              <a:t> is affected by the fractionation during creation of transfer compounds (</a:t>
            </a:r>
            <a:r>
              <a:rPr lang="en-US" sz="2400" dirty="0" err="1"/>
              <a:t>Δ</a:t>
            </a:r>
            <a:r>
              <a:rPr lang="en-US" sz="2400" baseline="-25000" dirty="0" err="1"/>
              <a:t>f</a:t>
            </a:r>
            <a:r>
              <a:rPr lang="en-US" sz="2400" dirty="0"/>
              <a:t>) and the proportion transferred to plants (</a:t>
            </a:r>
            <a:r>
              <a:rPr lang="en-US" sz="2400" i="1" dirty="0" err="1"/>
              <a:t>T</a:t>
            </a:r>
            <a:r>
              <a:rPr lang="en-US" sz="2400" baseline="-25000" dirty="0" err="1"/>
              <a:t>r</a:t>
            </a:r>
            <a:r>
              <a:rPr lang="en-US" sz="2400" dirty="0"/>
              <a:t>), in addition to the fractionation during creation of immobile compounds (</a:t>
            </a:r>
            <a:r>
              <a:rPr lang="en-US" sz="2400" dirty="0" err="1"/>
              <a:t>Δ</a:t>
            </a:r>
            <a:r>
              <a:rPr lang="en-US" sz="2400" baseline="-25000" dirty="0" err="1"/>
              <a:t>i</a:t>
            </a:r>
            <a:r>
              <a:rPr lang="en-US" sz="2400" dirty="0"/>
              <a:t>) and the proportion transferred to those pools (</a:t>
            </a:r>
            <a:r>
              <a:rPr lang="en-US" sz="2400" i="1" dirty="0"/>
              <a:t>T</a:t>
            </a:r>
            <a:r>
              <a:rPr lang="en-US" sz="2400" baseline="-25000" dirty="0"/>
              <a:t>i</a:t>
            </a:r>
            <a:r>
              <a:rPr lang="en-US" sz="2400" dirty="0"/>
              <a:t>).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7366523" y="14694974"/>
            <a:ext cx="98733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Fig. 4</a:t>
            </a:r>
            <a:r>
              <a:rPr lang="en-US" sz="2400" dirty="0" smtClean="0"/>
              <a:t>. The </a:t>
            </a:r>
            <a:r>
              <a:rPr lang="en-US" sz="2400" baseline="30000" dirty="0"/>
              <a:t>15</a:t>
            </a:r>
            <a:r>
              <a:rPr lang="en-US" sz="2400" dirty="0"/>
              <a:t>N enrichment of </a:t>
            </a:r>
            <a:r>
              <a:rPr lang="en-US" sz="2400" dirty="0" smtClean="0"/>
              <a:t>sporocarps </a:t>
            </a:r>
            <a:r>
              <a:rPr lang="el-GR" sz="2400" dirty="0" smtClean="0"/>
              <a:t>(ε</a:t>
            </a:r>
            <a:r>
              <a:rPr lang="en-US" sz="2400" baseline="-25000" dirty="0" smtClean="0"/>
              <a:t>f-s</a:t>
            </a:r>
            <a:r>
              <a:rPr lang="en-US" sz="2400" dirty="0" smtClean="0"/>
              <a:t>) </a:t>
            </a:r>
            <a:r>
              <a:rPr lang="en-US" sz="2400" dirty="0"/>
              <a:t>relative to the nitrogen source </a:t>
            </a:r>
            <a:r>
              <a:rPr lang="en-US" sz="2400" dirty="0" smtClean="0"/>
              <a:t>varies in Equation (1) </a:t>
            </a:r>
            <a:r>
              <a:rPr lang="en-US" sz="2400" dirty="0"/>
              <a:t>as a function of </a:t>
            </a:r>
            <a:r>
              <a:rPr lang="en-US" sz="2400" i="1" dirty="0"/>
              <a:t>T</a:t>
            </a:r>
            <a:r>
              <a:rPr lang="en-US" sz="2400" baseline="-25000" dirty="0"/>
              <a:t>i</a:t>
            </a:r>
            <a:r>
              <a:rPr lang="en-US" sz="2400" dirty="0"/>
              <a:t> and of </a:t>
            </a:r>
            <a:r>
              <a:rPr lang="en-US" sz="2400" i="1" dirty="0" err="1"/>
              <a:t>T</a:t>
            </a:r>
            <a:r>
              <a:rPr lang="en-US" sz="2400" baseline="-25000" dirty="0" err="1"/>
              <a:t>r</a:t>
            </a:r>
            <a:r>
              <a:rPr lang="en-US" sz="2400" dirty="0"/>
              <a:t>, </a:t>
            </a:r>
            <a:r>
              <a:rPr lang="en-US" sz="2400" dirty="0" smtClean="0"/>
              <a:t>with </a:t>
            </a:r>
            <a:r>
              <a:rPr lang="en-US" sz="2400" i="1" dirty="0" err="1" smtClean="0"/>
              <a:t>T</a:t>
            </a:r>
            <a:r>
              <a:rPr lang="en-US" sz="2400" baseline="-25000" dirty="0" err="1" smtClean="0"/>
              <a:t>r</a:t>
            </a:r>
            <a:r>
              <a:rPr lang="en-US" sz="2400" dirty="0" smtClean="0"/>
              <a:t> = k x (1 – </a:t>
            </a:r>
            <a:r>
              <a:rPr lang="en-US" sz="2400" i="1" dirty="0" smtClean="0"/>
              <a:t>T</a:t>
            </a:r>
            <a:r>
              <a:rPr lang="en-US" sz="2400" baseline="-25000" dirty="0" smtClean="0"/>
              <a:t>i</a:t>
            </a:r>
            <a:r>
              <a:rPr lang="en-US" sz="2400" dirty="0" smtClean="0"/>
              <a:t>).  k is varied from 0.3 to 1, as indicated on figure, with </a:t>
            </a:r>
            <a:r>
              <a:rPr lang="en-US" sz="2400" dirty="0" err="1" smtClean="0"/>
              <a:t>Δ</a:t>
            </a:r>
            <a:r>
              <a:rPr lang="en-US" sz="2400" baseline="-25000" dirty="0" err="1" smtClean="0"/>
              <a:t>f</a:t>
            </a:r>
            <a:r>
              <a:rPr lang="en-US" sz="2400" dirty="0" smtClean="0"/>
              <a:t> = </a:t>
            </a:r>
            <a:r>
              <a:rPr lang="en-US" sz="2400" dirty="0" err="1" smtClean="0"/>
              <a:t>Δ</a:t>
            </a:r>
            <a:r>
              <a:rPr lang="en-US" sz="2400" baseline="-25000" dirty="0" err="1" smtClean="0"/>
              <a:t>i</a:t>
            </a:r>
            <a:r>
              <a:rPr lang="en-US" sz="2400" dirty="0" smtClean="0"/>
              <a:t> = 8‰:</a:t>
            </a:r>
          </a:p>
          <a:p>
            <a:r>
              <a:rPr lang="en-US" sz="2400" dirty="0"/>
              <a:t>δ</a:t>
            </a:r>
            <a:r>
              <a:rPr lang="en-US" sz="2400" baseline="30000" dirty="0"/>
              <a:t>15</a:t>
            </a:r>
            <a:r>
              <a:rPr lang="en-US" sz="2400" dirty="0"/>
              <a:t>N</a:t>
            </a:r>
            <a:r>
              <a:rPr lang="en-US" sz="2400" baseline="-25000" dirty="0"/>
              <a:t>sporocarp </a:t>
            </a:r>
            <a:r>
              <a:rPr lang="en-US" sz="2400" dirty="0"/>
              <a:t>– δ</a:t>
            </a:r>
            <a:r>
              <a:rPr lang="en-US" sz="2400" baseline="30000" dirty="0"/>
              <a:t>15</a:t>
            </a:r>
            <a:r>
              <a:rPr lang="en-US" sz="2400" dirty="0"/>
              <a:t>N</a:t>
            </a:r>
            <a:r>
              <a:rPr lang="en-US" sz="2400" baseline="-25000" dirty="0"/>
              <a:t>available N</a:t>
            </a:r>
            <a:r>
              <a:rPr lang="en-US" sz="2400" dirty="0"/>
              <a:t> = – </a:t>
            </a:r>
            <a:r>
              <a:rPr lang="en-US" sz="2400" dirty="0" err="1"/>
              <a:t>Δ</a:t>
            </a:r>
            <a:r>
              <a:rPr lang="en-US" sz="2400" baseline="-25000" dirty="0" err="1"/>
              <a:t>f</a:t>
            </a:r>
            <a:r>
              <a:rPr lang="en-US" sz="2400" dirty="0"/>
              <a:t> </a:t>
            </a:r>
            <a:r>
              <a:rPr lang="en-US" sz="2400" dirty="0" err="1"/>
              <a:t>ln</a:t>
            </a:r>
            <a:r>
              <a:rPr lang="en-US" sz="2400" dirty="0"/>
              <a:t> [(1 – </a:t>
            </a:r>
            <a:r>
              <a:rPr lang="en-US" sz="2400" i="1" dirty="0" err="1"/>
              <a:t>T</a:t>
            </a:r>
            <a:r>
              <a:rPr lang="en-US" sz="2400" baseline="-25000" dirty="0" err="1"/>
              <a:t>r</a:t>
            </a:r>
            <a:r>
              <a:rPr lang="en-US" sz="2400" dirty="0"/>
              <a:t>) x (1 – </a:t>
            </a:r>
            <a:r>
              <a:rPr lang="en-US" sz="2400" i="1" dirty="0"/>
              <a:t>T</a:t>
            </a:r>
            <a:r>
              <a:rPr lang="en-US" sz="2400" baseline="-25000" dirty="0"/>
              <a:t>i</a:t>
            </a:r>
            <a:r>
              <a:rPr lang="en-US" sz="2400" dirty="0" smtClean="0"/>
              <a:t>)] 	(1)</a:t>
            </a:r>
          </a:p>
          <a:p>
            <a:r>
              <a:rPr lang="en-US" sz="2400" u="sng" dirty="0" smtClean="0"/>
              <a:t>For realistic values of k (&lt;0.5), higher </a:t>
            </a:r>
            <a:r>
              <a:rPr lang="el-GR" sz="2400" u="sng" dirty="0" smtClean="0"/>
              <a:t>ε</a:t>
            </a:r>
            <a:r>
              <a:rPr lang="en-US" sz="2400" u="sng" baseline="-25000" dirty="0" smtClean="0"/>
              <a:t>f-s</a:t>
            </a:r>
            <a:r>
              <a:rPr lang="en-US" sz="2400" u="sng" dirty="0" smtClean="0"/>
              <a:t> in taxa correspond to greater N sequestration and consequently greater fungal C demand</a:t>
            </a:r>
            <a:r>
              <a:rPr lang="en-US" sz="2400" dirty="0" smtClean="0"/>
              <a:t>.</a:t>
            </a:r>
          </a:p>
        </p:txBody>
      </p:sp>
      <p:pic>
        <p:nvPicPr>
          <p:cNvPr id="24" name="Picture 23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96" r="4504"/>
          <a:stretch/>
        </p:blipFill>
        <p:spPr bwMode="auto">
          <a:xfrm>
            <a:off x="17443698" y="8619454"/>
            <a:ext cx="8973588" cy="60405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30236246" y="28079444"/>
            <a:ext cx="1338825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smtClean="0">
                <a:solidFill>
                  <a:srgbClr val="2112DE"/>
                </a:solidFill>
              </a:rPr>
              <a:t>Conclusions</a:t>
            </a:r>
          </a:p>
          <a:p>
            <a:r>
              <a:rPr lang="en-US" sz="2800" dirty="0" smtClean="0"/>
              <a:t>∙  δ</a:t>
            </a:r>
            <a:r>
              <a:rPr lang="en-US" sz="2800" baseline="30000" dirty="0" smtClean="0"/>
              <a:t>13</a:t>
            </a:r>
            <a:r>
              <a:rPr lang="en-US" sz="2800" dirty="0" smtClean="0"/>
              <a:t>C indicates age of saprotrophic carbon.</a:t>
            </a:r>
          </a:p>
          <a:p>
            <a:r>
              <a:rPr lang="en-US" sz="2800" dirty="0" smtClean="0"/>
              <a:t>∙  δ</a:t>
            </a:r>
            <a:r>
              <a:rPr lang="en-US" sz="2800" baseline="30000" dirty="0" smtClean="0"/>
              <a:t>13</a:t>
            </a:r>
            <a:r>
              <a:rPr lang="en-US" sz="2800" dirty="0" smtClean="0"/>
              <a:t>C suggests incorporation of litter-derived or deeper soil organic N into ectomycorrhizal protein.</a:t>
            </a:r>
          </a:p>
          <a:p>
            <a:r>
              <a:rPr lang="en-US" sz="2800" dirty="0" smtClean="0"/>
              <a:t>∙   Fungal δ</a:t>
            </a:r>
            <a:r>
              <a:rPr lang="en-US" sz="2800" baseline="30000" dirty="0" smtClean="0"/>
              <a:t>15</a:t>
            </a:r>
            <a:r>
              <a:rPr lang="en-US" sz="2800" dirty="0"/>
              <a:t>N</a:t>
            </a:r>
            <a:r>
              <a:rPr lang="en-US" sz="2800" dirty="0" smtClean="0"/>
              <a:t> correlates with depth.</a:t>
            </a:r>
          </a:p>
          <a:p>
            <a:r>
              <a:rPr lang="en-US" sz="2800" dirty="0" smtClean="0"/>
              <a:t>∙  δ</a:t>
            </a:r>
            <a:r>
              <a:rPr lang="en-US" sz="2800" baseline="30000" dirty="0" smtClean="0"/>
              <a:t>15</a:t>
            </a:r>
            <a:r>
              <a:rPr lang="en-US" sz="2800" dirty="0" smtClean="0"/>
              <a:t>N</a:t>
            </a:r>
            <a:r>
              <a:rPr lang="en-US" sz="2800" baseline="-25000" dirty="0" smtClean="0"/>
              <a:t>fungi – source</a:t>
            </a:r>
            <a:r>
              <a:rPr lang="en-US" sz="2800" dirty="0" smtClean="0"/>
              <a:t> quantitatively correlates with proportion of immobilized N, therefore with carbon allocation (see Hobbie &amp; Hobbie, Ecosystems, </a:t>
            </a:r>
            <a:r>
              <a:rPr lang="en-US" sz="2800" dirty="0"/>
              <a:t>DOI: </a:t>
            </a:r>
            <a:r>
              <a:rPr lang="en-US" sz="2800" dirty="0" smtClean="0"/>
              <a:t>10.1007/s10021-008-9159-7).</a:t>
            </a:r>
          </a:p>
          <a:p>
            <a:r>
              <a:rPr lang="en-US" sz="2800" dirty="0" smtClean="0"/>
              <a:t>∙  Paired natural and tracer </a:t>
            </a:r>
            <a:r>
              <a:rPr lang="en-US" sz="2800" baseline="30000" dirty="0" smtClean="0"/>
              <a:t>15</a:t>
            </a:r>
            <a:r>
              <a:rPr lang="en-US" sz="2800" dirty="0" smtClean="0"/>
              <a:t>N and </a:t>
            </a:r>
            <a:r>
              <a:rPr lang="en-US" sz="2800" baseline="30000" dirty="0" smtClean="0"/>
              <a:t>13</a:t>
            </a:r>
            <a:r>
              <a:rPr lang="en-US" sz="2800" dirty="0" smtClean="0"/>
              <a:t>C measurements proved extremely useful, with new, quantitative insights into interpreting natural abundance and tracer isotopic patterns.</a:t>
            </a:r>
            <a:endParaRPr lang="en-US" sz="2800" dirty="0"/>
          </a:p>
        </p:txBody>
      </p:sp>
      <p:sp>
        <p:nvSpPr>
          <p:cNvPr id="26" name="Rectangle 25"/>
          <p:cNvSpPr/>
          <p:nvPr/>
        </p:nvSpPr>
        <p:spPr>
          <a:xfrm>
            <a:off x="457199" y="9571985"/>
            <a:ext cx="13231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548640" algn="l"/>
              </a:tabLst>
            </a:pPr>
            <a:r>
              <a:rPr lang="en-US" sz="3600" dirty="0" smtClean="0"/>
              <a:t>Approach</a:t>
            </a:r>
          </a:p>
          <a:p>
            <a:pPr>
              <a:tabLst>
                <a:tab pos="548640" algn="l"/>
              </a:tabLst>
            </a:pPr>
            <a:r>
              <a:rPr lang="en-US" sz="2400" dirty="0" smtClean="0"/>
              <a:t>∙  In a loblolly pine plantation at Duke University, carbon dioxide was elevated by +200 ppm within 30-m rings, changing the δ</a:t>
            </a:r>
            <a:r>
              <a:rPr lang="en-US" sz="2400" baseline="30000" dirty="0" smtClean="0"/>
              <a:t>13</a:t>
            </a:r>
            <a:r>
              <a:rPr lang="en-US" sz="2400" dirty="0" smtClean="0"/>
              <a:t>C of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from -8‰ to -20‰.</a:t>
            </a:r>
          </a:p>
          <a:p>
            <a:pPr>
              <a:tabLst>
                <a:tab pos="548640" algn="l"/>
              </a:tabLst>
            </a:pPr>
            <a:r>
              <a:rPr lang="en-US" sz="2400" dirty="0" smtClean="0"/>
              <a:t>∙   Experiment began in 1996 with final harvest in 2010.</a:t>
            </a:r>
          </a:p>
          <a:p>
            <a:pPr>
              <a:tabLst>
                <a:tab pos="548640" algn="l"/>
              </a:tabLst>
            </a:pPr>
            <a:r>
              <a:rPr lang="en-US" sz="2400" dirty="0" smtClean="0"/>
              <a:t>∙  A pulse </a:t>
            </a:r>
            <a:r>
              <a:rPr lang="en-US" sz="2400" baseline="30000" dirty="0" smtClean="0"/>
              <a:t>15</a:t>
            </a:r>
            <a:r>
              <a:rPr lang="en-US" sz="2400" dirty="0" smtClean="0"/>
              <a:t>N labeling experiment began in </a:t>
            </a:r>
            <a:r>
              <a:rPr lang="en-US" sz="2400" dirty="0" smtClean="0"/>
              <a:t>2003.</a:t>
            </a:r>
            <a:endParaRPr lang="en-US" sz="2400" dirty="0" smtClean="0"/>
          </a:p>
          <a:p>
            <a:pPr>
              <a:tabLst>
                <a:tab pos="548640" algn="l"/>
              </a:tabLst>
            </a:pPr>
            <a:r>
              <a:rPr lang="en-US" sz="2400" dirty="0" smtClean="0"/>
              <a:t>∙  Isotopic signatures in fungi and other ecosystem pools collected in 2004 and 2010 were used to explore fungal functioning of both ectomycorrhizal (symbiotic) and saprotrophic fungi.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060900" y="15528141"/>
            <a:ext cx="13563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Fig. 7</a:t>
            </a:r>
            <a:r>
              <a:rPr lang="en-US" sz="2400" dirty="0" smtClean="0"/>
              <a:t>. Carbon </a:t>
            </a:r>
            <a:r>
              <a:rPr lang="en-US" sz="2400" dirty="0"/>
              <a:t>isotopes of different genera of ectomycorrhizal fungi (±SE) in elevated CO</a:t>
            </a:r>
            <a:r>
              <a:rPr lang="en-US" sz="2400" baseline="-25000" dirty="0"/>
              <a:t>2</a:t>
            </a:r>
            <a:r>
              <a:rPr lang="en-US" sz="2400" dirty="0"/>
              <a:t> and ambient treatments. The regression line for mean values by genus between ambient and elevated </a:t>
            </a:r>
            <a:r>
              <a:rPr lang="en-US" sz="2400" dirty="0" smtClean="0"/>
              <a:t>treatments has a slope of 4.3±1.2, indicating an additional source of </a:t>
            </a:r>
            <a:r>
              <a:rPr lang="en-US" sz="2400" baseline="30000" dirty="0" smtClean="0"/>
              <a:t>13</a:t>
            </a:r>
            <a:r>
              <a:rPr lang="en-US" sz="2400" dirty="0" smtClean="0"/>
              <a:t>C-enriched carbon for fungi under elevated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other than plant </a:t>
            </a:r>
            <a:r>
              <a:rPr lang="en-US" sz="2400" dirty="0" err="1" smtClean="0"/>
              <a:t>photosynthate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28" name="Rectangle 27"/>
          <p:cNvSpPr/>
          <p:nvPr/>
        </p:nvSpPr>
        <p:spPr>
          <a:xfrm>
            <a:off x="457200" y="30461407"/>
            <a:ext cx="141015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Fig. 2</a:t>
            </a:r>
            <a:r>
              <a:rPr lang="en-US" sz="2400" dirty="0" smtClean="0"/>
              <a:t>. </a:t>
            </a:r>
            <a:r>
              <a:rPr lang="en-US" sz="2400" dirty="0"/>
              <a:t>δ</a:t>
            </a:r>
            <a:r>
              <a:rPr lang="en-US" sz="2400" baseline="30000" dirty="0"/>
              <a:t>15</a:t>
            </a:r>
            <a:r>
              <a:rPr lang="en-US" sz="2400" dirty="0"/>
              <a:t>N values of </a:t>
            </a:r>
            <a:r>
              <a:rPr lang="en-US" sz="2400" dirty="0" smtClean="0"/>
              <a:t>six </a:t>
            </a:r>
            <a:r>
              <a:rPr lang="en-US" sz="2400" dirty="0"/>
              <a:t>taxa of fungi and four soil pools compared between natural abundance samples in 2004 and </a:t>
            </a:r>
            <a:r>
              <a:rPr lang="en-US" sz="2400" baseline="30000" dirty="0"/>
              <a:t>15</a:t>
            </a:r>
            <a:r>
              <a:rPr lang="en-US" sz="2400" dirty="0"/>
              <a:t>N-enriched samples in 2010. Lines of constant </a:t>
            </a:r>
            <a:r>
              <a:rPr lang="en-US" sz="2400" baseline="30000" dirty="0"/>
              <a:t>15</a:t>
            </a:r>
            <a:r>
              <a:rPr lang="en-US" sz="2400" dirty="0"/>
              <a:t>N enrichment between 2004 and 2010 samples are shown as dotted lines between 5‰ and </a:t>
            </a:r>
            <a:r>
              <a:rPr lang="en-US" sz="2400" dirty="0" smtClean="0"/>
              <a:t>30‰. The </a:t>
            </a:r>
            <a:r>
              <a:rPr lang="en-US" sz="2400" baseline="30000" dirty="0"/>
              <a:t>15</a:t>
            </a:r>
            <a:r>
              <a:rPr lang="en-US" sz="2400" dirty="0"/>
              <a:t>N enrichment of fungi relative to source </a:t>
            </a:r>
            <a:r>
              <a:rPr lang="en-US" sz="2400" dirty="0" smtClean="0"/>
              <a:t>nitrogen (</a:t>
            </a:r>
            <a:r>
              <a:rPr lang="el-GR" sz="2400" dirty="0" smtClean="0"/>
              <a:t>ε</a:t>
            </a:r>
            <a:r>
              <a:rPr lang="en-US" sz="2400" baseline="-25000" dirty="0" smtClean="0"/>
              <a:t>f-s</a:t>
            </a:r>
            <a:r>
              <a:rPr lang="en-US" sz="2400" dirty="0" smtClean="0"/>
              <a:t>) is then </a:t>
            </a:r>
            <a:r>
              <a:rPr lang="en-US" sz="2400" dirty="0"/>
              <a:t>calculated as the </a:t>
            </a:r>
            <a:r>
              <a:rPr lang="en-US" sz="2400" baseline="30000" dirty="0"/>
              <a:t>15</a:t>
            </a:r>
            <a:r>
              <a:rPr lang="en-US" sz="2400" dirty="0"/>
              <a:t>N difference (on x-axis) between fungi and source nitrogen pools along the </a:t>
            </a:r>
            <a:r>
              <a:rPr lang="en-US" sz="2400" dirty="0" err="1"/>
              <a:t>isolines</a:t>
            </a:r>
            <a:r>
              <a:rPr lang="en-US" sz="2400" dirty="0" smtClean="0"/>
              <a:t>. </a:t>
            </a:r>
            <a:r>
              <a:rPr lang="el-GR" sz="2400" dirty="0" smtClean="0"/>
              <a:t>ε</a:t>
            </a:r>
            <a:r>
              <a:rPr lang="en-US" sz="2400" baseline="-25000" dirty="0" smtClean="0"/>
              <a:t>f-s</a:t>
            </a:r>
            <a:r>
              <a:rPr lang="en-US" sz="2400" dirty="0" smtClean="0"/>
              <a:t> varied from 4‰ (</a:t>
            </a:r>
            <a:r>
              <a:rPr lang="en-US" sz="2400" i="1" dirty="0" err="1" smtClean="0"/>
              <a:t>Rhodocollybia</a:t>
            </a:r>
            <a:r>
              <a:rPr lang="en-US" sz="2400" dirty="0" smtClean="0"/>
              <a:t>) to 9‰ </a:t>
            </a:r>
            <a:r>
              <a:rPr lang="en-US" sz="2400" i="1" dirty="0" smtClean="0"/>
              <a:t>(</a:t>
            </a:r>
            <a:r>
              <a:rPr lang="en-US" sz="2400" i="1" dirty="0" err="1" smtClean="0"/>
              <a:t>Cortinarius</a:t>
            </a:r>
            <a:r>
              <a:rPr lang="en-US" sz="2400" i="1" dirty="0" smtClean="0"/>
              <a:t>). </a:t>
            </a:r>
            <a:r>
              <a:rPr lang="en-US" sz="2400" dirty="0" smtClean="0"/>
              <a:t>2010 values for </a:t>
            </a:r>
            <a:r>
              <a:rPr lang="en-US" sz="2400" i="1" dirty="0" err="1" smtClean="0"/>
              <a:t>Baeospora</a:t>
            </a:r>
            <a:r>
              <a:rPr lang="en-US" sz="2400" i="1" dirty="0" smtClean="0"/>
              <a:t> </a:t>
            </a:r>
            <a:r>
              <a:rPr lang="en-US" sz="2400" dirty="0" smtClean="0"/>
              <a:t>are  predicted, not measured. </a:t>
            </a:r>
            <a:endParaRPr lang="en-US" sz="2400" dirty="0"/>
          </a:p>
        </p:txBody>
      </p:sp>
      <p:sp>
        <p:nvSpPr>
          <p:cNvPr id="29" name="Rectangle 28"/>
          <p:cNvSpPr/>
          <p:nvPr/>
        </p:nvSpPr>
        <p:spPr>
          <a:xfrm>
            <a:off x="3533846" y="12480473"/>
            <a:ext cx="37813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48640" algn="l"/>
              </a:tabLst>
            </a:pPr>
            <a:r>
              <a:rPr lang="en-US" sz="3600" dirty="0" smtClean="0">
                <a:solidFill>
                  <a:srgbClr val="0070C0"/>
                </a:solidFill>
              </a:rPr>
              <a:t>Nitrogen Isotopes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0687045" y="17233616"/>
            <a:ext cx="3232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548640" algn="l"/>
              </a:tabLst>
            </a:pPr>
            <a:r>
              <a:rPr lang="en-US" sz="3600" dirty="0" smtClean="0">
                <a:solidFill>
                  <a:srgbClr val="0070C0"/>
                </a:solidFill>
              </a:rPr>
              <a:t>Carbon Isotopes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7466690" y="29101755"/>
            <a:ext cx="11918973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dirty="0" smtClean="0">
                <a:solidFill>
                  <a:prstClr val="black"/>
                </a:solidFill>
              </a:rPr>
              <a:t>Acknowledgements</a:t>
            </a:r>
            <a:endParaRPr lang="en-US" sz="3600" dirty="0">
              <a:solidFill>
                <a:prstClr val="black"/>
              </a:solidFill>
            </a:endParaRPr>
          </a:p>
          <a:p>
            <a:r>
              <a:rPr lang="en-US" sz="2400" dirty="0" smtClean="0"/>
              <a:t>Grant </a:t>
            </a:r>
            <a:r>
              <a:rPr lang="en-US" sz="2400" dirty="0"/>
              <a:t>DEB-1146328 from the U.S. National Science Foundation (NSF</a:t>
            </a:r>
            <a:r>
              <a:rPr lang="en-US" sz="2400" dirty="0" smtClean="0"/>
              <a:t>), grant </a:t>
            </a:r>
            <a:r>
              <a:rPr lang="en-US" sz="2400" dirty="0" smtClean="0"/>
              <a:t>DE-SC0008324 from the Department of Energy, </a:t>
            </a:r>
            <a:r>
              <a:rPr lang="en-US" sz="2400" dirty="0" smtClean="0"/>
              <a:t> </a:t>
            </a:r>
            <a:r>
              <a:rPr lang="en-US" sz="2400" dirty="0" smtClean="0"/>
              <a:t>and </a:t>
            </a:r>
            <a:r>
              <a:rPr lang="en-US" sz="2400" dirty="0"/>
              <a:t>a Bullard Fellowship to E.H. from Harvard </a:t>
            </a:r>
            <a:r>
              <a:rPr lang="en-US" sz="2400" dirty="0" smtClean="0"/>
              <a:t>University supported this work. </a:t>
            </a:r>
            <a:r>
              <a:rPr lang="en-US" sz="2400" dirty="0"/>
              <a:t>Core funding for the Duke FACE site was provided by the Office of </a:t>
            </a:r>
            <a:r>
              <a:rPr lang="en-US" sz="2400" dirty="0" smtClean="0"/>
              <a:t>Science, </a:t>
            </a:r>
            <a:r>
              <a:rPr lang="en-US" sz="2400" dirty="0"/>
              <a:t>U.S. Department of Energy, grant No. DE-FG02-95ER62083. NSF also supported the work on </a:t>
            </a:r>
            <a:r>
              <a:rPr lang="en-US" sz="2400" baseline="30000" dirty="0"/>
              <a:t>15</a:t>
            </a:r>
            <a:r>
              <a:rPr lang="en-US" sz="2400" dirty="0"/>
              <a:t>N tracer application and redistribution (DEB-0236356 and DEB-0235425</a:t>
            </a:r>
            <a:r>
              <a:rPr lang="en-US" sz="2400" dirty="0" smtClean="0"/>
              <a:t>). Sporocarp </a:t>
            </a:r>
            <a:r>
              <a:rPr lang="en-US" sz="2400" dirty="0"/>
              <a:t>collection and identification by Matt Henn and Rytas Vilgalys are gratefully </a:t>
            </a:r>
            <a:r>
              <a:rPr lang="en-US" sz="2400" dirty="0" smtClean="0"/>
              <a:t>acknowledged, as are scientific insights from Erik </a:t>
            </a:r>
            <a:r>
              <a:rPr lang="en-US" sz="2400" dirty="0" err="1" smtClean="0"/>
              <a:t>Lilleskov</a:t>
            </a:r>
            <a:r>
              <a:rPr lang="en-US" sz="2400" dirty="0" smtClean="0"/>
              <a:t> and </a:t>
            </a:r>
            <a:r>
              <a:rPr lang="en-US" sz="2400" dirty="0" err="1" smtClean="0"/>
              <a:t>Adrien</a:t>
            </a:r>
            <a:r>
              <a:rPr lang="en-US" sz="2400" dirty="0" smtClean="0"/>
              <a:t> </a:t>
            </a:r>
            <a:r>
              <a:rPr lang="en-US" sz="2400" dirty="0" err="1" smtClean="0"/>
              <a:t>Finzi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4" name="Rectangle 33"/>
          <p:cNvSpPr/>
          <p:nvPr/>
        </p:nvSpPr>
        <p:spPr>
          <a:xfrm>
            <a:off x="12389767" y="17155157"/>
            <a:ext cx="2014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</a:rPr>
              <a:t>Duke FACE site</a:t>
            </a:r>
            <a:endParaRPr lang="en-US" dirty="0"/>
          </a:p>
        </p:txBody>
      </p:sp>
      <p:sp>
        <p:nvSpPr>
          <p:cNvPr id="39" name="Rectangle 38"/>
          <p:cNvSpPr/>
          <p:nvPr/>
        </p:nvSpPr>
        <p:spPr>
          <a:xfrm>
            <a:off x="12740151" y="21559650"/>
            <a:ext cx="1313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i="1" dirty="0" err="1" smtClean="0">
                <a:solidFill>
                  <a:prstClr val="black"/>
                </a:solidFill>
              </a:rPr>
              <a:t>Lactarius</a:t>
            </a:r>
            <a:endParaRPr lang="en-US" i="1" dirty="0">
              <a:solidFill>
                <a:prstClr val="black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740151" y="26016162"/>
            <a:ext cx="1937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 err="1" smtClean="0">
                <a:solidFill>
                  <a:prstClr val="black"/>
                </a:solidFill>
              </a:rPr>
              <a:t>Rhodocollybia</a:t>
            </a:r>
            <a:endParaRPr lang="en-US" sz="2400" dirty="0"/>
          </a:p>
        </p:txBody>
      </p:sp>
      <p:sp>
        <p:nvSpPr>
          <p:cNvPr id="41" name="Rectangle 40"/>
          <p:cNvSpPr/>
          <p:nvPr/>
        </p:nvSpPr>
        <p:spPr>
          <a:xfrm>
            <a:off x="40716567" y="4480186"/>
            <a:ext cx="1518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 err="1" smtClean="0">
                <a:solidFill>
                  <a:prstClr val="black"/>
                </a:solidFill>
              </a:rPr>
              <a:t>Baeospora</a:t>
            </a:r>
            <a:endParaRPr lang="en-US" sz="2400" dirty="0"/>
          </a:p>
        </p:txBody>
      </p:sp>
      <p:sp>
        <p:nvSpPr>
          <p:cNvPr id="42" name="Rectangle 41"/>
          <p:cNvSpPr/>
          <p:nvPr/>
        </p:nvSpPr>
        <p:spPr>
          <a:xfrm>
            <a:off x="40983691" y="13868400"/>
            <a:ext cx="12512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 smtClean="0">
                <a:solidFill>
                  <a:prstClr val="black"/>
                </a:solidFill>
              </a:rPr>
              <a:t>Amanita</a:t>
            </a:r>
            <a:endParaRPr lang="en-US" sz="2400" dirty="0"/>
          </a:p>
        </p:txBody>
      </p:sp>
      <p:pic>
        <p:nvPicPr>
          <p:cNvPr id="43" name="Picture 2" descr="C:\Users\LocalUser\Pictures\Baeospora_myosura(mgw-04)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5771" y="26659140"/>
            <a:ext cx="4068506" cy="305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/>
          <p:cNvSpPr/>
          <p:nvPr/>
        </p:nvSpPr>
        <p:spPr>
          <a:xfrm>
            <a:off x="12901958" y="29973799"/>
            <a:ext cx="1518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 err="1" smtClean="0">
                <a:solidFill>
                  <a:prstClr val="black"/>
                </a:solidFill>
              </a:rPr>
              <a:t>Baeospora</a:t>
            </a:r>
            <a:endParaRPr lang="en-US" sz="2400" dirty="0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9"/>
          <a:stretch/>
        </p:blipFill>
        <p:spPr>
          <a:xfrm>
            <a:off x="1" y="22847811"/>
            <a:ext cx="10276474" cy="762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638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2244</TotalTime>
  <Words>924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Erik Hobbie</dc:creator>
  <cp:lastModifiedBy>Erik Hobbie</cp:lastModifiedBy>
  <cp:revision>32</cp:revision>
  <cp:lastPrinted>2012-11-28T16:57:41Z</cp:lastPrinted>
  <dcterms:created xsi:type="dcterms:W3CDTF">2012-11-27T16:49:51Z</dcterms:created>
  <dcterms:modified xsi:type="dcterms:W3CDTF">2013-05-09T08:21:17Z</dcterms:modified>
</cp:coreProperties>
</file>