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"/>
  </p:handoutMasterIdLst>
  <p:sldIdLst>
    <p:sldId id="256" r:id="rId2"/>
  </p:sldIdLst>
  <p:sldSz cx="43891200" cy="32918400"/>
  <p:notesSz cx="7010400" cy="92964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20" d="100"/>
          <a:sy n="20" d="100"/>
        </p:scale>
        <p:origin x="317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Relationship Id="rId14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79A796D-46C0-4A66-AA00-0460AC34CC92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6F839EE-445A-4BE7-84AA-F3992D3745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792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319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8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65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00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4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4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7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87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31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353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5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249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33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816EF-7201-43EE-AF84-EF2C8B09CC00}" type="datetimeFigureOut">
              <a:rPr lang="en-US" smtClean="0"/>
              <a:t>5/29/2013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1404F-8DE3-43FA-8E02-4D5BB9950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98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8.emf"/><Relationship Id="rId26" Type="http://schemas.openxmlformats.org/officeDocument/2006/relationships/image" Target="../media/image11.emf"/><Relationship Id="rId3" Type="http://schemas.openxmlformats.org/officeDocument/2006/relationships/oleObject" Target="../embeddings/oleObject1.bin"/><Relationship Id="rId21" Type="http://schemas.openxmlformats.org/officeDocument/2006/relationships/image" Target="../media/image15.png"/><Relationship Id="rId34" Type="http://schemas.openxmlformats.org/officeDocument/2006/relationships/image" Target="../media/image14.emf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e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1.bin"/><Relationship Id="rId33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7.emf"/><Relationship Id="rId20" Type="http://schemas.openxmlformats.org/officeDocument/2006/relationships/image" Target="../media/image9.emf"/><Relationship Id="rId29" Type="http://schemas.openxmlformats.org/officeDocument/2006/relationships/oleObject" Target="../embeddings/oleObject12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6.jpeg"/><Relationship Id="rId32" Type="http://schemas.openxmlformats.org/officeDocument/2006/relationships/image" Target="../media/image13.e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image" Target="../media/image10.emf"/><Relationship Id="rId28" Type="http://schemas.openxmlformats.org/officeDocument/2006/relationships/image" Target="../media/image18.wmf"/><Relationship Id="rId10" Type="http://schemas.openxmlformats.org/officeDocument/2006/relationships/image" Target="../media/image4.emf"/><Relationship Id="rId19" Type="http://schemas.openxmlformats.org/officeDocument/2006/relationships/oleObject" Target="../embeddings/oleObject9.bin"/><Relationship Id="rId31" Type="http://schemas.openxmlformats.org/officeDocument/2006/relationships/oleObject" Target="../embeddings/oleObject13.bin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emf"/><Relationship Id="rId22" Type="http://schemas.openxmlformats.org/officeDocument/2006/relationships/oleObject" Target="../embeddings/oleObject10.bin"/><Relationship Id="rId27" Type="http://schemas.openxmlformats.org/officeDocument/2006/relationships/image" Target="../media/image17.wmf"/><Relationship Id="rId30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48500" y="419104"/>
            <a:ext cx="29794200" cy="3702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Synthesis and Rearrangements of </a:t>
            </a:r>
            <a:r>
              <a:rPr lang="en-US" dirty="0" err="1" smtClean="0"/>
              <a:t>Cyclopropyl</a:t>
            </a:r>
            <a:r>
              <a:rPr lang="en-US" dirty="0" smtClean="0"/>
              <a:t> Alcohols</a:t>
            </a:r>
            <a:endParaRPr lang="en-US" dirty="0"/>
          </a:p>
          <a:p>
            <a:pPr algn="ctr"/>
            <a:r>
              <a:rPr lang="en-US" sz="5400" dirty="0"/>
              <a:t>Peter F. Moran, Matthew Mower, Ian </a:t>
            </a:r>
            <a:r>
              <a:rPr lang="en-US" sz="5400" dirty="0" err="1"/>
              <a:t>Taschner</a:t>
            </a:r>
            <a:r>
              <a:rPr lang="en-US" sz="5400" dirty="0" smtClean="0"/>
              <a:t>, and </a:t>
            </a:r>
            <a:r>
              <a:rPr lang="en-US" sz="5400" dirty="0"/>
              <a:t>Charles K. Zercher*</a:t>
            </a:r>
          </a:p>
          <a:p>
            <a:pPr algn="ctr"/>
            <a:r>
              <a:rPr lang="en-US" sz="5400" dirty="0"/>
              <a:t>Department of Chemistry, University of New Hampshire, Durham, NH 03824</a:t>
            </a:r>
          </a:p>
          <a:p>
            <a:pPr algn="ctr"/>
            <a:endParaRPr lang="en-US" sz="5400" dirty="0"/>
          </a:p>
        </p:txBody>
      </p:sp>
      <p:sp>
        <p:nvSpPr>
          <p:cNvPr id="5" name="Rectangle 4"/>
          <p:cNvSpPr/>
          <p:nvPr/>
        </p:nvSpPr>
        <p:spPr>
          <a:xfrm>
            <a:off x="376862" y="3592430"/>
            <a:ext cx="43319700" cy="28956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95300" y="4038600"/>
            <a:ext cx="14135100" cy="300697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u="sng" dirty="0"/>
              <a:t>Zinc Carbenoid Mediated </a:t>
            </a:r>
            <a:r>
              <a:rPr lang="en-US" sz="4000" b="1" u="sng" dirty="0" smtClean="0"/>
              <a:t>Homologation Cyclopropanation</a:t>
            </a:r>
          </a:p>
          <a:p>
            <a:endParaRPr lang="en-US" sz="6600" u="sng" dirty="0"/>
          </a:p>
          <a:p>
            <a:endParaRPr lang="en-US" sz="6600" dirty="0" smtClean="0"/>
          </a:p>
          <a:p>
            <a:r>
              <a:rPr lang="en-US" sz="3200" dirty="0" smtClean="0"/>
              <a:t>In the original report by Brogan and Zercher </a:t>
            </a:r>
            <a:r>
              <a:rPr lang="en-US" sz="3200" dirty="0" smtClean="0"/>
              <a:t>for </a:t>
            </a:r>
            <a:r>
              <a:rPr lang="en-US" sz="3200" dirty="0" smtClean="0"/>
              <a:t>the zinc carbenoid mediated homologation, </a:t>
            </a:r>
            <a:r>
              <a:rPr lang="en-US" sz="3200" dirty="0"/>
              <a:t>B</a:t>
            </a:r>
            <a:r>
              <a:rPr lang="en-US" sz="3200" dirty="0" smtClean="0"/>
              <a:t>rogan also identified a homologated  cyclopropanol as a minor product.</a:t>
            </a:r>
            <a:r>
              <a:rPr lang="en-US" sz="3200" baseline="30000" dirty="0" smtClean="0"/>
              <a:t>1</a:t>
            </a:r>
          </a:p>
          <a:p>
            <a:endParaRPr lang="en-US" sz="4800" baseline="30000" dirty="0"/>
          </a:p>
          <a:p>
            <a:endParaRPr lang="en-US" sz="4800" dirty="0" smtClean="0"/>
          </a:p>
          <a:p>
            <a:endParaRPr lang="en-US" sz="4800" dirty="0" smtClean="0"/>
          </a:p>
          <a:p>
            <a:endParaRPr lang="en-US" sz="4800" dirty="0"/>
          </a:p>
          <a:p>
            <a:endParaRPr lang="en-US" sz="4800" dirty="0" smtClean="0"/>
          </a:p>
          <a:p>
            <a:endParaRPr lang="en-US" sz="4800" dirty="0"/>
          </a:p>
          <a:p>
            <a:endParaRPr lang="en-US" sz="4800" dirty="0" smtClean="0"/>
          </a:p>
          <a:p>
            <a:endParaRPr lang="en-US" sz="4800" dirty="0"/>
          </a:p>
          <a:p>
            <a:endParaRPr lang="en-US" sz="2000" dirty="0" smtClean="0"/>
          </a:p>
          <a:p>
            <a:endParaRPr lang="en-US" sz="2000" dirty="0"/>
          </a:p>
          <a:p>
            <a:endParaRPr lang="en-US" sz="2000" dirty="0" smtClean="0"/>
          </a:p>
          <a:p>
            <a:endParaRPr lang="en-US" sz="2000" dirty="0"/>
          </a:p>
          <a:p>
            <a:r>
              <a:rPr lang="en-US" sz="3200" dirty="0" smtClean="0"/>
              <a:t>A mechanism has been proposed for the zinc carbenoid mediated homologation cyclopropanation reaction.</a:t>
            </a:r>
            <a:r>
              <a:rPr lang="en-US" sz="3200" dirty="0"/>
              <a:t> </a:t>
            </a:r>
            <a:endParaRPr lang="en-US" sz="3200" u="sng" dirty="0"/>
          </a:p>
          <a:p>
            <a:pPr algn="ctr"/>
            <a:r>
              <a:rPr lang="en-US" sz="4000" b="1" u="sng" dirty="0"/>
              <a:t>Further Rearrangement Studies</a:t>
            </a:r>
          </a:p>
          <a:p>
            <a:pPr algn="ctr"/>
            <a:endParaRPr lang="en-US" sz="800" u="sng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pPr algn="ctr"/>
            <a:endParaRPr lang="en-US" sz="3200" dirty="0"/>
          </a:p>
          <a:p>
            <a:pPr algn="ctr"/>
            <a:endParaRPr lang="en-US" sz="3200" dirty="0"/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Mower </a:t>
            </a:r>
            <a:r>
              <a:rPr lang="en-US" sz="3200" dirty="0"/>
              <a:t>observed different ratios of aryl cyclopropanol isomers depending on the duration of the reaction, suggesting rearrangement was </a:t>
            </a:r>
            <a:r>
              <a:rPr lang="en-US" sz="3200" dirty="0" smtClean="0"/>
              <a:t>occurring.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endParaRPr lang="en-US" sz="3200" dirty="0"/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Formation </a:t>
            </a:r>
            <a:r>
              <a:rPr lang="en-US" sz="3200" dirty="0"/>
              <a:t>of the zinc alkoxide was </a:t>
            </a:r>
            <a:endParaRPr lang="en-US" sz="3200" dirty="0" smtClean="0"/>
          </a:p>
          <a:p>
            <a:pPr algn="just"/>
            <a:r>
              <a:rPr lang="en-US" sz="3200" dirty="0" smtClean="0"/>
              <a:t>shown </a:t>
            </a:r>
            <a:r>
              <a:rPr lang="en-US" sz="3200" dirty="0"/>
              <a:t>to interconvert the cyclopropanol </a:t>
            </a:r>
            <a:endParaRPr lang="en-US" sz="3200" dirty="0" smtClean="0"/>
          </a:p>
          <a:p>
            <a:pPr algn="just"/>
            <a:r>
              <a:rPr lang="en-US" sz="3200" dirty="0" smtClean="0"/>
              <a:t>Isomers, </a:t>
            </a:r>
            <a:r>
              <a:rPr lang="en-US" sz="3200" dirty="0"/>
              <a:t>proving a rearrangement </a:t>
            </a:r>
            <a:endParaRPr lang="en-US" sz="3200" dirty="0" smtClean="0"/>
          </a:p>
          <a:p>
            <a:pPr algn="just"/>
            <a:r>
              <a:rPr lang="en-US" sz="3200" dirty="0" smtClean="0"/>
              <a:t>pathway </a:t>
            </a:r>
            <a:r>
              <a:rPr lang="en-US" sz="3200" dirty="0" smtClean="0"/>
              <a:t>existed.</a:t>
            </a:r>
            <a:endParaRPr lang="en-US" sz="3200" dirty="0"/>
          </a:p>
          <a:p>
            <a:endParaRPr lang="en-US" sz="4800" dirty="0"/>
          </a:p>
          <a:p>
            <a:endParaRPr lang="en-US" sz="3200" dirty="0" smtClean="0"/>
          </a:p>
          <a:p>
            <a:endParaRPr lang="en-US" sz="4000" dirty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Rearrangement of the cyclopropane ring is believed to proceed through the mechanism </a:t>
            </a:r>
            <a:r>
              <a:rPr lang="en-US" sz="3200" dirty="0" smtClean="0"/>
              <a:t>above.</a:t>
            </a:r>
            <a:endParaRPr lang="en-US" sz="4000" b="1" u="sng" dirty="0" smtClean="0"/>
          </a:p>
          <a:p>
            <a:pPr algn="ctr"/>
            <a:endParaRPr lang="en-US" sz="4000" b="1" u="sng" dirty="0" smtClean="0"/>
          </a:p>
          <a:p>
            <a:endParaRPr lang="en-US" sz="3200" dirty="0" smtClean="0"/>
          </a:p>
          <a:p>
            <a:endParaRPr lang="en-US" sz="4800" dirty="0"/>
          </a:p>
          <a:p>
            <a:endParaRPr lang="en-US" sz="4800" dirty="0"/>
          </a:p>
        </p:txBody>
      </p:sp>
      <p:sp>
        <p:nvSpPr>
          <p:cNvPr id="12" name="TextBox 11"/>
          <p:cNvSpPr txBox="1"/>
          <p:nvPr/>
        </p:nvSpPr>
        <p:spPr>
          <a:xfrm>
            <a:off x="29298900" y="4038600"/>
            <a:ext cx="14173200" cy="289925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u="sng" dirty="0"/>
              <a:t>Synthesis and </a:t>
            </a:r>
            <a:r>
              <a:rPr lang="en-US" sz="4000" b="1" u="sng" dirty="0" smtClean="0"/>
              <a:t>Rearrangement </a:t>
            </a:r>
            <a:r>
              <a:rPr lang="en-US" sz="4000" b="1" u="sng" dirty="0"/>
              <a:t>of Proline Derived Isosteres</a:t>
            </a:r>
            <a:endParaRPr lang="en-US" sz="4000" b="1" dirty="0"/>
          </a:p>
          <a:p>
            <a:r>
              <a:rPr lang="en-US" sz="800" dirty="0"/>
              <a:t> </a:t>
            </a:r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6600" dirty="0" smtClean="0"/>
          </a:p>
          <a:p>
            <a:endParaRPr lang="en-US" sz="6600" dirty="0"/>
          </a:p>
          <a:p>
            <a:r>
              <a:rPr lang="en-US" sz="3200" dirty="0"/>
              <a:t>Recent work has been aimed at understanding the diastereoselectivity of cyclopropane rearrangement of proline-derived systems. In order to probe </a:t>
            </a:r>
            <a:r>
              <a:rPr lang="en-US" sz="3200"/>
              <a:t>the </a:t>
            </a:r>
            <a:r>
              <a:rPr lang="en-US" sz="3200" smtClean="0"/>
              <a:t>selectivity, </a:t>
            </a:r>
            <a:r>
              <a:rPr lang="en-US" sz="3200" dirty="0"/>
              <a:t>a </a:t>
            </a:r>
            <a:r>
              <a:rPr lang="en-US" sz="3200" dirty="0" smtClean="0"/>
              <a:t>rigid </a:t>
            </a:r>
            <a:r>
              <a:rPr lang="en-US" sz="3200" dirty="0"/>
              <a:t>tricyclic species was </a:t>
            </a:r>
            <a:r>
              <a:rPr lang="en-US" sz="3200" dirty="0" smtClean="0"/>
              <a:t>synthesized and NOE analysis was performed. </a:t>
            </a:r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  </a:t>
            </a:r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/>
              <a:t> </a:t>
            </a:r>
          </a:p>
          <a:p>
            <a:r>
              <a:rPr lang="en-US" sz="3200" dirty="0"/>
              <a:t>NMR evidence provides insight into the ability to predict stereochemistry of the cyclopropane ring prior to condensation to the tricyclic compound</a:t>
            </a:r>
            <a:r>
              <a:rPr lang="en-US" sz="3200" dirty="0" smtClean="0"/>
              <a:t>.</a:t>
            </a:r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/>
          </a:p>
          <a:p>
            <a:r>
              <a:rPr lang="en-US" sz="3200" dirty="0" smtClean="0"/>
              <a:t>Acknowledgements: Dr. Zercher, Pat Wilkinson, NIH RIS GM060967-02</a:t>
            </a:r>
            <a:endParaRPr lang="en-US" sz="3200" dirty="0"/>
          </a:p>
          <a:p>
            <a:pPr algn="r"/>
            <a:r>
              <a:rPr lang="en-US" sz="2000" dirty="0" smtClean="0"/>
              <a:t>[1] </a:t>
            </a:r>
            <a:r>
              <a:rPr lang="en-US" sz="2000" dirty="0"/>
              <a:t>Brogan , J. B.; Zercher, C. K.  </a:t>
            </a:r>
            <a:r>
              <a:rPr lang="en-US" sz="2000" i="1" dirty="0"/>
              <a:t>J. Org. Chem.</a:t>
            </a:r>
            <a:r>
              <a:rPr lang="en-US" sz="2000" dirty="0"/>
              <a:t> </a:t>
            </a:r>
            <a:r>
              <a:rPr lang="en-US" sz="2000" b="1" dirty="0"/>
              <a:t>1997</a:t>
            </a:r>
            <a:r>
              <a:rPr lang="en-US" sz="2000" dirty="0"/>
              <a:t>, </a:t>
            </a:r>
            <a:r>
              <a:rPr lang="en-US" sz="2000" i="1" dirty="0"/>
              <a:t>62</a:t>
            </a:r>
            <a:r>
              <a:rPr lang="en-US" sz="2000" dirty="0"/>
              <a:t>, 6444-6446.</a:t>
            </a:r>
          </a:p>
          <a:p>
            <a:pPr algn="r"/>
            <a:r>
              <a:rPr lang="en-US" sz="2000" dirty="0" smtClean="0"/>
              <a:t>[2] </a:t>
            </a:r>
            <a:r>
              <a:rPr lang="en-US" sz="2000" dirty="0" err="1" smtClean="0"/>
              <a:t>Mastrolorenzo</a:t>
            </a:r>
            <a:r>
              <a:rPr lang="en-US" sz="2000" dirty="0" smtClean="0"/>
              <a:t>, A.; </a:t>
            </a:r>
            <a:r>
              <a:rPr lang="en-US" sz="2000" dirty="0" err="1" smtClean="0"/>
              <a:t>Ruscouni</a:t>
            </a:r>
            <a:r>
              <a:rPr lang="en-US" sz="2000" dirty="0" smtClean="0"/>
              <a:t>, S.; </a:t>
            </a:r>
            <a:r>
              <a:rPr lang="en-US" sz="2000" dirty="0" err="1" smtClean="0"/>
              <a:t>Scozzafava</a:t>
            </a:r>
            <a:r>
              <a:rPr lang="en-US" sz="2000" dirty="0" smtClean="0"/>
              <a:t>, A.; </a:t>
            </a:r>
            <a:r>
              <a:rPr lang="en-US" sz="2000" dirty="0" err="1" smtClean="0"/>
              <a:t>Barbaro</a:t>
            </a:r>
            <a:r>
              <a:rPr lang="en-US" sz="2000" dirty="0" smtClean="0"/>
              <a:t>, G.; </a:t>
            </a:r>
            <a:r>
              <a:rPr lang="en-US" sz="2000" dirty="0" err="1" smtClean="0"/>
              <a:t>Supran</a:t>
            </a:r>
            <a:r>
              <a:rPr lang="en-US" sz="2000" dirty="0" smtClean="0"/>
              <a:t>, C.T. </a:t>
            </a:r>
            <a:r>
              <a:rPr lang="en-US" sz="2000" i="1" dirty="0" err="1" smtClean="0"/>
              <a:t>Curr</a:t>
            </a:r>
            <a:r>
              <a:rPr lang="en-US" sz="2000" i="1" dirty="0" smtClean="0"/>
              <a:t>. Med. Chem. </a:t>
            </a:r>
            <a:r>
              <a:rPr lang="en-US" sz="2000" b="1" dirty="0" smtClean="0"/>
              <a:t>2007</a:t>
            </a:r>
            <a:r>
              <a:rPr lang="en-US" sz="2000" dirty="0" smtClean="0"/>
              <a:t>, I14I, 2734-2748</a:t>
            </a:r>
          </a:p>
          <a:p>
            <a:pPr algn="r"/>
            <a:r>
              <a:rPr lang="en-US" sz="2000" dirty="0" smtClean="0"/>
              <a:t>[3] Lin, W.; </a:t>
            </a:r>
            <a:r>
              <a:rPr lang="en-US" sz="2000" dirty="0" err="1" smtClean="0"/>
              <a:t>Therberge</a:t>
            </a:r>
            <a:r>
              <a:rPr lang="en-US" sz="2000" dirty="0" smtClean="0"/>
              <a:t>, C.R.; Henderson, T. J.; Zercher C. K.; </a:t>
            </a:r>
            <a:r>
              <a:rPr lang="en-US" sz="2000" dirty="0" err="1" smtClean="0"/>
              <a:t>Jasinski</a:t>
            </a:r>
            <a:r>
              <a:rPr lang="en-US" sz="2000" dirty="0" smtClean="0"/>
              <a:t>, J.; Butcher, R. J. </a:t>
            </a:r>
            <a:r>
              <a:rPr lang="en-US" sz="2000" i="1" dirty="0" smtClean="0"/>
              <a:t>J. Org. Chem.</a:t>
            </a:r>
            <a:r>
              <a:rPr lang="en-US" sz="2000" dirty="0" smtClean="0"/>
              <a:t> </a:t>
            </a:r>
            <a:r>
              <a:rPr lang="en-US" sz="2000" b="1" dirty="0" smtClean="0"/>
              <a:t>2009</a:t>
            </a:r>
            <a:r>
              <a:rPr lang="en-US" sz="2000" dirty="0" smtClean="0"/>
              <a:t>, </a:t>
            </a:r>
            <a:r>
              <a:rPr lang="en-US" sz="2000" i="1" dirty="0" smtClean="0"/>
              <a:t>74</a:t>
            </a:r>
            <a:r>
              <a:rPr lang="en-US" sz="2000" dirty="0" smtClean="0"/>
              <a:t>, 645-651.</a:t>
            </a:r>
            <a:endParaRPr lang="en-US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14897100" y="4038600"/>
            <a:ext cx="14135100" cy="294336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u="sng" dirty="0"/>
              <a:t>Formation of Bicyclic </a:t>
            </a:r>
            <a:r>
              <a:rPr lang="en-US" sz="4000" b="1" u="sng" dirty="0" smtClean="0"/>
              <a:t>Lactones</a:t>
            </a:r>
          </a:p>
          <a:p>
            <a:pPr algn="ctr"/>
            <a:endParaRPr lang="en-US" sz="800" u="sng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 smtClean="0"/>
          </a:p>
          <a:p>
            <a:pPr algn="ctr"/>
            <a:endParaRPr lang="en-US" sz="800" dirty="0"/>
          </a:p>
          <a:p>
            <a:pPr algn="ctr"/>
            <a:endParaRPr lang="en-US" sz="800" dirty="0"/>
          </a:p>
          <a:p>
            <a:r>
              <a:rPr lang="en-US" sz="3200" dirty="0"/>
              <a:t>During </a:t>
            </a:r>
            <a:r>
              <a:rPr lang="en-US" sz="3200" dirty="0" err="1"/>
              <a:t>Taschner’s</a:t>
            </a:r>
            <a:r>
              <a:rPr lang="en-US" sz="3200" dirty="0"/>
              <a:t> first attempts at homologation cyclopropanation of a </a:t>
            </a:r>
            <a:r>
              <a:rPr lang="el-GR" sz="3200" dirty="0"/>
              <a:t>β</a:t>
            </a:r>
            <a:r>
              <a:rPr lang="en-US" sz="3200" dirty="0"/>
              <a:t>-keto </a:t>
            </a:r>
            <a:r>
              <a:rPr lang="en-US" sz="3200" dirty="0" smtClean="0"/>
              <a:t>imide, </a:t>
            </a:r>
            <a:r>
              <a:rPr lang="en-US" sz="3200" dirty="0"/>
              <a:t>minor amounts of a bicyclic lactone were </a:t>
            </a:r>
            <a:r>
              <a:rPr lang="en-US" sz="3200" dirty="0" smtClean="0"/>
              <a:t>observed.</a:t>
            </a:r>
            <a:endParaRPr lang="en-US" sz="32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r>
              <a:rPr lang="en-US" sz="3200" dirty="0"/>
              <a:t>Further studies </a:t>
            </a:r>
            <a:r>
              <a:rPr lang="en-US" sz="3200" dirty="0" smtClean="0"/>
              <a:t>reveled </a:t>
            </a:r>
            <a:r>
              <a:rPr lang="en-US" sz="3200" dirty="0"/>
              <a:t>upon trapping with TMS-</a:t>
            </a:r>
            <a:r>
              <a:rPr lang="en-US" sz="3200" dirty="0" err="1"/>
              <a:t>Cl</a:t>
            </a:r>
            <a:r>
              <a:rPr lang="en-US" sz="3200" dirty="0"/>
              <a:t> the resulting TMS </a:t>
            </a:r>
            <a:r>
              <a:rPr lang="en-US" sz="3200" dirty="0" err="1" smtClean="0"/>
              <a:t>cycloproply</a:t>
            </a:r>
            <a:r>
              <a:rPr lang="en-US" sz="3200" dirty="0" smtClean="0"/>
              <a:t> </a:t>
            </a:r>
            <a:r>
              <a:rPr lang="en-US" sz="3200" dirty="0"/>
              <a:t>ether could be obtained in relatively high yields. Upon deprotection rearrangement leads to the observed lactone</a:t>
            </a:r>
            <a:r>
              <a:rPr lang="en-US" sz="3200" dirty="0" smtClean="0"/>
              <a:t>.</a:t>
            </a:r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800" dirty="0"/>
          </a:p>
          <a:p>
            <a:endParaRPr lang="en-US" sz="800" dirty="0" smtClean="0"/>
          </a:p>
          <a:p>
            <a:endParaRPr lang="en-US" sz="4800" dirty="0" smtClean="0"/>
          </a:p>
          <a:p>
            <a:pPr algn="ctr"/>
            <a:r>
              <a:rPr lang="en-US" sz="4000" b="1" u="sng" dirty="0"/>
              <a:t>Peptide Isosteres</a:t>
            </a:r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r>
              <a:rPr lang="en-US" sz="3200" dirty="0"/>
              <a:t>Enzyme inhibitors can be </a:t>
            </a:r>
            <a:r>
              <a:rPr lang="en-US" sz="3200" dirty="0" smtClean="0"/>
              <a:t>created </a:t>
            </a:r>
            <a:r>
              <a:rPr lang="en-US" sz="3200" dirty="0"/>
              <a:t>by replacing the peptide bond with a linkage that is resistant to </a:t>
            </a:r>
            <a:r>
              <a:rPr lang="en-US" sz="3200" dirty="0" smtClean="0"/>
              <a:t>hydrolysis.</a:t>
            </a:r>
            <a:r>
              <a:rPr lang="en-US" sz="3200" baseline="30000" dirty="0" smtClean="0"/>
              <a:t>2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Ketomethylene peptide isosteres have been synthesized through a zinc carbenoid mediated tandem aldol reaction of various </a:t>
            </a:r>
            <a:r>
              <a:rPr lang="el-GR" sz="3200" dirty="0"/>
              <a:t>β</a:t>
            </a:r>
            <a:r>
              <a:rPr lang="en-US" sz="3200" dirty="0"/>
              <a:t>-keto </a:t>
            </a:r>
            <a:r>
              <a:rPr lang="en-US" sz="3200" dirty="0" smtClean="0"/>
              <a:t>imides.</a:t>
            </a:r>
            <a:r>
              <a:rPr lang="en-US" sz="3200" baseline="30000" dirty="0" smtClean="0"/>
              <a:t>3</a:t>
            </a:r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endParaRPr lang="en-US" sz="3200" baseline="30000" dirty="0"/>
          </a:p>
          <a:p>
            <a:r>
              <a:rPr lang="en-US" sz="3200" dirty="0"/>
              <a:t>Similar hydrogen bonging capabilities, as well as hindered rotation found in the original amide bond, can be afforded by the synthesis of a cyclopropanol peptide isostere.</a:t>
            </a:r>
          </a:p>
          <a:p>
            <a:endParaRPr lang="en-US" sz="3200" dirty="0"/>
          </a:p>
          <a:p>
            <a:endParaRPr lang="en-US" sz="2400" dirty="0" smtClean="0"/>
          </a:p>
          <a:p>
            <a:endParaRPr lang="en-US" sz="4800" dirty="0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398797"/>
              </p:ext>
            </p:extLst>
          </p:nvPr>
        </p:nvGraphicFramePr>
        <p:xfrm>
          <a:off x="16296745" y="18190741"/>
          <a:ext cx="11479934" cy="1336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6" name="CS ChemDraw Drawing" r:id="rId3" imgW="5102193" imgH="593797" progId="ChemDraw.Document.6.0">
                  <p:embed/>
                </p:oleObj>
              </mc:Choice>
              <mc:Fallback>
                <p:oleObj name="CS ChemDraw Drawing" r:id="rId3" imgW="5102193" imgH="59379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296745" y="18190741"/>
                        <a:ext cx="11479934" cy="13360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245507"/>
              </p:ext>
            </p:extLst>
          </p:nvPr>
        </p:nvGraphicFramePr>
        <p:xfrm>
          <a:off x="16563670" y="21293024"/>
          <a:ext cx="10946084" cy="3689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7" name="CS ChemDraw Drawing" r:id="rId5" imgW="4864926" imgH="1639590" progId="ChemDraw.Document.6.0">
                  <p:embed/>
                </p:oleObj>
              </mc:Choice>
              <mc:Fallback>
                <p:oleObj name="CS ChemDraw Drawing" r:id="rId5" imgW="4864926" imgH="163959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563670" y="21293024"/>
                        <a:ext cx="10946084" cy="36890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4151303"/>
              </p:ext>
            </p:extLst>
          </p:nvPr>
        </p:nvGraphicFramePr>
        <p:xfrm>
          <a:off x="19650128" y="26909827"/>
          <a:ext cx="4773168" cy="26436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8" name="CS ChemDraw Drawing" r:id="rId7" imgW="2121408" imgH="1174934" progId="ChemDraw.Document.6.0">
                  <p:embed/>
                </p:oleObj>
              </mc:Choice>
              <mc:Fallback>
                <p:oleObj name="CS ChemDraw Drawing" r:id="rId7" imgW="2121408" imgH="117493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650128" y="26909827"/>
                        <a:ext cx="4773168" cy="26436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3961411"/>
              </p:ext>
            </p:extLst>
          </p:nvPr>
        </p:nvGraphicFramePr>
        <p:xfrm>
          <a:off x="18672594" y="4769694"/>
          <a:ext cx="6728236" cy="181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9" name="CS ChemDraw Drawing" r:id="rId9" imgW="2990327" imgH="807767" progId="ChemDraw.Document.6.0">
                  <p:embed/>
                </p:oleObj>
              </mc:Choice>
              <mc:Fallback>
                <p:oleObj name="CS ChemDraw Drawing" r:id="rId9" imgW="2990327" imgH="8077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672594" y="4769694"/>
                        <a:ext cx="6728236" cy="18174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6741953"/>
              </p:ext>
            </p:extLst>
          </p:nvPr>
        </p:nvGraphicFramePr>
        <p:xfrm>
          <a:off x="15861650" y="8398849"/>
          <a:ext cx="12350124" cy="2187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0" name="CS ChemDraw Drawing" r:id="rId11" imgW="5488944" imgH="972359" progId="ChemDraw.Document.6.0">
                  <p:embed/>
                </p:oleObj>
              </mc:Choice>
              <mc:Fallback>
                <p:oleObj name="CS ChemDraw Drawing" r:id="rId11" imgW="5488944" imgH="97235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61650" y="8398849"/>
                        <a:ext cx="12350124" cy="21878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954116"/>
              </p:ext>
            </p:extLst>
          </p:nvPr>
        </p:nvGraphicFramePr>
        <p:xfrm>
          <a:off x="15697058" y="12283097"/>
          <a:ext cx="12679308" cy="4281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1" name="CS ChemDraw Drawing" r:id="rId13" imgW="5635248" imgH="1902937" progId="ChemDraw.Document.6.0">
                  <p:embed/>
                </p:oleObj>
              </mc:Choice>
              <mc:Fallback>
                <p:oleObj name="CS ChemDraw Drawing" r:id="rId13" imgW="5635248" imgH="190293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697058" y="12283097"/>
                        <a:ext cx="12679308" cy="4281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8034723"/>
              </p:ext>
            </p:extLst>
          </p:nvPr>
        </p:nvGraphicFramePr>
        <p:xfrm>
          <a:off x="1270000" y="16712031"/>
          <a:ext cx="11557000" cy="507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2" name="CS ChemDraw Drawing" r:id="rId15" imgW="5779008" imgH="2534717" progId="ChemDraw.Document.6.0">
                  <p:embed/>
                </p:oleObj>
              </mc:Choice>
              <mc:Fallback>
                <p:oleObj name="CS ChemDraw Drawing" r:id="rId15" imgW="5779008" imgH="253471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270000" y="16712031"/>
                        <a:ext cx="11557000" cy="5072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7784586"/>
              </p:ext>
            </p:extLst>
          </p:nvPr>
        </p:nvGraphicFramePr>
        <p:xfrm>
          <a:off x="7559108" y="23295266"/>
          <a:ext cx="6916998" cy="4111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" name="CS ChemDraw Drawing" r:id="rId17" imgW="3458499" imgH="2055501" progId="ChemDraw.Document.6.0">
                  <p:embed/>
                </p:oleObj>
              </mc:Choice>
              <mc:Fallback>
                <p:oleObj name="CS ChemDraw Drawing" r:id="rId17" imgW="3458499" imgH="205550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559108" y="23295266"/>
                        <a:ext cx="6916998" cy="41110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5902339"/>
              </p:ext>
            </p:extLst>
          </p:nvPr>
        </p:nvGraphicFramePr>
        <p:xfrm>
          <a:off x="30289500" y="5199063"/>
          <a:ext cx="11915775" cy="593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" name="CS ChemDraw Drawing" r:id="rId19" imgW="5295569" imgH="2636637" progId="ChemDraw.Document.6.0">
                  <p:embed/>
                </p:oleObj>
              </mc:Choice>
              <mc:Fallback>
                <p:oleObj name="CS ChemDraw Drawing" r:id="rId19" imgW="5295569" imgH="263663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0289500" y="5199063"/>
                        <a:ext cx="11915775" cy="5932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31067896" y="13894481"/>
            <a:ext cx="10257240" cy="14721653"/>
            <a:chOff x="31067896" y="14885081"/>
            <a:chExt cx="10257240" cy="14721653"/>
          </a:xfrm>
        </p:grpSpPr>
        <p:grpSp>
          <p:nvGrpSpPr>
            <p:cNvPr id="58" name="Group 57"/>
            <p:cNvGrpSpPr/>
            <p:nvPr/>
          </p:nvGrpSpPr>
          <p:grpSpPr>
            <a:xfrm>
              <a:off x="31067896" y="14885081"/>
              <a:ext cx="10257240" cy="7051176"/>
              <a:chOff x="13011074" y="7130823"/>
              <a:chExt cx="8100762" cy="5547841"/>
            </a:xfrm>
          </p:grpSpPr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011074" y="7130823"/>
                <a:ext cx="8100762" cy="5547841"/>
              </a:xfrm>
              <a:prstGeom prst="rect">
                <a:avLst/>
              </a:prstGeom>
            </p:spPr>
          </p:pic>
          <p:graphicFrame>
            <p:nvGraphicFramePr>
              <p:cNvPr id="57" name="Object 5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27936405"/>
                  </p:ext>
                </p:extLst>
              </p:nvPr>
            </p:nvGraphicFramePr>
            <p:xfrm>
              <a:off x="13011074" y="7306101"/>
              <a:ext cx="1350724" cy="127266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85" name="CS ChemDraw Drawing" r:id="rId22" imgW="1263303" imgH="1190127" progId="ChemDraw.Document.6.0">
                      <p:embed/>
                    </p:oleObj>
                  </mc:Choice>
                  <mc:Fallback>
                    <p:oleObj name="CS ChemDraw Drawing" r:id="rId22" imgW="1263303" imgH="1190127" progId="ChemDraw.Document.6.0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23"/>
                          <a:stretch>
                            <a:fillRect/>
                          </a:stretch>
                        </p:blipFill>
                        <p:spPr>
                          <a:xfrm>
                            <a:off x="13011074" y="7306101"/>
                            <a:ext cx="1350724" cy="1272667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46" name="Group 45"/>
            <p:cNvGrpSpPr/>
            <p:nvPr/>
          </p:nvGrpSpPr>
          <p:grpSpPr>
            <a:xfrm>
              <a:off x="31079278" y="21905440"/>
              <a:ext cx="10234675" cy="7701294"/>
              <a:chOff x="31724522" y="17177687"/>
              <a:chExt cx="9113976" cy="6858000"/>
            </a:xfrm>
          </p:grpSpPr>
          <p:pic>
            <p:nvPicPr>
              <p:cNvPr id="28" name="Content Placeholder 7" descr="Proton.jpeg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31724522" y="17177687"/>
                <a:ext cx="9113976" cy="6858000"/>
              </a:xfrm>
              <a:prstGeom prst="rect">
                <a:avLst/>
              </a:prstGeom>
            </p:spPr>
          </p:pic>
          <p:graphicFrame>
            <p:nvGraphicFramePr>
              <p:cNvPr id="29" name="Object 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22347853"/>
                  </p:ext>
                </p:extLst>
              </p:nvPr>
            </p:nvGraphicFramePr>
            <p:xfrm>
              <a:off x="31777514" y="17211616"/>
              <a:ext cx="4376737" cy="23622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386" name="CS ChemDraw Drawing" r:id="rId25" imgW="2396890" imgH="1293570" progId="ChemDraw.Document.6.0">
                      <p:embed/>
                    </p:oleObj>
                  </mc:Choice>
                  <mc:Fallback>
                    <p:oleObj name="CS ChemDraw Drawing" r:id="rId25" imgW="2396890" imgH="1293570" progId="ChemDraw.Document.6.0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1777514" y="17211616"/>
                            <a:ext cx="4376737" cy="2362200"/>
                          </a:xfrm>
                          <a:prstGeom prst="rect">
                            <a:avLst/>
                          </a:prstGeom>
                          <a:solidFill>
                            <a:schemeClr val="lt1"/>
                          </a:solidFill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" name="TextBox 29"/>
              <p:cNvSpPr txBox="1"/>
              <p:nvPr/>
            </p:nvSpPr>
            <p:spPr>
              <a:xfrm>
                <a:off x="32222786" y="21899284"/>
                <a:ext cx="497047" cy="6303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a*</a:t>
                </a:r>
                <a:r>
                  <a:rPr lang="en-US" sz="2000" dirty="0" smtClean="0"/>
                  <a:t>, </a:t>
                </a:r>
              </a:p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A*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34728927" y="22393215"/>
                <a:ext cx="304337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D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35428299" y="22317015"/>
                <a:ext cx="304337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D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35062395" y="22114164"/>
                <a:ext cx="284353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d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39785269" y="21783615"/>
                <a:ext cx="327334" cy="356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b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39515958" y="21936015"/>
                <a:ext cx="327334" cy="356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B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9140019" y="22164615"/>
                <a:ext cx="579840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err="1" smtClean="0">
                    <a:solidFill>
                      <a:srgbClr val="0070C0"/>
                    </a:solidFill>
                  </a:rPr>
                  <a:t>b</a:t>
                </a:r>
                <a:r>
                  <a:rPr lang="en-US" sz="2000" dirty="0" err="1" smtClean="0"/>
                  <a:t>,</a:t>
                </a:r>
                <a:r>
                  <a:rPr lang="en-US" sz="2000" dirty="0" err="1" smtClean="0">
                    <a:solidFill>
                      <a:srgbClr val="FF0000"/>
                    </a:solidFill>
                  </a:rPr>
                  <a:t>B</a:t>
                </a:r>
                <a:r>
                  <a:rPr lang="en-US" sz="2000" dirty="0" smtClean="0">
                    <a:solidFill>
                      <a:srgbClr val="FF0000"/>
                    </a:solidFill>
                  </a:rPr>
                  <a:t>*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8462727" y="22317015"/>
                <a:ext cx="553118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err="1" smtClean="0">
                    <a:solidFill>
                      <a:srgbClr val="FF0000"/>
                    </a:solidFill>
                  </a:rPr>
                  <a:t>C</a:t>
                </a:r>
                <a:r>
                  <a:rPr lang="en-US" sz="2000" dirty="0" err="1" smtClean="0"/>
                  <a:t>,</a:t>
                </a:r>
                <a:r>
                  <a:rPr lang="en-US" sz="2000" dirty="0" err="1" smtClean="0">
                    <a:solidFill>
                      <a:srgbClr val="0070C0"/>
                    </a:solidFill>
                  </a:rPr>
                  <a:t>c</a:t>
                </a:r>
                <a:r>
                  <a:rPr lang="en-US" sz="2000" dirty="0" smtClean="0">
                    <a:solidFill>
                      <a:srgbClr val="0070C0"/>
                    </a:solidFill>
                  </a:rPr>
                  <a:t>*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2156926" y="18659415"/>
                <a:ext cx="297201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A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32842727" y="18964215"/>
                <a:ext cx="288636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B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2766526" y="17985283"/>
                <a:ext cx="285781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C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33124991" y="18061483"/>
                <a:ext cx="304337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FF0000"/>
                    </a:solidFill>
                  </a:rPr>
                  <a:t>D</a:t>
                </a:r>
                <a:endParaRPr lang="en-US" sz="20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34572174" y="18594883"/>
                <a:ext cx="274361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a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34900127" y="18594883"/>
                <a:ext cx="284353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b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5379677" y="18735615"/>
                <a:ext cx="261513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c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5431832" y="18061483"/>
                <a:ext cx="284353" cy="35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solidFill>
                      <a:srgbClr val="0070C0"/>
                    </a:solidFill>
                  </a:rPr>
                  <a:t>d</a:t>
                </a:r>
                <a:endParaRPr lang="en-US" sz="2000" dirty="0">
                  <a:solidFill>
                    <a:srgbClr val="0070C0"/>
                  </a:solidFill>
                </a:endParaRPr>
              </a:p>
            </p:txBody>
          </p:sp>
        </p:grpSp>
      </p:grpSp>
      <p:pic>
        <p:nvPicPr>
          <p:cNvPr id="61" name="Picture 6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737" y="1016725"/>
            <a:ext cx="34385" cy="1019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938025"/>
            <a:ext cx="10487501" cy="200453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8899" y="946349"/>
            <a:ext cx="10487501" cy="2004536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5624583"/>
              </p:ext>
            </p:extLst>
          </p:nvPr>
        </p:nvGraphicFramePr>
        <p:xfrm>
          <a:off x="4359684" y="4882768"/>
          <a:ext cx="5919588" cy="154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7" name="CS ChemDraw Drawing" r:id="rId29" imgW="2630928" imgH="685589" progId="ChemDraw.Document.6.0">
                  <p:embed/>
                </p:oleObj>
              </mc:Choice>
              <mc:Fallback>
                <p:oleObj name="CS ChemDraw Drawing" r:id="rId29" imgW="2630928" imgH="68558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4359684" y="4882768"/>
                        <a:ext cx="5919588" cy="1542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1908931"/>
              </p:ext>
            </p:extLst>
          </p:nvPr>
        </p:nvGraphicFramePr>
        <p:xfrm>
          <a:off x="1954495" y="8077628"/>
          <a:ext cx="10729967" cy="6517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8" name="CS ChemDraw Drawing" r:id="rId31" imgW="4768874" imgH="2896819" progId="ChemDraw.Document.6.0">
                  <p:embed/>
                </p:oleObj>
              </mc:Choice>
              <mc:Fallback>
                <p:oleObj name="CS ChemDraw Drawing" r:id="rId31" imgW="4768874" imgH="289681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954495" y="8077628"/>
                        <a:ext cx="10729967" cy="65178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510318"/>
              </p:ext>
            </p:extLst>
          </p:nvPr>
        </p:nvGraphicFramePr>
        <p:xfrm>
          <a:off x="3349625" y="28070175"/>
          <a:ext cx="7939088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9" name="CS ChemDraw Drawing" r:id="rId33" imgW="3527835" imgH="912853" progId="ChemDraw.Document.6.0">
                  <p:embed/>
                </p:oleObj>
              </mc:Choice>
              <mc:Fallback>
                <p:oleObj name="CS ChemDraw Drawing" r:id="rId33" imgW="3527835" imgH="91285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3349625" y="28070175"/>
                        <a:ext cx="7939088" cy="205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5466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288</Words>
  <Application>Microsoft Office PowerPoint</Application>
  <PresentationFormat>Custom</PresentationFormat>
  <Paragraphs>324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 Moran</dc:creator>
  <cp:lastModifiedBy>Peter Moran</cp:lastModifiedBy>
  <cp:revision>32</cp:revision>
  <cp:lastPrinted>2013-05-28T12:46:27Z</cp:lastPrinted>
  <dcterms:created xsi:type="dcterms:W3CDTF">2013-05-20T14:39:40Z</dcterms:created>
  <dcterms:modified xsi:type="dcterms:W3CDTF">2013-05-29T15:27:41Z</dcterms:modified>
</cp:coreProperties>
</file>