
<file path=[Content_Types].xml><?xml version="1.0" encoding="utf-8"?>
<Types xmlns="http://schemas.openxmlformats.org/package/2006/content-types">
  <Default Extension="xml" ContentType="application/xml"/>
  <Default Extension="jpg" ContentType="image/jpeg"/>
  <Default Extension="tiff" ContentType="image/tiff"/>
  <Default Extension="emf" ContentType="image/x-emf"/>
  <Default Extension="jpeg" ContentType="image/jpeg"/>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66" d="100"/>
          <a:sy n="66" d="100"/>
        </p:scale>
        <p:origin x="6272" y="20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4" Type="http://schemas.openxmlformats.org/officeDocument/2006/relationships/image" Target="../media/image4.emf"/><Relationship Id="rId1" Type="http://schemas.openxmlformats.org/officeDocument/2006/relationships/image" Target="../media/image1.emf"/><Relationship Id="rId2"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747E89-543E-AC44-B5D0-3FFCB1A8AA1C}" type="datetimeFigureOut">
              <a:rPr lang="en-US" smtClean="0"/>
              <a:t>5/28/13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1DB56E-AF26-DA4F-A269-FBE589DD1495}" type="slidenum">
              <a:rPr lang="en-US" smtClean="0"/>
              <a:t>‹#›</a:t>
            </a:fld>
            <a:endParaRPr lang="en-US"/>
          </a:p>
        </p:txBody>
      </p:sp>
    </p:spTree>
    <p:extLst>
      <p:ext uri="{BB962C8B-B14F-4D97-AF65-F5344CB8AC3E}">
        <p14:creationId xmlns:p14="http://schemas.microsoft.com/office/powerpoint/2010/main" val="11379507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51DB56E-AF26-DA4F-A269-FBE589DD1495}" type="slidenum">
              <a:rPr lang="en-US" smtClean="0"/>
              <a:t>1</a:t>
            </a:fld>
            <a:endParaRPr lang="en-US"/>
          </a:p>
        </p:txBody>
      </p:sp>
    </p:spTree>
    <p:extLst>
      <p:ext uri="{BB962C8B-B14F-4D97-AF65-F5344CB8AC3E}">
        <p14:creationId xmlns:p14="http://schemas.microsoft.com/office/powerpoint/2010/main" val="2520936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5/21/13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685264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5/21/13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710802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11B1A0-FEF4-A543-8B41-64E1BA8FC9B5}" type="datetimeFigureOut">
              <a:rPr lang="en-US" smtClean="0"/>
              <a:t>5/21/13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1802333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11B1A0-FEF4-A543-8B41-64E1BA8FC9B5}" type="datetimeFigureOut">
              <a:rPr lang="en-US" smtClean="0"/>
              <a:t>5/21/13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829552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11B1A0-FEF4-A543-8B41-64E1BA8FC9B5}" type="datetimeFigureOut">
              <a:rPr lang="en-US" smtClean="0"/>
              <a:t>5/21/13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782213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11B1A0-FEF4-A543-8B41-64E1BA8FC9B5}" type="datetimeFigureOut">
              <a:rPr lang="en-US" smtClean="0"/>
              <a:t>5/21/13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41852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1B1A0-FEF4-A543-8B41-64E1BA8FC9B5}" type="datetimeFigureOut">
              <a:rPr lang="en-US" smtClean="0"/>
              <a:t>5/21/13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4076519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11B1A0-FEF4-A543-8B41-64E1BA8FC9B5}" type="datetimeFigureOut">
              <a:rPr lang="en-US" smtClean="0"/>
              <a:t>5/21/13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96043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11B1A0-FEF4-A543-8B41-64E1BA8FC9B5}" type="datetimeFigureOut">
              <a:rPr lang="en-US" smtClean="0"/>
              <a:t>5/21/13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2143724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5/21/13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400855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11B1A0-FEF4-A543-8B41-64E1BA8FC9B5}" type="datetimeFigureOut">
              <a:rPr lang="en-US" smtClean="0"/>
              <a:t>5/21/13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C25755-738A-CE44-B5C9-7544C94C7E74}" type="slidenum">
              <a:rPr lang="en-US" smtClean="0"/>
              <a:t>‹#›</a:t>
            </a:fld>
            <a:endParaRPr lang="en-US"/>
          </a:p>
        </p:txBody>
      </p:sp>
    </p:spTree>
    <p:extLst>
      <p:ext uri="{BB962C8B-B14F-4D97-AF65-F5344CB8AC3E}">
        <p14:creationId xmlns:p14="http://schemas.microsoft.com/office/powerpoint/2010/main" val="36125964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111B1A0-FEF4-A543-8B41-64E1BA8FC9B5}" type="datetimeFigureOut">
              <a:rPr lang="en-US" smtClean="0"/>
              <a:t>5/21/13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55C25755-738A-CE44-B5C9-7544C94C7E74}" type="slidenum">
              <a:rPr lang="en-US" smtClean="0"/>
              <a:t>‹#›</a:t>
            </a:fld>
            <a:endParaRPr lang="en-US"/>
          </a:p>
        </p:txBody>
      </p:sp>
    </p:spTree>
    <p:extLst>
      <p:ext uri="{BB962C8B-B14F-4D97-AF65-F5344CB8AC3E}">
        <p14:creationId xmlns:p14="http://schemas.microsoft.com/office/powerpoint/2010/main" val="2546961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package" Target="../embeddings/Microsoft_Word_Document2.docx"/><Relationship Id="rId20" Type="http://schemas.openxmlformats.org/officeDocument/2006/relationships/image" Target="../media/image13.jpg"/><Relationship Id="rId21" Type="http://schemas.openxmlformats.org/officeDocument/2006/relationships/hyperlink" Target="mailto:timothy.moore@unh.edu" TargetMode="External"/><Relationship Id="rId22" Type="http://schemas.openxmlformats.org/officeDocument/2006/relationships/image" Target="../media/image14.tiff"/><Relationship Id="rId23" Type="http://schemas.openxmlformats.org/officeDocument/2006/relationships/image" Target="../media/image15.tiff"/><Relationship Id="rId10" Type="http://schemas.openxmlformats.org/officeDocument/2006/relationships/image" Target="../media/image2.emf"/><Relationship Id="rId11" Type="http://schemas.openxmlformats.org/officeDocument/2006/relationships/image" Target="../media/image8.jpg"/><Relationship Id="rId12" Type="http://schemas.openxmlformats.org/officeDocument/2006/relationships/image" Target="../media/image9.jpg"/><Relationship Id="rId13" Type="http://schemas.openxmlformats.org/officeDocument/2006/relationships/package" Target="../embeddings/Microsoft_Word_Document3.docx"/><Relationship Id="rId14" Type="http://schemas.openxmlformats.org/officeDocument/2006/relationships/image" Target="../media/image3.emf"/><Relationship Id="rId15" Type="http://schemas.openxmlformats.org/officeDocument/2006/relationships/image" Target="../media/image10.tiff"/><Relationship Id="rId16" Type="http://schemas.openxmlformats.org/officeDocument/2006/relationships/image" Target="../media/image11.jpeg"/><Relationship Id="rId17" Type="http://schemas.openxmlformats.org/officeDocument/2006/relationships/image" Target="../media/image12.jpg"/><Relationship Id="rId18" Type="http://schemas.openxmlformats.org/officeDocument/2006/relationships/package" Target="../embeddings/Microsoft_Word_Document4.docx"/><Relationship Id="rId19" Type="http://schemas.openxmlformats.org/officeDocument/2006/relationships/image" Target="../media/image4.emf"/><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5.jpg"/><Relationship Id="rId5" Type="http://schemas.openxmlformats.org/officeDocument/2006/relationships/image" Target="../media/image6.jpg"/><Relationship Id="rId6" Type="http://schemas.openxmlformats.org/officeDocument/2006/relationships/package" Target="../embeddings/Microsoft_Word_Document1.docx"/><Relationship Id="rId7" Type="http://schemas.openxmlformats.org/officeDocument/2006/relationships/image" Target="../media/image1.emf"/><Relationship Id="rId8"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3694" y="4148515"/>
            <a:ext cx="43160030" cy="270080"/>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413694" y="32421677"/>
            <a:ext cx="43160030" cy="270080"/>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944040" y="45515"/>
            <a:ext cx="37613654" cy="2585323"/>
          </a:xfrm>
          <a:prstGeom prst="rect">
            <a:avLst/>
          </a:prstGeom>
          <a:noFill/>
        </p:spPr>
        <p:txBody>
          <a:bodyPr wrap="square" rtlCol="0">
            <a:spAutoFit/>
          </a:bodyPr>
          <a:lstStyle/>
          <a:p>
            <a:pPr algn="ctr"/>
            <a:r>
              <a:rPr lang="en-US" sz="5400" dirty="0" smtClean="0"/>
              <a:t>A framework for selecting and blending retrievals from bio-optical algorithms in lakes and coastal waters</a:t>
            </a:r>
          </a:p>
          <a:p>
            <a:pPr algn="ctr"/>
            <a:r>
              <a:rPr lang="en-US" sz="5400" dirty="0" smtClean="0"/>
              <a:t> based on remote sensing reflectance for water quality assessment</a:t>
            </a:r>
          </a:p>
          <a:p>
            <a:pPr algn="ctr"/>
            <a:endParaRPr lang="en-US" sz="5400" dirty="0"/>
          </a:p>
        </p:txBody>
      </p:sp>
      <p:sp>
        <p:nvSpPr>
          <p:cNvPr id="7" name="TextBox 6"/>
          <p:cNvSpPr txBox="1"/>
          <p:nvPr/>
        </p:nvSpPr>
        <p:spPr>
          <a:xfrm>
            <a:off x="885054" y="4406343"/>
            <a:ext cx="9919013" cy="6186308"/>
          </a:xfrm>
          <a:prstGeom prst="rect">
            <a:avLst/>
          </a:prstGeom>
          <a:noFill/>
        </p:spPr>
        <p:txBody>
          <a:bodyPr wrap="square" rtlCol="0">
            <a:spAutoFit/>
          </a:bodyPr>
          <a:lstStyle/>
          <a:p>
            <a:r>
              <a:rPr lang="en-US" sz="3600" b="1" u="sng" dirty="0" smtClean="0"/>
              <a:t>Introduction</a:t>
            </a:r>
          </a:p>
          <a:p>
            <a:r>
              <a:rPr lang="en-US" sz="2400" dirty="0" smtClean="0"/>
              <a:t>Bio-</a:t>
            </a:r>
            <a:r>
              <a:rPr lang="en-US" sz="2400" dirty="0"/>
              <a:t>optical algorithms </a:t>
            </a:r>
            <a:r>
              <a:rPr lang="en-US" sz="2400" dirty="0" smtClean="0"/>
              <a:t>perform to varying levels of accuracy depending on the nature of the water environment and how the algorithm was tuned.  This is especially true when considering the optical differences between traditional open ocean algorithms (low chlorophyll and optical complexity) and coastal/lake environments (high chlorophyll and optical complexity).   A classification system is needed to differentiate when and where to apply algorithms tuned for different environments.  Here, we present a scheme for </a:t>
            </a:r>
            <a:r>
              <a:rPr lang="en-US" sz="2400" dirty="0"/>
              <a:t>blending the </a:t>
            </a:r>
            <a:r>
              <a:rPr lang="en-US" sz="2400" dirty="0" smtClean="0"/>
              <a:t>chlorophyll retrievals </a:t>
            </a:r>
            <a:r>
              <a:rPr lang="en-US" sz="2400" dirty="0"/>
              <a:t>from multiple bio-optical algorithms.  The goal was not to advocate or promote any single algorithm, but to use existing algorithms as case studies for the proposed classification framework.  Specifically, we aimed 1) to identify </a:t>
            </a:r>
            <a:r>
              <a:rPr lang="en-US" sz="2400" dirty="0" smtClean="0"/>
              <a:t>unique </a:t>
            </a:r>
            <a:r>
              <a:rPr lang="en-US" sz="2400" i="1" dirty="0"/>
              <a:t>optical water types</a:t>
            </a:r>
            <a:r>
              <a:rPr lang="en-US" sz="2400" dirty="0"/>
              <a:t> based on remote sensing reflectance for turbid coastal and inland waters; 2) to evaluate the best chlorophyll algorithm for each water type found, and 3) to apply the full method of integrating chlorophyll retrievals from algorithms suited for different optical conditions into a blended and seamless product on ocean color imagery. </a:t>
            </a:r>
            <a:endParaRPr lang="en-US" sz="2400" dirty="0"/>
          </a:p>
        </p:txBody>
      </p:sp>
      <p:sp>
        <p:nvSpPr>
          <p:cNvPr id="8" name="TextBox 7"/>
          <p:cNvSpPr txBox="1"/>
          <p:nvPr/>
        </p:nvSpPr>
        <p:spPr>
          <a:xfrm>
            <a:off x="870170" y="19891670"/>
            <a:ext cx="9251168" cy="5816976"/>
          </a:xfrm>
          <a:prstGeom prst="rect">
            <a:avLst/>
          </a:prstGeom>
          <a:noFill/>
        </p:spPr>
        <p:txBody>
          <a:bodyPr wrap="square" rtlCol="0">
            <a:spAutoFit/>
          </a:bodyPr>
          <a:lstStyle/>
          <a:p>
            <a:r>
              <a:rPr lang="en-US" sz="3600" b="1" u="sng" dirty="0" smtClean="0"/>
              <a:t>Methods</a:t>
            </a:r>
          </a:p>
          <a:p>
            <a:pPr marL="457200" indent="-457200">
              <a:buFont typeface="Arial"/>
              <a:buChar char="•"/>
            </a:pPr>
            <a:r>
              <a:rPr lang="en-US" sz="2400" dirty="0" smtClean="0"/>
              <a:t>Perform cluster analysis of in situ </a:t>
            </a:r>
            <a:r>
              <a:rPr lang="en-US" sz="2400" dirty="0" err="1" smtClean="0"/>
              <a:t>hyperspectral</a:t>
            </a:r>
            <a:r>
              <a:rPr lang="en-US" sz="2400" dirty="0" smtClean="0"/>
              <a:t> reflectance data  to separate data into subsets (</a:t>
            </a:r>
            <a:r>
              <a:rPr lang="en-US" sz="2400" dirty="0" smtClean="0">
                <a:solidFill>
                  <a:srgbClr val="FF0000"/>
                </a:solidFill>
              </a:rPr>
              <a:t>Figure </a:t>
            </a:r>
            <a:r>
              <a:rPr lang="en-US" sz="2400" dirty="0" smtClean="0">
                <a:solidFill>
                  <a:srgbClr val="FF0000"/>
                </a:solidFill>
              </a:rPr>
              <a:t>1, </a:t>
            </a:r>
            <a:r>
              <a:rPr lang="en-US" sz="2400" dirty="0" smtClean="0">
                <a:solidFill>
                  <a:srgbClr val="FF0000"/>
                </a:solidFill>
              </a:rPr>
              <a:t>Table 1</a:t>
            </a:r>
            <a:r>
              <a:rPr lang="en-US" sz="2400" dirty="0" smtClean="0"/>
              <a:t>).</a:t>
            </a:r>
          </a:p>
          <a:p>
            <a:pPr marL="457200" indent="-457200">
              <a:buFont typeface="Arial"/>
              <a:buChar char="•"/>
            </a:pPr>
            <a:r>
              <a:rPr lang="en-US" sz="2400" dirty="0" smtClean="0"/>
              <a:t>Reflectance data were sorted by </a:t>
            </a:r>
            <a:r>
              <a:rPr lang="en-US" sz="2400" dirty="0" smtClean="0"/>
              <a:t>cluster, and mean and covariance matrix for each cluster calculated to generate a fuzzy membership function (</a:t>
            </a:r>
            <a:r>
              <a:rPr lang="en-US" sz="2400" dirty="0">
                <a:solidFill>
                  <a:srgbClr val="FF0000"/>
                </a:solidFill>
              </a:rPr>
              <a:t>E</a:t>
            </a:r>
            <a:r>
              <a:rPr lang="en-US" sz="2400" dirty="0" smtClean="0">
                <a:solidFill>
                  <a:srgbClr val="FF0000"/>
                </a:solidFill>
              </a:rPr>
              <a:t>quation 1</a:t>
            </a:r>
            <a:r>
              <a:rPr lang="en-US" sz="2400" dirty="0" smtClean="0"/>
              <a:t>).  </a:t>
            </a:r>
            <a:r>
              <a:rPr lang="en-US" sz="2400" dirty="0" smtClean="0"/>
              <a:t>These statistics represent the </a:t>
            </a:r>
            <a:r>
              <a:rPr lang="en-US" sz="2400" i="1" dirty="0" smtClean="0"/>
              <a:t>Optical Water Types </a:t>
            </a:r>
            <a:r>
              <a:rPr lang="en-US" sz="2400" dirty="0" smtClean="0"/>
              <a:t>(</a:t>
            </a:r>
            <a:r>
              <a:rPr lang="en-US" sz="2400" dirty="0" smtClean="0">
                <a:solidFill>
                  <a:srgbClr val="FF0000"/>
                </a:solidFill>
              </a:rPr>
              <a:t>Figure 2</a:t>
            </a:r>
            <a:r>
              <a:rPr lang="en-US" sz="2400" dirty="0" smtClean="0"/>
              <a:t>).  </a:t>
            </a:r>
            <a:r>
              <a:rPr lang="en-US" sz="2400" dirty="0" smtClean="0">
                <a:solidFill>
                  <a:srgbClr val="FF0000"/>
                </a:solidFill>
              </a:rPr>
              <a:t>Table 2</a:t>
            </a:r>
            <a:r>
              <a:rPr lang="en-US" sz="2400" dirty="0" smtClean="0"/>
              <a:t> shows chlorophyll distributions.</a:t>
            </a:r>
            <a:endParaRPr lang="en-US" sz="2400" dirty="0" smtClean="0"/>
          </a:p>
          <a:p>
            <a:pPr marL="457200" indent="-457200">
              <a:buFont typeface="Arial"/>
              <a:buChar char="•"/>
            </a:pPr>
            <a:r>
              <a:rPr lang="en-US" sz="2400" dirty="0" smtClean="0"/>
              <a:t>OC4 and </a:t>
            </a:r>
            <a:r>
              <a:rPr lang="en-US" sz="2400" dirty="0" err="1" smtClean="0"/>
              <a:t>Meris</a:t>
            </a:r>
            <a:r>
              <a:rPr lang="en-US" sz="2400" dirty="0" smtClean="0"/>
              <a:t> 3-band chlorophyll algorithm were applied to reflectance data, and sorted by water type (</a:t>
            </a:r>
            <a:r>
              <a:rPr lang="en-US" sz="2400" dirty="0" smtClean="0">
                <a:solidFill>
                  <a:srgbClr val="FF0000"/>
                </a:solidFill>
              </a:rPr>
              <a:t>Figure 3</a:t>
            </a:r>
            <a:r>
              <a:rPr lang="en-US" sz="2400" dirty="0" smtClean="0"/>
              <a:t>).</a:t>
            </a:r>
            <a:endParaRPr lang="en-US" sz="2400" dirty="0" smtClean="0"/>
          </a:p>
          <a:p>
            <a:pPr marL="457200" indent="-457200">
              <a:buFont typeface="Arial"/>
              <a:buChar char="•"/>
            </a:pPr>
            <a:r>
              <a:rPr lang="en-US" sz="2400" dirty="0" smtClean="0"/>
              <a:t>RMS error was calculated for each algorithm and optical water type (</a:t>
            </a:r>
            <a:r>
              <a:rPr lang="en-US" sz="2400" dirty="0" smtClean="0">
                <a:solidFill>
                  <a:srgbClr val="FF0000"/>
                </a:solidFill>
              </a:rPr>
              <a:t>Table 3</a:t>
            </a:r>
            <a:r>
              <a:rPr lang="en-US" sz="2400" dirty="0" smtClean="0"/>
              <a:t>).</a:t>
            </a:r>
            <a:endParaRPr lang="en-US" sz="2400" dirty="0" smtClean="0"/>
          </a:p>
          <a:p>
            <a:pPr marL="457200" indent="-457200">
              <a:buFont typeface="Arial"/>
              <a:buChar char="•"/>
            </a:pPr>
            <a:r>
              <a:rPr lang="en-US" sz="2400" dirty="0" smtClean="0"/>
              <a:t>Best performing algorithm was assigned for that water type, and blended back into a continuous algorithm (</a:t>
            </a:r>
            <a:r>
              <a:rPr lang="en-US" sz="2400" dirty="0" smtClean="0">
                <a:solidFill>
                  <a:srgbClr val="FF0000"/>
                </a:solidFill>
              </a:rPr>
              <a:t>Figure 3</a:t>
            </a:r>
            <a:r>
              <a:rPr lang="en-US" sz="2400" dirty="0" smtClean="0"/>
              <a:t>).  </a:t>
            </a:r>
            <a:endParaRPr lang="en-US" sz="2400" dirty="0" smtClean="0"/>
          </a:p>
          <a:p>
            <a:pPr marL="457200" indent="-457200">
              <a:buFont typeface="Arial"/>
              <a:buChar char="•"/>
            </a:pPr>
            <a:r>
              <a:rPr lang="en-US" sz="2400" dirty="0" smtClean="0"/>
              <a:t>Blended algorithm approach was applied to a MERIS image over Lake Erie (</a:t>
            </a:r>
            <a:r>
              <a:rPr lang="en-US" sz="2400" dirty="0" smtClean="0">
                <a:solidFill>
                  <a:srgbClr val="FF0000"/>
                </a:solidFill>
              </a:rPr>
              <a:t>Figure 4, 5</a:t>
            </a:r>
            <a:r>
              <a:rPr lang="en-US" sz="2400" dirty="0" smtClean="0"/>
              <a:t>).</a:t>
            </a:r>
            <a:endParaRPr lang="en-US" sz="2400" dirty="0" smtClean="0"/>
          </a:p>
        </p:txBody>
      </p:sp>
      <p:sp>
        <p:nvSpPr>
          <p:cNvPr id="9" name="TextBox 8"/>
          <p:cNvSpPr txBox="1"/>
          <p:nvPr/>
        </p:nvSpPr>
        <p:spPr>
          <a:xfrm>
            <a:off x="28561739" y="4675312"/>
            <a:ext cx="13895944" cy="7663635"/>
          </a:xfrm>
          <a:prstGeom prst="rect">
            <a:avLst/>
          </a:prstGeom>
          <a:noFill/>
        </p:spPr>
        <p:txBody>
          <a:bodyPr wrap="square" rtlCol="0">
            <a:spAutoFit/>
          </a:bodyPr>
          <a:lstStyle/>
          <a:p>
            <a:r>
              <a:rPr lang="en-US" sz="3600" b="1" u="sng" dirty="0" smtClean="0"/>
              <a:t>Results</a:t>
            </a:r>
          </a:p>
          <a:p>
            <a:pPr marL="1143000" indent="-1143000">
              <a:buFont typeface="Arial"/>
              <a:buChar char="•"/>
            </a:pPr>
            <a:r>
              <a:rPr lang="en-US" sz="2400" dirty="0" smtClean="0"/>
              <a:t>Blue/green (OC4) and red/NIR (</a:t>
            </a:r>
            <a:r>
              <a:rPr lang="en-US" sz="2400" dirty="0" err="1" smtClean="0"/>
              <a:t>Meris</a:t>
            </a:r>
            <a:r>
              <a:rPr lang="en-US" sz="2400" dirty="0" smtClean="0"/>
              <a:t> 3-Band) </a:t>
            </a:r>
            <a:r>
              <a:rPr lang="en-US" sz="2400" dirty="0" err="1" smtClean="0"/>
              <a:t>Chl</a:t>
            </a:r>
            <a:r>
              <a:rPr lang="en-US" sz="2400" dirty="0" smtClean="0"/>
              <a:t> algorithms do not perform evenly over the range of chlorophyll in the in situ data (0.1 to 1000 mg/m3) (</a:t>
            </a:r>
            <a:r>
              <a:rPr lang="en-US" sz="2400" dirty="0" smtClean="0">
                <a:solidFill>
                  <a:srgbClr val="FF0000"/>
                </a:solidFill>
              </a:rPr>
              <a:t>Figure 2, Table 3</a:t>
            </a:r>
            <a:r>
              <a:rPr lang="en-US" sz="2400" dirty="0" smtClean="0"/>
              <a:t>).</a:t>
            </a:r>
          </a:p>
          <a:p>
            <a:pPr marL="1143000" indent="-1143000">
              <a:buFont typeface="Arial"/>
              <a:buChar char="•"/>
            </a:pPr>
            <a:r>
              <a:rPr lang="en-US" sz="2400" dirty="0" smtClean="0"/>
              <a:t>When data are sorted by reflectance characteristics into optical water types, chlorophyll performance between the two algorithms becomes differentiated.</a:t>
            </a:r>
          </a:p>
          <a:p>
            <a:pPr marL="1143000" indent="-1143000">
              <a:buFont typeface="Arial"/>
              <a:buChar char="•"/>
            </a:pPr>
            <a:r>
              <a:rPr lang="en-US" sz="2400" dirty="0" smtClean="0"/>
              <a:t>The OC4 algorithm shows better performance in water types 1, 2, 3 and 6.  The </a:t>
            </a:r>
            <a:r>
              <a:rPr lang="en-US" sz="2400" dirty="0" err="1" smtClean="0"/>
              <a:t>Meris</a:t>
            </a:r>
            <a:r>
              <a:rPr lang="en-US" sz="2400" dirty="0" smtClean="0"/>
              <a:t> 3-band algorithm shows better performance in types 4, 5 and 7 (</a:t>
            </a:r>
            <a:r>
              <a:rPr lang="en-US" sz="2400" dirty="0" smtClean="0">
                <a:solidFill>
                  <a:srgbClr val="FF0000"/>
                </a:solidFill>
              </a:rPr>
              <a:t>Table 3</a:t>
            </a:r>
            <a:r>
              <a:rPr lang="en-US" sz="2400" dirty="0" smtClean="0"/>
              <a:t>).</a:t>
            </a:r>
          </a:p>
          <a:p>
            <a:pPr marL="1143000" indent="-1143000">
              <a:buFont typeface="Arial"/>
              <a:buChar char="•"/>
            </a:pPr>
            <a:r>
              <a:rPr lang="en-US" sz="2400" dirty="0" smtClean="0"/>
              <a:t>When these algorithms are chosen by type and blended back together, the overall performance improves significantly over the whole chlorophyll range (from 0.47 and 0.446 to 0.30).</a:t>
            </a:r>
          </a:p>
          <a:p>
            <a:pPr marL="1143000" indent="-1143000">
              <a:buFont typeface="Arial"/>
              <a:buChar char="•"/>
            </a:pPr>
            <a:r>
              <a:rPr lang="en-US" sz="2400" dirty="0" smtClean="0"/>
              <a:t>The membership function is the key for selecting and blending chlorophyll results from multiple algorithms together.  This is based on spectral reflectance (</a:t>
            </a:r>
            <a:r>
              <a:rPr lang="en-US" sz="2400" dirty="0" smtClean="0">
                <a:solidFill>
                  <a:srgbClr val="FF0000"/>
                </a:solidFill>
              </a:rPr>
              <a:t>Figure 2</a:t>
            </a:r>
            <a:r>
              <a:rPr lang="en-US" sz="2400" dirty="0" smtClean="0"/>
              <a:t>).</a:t>
            </a:r>
          </a:p>
          <a:p>
            <a:pPr marL="1143000" indent="-1143000">
              <a:buFont typeface="Arial"/>
              <a:buChar char="•"/>
            </a:pPr>
            <a:r>
              <a:rPr lang="en-US" sz="2400" dirty="0" smtClean="0"/>
              <a:t>The membership function can be applied to satellite imagery, and membership maps to the optical water types can be generated (see </a:t>
            </a:r>
            <a:r>
              <a:rPr lang="en-US" sz="2400" dirty="0" smtClean="0">
                <a:solidFill>
                  <a:srgbClr val="FF0000"/>
                </a:solidFill>
              </a:rPr>
              <a:t>Example</a:t>
            </a:r>
            <a:r>
              <a:rPr lang="en-US" sz="2400" dirty="0" smtClean="0"/>
              <a:t>).  This was done for a MERIS image from Sep. 3, 2011 over Lake Erie (</a:t>
            </a:r>
            <a:r>
              <a:rPr lang="en-US" sz="2400" dirty="0" smtClean="0">
                <a:solidFill>
                  <a:srgbClr val="FF0000"/>
                </a:solidFill>
              </a:rPr>
              <a:t>Figure 4</a:t>
            </a:r>
            <a:r>
              <a:rPr lang="en-US" sz="2400" dirty="0" smtClean="0"/>
              <a:t>).</a:t>
            </a:r>
          </a:p>
          <a:p>
            <a:pPr marL="1143000" indent="-1143000">
              <a:buFont typeface="Arial"/>
              <a:buChar char="•"/>
            </a:pPr>
            <a:r>
              <a:rPr lang="en-US" sz="2400" dirty="0" smtClean="0"/>
              <a:t>The membership maps show the degree of similarity between the spectral ocean color vector for each pixel to the 7 optical water types.</a:t>
            </a:r>
          </a:p>
          <a:p>
            <a:pPr marL="1143000" indent="-1143000">
              <a:buFont typeface="Arial"/>
              <a:buChar char="•"/>
            </a:pPr>
            <a:r>
              <a:rPr lang="en-US" sz="2400" dirty="0" smtClean="0"/>
              <a:t>These membership maps become the weights for the chlorophyll retrievals from each of the algorithms (</a:t>
            </a:r>
            <a:r>
              <a:rPr lang="en-US" sz="2400" dirty="0" smtClean="0">
                <a:solidFill>
                  <a:srgbClr val="FF0000"/>
                </a:solidFill>
              </a:rPr>
              <a:t>Figure 5</a:t>
            </a:r>
            <a:r>
              <a:rPr lang="en-US" sz="2400" dirty="0" smtClean="0"/>
              <a:t>), and can then be used to blend the two chlorophyll algorithms together.</a:t>
            </a:r>
          </a:p>
          <a:p>
            <a:pPr marL="1143000" indent="-1143000">
              <a:buFont typeface="Arial"/>
              <a:buChar char="•"/>
            </a:pPr>
            <a:r>
              <a:rPr lang="en-US" sz="2400" dirty="0" smtClean="0"/>
              <a:t>Weights are normalized to sum of memberships, forcing the weighting factors to add to 1.</a:t>
            </a:r>
          </a:p>
          <a:p>
            <a:pPr marL="1143000" indent="-1143000">
              <a:buFont typeface="Arial"/>
              <a:buChar char="•"/>
            </a:pPr>
            <a:endParaRPr lang="en-US" sz="2400" dirty="0"/>
          </a:p>
        </p:txBody>
      </p:sp>
      <p:sp>
        <p:nvSpPr>
          <p:cNvPr id="12" name="TextBox 11"/>
          <p:cNvSpPr txBox="1"/>
          <p:nvPr/>
        </p:nvSpPr>
        <p:spPr>
          <a:xfrm>
            <a:off x="981264" y="26799751"/>
            <a:ext cx="9900479" cy="1200328"/>
          </a:xfrm>
          <a:prstGeom prst="rect">
            <a:avLst/>
          </a:prstGeom>
          <a:noFill/>
        </p:spPr>
        <p:txBody>
          <a:bodyPr wrap="square" rtlCol="0">
            <a:spAutoFit/>
          </a:bodyPr>
          <a:lstStyle/>
          <a:p>
            <a:r>
              <a:rPr lang="en-US" sz="2400" dirty="0" smtClean="0">
                <a:solidFill>
                  <a:srgbClr val="FF0000"/>
                </a:solidFill>
              </a:rPr>
              <a:t>Table 1</a:t>
            </a:r>
            <a:r>
              <a:rPr lang="en-US" sz="2400" dirty="0" smtClean="0"/>
              <a:t>.  </a:t>
            </a:r>
            <a:r>
              <a:rPr lang="en-US" sz="2400" dirty="0" smtClean="0"/>
              <a:t>Data set sources and station distribution for analysis</a:t>
            </a:r>
            <a:r>
              <a:rPr lang="en-US" sz="2400" dirty="0" smtClean="0"/>
              <a:t>.   All station data contained </a:t>
            </a:r>
            <a:r>
              <a:rPr lang="en-US" sz="2400" dirty="0" err="1" smtClean="0"/>
              <a:t>hyperspectral</a:t>
            </a:r>
            <a:r>
              <a:rPr lang="en-US" sz="2400" dirty="0" smtClean="0"/>
              <a:t> above-water reflectance and chlorophyll measurements.</a:t>
            </a:r>
            <a:endParaRPr lang="en-US" sz="2400" dirty="0"/>
          </a:p>
        </p:txBody>
      </p:sp>
      <p:sp>
        <p:nvSpPr>
          <p:cNvPr id="13" name="TextBox 12"/>
          <p:cNvSpPr txBox="1"/>
          <p:nvPr/>
        </p:nvSpPr>
        <p:spPr>
          <a:xfrm>
            <a:off x="29677780" y="24214427"/>
            <a:ext cx="13588481" cy="5262980"/>
          </a:xfrm>
          <a:prstGeom prst="rect">
            <a:avLst/>
          </a:prstGeom>
          <a:solidFill>
            <a:srgbClr val="79BF51"/>
          </a:solidFill>
        </p:spPr>
        <p:txBody>
          <a:bodyPr wrap="square" rtlCol="0">
            <a:spAutoFit/>
          </a:bodyPr>
          <a:lstStyle/>
          <a:p>
            <a:endParaRPr lang="en-US" sz="2800" b="1" u="sng" dirty="0" smtClean="0"/>
          </a:p>
          <a:p>
            <a:r>
              <a:rPr lang="en-US" sz="2800" b="1" u="sng" dirty="0" smtClean="0"/>
              <a:t>Summary</a:t>
            </a:r>
          </a:p>
          <a:p>
            <a:pPr marL="1143000" indent="-1143000">
              <a:buFont typeface="Arial"/>
              <a:buChar char="•"/>
            </a:pPr>
            <a:r>
              <a:rPr lang="en-US" sz="2800" dirty="0" smtClean="0"/>
              <a:t>Chlorophyll algorithms do not perform evenly over the range of environmental conditions found in coastal and lake waters. </a:t>
            </a:r>
          </a:p>
          <a:p>
            <a:pPr marL="1143000" indent="-1143000">
              <a:buFont typeface="Arial"/>
              <a:buChar char="•"/>
            </a:pPr>
            <a:r>
              <a:rPr lang="en-US" sz="2800" dirty="0" smtClean="0"/>
              <a:t>The Optical</a:t>
            </a:r>
            <a:r>
              <a:rPr lang="en-US" sz="2800" dirty="0"/>
              <a:t> </a:t>
            </a:r>
            <a:r>
              <a:rPr lang="en-US" sz="2800" dirty="0" smtClean="0"/>
              <a:t>Water Type framework</a:t>
            </a:r>
            <a:r>
              <a:rPr lang="en-US" sz="2800" dirty="0" smtClean="0"/>
              <a:t> provides </a:t>
            </a:r>
            <a:r>
              <a:rPr lang="en-US" sz="2800" dirty="0" smtClean="0"/>
              <a:t>a mechanism to </a:t>
            </a:r>
            <a:r>
              <a:rPr lang="en-US" sz="2800" dirty="0" smtClean="0"/>
              <a:t>select preferred algorithms for specific optical conditions, leading to overall improved accuracy over a large range of typical lake/coastal water conditions.</a:t>
            </a:r>
          </a:p>
          <a:p>
            <a:pPr marL="1143000" indent="-1143000">
              <a:buFont typeface="Arial"/>
              <a:buChar char="•"/>
            </a:pPr>
            <a:r>
              <a:rPr lang="en-US" sz="2800" dirty="0" smtClean="0"/>
              <a:t>Blending retrievals from multiple algorithms can be accommodated by the OWT scheme for satellite ocean color data.</a:t>
            </a:r>
          </a:p>
          <a:p>
            <a:pPr marL="1143000" indent="-1143000">
              <a:buFont typeface="Arial"/>
              <a:buChar char="•"/>
            </a:pPr>
            <a:r>
              <a:rPr lang="en-US" sz="2800" dirty="0" smtClean="0"/>
              <a:t>Further study is needed to assess performance for a variety of lakes and coastal systems.</a:t>
            </a:r>
          </a:p>
          <a:p>
            <a:endParaRPr lang="en-US" sz="2800" dirty="0" smtClean="0"/>
          </a:p>
        </p:txBody>
      </p:sp>
      <p:pic>
        <p:nvPicPr>
          <p:cNvPr id="17" name="Picture 16"/>
          <p:cNvPicPr/>
          <p:nvPr/>
        </p:nvPicPr>
        <p:blipFill>
          <a:blip r:embed="rId4">
            <a:extLst>
              <a:ext uri="{28A0092B-C50C-407E-A947-70E740481C1C}">
                <a14:useLocalDpi xmlns:a14="http://schemas.microsoft.com/office/drawing/2010/main" val="0"/>
              </a:ext>
            </a:extLst>
          </a:blip>
          <a:stretch>
            <a:fillRect/>
          </a:stretch>
        </p:blipFill>
        <p:spPr>
          <a:xfrm>
            <a:off x="413694" y="11308341"/>
            <a:ext cx="9653995" cy="6870791"/>
          </a:xfrm>
          <a:prstGeom prst="rect">
            <a:avLst/>
          </a:prstGeom>
        </p:spPr>
      </p:pic>
      <p:pic>
        <p:nvPicPr>
          <p:cNvPr id="18" name="Picture 17"/>
          <p:cNvPicPr/>
          <p:nvPr/>
        </p:nvPicPr>
        <p:blipFill rotWithShape="1">
          <a:blip r:embed="rId5">
            <a:extLst>
              <a:ext uri="{28A0092B-C50C-407E-A947-70E740481C1C}">
                <a14:useLocalDpi xmlns:a14="http://schemas.microsoft.com/office/drawing/2010/main" val="0"/>
              </a:ext>
            </a:extLst>
          </a:blip>
          <a:srcRect l="4000" r="5715" b="6013"/>
          <a:stretch/>
        </p:blipFill>
        <p:spPr>
          <a:xfrm>
            <a:off x="12141758" y="4427648"/>
            <a:ext cx="6580792" cy="4956645"/>
          </a:xfrm>
          <a:prstGeom prst="rect">
            <a:avLst/>
          </a:prstGeom>
        </p:spPr>
      </p:pic>
      <p:graphicFrame>
        <p:nvGraphicFramePr>
          <p:cNvPr id="19" name="Object 18"/>
          <p:cNvGraphicFramePr>
            <a:graphicFrameLocks noChangeAspect="1"/>
          </p:cNvGraphicFramePr>
          <p:nvPr>
            <p:extLst>
              <p:ext uri="{D42A27DB-BD31-4B8C-83A1-F6EECF244321}">
                <p14:modId xmlns:p14="http://schemas.microsoft.com/office/powerpoint/2010/main" val="3481567162"/>
              </p:ext>
            </p:extLst>
          </p:nvPr>
        </p:nvGraphicFramePr>
        <p:xfrm>
          <a:off x="20163182" y="3943127"/>
          <a:ext cx="7406533" cy="4842733"/>
        </p:xfrm>
        <a:graphic>
          <a:graphicData uri="http://schemas.openxmlformats.org/presentationml/2006/ole">
            <mc:AlternateContent xmlns:mc="http://schemas.openxmlformats.org/markup-compatibility/2006">
              <mc:Choice xmlns:v="urn:schemas-microsoft-com:vml" Requires="v">
                <p:oleObj spid="_x0000_s1159" name="Document" r:id="rId6" imgW="5943600" imgH="3886200" progId="Word.Document.12">
                  <p:embed/>
                </p:oleObj>
              </mc:Choice>
              <mc:Fallback>
                <p:oleObj name="Document" r:id="rId6" imgW="5943600" imgH="3886200" progId="Word.Document.12">
                  <p:embed/>
                  <p:pic>
                    <p:nvPicPr>
                      <p:cNvPr id="0" name=""/>
                      <p:cNvPicPr/>
                      <p:nvPr/>
                    </p:nvPicPr>
                    <p:blipFill>
                      <a:blip r:embed="rId7"/>
                      <a:stretch>
                        <a:fillRect/>
                      </a:stretch>
                    </p:blipFill>
                    <p:spPr>
                      <a:xfrm>
                        <a:off x="20163182" y="3943127"/>
                        <a:ext cx="7406533" cy="4842733"/>
                      </a:xfrm>
                      <a:prstGeom prst="rect">
                        <a:avLst/>
                      </a:prstGeom>
                    </p:spPr>
                  </p:pic>
                </p:oleObj>
              </mc:Fallback>
            </mc:AlternateContent>
          </a:graphicData>
        </a:graphic>
      </p:graphicFrame>
      <p:pic>
        <p:nvPicPr>
          <p:cNvPr id="20" name="Picture 19"/>
          <p:cNvPicPr/>
          <p:nvPr/>
        </p:nvPicPr>
        <p:blipFill>
          <a:blip r:embed="rId8">
            <a:extLst>
              <a:ext uri="{28A0092B-C50C-407E-A947-70E740481C1C}">
                <a14:useLocalDpi xmlns:a14="http://schemas.microsoft.com/office/drawing/2010/main" val="0"/>
              </a:ext>
            </a:extLst>
          </a:blip>
          <a:stretch>
            <a:fillRect/>
          </a:stretch>
        </p:blipFill>
        <p:spPr>
          <a:xfrm>
            <a:off x="10990629" y="10794812"/>
            <a:ext cx="9810069" cy="7201560"/>
          </a:xfrm>
          <a:prstGeom prst="rect">
            <a:avLst/>
          </a:prstGeom>
        </p:spPr>
      </p:pic>
      <p:graphicFrame>
        <p:nvGraphicFramePr>
          <p:cNvPr id="21" name="Object 20"/>
          <p:cNvGraphicFramePr>
            <a:graphicFrameLocks noChangeAspect="1"/>
          </p:cNvGraphicFramePr>
          <p:nvPr>
            <p:extLst>
              <p:ext uri="{D42A27DB-BD31-4B8C-83A1-F6EECF244321}">
                <p14:modId xmlns:p14="http://schemas.microsoft.com/office/powerpoint/2010/main" val="2500544454"/>
              </p:ext>
            </p:extLst>
          </p:nvPr>
        </p:nvGraphicFramePr>
        <p:xfrm>
          <a:off x="19684656" y="12988408"/>
          <a:ext cx="9409380" cy="4756596"/>
        </p:xfrm>
        <a:graphic>
          <a:graphicData uri="http://schemas.openxmlformats.org/presentationml/2006/ole">
            <mc:AlternateContent xmlns:mc="http://schemas.openxmlformats.org/markup-compatibility/2006">
              <mc:Choice xmlns:v="urn:schemas-microsoft-com:vml" Requires="v">
                <p:oleObj spid="_x0000_s1160" name="Document" r:id="rId9" imgW="6083300" imgH="3213100" progId="Word.Document.12">
                  <p:embed/>
                </p:oleObj>
              </mc:Choice>
              <mc:Fallback>
                <p:oleObj name="Document" r:id="rId9" imgW="6083300" imgH="3213100" progId="Word.Document.12">
                  <p:embed/>
                  <p:pic>
                    <p:nvPicPr>
                      <p:cNvPr id="0" name=""/>
                      <p:cNvPicPr/>
                      <p:nvPr/>
                    </p:nvPicPr>
                    <p:blipFill>
                      <a:blip r:embed="rId10"/>
                      <a:stretch>
                        <a:fillRect/>
                      </a:stretch>
                    </p:blipFill>
                    <p:spPr>
                      <a:xfrm>
                        <a:off x="19684656" y="12988408"/>
                        <a:ext cx="9409380" cy="4756596"/>
                      </a:xfrm>
                      <a:prstGeom prst="rect">
                        <a:avLst/>
                      </a:prstGeom>
                    </p:spPr>
                  </p:pic>
                </p:oleObj>
              </mc:Fallback>
            </mc:AlternateContent>
          </a:graphicData>
        </a:graphic>
      </p:graphicFrame>
      <p:pic>
        <p:nvPicPr>
          <p:cNvPr id="22" name="Picture 21"/>
          <p:cNvPicPr/>
          <p:nvPr/>
        </p:nvPicPr>
        <p:blipFill rotWithShape="1">
          <a:blip r:embed="rId11">
            <a:extLst>
              <a:ext uri="{28A0092B-C50C-407E-A947-70E740481C1C}">
                <a14:useLocalDpi xmlns:a14="http://schemas.microsoft.com/office/drawing/2010/main" val="0"/>
              </a:ext>
            </a:extLst>
          </a:blip>
          <a:srcRect t="7218" b="36063"/>
          <a:stretch/>
        </p:blipFill>
        <p:spPr bwMode="auto">
          <a:xfrm>
            <a:off x="14487344" y="19007547"/>
            <a:ext cx="12811834" cy="5374479"/>
          </a:xfrm>
          <a:prstGeom prst="rect">
            <a:avLst/>
          </a:prstGeom>
          <a:ln>
            <a:noFill/>
          </a:ln>
          <a:extLst>
            <a:ext uri="{53640926-AAD7-44d8-BBD7-CCE9431645EC}">
              <a14:shadowObscured xmlns:a14="http://schemas.microsoft.com/office/drawing/2010/main"/>
            </a:ext>
          </a:extLst>
        </p:spPr>
      </p:pic>
      <p:pic>
        <p:nvPicPr>
          <p:cNvPr id="23" name="Picture 22"/>
          <p:cNvPicPr/>
          <p:nvPr/>
        </p:nvPicPr>
        <p:blipFill rotWithShape="1">
          <a:blip r:embed="rId12">
            <a:extLst>
              <a:ext uri="{28A0092B-C50C-407E-A947-70E740481C1C}">
                <a14:useLocalDpi xmlns:a14="http://schemas.microsoft.com/office/drawing/2010/main" val="0"/>
              </a:ext>
            </a:extLst>
          </a:blip>
          <a:srcRect b="18724"/>
          <a:stretch/>
        </p:blipFill>
        <p:spPr bwMode="auto">
          <a:xfrm>
            <a:off x="30389737" y="13385891"/>
            <a:ext cx="12543517" cy="7046520"/>
          </a:xfrm>
          <a:prstGeom prst="rect">
            <a:avLst/>
          </a:prstGeom>
          <a:ln>
            <a:noFill/>
          </a:ln>
          <a:extLst>
            <a:ext uri="{53640926-AAD7-44d8-BBD7-CCE9431645EC}">
              <a14:shadowObscured xmlns:a14="http://schemas.microsoft.com/office/drawing/2010/main"/>
            </a:ext>
          </a:extLst>
        </p:spPr>
      </p:pic>
      <p:graphicFrame>
        <p:nvGraphicFramePr>
          <p:cNvPr id="2" name="Object 1"/>
          <p:cNvGraphicFramePr>
            <a:graphicFrameLocks noChangeAspect="1"/>
          </p:cNvGraphicFramePr>
          <p:nvPr>
            <p:extLst>
              <p:ext uri="{D42A27DB-BD31-4B8C-83A1-F6EECF244321}">
                <p14:modId xmlns:p14="http://schemas.microsoft.com/office/powerpoint/2010/main" val="3641889867"/>
              </p:ext>
            </p:extLst>
          </p:nvPr>
        </p:nvGraphicFramePr>
        <p:xfrm>
          <a:off x="-1325020" y="27577462"/>
          <a:ext cx="12052118" cy="5258312"/>
        </p:xfrm>
        <a:graphic>
          <a:graphicData uri="http://schemas.openxmlformats.org/presentationml/2006/ole">
            <mc:AlternateContent xmlns:mc="http://schemas.openxmlformats.org/markup-compatibility/2006">
              <mc:Choice xmlns:v="urn:schemas-microsoft-com:vml" Requires="v">
                <p:oleObj spid="_x0000_s1161" name="Document" r:id="rId13" imgW="6083300" imgH="2654300" progId="Word.Document.12">
                  <p:embed/>
                </p:oleObj>
              </mc:Choice>
              <mc:Fallback>
                <p:oleObj name="Document" r:id="rId13" imgW="6083300" imgH="2654300" progId="Word.Document.12">
                  <p:embed/>
                  <p:pic>
                    <p:nvPicPr>
                      <p:cNvPr id="0" name=""/>
                      <p:cNvPicPr/>
                      <p:nvPr/>
                    </p:nvPicPr>
                    <p:blipFill>
                      <a:blip r:embed="rId14"/>
                      <a:stretch>
                        <a:fillRect/>
                      </a:stretch>
                    </p:blipFill>
                    <p:spPr>
                      <a:xfrm>
                        <a:off x="-1325020" y="27577462"/>
                        <a:ext cx="12052118" cy="5258312"/>
                      </a:xfrm>
                      <a:prstGeom prst="rect">
                        <a:avLst/>
                      </a:prstGeom>
                    </p:spPr>
                  </p:pic>
                </p:oleObj>
              </mc:Fallback>
            </mc:AlternateContent>
          </a:graphicData>
        </a:graphic>
      </p:graphicFrame>
      <p:sp>
        <p:nvSpPr>
          <p:cNvPr id="24" name="TextBox 23"/>
          <p:cNvSpPr txBox="1"/>
          <p:nvPr/>
        </p:nvSpPr>
        <p:spPr>
          <a:xfrm>
            <a:off x="826619" y="17985346"/>
            <a:ext cx="9900479" cy="1200328"/>
          </a:xfrm>
          <a:prstGeom prst="rect">
            <a:avLst/>
          </a:prstGeom>
          <a:noFill/>
        </p:spPr>
        <p:txBody>
          <a:bodyPr wrap="square" rtlCol="0">
            <a:spAutoFit/>
          </a:bodyPr>
          <a:lstStyle/>
          <a:p>
            <a:r>
              <a:rPr lang="en-US" sz="2400" dirty="0" smtClean="0">
                <a:solidFill>
                  <a:srgbClr val="FF0000"/>
                </a:solidFill>
              </a:rPr>
              <a:t>Figure </a:t>
            </a:r>
            <a:r>
              <a:rPr lang="en-US" sz="2400" dirty="0" smtClean="0">
                <a:solidFill>
                  <a:srgbClr val="FF0000"/>
                </a:solidFill>
              </a:rPr>
              <a:t>1</a:t>
            </a:r>
            <a:r>
              <a:rPr lang="en-US" sz="2400" dirty="0" smtClean="0"/>
              <a:t>.  </a:t>
            </a:r>
            <a:r>
              <a:rPr lang="en-US" sz="2400" dirty="0" smtClean="0"/>
              <a:t>Cluster analysis of </a:t>
            </a:r>
            <a:r>
              <a:rPr lang="en-US" sz="2400" dirty="0" err="1" smtClean="0"/>
              <a:t>hyperspectral</a:t>
            </a:r>
            <a:r>
              <a:rPr lang="en-US" sz="2400" dirty="0" smtClean="0"/>
              <a:t> reflectance data revealed 7 clusters as optimal</a:t>
            </a:r>
            <a:r>
              <a:rPr lang="en-US" sz="2400" dirty="0" smtClean="0"/>
              <a:t>.  Red lines indicate the mean vector.  Means and covariance matrices from each cluster were used to construct the </a:t>
            </a:r>
            <a:r>
              <a:rPr lang="en-US" sz="2400" i="1" dirty="0" smtClean="0"/>
              <a:t>membership function</a:t>
            </a:r>
            <a:r>
              <a:rPr lang="en-US" sz="2400" dirty="0" smtClean="0"/>
              <a:t>.</a:t>
            </a:r>
            <a:endParaRPr lang="en-US" sz="2400" dirty="0"/>
          </a:p>
        </p:txBody>
      </p:sp>
      <p:sp>
        <p:nvSpPr>
          <p:cNvPr id="25" name="TextBox 24"/>
          <p:cNvSpPr txBox="1"/>
          <p:nvPr/>
        </p:nvSpPr>
        <p:spPr>
          <a:xfrm>
            <a:off x="12799384" y="9384293"/>
            <a:ext cx="6384977" cy="830997"/>
          </a:xfrm>
          <a:prstGeom prst="rect">
            <a:avLst/>
          </a:prstGeom>
          <a:noFill/>
        </p:spPr>
        <p:txBody>
          <a:bodyPr wrap="square" rtlCol="0">
            <a:spAutoFit/>
          </a:bodyPr>
          <a:lstStyle/>
          <a:p>
            <a:r>
              <a:rPr lang="en-US" sz="2400" dirty="0" smtClean="0">
                <a:solidFill>
                  <a:srgbClr val="FF0000"/>
                </a:solidFill>
              </a:rPr>
              <a:t>Figure 2</a:t>
            </a:r>
            <a:r>
              <a:rPr lang="en-US" sz="2400" dirty="0" smtClean="0"/>
              <a:t>. Mean spectral reflectance of the 7 </a:t>
            </a:r>
          </a:p>
          <a:p>
            <a:r>
              <a:rPr lang="en-US" sz="2400" dirty="0" smtClean="0"/>
              <a:t>lake/coastal </a:t>
            </a:r>
            <a:r>
              <a:rPr lang="en-US" sz="2400" i="1" dirty="0" smtClean="0"/>
              <a:t>Optical Water Types (OWTs)</a:t>
            </a:r>
            <a:r>
              <a:rPr lang="en-US" sz="2400" dirty="0" smtClean="0"/>
              <a:t>.</a:t>
            </a:r>
            <a:endParaRPr lang="en-US" sz="2400" dirty="0"/>
          </a:p>
        </p:txBody>
      </p:sp>
      <p:sp>
        <p:nvSpPr>
          <p:cNvPr id="26" name="TextBox 25"/>
          <p:cNvSpPr txBox="1"/>
          <p:nvPr/>
        </p:nvSpPr>
        <p:spPr>
          <a:xfrm>
            <a:off x="11476015" y="17475445"/>
            <a:ext cx="9052084" cy="1569660"/>
          </a:xfrm>
          <a:prstGeom prst="rect">
            <a:avLst/>
          </a:prstGeom>
          <a:noFill/>
        </p:spPr>
        <p:txBody>
          <a:bodyPr wrap="square" rtlCol="0">
            <a:spAutoFit/>
          </a:bodyPr>
          <a:lstStyle/>
          <a:p>
            <a:r>
              <a:rPr lang="en-US" sz="2400" dirty="0" smtClean="0">
                <a:solidFill>
                  <a:srgbClr val="FF0000"/>
                </a:solidFill>
              </a:rPr>
              <a:t>Figure 3</a:t>
            </a:r>
            <a:r>
              <a:rPr lang="en-US" sz="2400" dirty="0" smtClean="0"/>
              <a:t>. Modeled </a:t>
            </a:r>
            <a:r>
              <a:rPr lang="en-US" sz="2400" dirty="0" smtClean="0"/>
              <a:t>chlorophyll a concentration versus measured values color-coded by OWT</a:t>
            </a:r>
            <a:r>
              <a:rPr lang="en-US" sz="2400" dirty="0" smtClean="0"/>
              <a:t>.  A: OC4 versus measured; B: </a:t>
            </a:r>
            <a:r>
              <a:rPr lang="en-US" sz="2400" dirty="0" err="1" smtClean="0"/>
              <a:t>Meris</a:t>
            </a:r>
            <a:r>
              <a:rPr lang="en-US" sz="2400" dirty="0" smtClean="0"/>
              <a:t> 3-band versus measured; C: Blended chlorophyll versus measured as selected from </a:t>
            </a:r>
            <a:r>
              <a:rPr lang="en-US" sz="2400" dirty="0" smtClean="0">
                <a:solidFill>
                  <a:srgbClr val="FF0000"/>
                </a:solidFill>
              </a:rPr>
              <a:t>Table 3</a:t>
            </a:r>
            <a:r>
              <a:rPr lang="en-US" sz="2400" dirty="0" smtClean="0"/>
              <a:t>.</a:t>
            </a:r>
            <a:endParaRPr lang="en-US" sz="2400" dirty="0"/>
          </a:p>
        </p:txBody>
      </p:sp>
      <p:sp>
        <p:nvSpPr>
          <p:cNvPr id="27" name="TextBox 26"/>
          <p:cNvSpPr txBox="1"/>
          <p:nvPr/>
        </p:nvSpPr>
        <p:spPr>
          <a:xfrm>
            <a:off x="20163183" y="4933711"/>
            <a:ext cx="8033640" cy="461665"/>
          </a:xfrm>
          <a:prstGeom prst="rect">
            <a:avLst/>
          </a:prstGeom>
          <a:noFill/>
        </p:spPr>
        <p:txBody>
          <a:bodyPr wrap="square" rtlCol="0">
            <a:spAutoFit/>
          </a:bodyPr>
          <a:lstStyle/>
          <a:p>
            <a:r>
              <a:rPr lang="en-US" sz="2400" dirty="0" smtClean="0">
                <a:solidFill>
                  <a:srgbClr val="FF0000"/>
                </a:solidFill>
              </a:rPr>
              <a:t>Table </a:t>
            </a:r>
            <a:r>
              <a:rPr lang="en-US" sz="2400" dirty="0" smtClean="0">
                <a:solidFill>
                  <a:srgbClr val="FF0000"/>
                </a:solidFill>
              </a:rPr>
              <a:t>2</a:t>
            </a:r>
            <a:r>
              <a:rPr lang="en-US" sz="2400" dirty="0" smtClean="0"/>
              <a:t>.  Chlorophyll characteristics of each water </a:t>
            </a:r>
            <a:r>
              <a:rPr lang="en-US" sz="2400" dirty="0" smtClean="0"/>
              <a:t>type</a:t>
            </a:r>
            <a:r>
              <a:rPr lang="en-US" sz="2400" dirty="0" smtClean="0"/>
              <a:t>.</a:t>
            </a:r>
            <a:endParaRPr lang="en-US" sz="2400" dirty="0"/>
          </a:p>
        </p:txBody>
      </p:sp>
      <p:sp>
        <p:nvSpPr>
          <p:cNvPr id="28" name="TextBox 27"/>
          <p:cNvSpPr txBox="1"/>
          <p:nvPr/>
        </p:nvSpPr>
        <p:spPr>
          <a:xfrm>
            <a:off x="20528099" y="10512023"/>
            <a:ext cx="8033640" cy="2308324"/>
          </a:xfrm>
          <a:prstGeom prst="rect">
            <a:avLst/>
          </a:prstGeom>
          <a:noFill/>
        </p:spPr>
        <p:txBody>
          <a:bodyPr wrap="square" rtlCol="0">
            <a:spAutoFit/>
          </a:bodyPr>
          <a:lstStyle/>
          <a:p>
            <a:r>
              <a:rPr lang="en-US" sz="2400" dirty="0" smtClean="0">
                <a:solidFill>
                  <a:srgbClr val="FF0000"/>
                </a:solidFill>
              </a:rPr>
              <a:t>Table </a:t>
            </a:r>
            <a:r>
              <a:rPr lang="en-US" sz="2400" dirty="0" smtClean="0">
                <a:solidFill>
                  <a:srgbClr val="FF0000"/>
                </a:solidFill>
              </a:rPr>
              <a:t>3</a:t>
            </a:r>
            <a:r>
              <a:rPr lang="en-US" sz="2400" dirty="0" smtClean="0"/>
              <a:t>.  RMS error of modeled chlorophyll and measured </a:t>
            </a:r>
            <a:r>
              <a:rPr lang="en-US" sz="2400" dirty="0" err="1" smtClean="0"/>
              <a:t>chlorphyll</a:t>
            </a:r>
            <a:r>
              <a:rPr lang="en-US" sz="2400" dirty="0" smtClean="0"/>
              <a:t>.   The two chlorophyll models evaluated for the standard NASA OC4 (blue/green ratio) and the </a:t>
            </a:r>
            <a:r>
              <a:rPr lang="en-US" sz="2400" dirty="0" err="1" smtClean="0"/>
              <a:t>Meris</a:t>
            </a:r>
            <a:r>
              <a:rPr lang="en-US" sz="2400" dirty="0" smtClean="0"/>
              <a:t> 3-band (red/NIR band height).  Statistics were calculated on entire data set, and individual water types. * - indicates negative modeled chlorophyll values not included in RMSE.</a:t>
            </a:r>
            <a:endParaRPr lang="en-US" sz="2400" dirty="0"/>
          </a:p>
        </p:txBody>
      </p:sp>
      <p:sp>
        <p:nvSpPr>
          <p:cNvPr id="29" name="TextBox 28"/>
          <p:cNvSpPr txBox="1"/>
          <p:nvPr/>
        </p:nvSpPr>
        <p:spPr>
          <a:xfrm>
            <a:off x="15026181" y="24351677"/>
            <a:ext cx="10854425" cy="1569660"/>
          </a:xfrm>
          <a:prstGeom prst="rect">
            <a:avLst/>
          </a:prstGeom>
          <a:noFill/>
        </p:spPr>
        <p:txBody>
          <a:bodyPr wrap="square" rtlCol="0">
            <a:spAutoFit/>
          </a:bodyPr>
          <a:lstStyle/>
          <a:p>
            <a:r>
              <a:rPr lang="en-US" sz="2400" dirty="0" smtClean="0">
                <a:solidFill>
                  <a:srgbClr val="FF0000"/>
                </a:solidFill>
              </a:rPr>
              <a:t>Figure 4</a:t>
            </a:r>
            <a:r>
              <a:rPr lang="en-US" sz="2400" dirty="0" smtClean="0"/>
              <a:t>.  </a:t>
            </a:r>
            <a:r>
              <a:rPr lang="en-US" sz="2400" dirty="0" smtClean="0"/>
              <a:t>A MERIS image from Sep. 3, 2011 classified to the 7 OWTs using the fuzzy membership function</a:t>
            </a:r>
            <a:r>
              <a:rPr lang="en-US" sz="2400" dirty="0" smtClean="0"/>
              <a:t>.  </a:t>
            </a:r>
            <a:r>
              <a:rPr lang="en-US" sz="2400" dirty="0" smtClean="0"/>
              <a:t>Membership to each OWT represent the degree of similarity between the pixel and the mean vector for that OWT (</a:t>
            </a:r>
            <a:r>
              <a:rPr lang="en-US" sz="2400" dirty="0" smtClean="0">
                <a:solidFill>
                  <a:srgbClr val="FF0000"/>
                </a:solidFill>
              </a:rPr>
              <a:t>Figure 2</a:t>
            </a:r>
            <a:r>
              <a:rPr lang="en-US" sz="2400" dirty="0" smtClean="0"/>
              <a:t>).   The dominant OWT (OWT with the highest membership) is shown in the last panel.</a:t>
            </a:r>
            <a:endParaRPr lang="en-US" sz="2400" dirty="0"/>
          </a:p>
        </p:txBody>
      </p:sp>
      <p:sp>
        <p:nvSpPr>
          <p:cNvPr id="30" name="TextBox 29"/>
          <p:cNvSpPr txBox="1"/>
          <p:nvPr/>
        </p:nvSpPr>
        <p:spPr>
          <a:xfrm>
            <a:off x="30505822" y="20484040"/>
            <a:ext cx="12427431" cy="1938992"/>
          </a:xfrm>
          <a:prstGeom prst="rect">
            <a:avLst/>
          </a:prstGeom>
          <a:noFill/>
        </p:spPr>
        <p:txBody>
          <a:bodyPr wrap="square" rtlCol="0">
            <a:spAutoFit/>
          </a:bodyPr>
          <a:lstStyle/>
          <a:p>
            <a:r>
              <a:rPr lang="en-US" sz="2400" dirty="0" smtClean="0">
                <a:solidFill>
                  <a:srgbClr val="FF0000"/>
                </a:solidFill>
              </a:rPr>
              <a:t>Figure 5</a:t>
            </a:r>
            <a:r>
              <a:rPr lang="en-US" sz="2400" dirty="0" smtClean="0"/>
              <a:t>.  The blending scheme for the two chlorophyll algorithms.  Memberships for OWTs 1, 2 ,3 and 6 are combined for weighting the retrieval from the blue/green chlorophyll algorithm, and memberships for OWTs 4, 5 and 7 are combined to weight the output of the red/NIR algorithm.   All weights are normalized to the membership sum.  The weighted chlorophyll products are simply added together (blended) into one </a:t>
            </a:r>
            <a:r>
              <a:rPr lang="en-US" sz="2400" dirty="0" smtClean="0"/>
              <a:t>single image product.</a:t>
            </a:r>
            <a:endParaRPr lang="en-US" sz="2400" dirty="0"/>
          </a:p>
        </p:txBody>
      </p:sp>
      <p:pic>
        <p:nvPicPr>
          <p:cNvPr id="3" name="Picture 2" descr="iaglr_logo.tiff"/>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70170" y="812854"/>
            <a:ext cx="3289300" cy="1397000"/>
          </a:xfrm>
          <a:prstGeom prst="rect">
            <a:avLst/>
          </a:prstGeom>
        </p:spPr>
      </p:pic>
      <p:grpSp>
        <p:nvGrpSpPr>
          <p:cNvPr id="31" name="Group 30"/>
          <p:cNvGrpSpPr/>
          <p:nvPr/>
        </p:nvGrpSpPr>
        <p:grpSpPr>
          <a:xfrm rot="16200000">
            <a:off x="12537416" y="21793249"/>
            <a:ext cx="4163944" cy="339204"/>
            <a:chOff x="1314605" y="5317976"/>
            <a:chExt cx="4163944" cy="339204"/>
          </a:xfrm>
        </p:grpSpPr>
        <p:pic>
          <p:nvPicPr>
            <p:cNvPr id="32" name="Picture 7" descr="fuzzy_colorbar.jpg                                             000AF394Macintosh HD                   C3E30C5D:"/>
            <p:cNvPicPr>
              <a:picLocks noChangeAspect="1" noChangeArrowheads="1"/>
            </p:cNvPicPr>
            <p:nvPr/>
          </p:nvPicPr>
          <p:blipFill rotWithShape="1">
            <a:blip r:embed="rId16">
              <a:extLst>
                <a:ext uri="{28A0092B-C50C-407E-A947-70E740481C1C}">
                  <a14:useLocalDpi xmlns:a14="http://schemas.microsoft.com/office/drawing/2010/main" val="0"/>
                </a:ext>
              </a:extLst>
            </a:blip>
            <a:srcRect l="85823" t="8681" r="12732" b="9938"/>
            <a:stretch/>
          </p:blipFill>
          <p:spPr bwMode="auto">
            <a:xfrm rot="5400000">
              <a:off x="3222624" y="3418652"/>
              <a:ext cx="330509" cy="4146548"/>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1347489" y="5317976"/>
              <a:ext cx="4131060" cy="330510"/>
            </a:xfrm>
            <a:prstGeom prst="rect">
              <a:avLst/>
            </a:prstGeom>
            <a:noFill/>
            <a:ln w="3810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4" name="TextBox 13"/>
          <p:cNvSpPr txBox="1"/>
          <p:nvPr/>
        </p:nvSpPr>
        <p:spPr>
          <a:xfrm>
            <a:off x="13700026" y="19376781"/>
            <a:ext cx="1516912" cy="400110"/>
          </a:xfrm>
          <a:prstGeom prst="rect">
            <a:avLst/>
          </a:prstGeom>
          <a:noFill/>
        </p:spPr>
        <p:txBody>
          <a:bodyPr wrap="none" rtlCol="0">
            <a:spAutoFit/>
          </a:bodyPr>
          <a:lstStyle/>
          <a:p>
            <a:r>
              <a:rPr lang="en-US" sz="2000" dirty="0" smtClean="0"/>
              <a:t>Membership</a:t>
            </a:r>
            <a:endParaRPr lang="en-US" sz="2000" dirty="0"/>
          </a:p>
        </p:txBody>
      </p:sp>
      <p:sp>
        <p:nvSpPr>
          <p:cNvPr id="34" name="TextBox 33"/>
          <p:cNvSpPr txBox="1"/>
          <p:nvPr/>
        </p:nvSpPr>
        <p:spPr>
          <a:xfrm>
            <a:off x="14058159" y="23721682"/>
            <a:ext cx="314659" cy="400110"/>
          </a:xfrm>
          <a:prstGeom prst="rect">
            <a:avLst/>
          </a:prstGeom>
          <a:noFill/>
        </p:spPr>
        <p:txBody>
          <a:bodyPr wrap="none" rtlCol="0">
            <a:spAutoFit/>
          </a:bodyPr>
          <a:lstStyle/>
          <a:p>
            <a:r>
              <a:rPr lang="en-US" sz="2000" dirty="0" smtClean="0"/>
              <a:t>0</a:t>
            </a:r>
            <a:endParaRPr lang="en-US" sz="2000" dirty="0"/>
          </a:p>
        </p:txBody>
      </p:sp>
      <p:sp>
        <p:nvSpPr>
          <p:cNvPr id="35" name="TextBox 34"/>
          <p:cNvSpPr txBox="1"/>
          <p:nvPr/>
        </p:nvSpPr>
        <p:spPr>
          <a:xfrm>
            <a:off x="14135127" y="19675333"/>
            <a:ext cx="314659" cy="400110"/>
          </a:xfrm>
          <a:prstGeom prst="rect">
            <a:avLst/>
          </a:prstGeom>
          <a:noFill/>
        </p:spPr>
        <p:txBody>
          <a:bodyPr wrap="none" rtlCol="0">
            <a:spAutoFit/>
          </a:bodyPr>
          <a:lstStyle/>
          <a:p>
            <a:r>
              <a:rPr lang="en-US" sz="2000" dirty="0" smtClean="0"/>
              <a:t>1</a:t>
            </a:r>
            <a:endParaRPr lang="en-US" sz="2000" dirty="0"/>
          </a:p>
        </p:txBody>
      </p:sp>
      <p:sp>
        <p:nvSpPr>
          <p:cNvPr id="36" name="TextBox 35"/>
          <p:cNvSpPr txBox="1"/>
          <p:nvPr/>
        </p:nvSpPr>
        <p:spPr>
          <a:xfrm>
            <a:off x="13939313" y="21718968"/>
            <a:ext cx="509399" cy="400110"/>
          </a:xfrm>
          <a:prstGeom prst="rect">
            <a:avLst/>
          </a:prstGeom>
          <a:noFill/>
        </p:spPr>
        <p:txBody>
          <a:bodyPr wrap="none" rtlCol="0">
            <a:spAutoFit/>
          </a:bodyPr>
          <a:lstStyle/>
          <a:p>
            <a:r>
              <a:rPr lang="en-US" sz="2000" dirty="0" smtClean="0"/>
              <a:t>0.5</a:t>
            </a:r>
            <a:endParaRPr lang="en-US" sz="2000" dirty="0"/>
          </a:p>
        </p:txBody>
      </p:sp>
      <p:grpSp>
        <p:nvGrpSpPr>
          <p:cNvPr id="15" name="Group 14"/>
          <p:cNvGrpSpPr/>
          <p:nvPr/>
        </p:nvGrpSpPr>
        <p:grpSpPr>
          <a:xfrm>
            <a:off x="11198896" y="28671537"/>
            <a:ext cx="8134677" cy="3380945"/>
            <a:chOff x="1610723" y="4038600"/>
            <a:chExt cx="8134677" cy="3380945"/>
          </a:xfrm>
        </p:grpSpPr>
        <p:sp>
          <p:nvSpPr>
            <p:cNvPr id="37" name="Text Box 6"/>
            <p:cNvSpPr txBox="1">
              <a:spLocks noChangeArrowheads="1"/>
            </p:cNvSpPr>
            <p:nvPr/>
          </p:nvSpPr>
          <p:spPr bwMode="auto">
            <a:xfrm>
              <a:off x="1610723" y="4038600"/>
              <a:ext cx="5214607"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ctr" eaLnBrk="1" hangingPunct="1">
                <a:defRPr/>
              </a:pPr>
              <a:r>
                <a:rPr lang="en-US" sz="2800" b="1" i="1" dirty="0">
                  <a:latin typeface="Times New Roman" charset="0"/>
                  <a:cs typeface="Times New Roman" charset="0"/>
                </a:rPr>
                <a:t>Z</a:t>
              </a:r>
              <a:r>
                <a:rPr lang="en-US" sz="2800" b="1" i="1" baseline="30000" dirty="0">
                  <a:latin typeface="Times New Roman" charset="0"/>
                  <a:cs typeface="Times New Roman" charset="0"/>
                </a:rPr>
                <a:t>2</a:t>
              </a:r>
              <a:r>
                <a:rPr lang="en-US" sz="2800" dirty="0">
                  <a:latin typeface="Times New Roman" charset="0"/>
                  <a:cs typeface="Times New Roman" charset="0"/>
                </a:rPr>
                <a:t> = (</a:t>
              </a:r>
              <a:r>
                <a:rPr lang="en-US" sz="2800" b="1" dirty="0" err="1">
                  <a:latin typeface="Times New Roman" charset="0"/>
                  <a:cs typeface="Times New Roman" charset="0"/>
                </a:rPr>
                <a:t>V</a:t>
              </a:r>
              <a:r>
                <a:rPr lang="en-US" sz="2800" b="1" baseline="-25000" dirty="0" err="1">
                  <a:latin typeface="Times New Roman" charset="0"/>
                  <a:cs typeface="Times New Roman" charset="0"/>
                </a:rPr>
                <a:t>rs</a:t>
              </a:r>
              <a:r>
                <a:rPr lang="en-US" sz="2800" dirty="0">
                  <a:latin typeface="Times New Roman" charset="0"/>
                  <a:cs typeface="Times New Roman" charset="0"/>
                </a:rPr>
                <a:t> - </a:t>
              </a:r>
              <a:r>
                <a:rPr lang="en-US" sz="2800" b="1" dirty="0" err="1">
                  <a:latin typeface="Times New Roman" charset="0"/>
                  <a:cs typeface="Times New Roman" charset="0"/>
                </a:rPr>
                <a:t>y</a:t>
              </a:r>
              <a:r>
                <a:rPr lang="en-US" sz="2800" i="1" baseline="-30000" dirty="0" err="1">
                  <a:latin typeface="Times New Roman" charset="0"/>
                  <a:cs typeface="Times New Roman" charset="0"/>
                </a:rPr>
                <a:t>j</a:t>
              </a:r>
              <a:r>
                <a:rPr lang="en-US" sz="2800" dirty="0">
                  <a:latin typeface="Times New Roman" charset="0"/>
                  <a:cs typeface="Times New Roman" charset="0"/>
                </a:rPr>
                <a:t>)</a:t>
              </a:r>
              <a:r>
                <a:rPr lang="en-US" sz="2800" i="1" baseline="30000" dirty="0" err="1">
                  <a:latin typeface="Times New Roman" charset="0"/>
                  <a:cs typeface="Times New Roman" charset="0"/>
                </a:rPr>
                <a:t>t</a:t>
              </a:r>
              <a:r>
                <a:rPr lang="en-US" sz="2800" b="1" dirty="0" err="1">
                  <a:latin typeface="Times New Roman" charset="0"/>
                  <a:cs typeface="Times New Roman" charset="0"/>
                  <a:sym typeface="Symbol" charset="0"/>
                </a:rPr>
                <a:t></a:t>
              </a:r>
              <a:r>
                <a:rPr lang="en-US" sz="2800" i="1" baseline="-30000" dirty="0" err="1">
                  <a:latin typeface="Times New Roman" charset="0"/>
                  <a:cs typeface="Times New Roman" charset="0"/>
                </a:rPr>
                <a:t>j</a:t>
              </a:r>
              <a:r>
                <a:rPr lang="en-US" sz="2800" baseline="30000" dirty="0">
                  <a:latin typeface="Times New Roman" charset="0"/>
                  <a:cs typeface="Times New Roman" charset="0"/>
                </a:rPr>
                <a:t> -1</a:t>
              </a:r>
              <a:r>
                <a:rPr lang="en-US" sz="2800" dirty="0">
                  <a:latin typeface="Times New Roman" charset="0"/>
                  <a:cs typeface="Times New Roman" charset="0"/>
                </a:rPr>
                <a:t>(</a:t>
              </a:r>
              <a:r>
                <a:rPr lang="en-US" sz="2800" b="1" dirty="0" err="1">
                  <a:latin typeface="Times New Roman" charset="0"/>
                  <a:cs typeface="Times New Roman" charset="0"/>
                </a:rPr>
                <a:t>V</a:t>
              </a:r>
              <a:r>
                <a:rPr lang="en-US" sz="2800" b="1" baseline="-25000" dirty="0" err="1">
                  <a:latin typeface="Times New Roman" charset="0"/>
                  <a:cs typeface="Times New Roman" charset="0"/>
                </a:rPr>
                <a:t>rs</a:t>
              </a:r>
              <a:r>
                <a:rPr lang="en-US" sz="2800" dirty="0">
                  <a:latin typeface="Times New Roman" charset="0"/>
                  <a:cs typeface="Times New Roman" charset="0"/>
                </a:rPr>
                <a:t> - </a:t>
              </a:r>
              <a:r>
                <a:rPr lang="en-US" sz="2800" b="1" dirty="0" err="1">
                  <a:latin typeface="Times New Roman" charset="0"/>
                  <a:cs typeface="Times New Roman" charset="0"/>
                </a:rPr>
                <a:t>y</a:t>
              </a:r>
              <a:r>
                <a:rPr lang="en-US" sz="2800" i="1" baseline="-30000" dirty="0" err="1">
                  <a:latin typeface="Times New Roman" charset="0"/>
                  <a:cs typeface="Times New Roman" charset="0"/>
                </a:rPr>
                <a:t>j</a:t>
              </a:r>
              <a:r>
                <a:rPr lang="en-US" sz="2800" dirty="0">
                  <a:latin typeface="Times New Roman" charset="0"/>
                  <a:cs typeface="Times New Roman" charset="0"/>
                </a:rPr>
                <a:t>)</a:t>
              </a:r>
            </a:p>
            <a:p>
              <a:pPr algn="ctr" eaLnBrk="1" hangingPunct="1">
                <a:defRPr/>
              </a:pPr>
              <a:endParaRPr lang="en-US" sz="2800" dirty="0">
                <a:latin typeface="Times New Roman" charset="0"/>
                <a:cs typeface="Times New Roman" charset="0"/>
              </a:endParaRPr>
            </a:p>
            <a:p>
              <a:pPr eaLnBrk="1" hangingPunct="1">
                <a:defRPr/>
              </a:pPr>
              <a:r>
                <a:rPr lang="en-US" sz="2800" dirty="0">
                  <a:latin typeface="Times New Roman" charset="0"/>
                  <a:cs typeface="Times New Roman" charset="0"/>
                </a:rPr>
                <a:t>	</a:t>
              </a:r>
              <a:r>
                <a:rPr lang="en-US" sz="2400" dirty="0">
                  <a:latin typeface="Times New Roman" charset="0"/>
                  <a:cs typeface="Times New Roman" charset="0"/>
                </a:rPr>
                <a:t> </a:t>
              </a:r>
              <a:r>
                <a:rPr lang="en-US" sz="2400" b="1" dirty="0" err="1">
                  <a:latin typeface="Times New Roman" charset="0"/>
                  <a:cs typeface="Times New Roman" charset="0"/>
                </a:rPr>
                <a:t>V</a:t>
              </a:r>
              <a:r>
                <a:rPr lang="en-US" sz="2400" b="1" baseline="-25000" dirty="0" err="1">
                  <a:latin typeface="Times New Roman" charset="0"/>
                  <a:cs typeface="Times New Roman" charset="0"/>
                </a:rPr>
                <a:t>rs</a:t>
              </a:r>
              <a:r>
                <a:rPr lang="en-US" sz="2400" dirty="0">
                  <a:latin typeface="Times New Roman" charset="0"/>
                  <a:cs typeface="Times New Roman" charset="0"/>
                </a:rPr>
                <a:t> –  satellite pixel vector</a:t>
              </a:r>
            </a:p>
            <a:p>
              <a:pPr eaLnBrk="1" hangingPunct="1">
                <a:defRPr/>
              </a:pPr>
              <a:r>
                <a:rPr lang="en-US" sz="2400" dirty="0">
                  <a:latin typeface="Times New Roman" charset="0"/>
                  <a:cs typeface="Times New Roman" charset="0"/>
                </a:rPr>
                <a:t>	 </a:t>
              </a:r>
              <a:r>
                <a:rPr lang="en-US" sz="2400" b="1" dirty="0" err="1">
                  <a:latin typeface="Times New Roman" charset="0"/>
                  <a:cs typeface="Times New Roman" charset="0"/>
                </a:rPr>
                <a:t>y</a:t>
              </a:r>
              <a:r>
                <a:rPr lang="en-US" sz="2400" i="1" baseline="-30000" dirty="0" err="1">
                  <a:latin typeface="Times New Roman" charset="0"/>
                  <a:cs typeface="Times New Roman" charset="0"/>
                </a:rPr>
                <a:t>j</a:t>
              </a:r>
              <a:r>
                <a:rPr lang="en-US" sz="2400" dirty="0">
                  <a:latin typeface="Times New Roman" charset="0"/>
                  <a:cs typeface="Times New Roman" charset="0"/>
                </a:rPr>
                <a:t>  –   </a:t>
              </a:r>
              <a:r>
                <a:rPr lang="en-US" sz="2400" i="1" dirty="0" err="1">
                  <a:latin typeface="Times New Roman" charset="0"/>
                  <a:cs typeface="Times New Roman" charset="0"/>
                </a:rPr>
                <a:t>j</a:t>
              </a:r>
              <a:r>
                <a:rPr lang="en-US" sz="2400" dirty="0" err="1">
                  <a:latin typeface="Times New Roman" charset="0"/>
                  <a:cs typeface="Times New Roman" charset="0"/>
                </a:rPr>
                <a:t>th</a:t>
              </a:r>
              <a:r>
                <a:rPr lang="en-US" sz="2400" dirty="0">
                  <a:latin typeface="Times New Roman" charset="0"/>
                  <a:cs typeface="Times New Roman" charset="0"/>
                </a:rPr>
                <a:t> class mean vector</a:t>
              </a:r>
            </a:p>
            <a:p>
              <a:pPr eaLnBrk="1" hangingPunct="1">
                <a:defRPr/>
              </a:pPr>
              <a:r>
                <a:rPr lang="en-US" sz="2400" dirty="0">
                  <a:latin typeface="Times New Roman" charset="0"/>
                  <a:cs typeface="Times New Roman" charset="0"/>
                </a:rPr>
                <a:t>	 </a:t>
              </a:r>
              <a:r>
                <a:rPr lang="en-US" sz="2400" b="1" dirty="0">
                  <a:latin typeface="Times New Roman" charset="0"/>
                  <a:cs typeface="Times New Roman" charset="0"/>
                  <a:sym typeface="Symbol" charset="0"/>
                </a:rPr>
                <a:t></a:t>
              </a:r>
              <a:r>
                <a:rPr lang="en-US" sz="2400" i="1" baseline="-30000" dirty="0">
                  <a:latin typeface="Times New Roman" charset="0"/>
                  <a:cs typeface="Times New Roman" charset="0"/>
                </a:rPr>
                <a:t>j</a:t>
              </a:r>
              <a:r>
                <a:rPr lang="en-US" sz="2400" baseline="30000" dirty="0">
                  <a:latin typeface="Times New Roman" charset="0"/>
                  <a:cs typeface="Times New Roman" charset="0"/>
                </a:rPr>
                <a:t>   </a:t>
              </a:r>
              <a:r>
                <a:rPr lang="en-US" sz="2400" dirty="0">
                  <a:latin typeface="Times New Roman" charset="0"/>
                  <a:cs typeface="Times New Roman" charset="0"/>
                </a:rPr>
                <a:t>–  </a:t>
              </a:r>
              <a:r>
                <a:rPr lang="en-US" sz="2400" i="1" dirty="0" err="1">
                  <a:latin typeface="Times New Roman" charset="0"/>
                  <a:cs typeface="Times New Roman" charset="0"/>
                </a:rPr>
                <a:t>j</a:t>
              </a:r>
              <a:r>
                <a:rPr lang="en-US" sz="2400" dirty="0" err="1">
                  <a:latin typeface="Times New Roman" charset="0"/>
                  <a:cs typeface="Times New Roman" charset="0"/>
                </a:rPr>
                <a:t>th</a:t>
              </a:r>
              <a:r>
                <a:rPr lang="en-US" sz="2400" dirty="0">
                  <a:latin typeface="Times New Roman" charset="0"/>
                  <a:cs typeface="Times New Roman" charset="0"/>
                </a:rPr>
                <a:t> class covariance </a:t>
              </a:r>
              <a:r>
                <a:rPr lang="en-US" sz="2400" dirty="0" smtClean="0">
                  <a:latin typeface="Times New Roman" charset="0"/>
                  <a:cs typeface="Times New Roman" charset="0"/>
                </a:rPr>
                <a:t>matrix</a:t>
              </a:r>
              <a:r>
                <a:rPr lang="en-US" sz="2400" baseline="30000" dirty="0" smtClean="0">
                  <a:latin typeface="Times New Roman" charset="0"/>
                  <a:cs typeface="Times New Roman" charset="0"/>
                </a:rPr>
                <a:t> </a:t>
              </a:r>
              <a:r>
                <a:rPr lang="en-US" sz="2800" dirty="0">
                  <a:latin typeface="Times New Roman" charset="0"/>
                  <a:cs typeface="Times New Roman" charset="0"/>
                </a:rPr>
                <a:t>	</a:t>
              </a:r>
            </a:p>
            <a:p>
              <a:pPr algn="ctr" eaLnBrk="1" hangingPunct="1">
                <a:defRPr/>
              </a:pPr>
              <a:endParaRPr lang="en-US" sz="2800" dirty="0">
                <a:latin typeface="Times New Roman" charset="0"/>
              </a:endParaRPr>
            </a:p>
          </p:txBody>
        </p:sp>
        <p:grpSp>
          <p:nvGrpSpPr>
            <p:cNvPr id="38" name="Group 21"/>
            <p:cNvGrpSpPr>
              <a:grpSpLocks/>
            </p:cNvGrpSpPr>
            <p:nvPr/>
          </p:nvGrpSpPr>
          <p:grpSpPr bwMode="auto">
            <a:xfrm>
              <a:off x="6400800" y="4038600"/>
              <a:ext cx="3208338" cy="523875"/>
              <a:chOff x="4032" y="2832"/>
              <a:chExt cx="2021" cy="330"/>
            </a:xfrm>
          </p:grpSpPr>
          <p:sp>
            <p:nvSpPr>
              <p:cNvPr id="39" name="AutoShape 22"/>
              <p:cNvSpPr>
                <a:spLocks noChangeArrowheads="1"/>
              </p:cNvSpPr>
              <p:nvPr/>
            </p:nvSpPr>
            <p:spPr bwMode="auto">
              <a:xfrm>
                <a:off x="4032" y="2928"/>
                <a:ext cx="384" cy="96"/>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sz="2800">
                  <a:solidFill>
                    <a:srgbClr val="000000"/>
                  </a:solidFill>
                  <a:cs typeface="+mn-cs"/>
                </a:endParaRPr>
              </a:p>
            </p:txBody>
          </p:sp>
          <p:sp>
            <p:nvSpPr>
              <p:cNvPr id="40" name="Text Box 23"/>
              <p:cNvSpPr txBox="1">
                <a:spLocks noChangeArrowheads="1"/>
              </p:cNvSpPr>
              <p:nvPr/>
            </p:nvSpPr>
            <p:spPr bwMode="auto">
              <a:xfrm>
                <a:off x="4416" y="2832"/>
                <a:ext cx="1637"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1" hangingPunct="1">
                  <a:defRPr/>
                </a:pPr>
                <a:r>
                  <a:rPr lang="en-US" sz="2800" dirty="0" smtClean="0">
                    <a:latin typeface="Times New Roman" charset="0"/>
                    <a:cs typeface="+mn-cs"/>
                  </a:rPr>
                  <a:t> Chi</a:t>
                </a:r>
                <a:r>
                  <a:rPr lang="en-US" sz="2800" dirty="0">
                    <a:latin typeface="Times New Roman" charset="0"/>
                    <a:cs typeface="+mn-cs"/>
                  </a:rPr>
                  <a:t>-square PDF</a:t>
                </a:r>
              </a:p>
            </p:txBody>
          </p:sp>
        </p:grpSp>
        <p:sp>
          <p:nvSpPr>
            <p:cNvPr id="41" name="Text Box 26"/>
            <p:cNvSpPr txBox="1">
              <a:spLocks noChangeArrowheads="1"/>
            </p:cNvSpPr>
            <p:nvPr/>
          </p:nvSpPr>
          <p:spPr bwMode="auto">
            <a:xfrm>
              <a:off x="1968102" y="6465438"/>
              <a:ext cx="777729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2800" dirty="0">
                  <a:cs typeface="+mn-cs"/>
                </a:rPr>
                <a:t>Result: A number between 0 and 1 that is a measure of the vector</a:t>
              </a:r>
              <a:r>
                <a:rPr lang="ja-JP" altLang="en-US" sz="2800" dirty="0">
                  <a:latin typeface="Arial"/>
                  <a:cs typeface="+mn-cs"/>
                </a:rPr>
                <a:t>’</a:t>
              </a:r>
              <a:r>
                <a:rPr lang="en-US" sz="2800" dirty="0">
                  <a:cs typeface="+mn-cs"/>
                </a:rPr>
                <a:t>s membership to that class.</a:t>
              </a:r>
            </a:p>
          </p:txBody>
        </p:sp>
      </p:grpSp>
      <p:grpSp>
        <p:nvGrpSpPr>
          <p:cNvPr id="42" name="Group 41"/>
          <p:cNvGrpSpPr/>
          <p:nvPr/>
        </p:nvGrpSpPr>
        <p:grpSpPr>
          <a:xfrm>
            <a:off x="19549959" y="28063346"/>
            <a:ext cx="12437560" cy="3714875"/>
            <a:chOff x="21961" y="1517976"/>
            <a:chExt cx="12437560" cy="3714875"/>
          </a:xfrm>
        </p:grpSpPr>
        <p:pic>
          <p:nvPicPr>
            <p:cNvPr id="43" name="Picture 42"/>
            <p:cNvPicPr/>
            <p:nvPr/>
          </p:nvPicPr>
          <p:blipFill>
            <a:blip r:embed="rId5">
              <a:extLst>
                <a:ext uri="{28A0092B-C50C-407E-A947-70E740481C1C}">
                  <a14:useLocalDpi xmlns:a14="http://schemas.microsoft.com/office/drawing/2010/main" val="0"/>
                </a:ext>
              </a:extLst>
            </a:blip>
            <a:stretch>
              <a:fillRect/>
            </a:stretch>
          </p:blipFill>
          <p:spPr>
            <a:xfrm>
              <a:off x="3005562" y="2137697"/>
              <a:ext cx="2725968" cy="2046170"/>
            </a:xfrm>
            <a:prstGeom prst="rect">
              <a:avLst/>
            </a:prstGeom>
          </p:spPr>
        </p:pic>
        <p:pic>
          <p:nvPicPr>
            <p:cNvPr id="44" name="Picture 43" descr="rrs_sample.jp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1961" y="2526734"/>
              <a:ext cx="1936192" cy="1452144"/>
            </a:xfrm>
            <a:prstGeom prst="rect">
              <a:avLst/>
            </a:prstGeom>
          </p:spPr>
        </p:pic>
        <p:sp>
          <p:nvSpPr>
            <p:cNvPr id="45" name="Rounded Rectangle 44"/>
            <p:cNvSpPr/>
            <p:nvPr/>
          </p:nvSpPr>
          <p:spPr>
            <a:xfrm>
              <a:off x="2711281" y="1517976"/>
              <a:ext cx="3268065" cy="3702004"/>
            </a:xfrm>
            <a:prstGeom prst="round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6" name="Rectangle 45"/>
            <p:cNvSpPr/>
            <p:nvPr/>
          </p:nvSpPr>
          <p:spPr>
            <a:xfrm>
              <a:off x="3968750" y="4243889"/>
              <a:ext cx="702720" cy="400110"/>
            </a:xfrm>
            <a:prstGeom prst="rect">
              <a:avLst/>
            </a:prstGeom>
          </p:spPr>
          <p:txBody>
            <a:bodyPr wrap="none">
              <a:spAutoFit/>
            </a:bodyPr>
            <a:lstStyle/>
            <a:p>
              <a:r>
                <a:rPr lang="en-US" sz="2000" dirty="0">
                  <a:latin typeface="Symbol" charset="0"/>
                </a:rPr>
                <a:t>m</a:t>
              </a:r>
              <a:r>
                <a:rPr lang="en-US" sz="2000" baseline="-25000" dirty="0">
                  <a:latin typeface="Arial" charset="0"/>
                </a:rPr>
                <a:t>i</a:t>
              </a:r>
              <a:r>
                <a:rPr lang="en-US" sz="2000" dirty="0">
                  <a:latin typeface="Arial" charset="0"/>
                </a:rPr>
                <a:t>, </a:t>
              </a:r>
              <a:r>
                <a:rPr lang="en-US" sz="2000" dirty="0">
                  <a:latin typeface="Symbol" charset="0"/>
                </a:rPr>
                <a:t>S</a:t>
              </a:r>
              <a:r>
                <a:rPr lang="en-US" sz="2000" baseline="-25000" dirty="0">
                  <a:latin typeface="Arial" charset="0"/>
                </a:rPr>
                <a:t>i</a:t>
              </a:r>
              <a:endParaRPr lang="en-US" sz="2000" dirty="0"/>
            </a:p>
          </p:txBody>
        </p:sp>
        <p:sp>
          <p:nvSpPr>
            <p:cNvPr id="47" name="TextBox 46"/>
            <p:cNvSpPr txBox="1"/>
            <p:nvPr/>
          </p:nvSpPr>
          <p:spPr>
            <a:xfrm>
              <a:off x="3206911" y="4832741"/>
              <a:ext cx="2483598" cy="400110"/>
            </a:xfrm>
            <a:prstGeom prst="rect">
              <a:avLst/>
            </a:prstGeom>
            <a:noFill/>
          </p:spPr>
          <p:txBody>
            <a:bodyPr wrap="none" rtlCol="0">
              <a:spAutoFit/>
            </a:bodyPr>
            <a:lstStyle/>
            <a:p>
              <a:r>
                <a:rPr lang="en-US" sz="2000" dirty="0" smtClean="0"/>
                <a:t>Membership Function</a:t>
              </a:r>
              <a:endParaRPr lang="en-US" sz="2000" dirty="0"/>
            </a:p>
          </p:txBody>
        </p:sp>
        <p:sp>
          <p:nvSpPr>
            <p:cNvPr id="48" name="Right Arrow 47"/>
            <p:cNvSpPr/>
            <p:nvPr/>
          </p:nvSpPr>
          <p:spPr>
            <a:xfrm>
              <a:off x="1958153" y="3035953"/>
              <a:ext cx="629220" cy="402728"/>
            </a:xfrm>
            <a:prstGeom prst="rightArrow">
              <a:avLst/>
            </a:prstGeom>
            <a:solidFill>
              <a:schemeClr val="accent3">
                <a:lumMod val="60000"/>
                <a:lumOff val="40000"/>
              </a:schemeClr>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 name="TextBox 48"/>
            <p:cNvSpPr txBox="1"/>
            <p:nvPr/>
          </p:nvSpPr>
          <p:spPr>
            <a:xfrm>
              <a:off x="171173" y="2012433"/>
              <a:ext cx="1810587" cy="400110"/>
            </a:xfrm>
            <a:prstGeom prst="rect">
              <a:avLst/>
            </a:prstGeom>
            <a:noFill/>
          </p:spPr>
          <p:txBody>
            <a:bodyPr wrap="none" rtlCol="0">
              <a:spAutoFit/>
            </a:bodyPr>
            <a:lstStyle/>
            <a:p>
              <a:r>
                <a:rPr lang="en-US" sz="2000" dirty="0" err="1" smtClean="0"/>
                <a:t>Rrs</a:t>
              </a:r>
              <a:r>
                <a:rPr lang="en-US" sz="2000" dirty="0" smtClean="0"/>
                <a:t> observation</a:t>
              </a:r>
              <a:endParaRPr lang="en-US" sz="2000" dirty="0"/>
            </a:p>
          </p:txBody>
        </p:sp>
        <p:sp>
          <p:nvSpPr>
            <p:cNvPr id="50" name="Right Arrow 49"/>
            <p:cNvSpPr/>
            <p:nvPr/>
          </p:nvSpPr>
          <p:spPr>
            <a:xfrm>
              <a:off x="6153042" y="3035953"/>
              <a:ext cx="629220" cy="402728"/>
            </a:xfrm>
            <a:prstGeom prst="rightArrow">
              <a:avLst/>
            </a:prstGeom>
            <a:solidFill>
              <a:schemeClr val="accent3">
                <a:lumMod val="60000"/>
                <a:lumOff val="40000"/>
              </a:schemeClr>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graphicFrame>
          <p:nvGraphicFramePr>
            <p:cNvPr id="51" name="Object 50"/>
            <p:cNvGraphicFramePr>
              <a:graphicFrameLocks noChangeAspect="1"/>
            </p:cNvGraphicFramePr>
            <p:nvPr>
              <p:extLst>
                <p:ext uri="{D42A27DB-BD31-4B8C-83A1-F6EECF244321}">
                  <p14:modId xmlns:p14="http://schemas.microsoft.com/office/powerpoint/2010/main" val="665467303"/>
                </p:ext>
              </p:extLst>
            </p:nvPr>
          </p:nvGraphicFramePr>
          <p:xfrm>
            <a:off x="6376221" y="1631537"/>
            <a:ext cx="6083300" cy="2997200"/>
          </p:xfrm>
          <a:graphic>
            <a:graphicData uri="http://schemas.openxmlformats.org/presentationml/2006/ole">
              <mc:AlternateContent xmlns:mc="http://schemas.openxmlformats.org/markup-compatibility/2006">
                <mc:Choice xmlns:v="urn:schemas-microsoft-com:vml" Requires="v">
                  <p:oleObj spid="_x0000_s1162" name="Document" r:id="rId18" imgW="6083300" imgH="2997200" progId="Word.Document.12">
                    <p:embed/>
                  </p:oleObj>
                </mc:Choice>
                <mc:Fallback>
                  <p:oleObj name="Document" r:id="rId18" imgW="6083300" imgH="2997200" progId="Word.Document.12">
                    <p:embed/>
                    <p:pic>
                      <p:nvPicPr>
                        <p:cNvPr id="0" name=""/>
                        <p:cNvPicPr/>
                        <p:nvPr/>
                      </p:nvPicPr>
                      <p:blipFill>
                        <a:blip r:embed="rId19"/>
                        <a:stretch>
                          <a:fillRect/>
                        </a:stretch>
                      </p:blipFill>
                      <p:spPr>
                        <a:xfrm>
                          <a:off x="6376221" y="1631537"/>
                          <a:ext cx="6083300" cy="2997200"/>
                        </a:xfrm>
                        <a:prstGeom prst="rect">
                          <a:avLst/>
                        </a:prstGeom>
                      </p:spPr>
                    </p:pic>
                  </p:oleObj>
                </mc:Fallback>
              </mc:AlternateContent>
            </a:graphicData>
          </a:graphic>
        </p:graphicFrame>
      </p:grpSp>
      <p:sp>
        <p:nvSpPr>
          <p:cNvPr id="16" name="Rectangle 15"/>
          <p:cNvSpPr/>
          <p:nvPr/>
        </p:nvSpPr>
        <p:spPr>
          <a:xfrm>
            <a:off x="10900276" y="26799751"/>
            <a:ext cx="17834641" cy="541150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TextBox 51"/>
          <p:cNvSpPr txBox="1"/>
          <p:nvPr/>
        </p:nvSpPr>
        <p:spPr>
          <a:xfrm>
            <a:off x="12158905" y="27832513"/>
            <a:ext cx="5715710" cy="461665"/>
          </a:xfrm>
          <a:prstGeom prst="rect">
            <a:avLst/>
          </a:prstGeom>
          <a:noFill/>
        </p:spPr>
        <p:txBody>
          <a:bodyPr wrap="square" rtlCol="0">
            <a:spAutoFit/>
          </a:bodyPr>
          <a:lstStyle/>
          <a:p>
            <a:r>
              <a:rPr lang="en-US" sz="2400" dirty="0" smtClean="0">
                <a:solidFill>
                  <a:srgbClr val="FF0000"/>
                </a:solidFill>
              </a:rPr>
              <a:t>Equation 1</a:t>
            </a:r>
            <a:r>
              <a:rPr lang="en-US" sz="2400" dirty="0" smtClean="0"/>
              <a:t>.   The Membership Function</a:t>
            </a:r>
            <a:endParaRPr lang="en-US" sz="2400" dirty="0"/>
          </a:p>
        </p:txBody>
      </p:sp>
      <p:pic>
        <p:nvPicPr>
          <p:cNvPr id="53" name="Picture 52" descr="secondary_wildcat_(vector_282).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7908823" y="558599"/>
            <a:ext cx="2080391" cy="1690318"/>
          </a:xfrm>
          <a:prstGeom prst="rect">
            <a:avLst/>
          </a:prstGeom>
        </p:spPr>
      </p:pic>
      <p:sp>
        <p:nvSpPr>
          <p:cNvPr id="54" name="TextBox 53"/>
          <p:cNvSpPr txBox="1"/>
          <p:nvPr/>
        </p:nvSpPr>
        <p:spPr>
          <a:xfrm>
            <a:off x="12122515" y="1701299"/>
            <a:ext cx="18857244" cy="2862322"/>
          </a:xfrm>
          <a:prstGeom prst="rect">
            <a:avLst/>
          </a:prstGeom>
          <a:noFill/>
        </p:spPr>
        <p:txBody>
          <a:bodyPr wrap="square" rtlCol="0">
            <a:spAutoFit/>
          </a:bodyPr>
          <a:lstStyle/>
          <a:p>
            <a:pPr algn="ctr"/>
            <a:r>
              <a:rPr lang="en-US" sz="3200" dirty="0" smtClean="0"/>
              <a:t>Timothy </a:t>
            </a:r>
            <a:r>
              <a:rPr lang="en-US" sz="3200" dirty="0" smtClean="0"/>
              <a:t>Moore</a:t>
            </a:r>
            <a:r>
              <a:rPr lang="en-US" sz="3200" baseline="30000" dirty="0" smtClean="0"/>
              <a:t>1</a:t>
            </a:r>
            <a:r>
              <a:rPr lang="en-US" sz="3200" dirty="0" smtClean="0"/>
              <a:t>, Colleen Mouw</a:t>
            </a:r>
            <a:r>
              <a:rPr lang="en-US" sz="3200" baseline="30000" dirty="0" smtClean="0"/>
              <a:t>2</a:t>
            </a:r>
            <a:r>
              <a:rPr lang="en-US" sz="3200" dirty="0" smtClean="0"/>
              <a:t>, James Sullivan</a:t>
            </a:r>
            <a:r>
              <a:rPr lang="en-US" sz="3200" baseline="30000" dirty="0" smtClean="0"/>
              <a:t>3</a:t>
            </a:r>
            <a:r>
              <a:rPr lang="en-US" sz="3200" dirty="0" smtClean="0"/>
              <a:t>, Mike Twardowski</a:t>
            </a:r>
            <a:r>
              <a:rPr lang="en-US" sz="3200" baseline="30000" dirty="0" smtClean="0"/>
              <a:t>3</a:t>
            </a:r>
            <a:r>
              <a:rPr lang="en-US" sz="3200" dirty="0" smtClean="0"/>
              <a:t>, and Shane Bradt</a:t>
            </a:r>
            <a:r>
              <a:rPr lang="en-US" sz="3200" baseline="30000" dirty="0" smtClean="0"/>
              <a:t>1</a:t>
            </a:r>
            <a:endParaRPr lang="en-US" sz="3200" baseline="30000" dirty="0" smtClean="0"/>
          </a:p>
          <a:p>
            <a:pPr algn="ctr"/>
            <a:r>
              <a:rPr lang="en-US" sz="2400" dirty="0" smtClean="0"/>
              <a:t>1 - Ocean </a:t>
            </a:r>
            <a:r>
              <a:rPr lang="en-US" sz="2400" dirty="0" smtClean="0"/>
              <a:t>Process Analysis </a:t>
            </a:r>
            <a:r>
              <a:rPr lang="en-US" sz="2400" dirty="0" smtClean="0"/>
              <a:t>Laboratory, University </a:t>
            </a:r>
            <a:r>
              <a:rPr lang="en-US" sz="2400" dirty="0" smtClean="0"/>
              <a:t>of New </a:t>
            </a:r>
            <a:r>
              <a:rPr lang="en-US" sz="2400" dirty="0" smtClean="0"/>
              <a:t>Hampshire, Durham</a:t>
            </a:r>
            <a:r>
              <a:rPr lang="en-US" sz="2400" dirty="0" smtClean="0"/>
              <a:t>, </a:t>
            </a:r>
            <a:r>
              <a:rPr lang="en-US" sz="2400" dirty="0" smtClean="0"/>
              <a:t>NH</a:t>
            </a:r>
          </a:p>
          <a:p>
            <a:pPr algn="ctr"/>
            <a:r>
              <a:rPr lang="en-US" sz="2400" dirty="0" smtClean="0"/>
              <a:t>2 - </a:t>
            </a:r>
            <a:r>
              <a:rPr lang="en-US" sz="2400" dirty="0" smtClean="0"/>
              <a:t> Dept. of Geological &amp; Mining Engineering &amp; Sciences, Michigan Technological University, MI</a:t>
            </a:r>
          </a:p>
          <a:p>
            <a:pPr algn="ctr"/>
            <a:r>
              <a:rPr lang="en-US" sz="2400" dirty="0" smtClean="0"/>
              <a:t>3 – Western Environmental Technologies Labs, Narragansett, RI</a:t>
            </a:r>
          </a:p>
          <a:p>
            <a:pPr algn="ctr"/>
            <a:endParaRPr lang="en-US" sz="2400" dirty="0" smtClean="0"/>
          </a:p>
          <a:p>
            <a:pPr algn="ctr"/>
            <a:r>
              <a:rPr lang="en-US" sz="2400" dirty="0" smtClean="0">
                <a:hlinkClick r:id="rId21"/>
              </a:rPr>
              <a:t>timothy.moore</a:t>
            </a:r>
            <a:r>
              <a:rPr lang="en-US" sz="2400" dirty="0" smtClean="0">
                <a:hlinkClick r:id="rId21"/>
              </a:rPr>
              <a:t>@</a:t>
            </a:r>
            <a:r>
              <a:rPr lang="en-US" sz="2400" dirty="0" smtClean="0">
                <a:hlinkClick r:id="rId21"/>
              </a:rPr>
              <a:t>unh.edu</a:t>
            </a:r>
            <a:endParaRPr lang="en-US" sz="2400" dirty="0" smtClean="0"/>
          </a:p>
          <a:p>
            <a:pPr algn="ctr"/>
            <a:endParaRPr lang="en-US" sz="2800" dirty="0" smtClean="0"/>
          </a:p>
        </p:txBody>
      </p:sp>
      <p:sp>
        <p:nvSpPr>
          <p:cNvPr id="55" name="TextBox 54"/>
          <p:cNvSpPr txBox="1"/>
          <p:nvPr/>
        </p:nvSpPr>
        <p:spPr>
          <a:xfrm>
            <a:off x="26502680" y="31403700"/>
            <a:ext cx="2424657" cy="584776"/>
          </a:xfrm>
          <a:prstGeom prst="rect">
            <a:avLst/>
          </a:prstGeom>
          <a:noFill/>
        </p:spPr>
        <p:txBody>
          <a:bodyPr wrap="square" rtlCol="0">
            <a:spAutoFit/>
          </a:bodyPr>
          <a:lstStyle/>
          <a:p>
            <a:r>
              <a:rPr lang="en-US" sz="1600" dirty="0" smtClean="0"/>
              <a:t>*membership sum not</a:t>
            </a:r>
          </a:p>
          <a:p>
            <a:r>
              <a:rPr lang="en-US" sz="1600" dirty="0" smtClean="0"/>
              <a:t>required to = 1.</a:t>
            </a:r>
            <a:endParaRPr lang="en-US" sz="1600" dirty="0"/>
          </a:p>
        </p:txBody>
      </p:sp>
      <p:sp>
        <p:nvSpPr>
          <p:cNvPr id="56" name="TextBox 55"/>
          <p:cNvSpPr txBox="1"/>
          <p:nvPr/>
        </p:nvSpPr>
        <p:spPr>
          <a:xfrm>
            <a:off x="31987519" y="31467876"/>
            <a:ext cx="10018645" cy="461665"/>
          </a:xfrm>
          <a:prstGeom prst="rect">
            <a:avLst/>
          </a:prstGeom>
          <a:noFill/>
        </p:spPr>
        <p:txBody>
          <a:bodyPr wrap="square" rtlCol="0">
            <a:spAutoFit/>
          </a:bodyPr>
          <a:lstStyle/>
          <a:p>
            <a:r>
              <a:rPr lang="en-US" sz="2400" dirty="0" smtClean="0"/>
              <a:t>Acknowledgment:  This work is funded by NIH/</a:t>
            </a:r>
            <a:r>
              <a:rPr lang="en-US" sz="2400" dirty="0"/>
              <a:t>NSF Grant R01 ES021929-</a:t>
            </a:r>
            <a:r>
              <a:rPr lang="en-US" sz="2400" dirty="0" smtClean="0"/>
              <a:t>02. </a:t>
            </a:r>
            <a:endParaRPr lang="en-US" sz="2400" dirty="0"/>
          </a:p>
        </p:txBody>
      </p:sp>
      <p:sp>
        <p:nvSpPr>
          <p:cNvPr id="57" name="TextBox 56"/>
          <p:cNvSpPr txBox="1"/>
          <p:nvPr/>
        </p:nvSpPr>
        <p:spPr>
          <a:xfrm>
            <a:off x="1518494" y="2344874"/>
            <a:ext cx="2851091" cy="954107"/>
          </a:xfrm>
          <a:prstGeom prst="rect">
            <a:avLst/>
          </a:prstGeom>
          <a:noFill/>
        </p:spPr>
        <p:txBody>
          <a:bodyPr wrap="square" rtlCol="0">
            <a:spAutoFit/>
          </a:bodyPr>
          <a:lstStyle/>
          <a:p>
            <a:r>
              <a:rPr lang="en-US" sz="2800" dirty="0" smtClean="0"/>
              <a:t>June 2 – 5, 2013</a:t>
            </a:r>
          </a:p>
          <a:p>
            <a:r>
              <a:rPr lang="en-US" sz="2800" dirty="0" smtClean="0"/>
              <a:t> </a:t>
            </a:r>
            <a:endParaRPr lang="en-US" sz="2800" dirty="0"/>
          </a:p>
        </p:txBody>
      </p:sp>
      <p:pic>
        <p:nvPicPr>
          <p:cNvPr id="58" name="Picture 57" descr="mtu_logo.tiff"/>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0557694" y="462642"/>
            <a:ext cx="3169228" cy="1882232"/>
          </a:xfrm>
          <a:prstGeom prst="rect">
            <a:avLst/>
          </a:prstGeom>
        </p:spPr>
      </p:pic>
      <p:pic>
        <p:nvPicPr>
          <p:cNvPr id="59" name="Picture 58" descr="wetlabs_logo.tiff"/>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8969480" y="2482229"/>
            <a:ext cx="3286830" cy="1047451"/>
          </a:xfrm>
          <a:prstGeom prst="rect">
            <a:avLst/>
          </a:prstGeom>
        </p:spPr>
      </p:pic>
    </p:spTree>
    <p:extLst>
      <p:ext uri="{BB962C8B-B14F-4D97-AF65-F5344CB8AC3E}">
        <p14:creationId xmlns:p14="http://schemas.microsoft.com/office/powerpoint/2010/main" val="154511289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12856</TotalTime>
  <Words>1243</Words>
  <Application>Microsoft Macintosh PowerPoint</Application>
  <PresentationFormat>Custom</PresentationFormat>
  <Paragraphs>63</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Office Theme</vt:lpstr>
      <vt:lpstr>Document</vt:lpstr>
      <vt:lpstr>Microsoft Word Document</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Moore</dc:creator>
  <cp:lastModifiedBy>Tim Moore</cp:lastModifiedBy>
  <cp:revision>40</cp:revision>
  <dcterms:created xsi:type="dcterms:W3CDTF">2013-05-16T15:38:17Z</dcterms:created>
  <dcterms:modified xsi:type="dcterms:W3CDTF">2013-05-30T11:27:50Z</dcterms:modified>
</cp:coreProperties>
</file>