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Default Extension="gif" ContentType="image/gi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407" autoAdjust="0"/>
    <p:restoredTop sz="94660"/>
  </p:normalViewPr>
  <p:slideViewPr>
    <p:cSldViewPr snapToObjects="1">
      <p:cViewPr>
        <p:scale>
          <a:sx n="16" d="100"/>
          <a:sy n="16" d="100"/>
        </p:scale>
        <p:origin x="-1160" y="-280"/>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603DBF3-7E4B-474D-92EB-F82F89C8F621}" type="datetimeFigureOut">
              <a:rPr lang="en-US" smtClean="0"/>
              <a:pPr/>
              <a:t>5/30/13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03DBF3-7E4B-474D-92EB-F82F89C8F621}" type="datetimeFigureOut">
              <a:rPr lang="en-US" smtClean="0"/>
              <a:pPr/>
              <a:t>5/30/13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03DBF3-7E4B-474D-92EB-F82F89C8F621}" type="datetimeFigureOut">
              <a:rPr lang="en-US" smtClean="0"/>
              <a:pPr/>
              <a:t>5/30/13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603DBF3-7E4B-474D-92EB-F82F89C8F621}" type="datetimeFigureOut">
              <a:rPr lang="en-US" smtClean="0"/>
              <a:pPr/>
              <a:t>5/30/13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603DBF3-7E4B-474D-92EB-F82F89C8F621}" type="datetimeFigureOut">
              <a:rPr lang="en-US" smtClean="0"/>
              <a:pPr/>
              <a:t>5/30/13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603DBF3-7E4B-474D-92EB-F82F89C8F621}" type="datetimeFigureOut">
              <a:rPr lang="en-US" smtClean="0"/>
              <a:pPr/>
              <a:t>5/30/13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03DBF3-7E4B-474D-92EB-F82F89C8F621}" type="datetimeFigureOut">
              <a:rPr lang="en-US" smtClean="0"/>
              <a:pPr/>
              <a:t>5/30/13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03DBF3-7E4B-474D-92EB-F82F89C8F621}" type="datetimeFigureOut">
              <a:rPr lang="en-US" smtClean="0"/>
              <a:pPr/>
              <a:t>5/30/13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03DBF3-7E4B-474D-92EB-F82F89C8F621}" type="datetimeFigureOut">
              <a:rPr lang="en-US" smtClean="0"/>
              <a:pPr/>
              <a:t>5/30/13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03DBF3-7E4B-474D-92EB-F82F89C8F621}" type="datetimeFigureOut">
              <a:rPr lang="en-US" smtClean="0"/>
              <a:pPr/>
              <a:t>5/30/13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03DBF3-7E4B-474D-92EB-F82F89C8F621}" type="datetimeFigureOut">
              <a:rPr lang="en-US" smtClean="0"/>
              <a:pPr/>
              <a:t>5/30/13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329530-23F2-7E47-9F37-B393EC2BD12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A603DBF3-7E4B-474D-92EB-F82F89C8F621}" type="datetimeFigureOut">
              <a:rPr lang="en-US" smtClean="0"/>
              <a:pPr/>
              <a:t>5/30/13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A329530-23F2-7E47-9F37-B393EC2BD12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gif"/><Relationship Id="rId8" Type="http://schemas.openxmlformats.org/officeDocument/2006/relationships/image" Target="../media/image7.jpeg"/><Relationship Id="rId9" Type="http://schemas.openxmlformats.org/officeDocument/2006/relationships/image" Target="../media/image8.jpeg"/><Relationship Id="rId10" Type="http://schemas.openxmlformats.org/officeDocument/2006/relationships/image" Target="../media/image9.jpeg"/><Relationship Id="rId11"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 name="Rectangle 35"/>
          <p:cNvSpPr/>
          <p:nvPr/>
        </p:nvSpPr>
        <p:spPr>
          <a:xfrm>
            <a:off x="31927800" y="4572000"/>
            <a:ext cx="10457917" cy="18075790"/>
          </a:xfrm>
          <a:prstGeom prst="rect">
            <a:avLst/>
          </a:prstGeom>
          <a:solidFill>
            <a:schemeClr val="tx2">
              <a:lumMod val="60000"/>
              <a:lumOff val="40000"/>
              <a:alpha val="29000"/>
            </a:schemeClr>
          </a:solidFill>
          <a:ln>
            <a:solidFill>
              <a:schemeClr val="tx2">
                <a:lumMod val="75000"/>
                <a:alpha val="5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Rectangle 31"/>
          <p:cNvSpPr/>
          <p:nvPr/>
        </p:nvSpPr>
        <p:spPr>
          <a:xfrm>
            <a:off x="1734083" y="4572000"/>
            <a:ext cx="10457917" cy="18075790"/>
          </a:xfrm>
          <a:prstGeom prst="rect">
            <a:avLst/>
          </a:prstGeom>
          <a:solidFill>
            <a:schemeClr val="tx2">
              <a:lumMod val="60000"/>
              <a:lumOff val="40000"/>
              <a:alpha val="29000"/>
            </a:schemeClr>
          </a:solidFill>
          <a:ln>
            <a:solidFill>
              <a:schemeClr val="tx2">
                <a:lumMod val="75000"/>
                <a:alpha val="5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TextBox 30"/>
          <p:cNvSpPr txBox="1"/>
          <p:nvPr/>
        </p:nvSpPr>
        <p:spPr>
          <a:xfrm>
            <a:off x="2971800" y="21183600"/>
            <a:ext cx="8405763" cy="1200329"/>
          </a:xfrm>
          <a:prstGeom prst="rect">
            <a:avLst/>
          </a:prstGeom>
          <a:noFill/>
        </p:spPr>
        <p:txBody>
          <a:bodyPr wrap="square" rtlCol="0">
            <a:spAutoFit/>
          </a:bodyPr>
          <a:lstStyle/>
          <a:p>
            <a:r>
              <a:rPr lang="en-US" sz="1800" b="1" i="1" dirty="0" smtClean="0"/>
              <a:t>Figure 1: </a:t>
            </a:r>
            <a:r>
              <a:rPr lang="en-US" sz="1800" i="1" dirty="0" smtClean="0"/>
              <a:t>Schools in urban areas were identified and included: RHAM, </a:t>
            </a:r>
            <a:r>
              <a:rPr lang="en-US" sz="1800" i="1" dirty="0" err="1" smtClean="0"/>
              <a:t>Monadnock</a:t>
            </a:r>
            <a:r>
              <a:rPr lang="en-US" sz="1800" i="1" dirty="0" smtClean="0"/>
              <a:t>, Morse. Five trees were analyzed from each location. This graph depicts the % average damage (</a:t>
            </a:r>
            <a:r>
              <a:rPr lang="en-US" sz="1800" i="1" dirty="0" err="1" smtClean="0"/>
              <a:t>chlorotic</a:t>
            </a:r>
            <a:r>
              <a:rPr lang="en-US" sz="1800" i="1" dirty="0" smtClean="0"/>
              <a:t> mottle and necrotic tips) by length. Overall, the average damage in rural areas is 5.3%.</a:t>
            </a:r>
            <a:endParaRPr lang="en-US" sz="1800" i="1" dirty="0"/>
          </a:p>
        </p:txBody>
      </p:sp>
      <p:sp>
        <p:nvSpPr>
          <p:cNvPr id="28" name="Rectangle 27"/>
          <p:cNvSpPr/>
          <p:nvPr/>
        </p:nvSpPr>
        <p:spPr>
          <a:xfrm>
            <a:off x="1734083" y="22876391"/>
            <a:ext cx="40556917" cy="9356209"/>
          </a:xfrm>
          <a:prstGeom prst="rect">
            <a:avLst/>
          </a:prstGeom>
          <a:solidFill>
            <a:schemeClr val="bg2">
              <a:lumMod val="90000"/>
              <a:alpha val="9000"/>
            </a:schemeClr>
          </a:solidFill>
          <a:ln>
            <a:solidFill>
              <a:schemeClr val="bg2">
                <a:lumMod val="50000"/>
                <a:alpha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p:cNvSpPr/>
          <p:nvPr/>
        </p:nvSpPr>
        <p:spPr>
          <a:xfrm>
            <a:off x="13106400" y="4953000"/>
            <a:ext cx="18001818" cy="9109978"/>
          </a:xfrm>
          <a:prstGeom prst="rect">
            <a:avLst/>
          </a:prstGeom>
          <a:solidFill>
            <a:schemeClr val="bg2">
              <a:lumMod val="90000"/>
              <a:alpha val="9000"/>
            </a:schemeClr>
          </a:solidFill>
          <a:ln>
            <a:solidFill>
              <a:schemeClr val="bg2">
                <a:lumMod val="50000"/>
                <a:alpha val="4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Screen Shot 2013-05-29 at 9.27.50 AM.png"/>
          <p:cNvPicPr>
            <a:picLocks noChangeAspect="1"/>
          </p:cNvPicPr>
          <p:nvPr/>
        </p:nvPicPr>
        <p:blipFill>
          <a:blip r:embed="rId2"/>
          <a:stretch>
            <a:fillRect/>
          </a:stretch>
        </p:blipFill>
        <p:spPr>
          <a:xfrm>
            <a:off x="2667000" y="6934200"/>
            <a:ext cx="8514459" cy="6401947"/>
          </a:xfrm>
          <a:prstGeom prst="rect">
            <a:avLst/>
          </a:prstGeom>
          <a:ln>
            <a:solidFill>
              <a:schemeClr val="bg1">
                <a:lumMod val="65000"/>
              </a:schemeClr>
            </a:solidFill>
          </a:ln>
        </p:spPr>
      </p:pic>
      <p:pic>
        <p:nvPicPr>
          <p:cNvPr id="5" name="Picture 4" descr="Screen Shot 2013-05-29 at 9.25.59 AM.png"/>
          <p:cNvPicPr>
            <a:picLocks noChangeAspect="1"/>
          </p:cNvPicPr>
          <p:nvPr/>
        </p:nvPicPr>
        <p:blipFill>
          <a:blip r:embed="rId3"/>
          <a:stretch>
            <a:fillRect/>
          </a:stretch>
        </p:blipFill>
        <p:spPr>
          <a:xfrm>
            <a:off x="2819400" y="14706600"/>
            <a:ext cx="8280761" cy="6479005"/>
          </a:xfrm>
          <a:prstGeom prst="rect">
            <a:avLst/>
          </a:prstGeom>
          <a:ln>
            <a:solidFill>
              <a:schemeClr val="tx1">
                <a:lumMod val="50000"/>
                <a:lumOff val="50000"/>
              </a:schemeClr>
            </a:solidFill>
          </a:ln>
        </p:spPr>
      </p:pic>
      <p:sp>
        <p:nvSpPr>
          <p:cNvPr id="8" name="TextBox 7"/>
          <p:cNvSpPr txBox="1"/>
          <p:nvPr/>
        </p:nvSpPr>
        <p:spPr>
          <a:xfrm>
            <a:off x="2895600" y="13335000"/>
            <a:ext cx="8405763" cy="1200329"/>
          </a:xfrm>
          <a:prstGeom prst="rect">
            <a:avLst/>
          </a:prstGeom>
          <a:noFill/>
        </p:spPr>
        <p:txBody>
          <a:bodyPr wrap="square" rtlCol="0">
            <a:spAutoFit/>
          </a:bodyPr>
          <a:lstStyle/>
          <a:p>
            <a:r>
              <a:rPr lang="en-US" sz="1800" b="1" i="1" dirty="0" smtClean="0"/>
              <a:t>Figure 1: </a:t>
            </a:r>
            <a:r>
              <a:rPr lang="en-US" sz="1800" i="1" dirty="0" smtClean="0"/>
              <a:t>Schools in rural areas were identified and included: Gilmanton, Hanson, Lyme, and </a:t>
            </a:r>
            <a:r>
              <a:rPr lang="en-US" sz="1800" i="1" dirty="0" err="1" smtClean="0"/>
              <a:t>Sant</a:t>
            </a:r>
            <a:r>
              <a:rPr lang="en-US" sz="1800" i="1" dirty="0" smtClean="0"/>
              <a:t> </a:t>
            </a:r>
            <a:r>
              <a:rPr lang="en-US" sz="1800" i="1" dirty="0" err="1" smtClean="0"/>
              <a:t>Bani</a:t>
            </a:r>
            <a:r>
              <a:rPr lang="en-US" sz="1800" i="1" dirty="0" smtClean="0"/>
              <a:t>. Five trees were analyzed from each location. This graph depicts the % average damage (</a:t>
            </a:r>
            <a:r>
              <a:rPr lang="en-US" sz="1800" i="1" dirty="0" err="1" smtClean="0"/>
              <a:t>chlorotic</a:t>
            </a:r>
            <a:r>
              <a:rPr lang="en-US" sz="1800" i="1" dirty="0" smtClean="0"/>
              <a:t> mottle and necrotic tips) by length. Overall, the average damage in rural areas is 6%.</a:t>
            </a:r>
            <a:endParaRPr lang="en-US" sz="1800" i="1" dirty="0"/>
          </a:p>
        </p:txBody>
      </p:sp>
      <p:sp>
        <p:nvSpPr>
          <p:cNvPr id="10" name="TextBox 9"/>
          <p:cNvSpPr txBox="1"/>
          <p:nvPr/>
        </p:nvSpPr>
        <p:spPr>
          <a:xfrm>
            <a:off x="7696200" y="461189"/>
            <a:ext cx="28478289" cy="2739211"/>
          </a:xfrm>
          <a:prstGeom prst="rect">
            <a:avLst/>
          </a:prstGeom>
          <a:noFill/>
        </p:spPr>
        <p:txBody>
          <a:bodyPr wrap="square" rtlCol="0">
            <a:spAutoFit/>
          </a:bodyPr>
          <a:lstStyle/>
          <a:p>
            <a:pPr algn="ctr"/>
            <a:r>
              <a:rPr lang="en-US" dirty="0" smtClean="0"/>
              <a:t>How do dimensions and location </a:t>
            </a:r>
          </a:p>
          <a:p>
            <a:pPr algn="ctr"/>
            <a:r>
              <a:rPr lang="en-US" dirty="0" smtClean="0"/>
              <a:t>affect the levels of ozone damage in Eastern White Pine trees?</a:t>
            </a:r>
            <a:endParaRPr lang="en-US" dirty="0"/>
          </a:p>
        </p:txBody>
      </p:sp>
      <p:sp>
        <p:nvSpPr>
          <p:cNvPr id="12" name="TextBox 11"/>
          <p:cNvSpPr txBox="1"/>
          <p:nvPr/>
        </p:nvSpPr>
        <p:spPr>
          <a:xfrm>
            <a:off x="2667000" y="4648200"/>
            <a:ext cx="9455784" cy="2169825"/>
          </a:xfrm>
          <a:prstGeom prst="rect">
            <a:avLst/>
          </a:prstGeom>
          <a:noFill/>
        </p:spPr>
        <p:txBody>
          <a:bodyPr wrap="square" rtlCol="0">
            <a:spAutoFit/>
          </a:bodyPr>
          <a:lstStyle/>
          <a:p>
            <a:r>
              <a:rPr lang="en-US" sz="5500" dirty="0" smtClean="0"/>
              <a:t>A study in location</a:t>
            </a:r>
          </a:p>
          <a:p>
            <a:r>
              <a:rPr lang="en-US" sz="4000" dirty="0" smtClean="0"/>
              <a:t>Rural trees will have less damage because of the lower levels of pollution in rural areas.</a:t>
            </a:r>
            <a:endParaRPr lang="en-US" sz="4000" dirty="0"/>
          </a:p>
        </p:txBody>
      </p:sp>
      <p:sp>
        <p:nvSpPr>
          <p:cNvPr id="13" name="TextBox 12"/>
          <p:cNvSpPr txBox="1"/>
          <p:nvPr/>
        </p:nvSpPr>
        <p:spPr>
          <a:xfrm>
            <a:off x="32744619" y="4572000"/>
            <a:ext cx="9774981" cy="2169825"/>
          </a:xfrm>
          <a:prstGeom prst="rect">
            <a:avLst/>
          </a:prstGeom>
          <a:noFill/>
        </p:spPr>
        <p:txBody>
          <a:bodyPr wrap="square" rtlCol="0">
            <a:spAutoFit/>
          </a:bodyPr>
          <a:lstStyle/>
          <a:p>
            <a:r>
              <a:rPr lang="en-US" sz="5500" dirty="0" smtClean="0"/>
              <a:t>A study in dimensions</a:t>
            </a:r>
          </a:p>
          <a:p>
            <a:r>
              <a:rPr lang="en-US" sz="4000" dirty="0" smtClean="0"/>
              <a:t>Tree proportionality (DBH/tree height) will affect the amount of ozone damage. </a:t>
            </a:r>
            <a:endParaRPr lang="en-US" sz="4000" dirty="0"/>
          </a:p>
        </p:txBody>
      </p:sp>
      <p:pic>
        <p:nvPicPr>
          <p:cNvPr id="11" name="Picture 10" descr="Screen Shot 2013-05-29 at 5.06.58 PM.png"/>
          <p:cNvPicPr>
            <a:picLocks noChangeAspect="1"/>
          </p:cNvPicPr>
          <p:nvPr/>
        </p:nvPicPr>
        <p:blipFill>
          <a:blip r:embed="rId4"/>
          <a:stretch>
            <a:fillRect/>
          </a:stretch>
        </p:blipFill>
        <p:spPr>
          <a:xfrm>
            <a:off x="32820819" y="15011400"/>
            <a:ext cx="8704714" cy="6084963"/>
          </a:xfrm>
          <a:prstGeom prst="rect">
            <a:avLst/>
          </a:prstGeom>
          <a:ln>
            <a:solidFill>
              <a:schemeClr val="tx1">
                <a:lumMod val="50000"/>
                <a:lumOff val="50000"/>
              </a:schemeClr>
            </a:solidFill>
          </a:ln>
        </p:spPr>
      </p:pic>
      <p:pic>
        <p:nvPicPr>
          <p:cNvPr id="14" name="Picture 13" descr="Screen Shot 2013-05-29 at 5.07.25 PM.png"/>
          <p:cNvPicPr>
            <a:picLocks noChangeAspect="1"/>
          </p:cNvPicPr>
          <p:nvPr/>
        </p:nvPicPr>
        <p:blipFill>
          <a:blip r:embed="rId5"/>
          <a:stretch>
            <a:fillRect/>
          </a:stretch>
        </p:blipFill>
        <p:spPr>
          <a:xfrm>
            <a:off x="32744619" y="6858000"/>
            <a:ext cx="8897010" cy="6523672"/>
          </a:xfrm>
          <a:prstGeom prst="rect">
            <a:avLst/>
          </a:prstGeom>
          <a:ln>
            <a:solidFill>
              <a:schemeClr val="tx1">
                <a:lumMod val="50000"/>
                <a:lumOff val="50000"/>
              </a:schemeClr>
            </a:solidFill>
          </a:ln>
        </p:spPr>
      </p:pic>
      <p:sp>
        <p:nvSpPr>
          <p:cNvPr id="15" name="TextBox 14"/>
          <p:cNvSpPr txBox="1"/>
          <p:nvPr/>
        </p:nvSpPr>
        <p:spPr>
          <a:xfrm>
            <a:off x="14293530" y="5378232"/>
            <a:ext cx="16110270" cy="8032968"/>
          </a:xfrm>
          <a:prstGeom prst="rect">
            <a:avLst/>
          </a:prstGeom>
          <a:noFill/>
        </p:spPr>
        <p:txBody>
          <a:bodyPr wrap="square" rtlCol="0">
            <a:spAutoFit/>
          </a:bodyPr>
          <a:lstStyle/>
          <a:p>
            <a:r>
              <a:rPr lang="en-US" sz="3600" b="1" dirty="0" smtClean="0"/>
              <a:t>Introduction: </a:t>
            </a:r>
            <a:endParaRPr lang="en-US" sz="3200" dirty="0" smtClean="0"/>
          </a:p>
          <a:p>
            <a:r>
              <a:rPr lang="en-US" sz="3200" dirty="0" smtClean="0"/>
              <a:t>There are two types of ozone. The first is a barrier around the earth that protects us from the sun’s harmful rays. The second is called “Ground Level Ozone”. This type can cause severe lung damage if someone is overexposed to it. This is the type of ozone monitored by the Environmental Protection Agency. In different areas there are different levels of ozone, but on average there is more ozone in rural areas rather than urban. </a:t>
            </a:r>
          </a:p>
          <a:p>
            <a:endParaRPr lang="en-US" sz="3200" dirty="0" smtClean="0"/>
          </a:p>
          <a:p>
            <a:r>
              <a:rPr lang="en-US" sz="3200" dirty="0" smtClean="0"/>
              <a:t>Ground level ozone is a chemical reaction that enters through the stomata, the trees passageway for vapor water, carbon dioxide, oxygen and then begins to slowly kill the tree by causing tip necrosis, dead tips, and </a:t>
            </a:r>
            <a:r>
              <a:rPr lang="en-US" sz="3200" dirty="0" err="1" smtClean="0"/>
              <a:t>chlorotic</a:t>
            </a:r>
            <a:r>
              <a:rPr lang="en-US" sz="3200" dirty="0" smtClean="0"/>
              <a:t> mottle, colored spots, but does it take more or less ozone to hurt a tree if it is tall, short, wide, or thin?</a:t>
            </a:r>
          </a:p>
          <a:p>
            <a:endParaRPr lang="en-US" sz="3200" dirty="0" smtClean="0"/>
          </a:p>
          <a:p>
            <a:r>
              <a:rPr lang="en-US" sz="3200" dirty="0" smtClean="0"/>
              <a:t>No matter where a tree is it is affected by ozone. Although, can a tree hold more ozone depending on its attributes? If there were a tall (more than 33.3 meters tall) and wide (120 centimeters and above) Eastern White Pine tree would it take in more ozone than if there were a short ( less than 24.2 meters tall), thin (90 centimeters and less) Eastern White Pine tree? </a:t>
            </a:r>
          </a:p>
        </p:txBody>
      </p:sp>
      <p:sp>
        <p:nvSpPr>
          <p:cNvPr id="16" name="TextBox 15"/>
          <p:cNvSpPr txBox="1"/>
          <p:nvPr/>
        </p:nvSpPr>
        <p:spPr>
          <a:xfrm>
            <a:off x="2398736" y="23047700"/>
            <a:ext cx="39054064" cy="8956300"/>
          </a:xfrm>
          <a:prstGeom prst="rect">
            <a:avLst/>
          </a:prstGeom>
          <a:noFill/>
        </p:spPr>
        <p:txBody>
          <a:bodyPr wrap="square" rtlCol="0">
            <a:spAutoFit/>
          </a:bodyPr>
          <a:lstStyle/>
          <a:p>
            <a:r>
              <a:rPr lang="en-US" sz="3600" b="1" dirty="0" smtClean="0"/>
              <a:t>Conclusion:</a:t>
            </a:r>
          </a:p>
          <a:p>
            <a:r>
              <a:rPr lang="en-US" sz="3600" dirty="0" smtClean="0"/>
              <a:t>From our two studies, we conclude that older trees have more damage from ground level ozone, and this damage is apparent regardless of whether the tree is in a rural environment or an urban one. This is likely because the older trees have sustained more damage over time, regardless of their setting. </a:t>
            </a:r>
          </a:p>
          <a:p>
            <a:endParaRPr lang="en-US" sz="3600" dirty="0" smtClean="0"/>
          </a:p>
          <a:p>
            <a:r>
              <a:rPr lang="en-US" sz="3600" dirty="0" smtClean="0"/>
              <a:t>In our study of tree locations, we determined that there is not a significant difference between the amount of ozone damage on rural versus urban trees </a:t>
            </a:r>
            <a:r>
              <a:rPr lang="en-US" sz="3600" i="1" dirty="0" smtClean="0"/>
              <a:t>(Fig. 1 and 2)</a:t>
            </a:r>
            <a:r>
              <a:rPr lang="en-US" sz="3600" dirty="0" smtClean="0"/>
              <a:t>. Our data shows a 0.7% difference, which includes outliers, and we believe this to be relatively insignificant. Additionally, we saw no significant distinction between north and south sides of any tree. We speculate that this could be caused by one of two reasons. It could either be dispersed uniformly throughout the </a:t>
            </a:r>
            <a:r>
              <a:rPr lang="en-US" sz="3600" dirty="0" err="1" smtClean="0"/>
              <a:t>region(s</a:t>
            </a:r>
            <a:r>
              <a:rPr lang="en-US" sz="3600" dirty="0" smtClean="0"/>
              <a:t>), perhaps by the wind, or it may be that there are elements in urban areas that cancel out a lot of the ozone, without which there would be a drastic difference in ozone damage levels, and there isn’t as large of a quantity of these elements in rural areas.</a:t>
            </a:r>
          </a:p>
          <a:p>
            <a:endParaRPr lang="en-US" sz="3600" dirty="0" smtClean="0"/>
          </a:p>
          <a:p>
            <a:r>
              <a:rPr lang="en-US" sz="3600" dirty="0" smtClean="0"/>
              <a:t>In our study of tree dimensions, there was a clear relationship between the size of the tree, measured as the ratio of width over height, and the percent ozone damage </a:t>
            </a:r>
            <a:r>
              <a:rPr lang="en-US" sz="3600" i="1" dirty="0" smtClean="0"/>
              <a:t>(Fig. 3 and 4)</a:t>
            </a:r>
            <a:r>
              <a:rPr lang="en-US" sz="3600" dirty="0" smtClean="0"/>
              <a:t>. Looking at the damage, you can tell that the bigger the ratio the more damage it contains. We believe that the ratio is a surrogate for the age of the tree, and that the older the tree is, the weaker it’s defense system is, and it’s been exposed to ozone for a longer period of time. Also, from the graphs it appears the the amount of damage it has taken in in the past may increase the potential for damage to new needles in the future.     </a:t>
            </a:r>
          </a:p>
          <a:p>
            <a:endParaRPr lang="en-US" sz="3600" dirty="0" smtClean="0"/>
          </a:p>
          <a:p>
            <a:r>
              <a:rPr lang="en-US" sz="3600" dirty="0" smtClean="0"/>
              <a:t>In summary, while variables such as age, height, and width are correlated with differences in degree of ozone damage, location of the trees is not. We would suggest additional research to be conducted to determine whether it’s really the age of the tree, or the dimensions which is correlated with the degree of damage. Also, follow up research for the study on location would be to identify factors in urban areas that may reduce ozone, and/or expand the geographical range to include the southeast states, or the entire US.</a:t>
            </a:r>
            <a:endParaRPr lang="en-US" sz="3600" dirty="0"/>
          </a:p>
        </p:txBody>
      </p:sp>
      <p:cxnSp>
        <p:nvCxnSpPr>
          <p:cNvPr id="18" name="Straight Connector 17"/>
          <p:cNvCxnSpPr/>
          <p:nvPr/>
        </p:nvCxnSpPr>
        <p:spPr>
          <a:xfrm>
            <a:off x="1179536" y="4272883"/>
            <a:ext cx="41806854" cy="1588"/>
          </a:xfrm>
          <a:prstGeom prst="line">
            <a:avLst/>
          </a:prstGeom>
        </p:spPr>
        <p:style>
          <a:lnRef idx="2">
            <a:schemeClr val="accent1"/>
          </a:lnRef>
          <a:fillRef idx="0">
            <a:schemeClr val="accent1"/>
          </a:fillRef>
          <a:effectRef idx="1">
            <a:schemeClr val="accent1"/>
          </a:effectRef>
          <a:fontRef idx="minor">
            <a:schemeClr val="tx1"/>
          </a:fontRef>
        </p:style>
      </p:cxnSp>
      <p:pic>
        <p:nvPicPr>
          <p:cNvPr id="21" name="Picture 20"/>
          <p:cNvPicPr>
            <a:picLocks noChangeAspect="1"/>
          </p:cNvPicPr>
          <p:nvPr/>
        </p:nvPicPr>
        <p:blipFill>
          <a:blip r:embed="rId6"/>
          <a:srcRect t="28800" b="32400"/>
          <a:stretch>
            <a:fillRect/>
          </a:stretch>
        </p:blipFill>
        <p:spPr>
          <a:xfrm>
            <a:off x="1734083" y="1371600"/>
            <a:ext cx="5276317" cy="2047218"/>
          </a:xfrm>
          <a:prstGeom prst="rect">
            <a:avLst/>
          </a:prstGeom>
        </p:spPr>
      </p:pic>
      <p:sp>
        <p:nvSpPr>
          <p:cNvPr id="22" name="Rectangle 21"/>
          <p:cNvSpPr/>
          <p:nvPr/>
        </p:nvSpPr>
        <p:spPr>
          <a:xfrm>
            <a:off x="13544982" y="2971800"/>
            <a:ext cx="16858818" cy="1015663"/>
          </a:xfrm>
          <a:prstGeom prst="rect">
            <a:avLst/>
          </a:prstGeom>
        </p:spPr>
        <p:txBody>
          <a:bodyPr wrap="square">
            <a:spAutoFit/>
          </a:bodyPr>
          <a:lstStyle/>
          <a:p>
            <a:r>
              <a:rPr lang="en-US" sz="6000" dirty="0" err="1" smtClean="0"/>
              <a:t>J.Applebaum</a:t>
            </a:r>
            <a:r>
              <a:rPr lang="en-US" sz="6000" dirty="0" smtClean="0"/>
              <a:t>, C. </a:t>
            </a:r>
            <a:r>
              <a:rPr lang="en-US" sz="6000" dirty="0" err="1" smtClean="0"/>
              <a:t>Bascome</a:t>
            </a:r>
            <a:r>
              <a:rPr lang="en-US" sz="6000" dirty="0" smtClean="0"/>
              <a:t>-Duong, J. Elliot, J. Ramadan</a:t>
            </a:r>
            <a:endParaRPr lang="en-US" sz="6000" dirty="0"/>
          </a:p>
        </p:txBody>
      </p:sp>
      <p:pic>
        <p:nvPicPr>
          <p:cNvPr id="24" name="Picture 23" descr="clocktowerlogo.gif"/>
          <p:cNvPicPr>
            <a:picLocks noChangeAspect="1"/>
          </p:cNvPicPr>
          <p:nvPr/>
        </p:nvPicPr>
        <p:blipFill>
          <a:blip r:embed="rId7" cstate="print"/>
          <a:stretch>
            <a:fillRect/>
          </a:stretch>
        </p:blipFill>
        <p:spPr>
          <a:xfrm>
            <a:off x="36205756" y="1219200"/>
            <a:ext cx="1894243" cy="1991874"/>
          </a:xfrm>
          <a:prstGeom prst="rect">
            <a:avLst/>
          </a:prstGeom>
        </p:spPr>
      </p:pic>
      <p:sp>
        <p:nvSpPr>
          <p:cNvPr id="25" name="TextBox 24"/>
          <p:cNvSpPr txBox="1"/>
          <p:nvPr/>
        </p:nvSpPr>
        <p:spPr>
          <a:xfrm>
            <a:off x="38376141" y="1812322"/>
            <a:ext cx="4753059" cy="1446550"/>
          </a:xfrm>
          <a:prstGeom prst="rect">
            <a:avLst/>
          </a:prstGeom>
          <a:noFill/>
        </p:spPr>
        <p:txBody>
          <a:bodyPr wrap="square" rtlCol="0">
            <a:spAutoFit/>
          </a:bodyPr>
          <a:lstStyle/>
          <a:p>
            <a:r>
              <a:rPr lang="en-US" sz="4400" dirty="0" smtClean="0">
                <a:latin typeface="Times New Roman" pitchFamily="18" charset="0"/>
                <a:cs typeface="Times New Roman" pitchFamily="18" charset="0"/>
              </a:rPr>
              <a:t>University of </a:t>
            </a:r>
          </a:p>
          <a:p>
            <a:r>
              <a:rPr lang="en-US" sz="4400" dirty="0" smtClean="0">
                <a:latin typeface="Times New Roman" pitchFamily="18" charset="0"/>
                <a:cs typeface="Times New Roman" pitchFamily="18" charset="0"/>
              </a:rPr>
              <a:t>New Hampshire</a:t>
            </a:r>
            <a:endParaRPr lang="en-US" sz="4400" dirty="0">
              <a:latin typeface="Times New Roman" pitchFamily="18" charset="0"/>
              <a:cs typeface="Times New Roman" pitchFamily="18" charset="0"/>
            </a:endParaRPr>
          </a:p>
        </p:txBody>
      </p:sp>
      <p:sp>
        <p:nvSpPr>
          <p:cNvPr id="34" name="TextBox 33"/>
          <p:cNvSpPr txBox="1"/>
          <p:nvPr/>
        </p:nvSpPr>
        <p:spPr>
          <a:xfrm>
            <a:off x="33025656" y="13457872"/>
            <a:ext cx="8405763" cy="1477328"/>
          </a:xfrm>
          <a:prstGeom prst="rect">
            <a:avLst/>
          </a:prstGeom>
          <a:noFill/>
        </p:spPr>
        <p:txBody>
          <a:bodyPr wrap="square" rtlCol="0">
            <a:spAutoFit/>
          </a:bodyPr>
          <a:lstStyle/>
          <a:p>
            <a:r>
              <a:rPr lang="en-US" sz="1800" b="1" i="1" dirty="0" smtClean="0"/>
              <a:t>Figure 3: </a:t>
            </a:r>
            <a:r>
              <a:rPr lang="en-US" sz="1800" i="1" dirty="0" smtClean="0"/>
              <a:t>All schools with available data were utilized. Five trees were analyzed from each location. This graph depicts the % average damage (</a:t>
            </a:r>
            <a:r>
              <a:rPr lang="en-US" sz="1800" i="1" dirty="0" err="1" smtClean="0"/>
              <a:t>chlorotic</a:t>
            </a:r>
            <a:r>
              <a:rPr lang="en-US" sz="1800" i="1" dirty="0" smtClean="0"/>
              <a:t> mottle and necrotic tips) on the North side of the trees by length vs. proportion (DBH/tree height). As tree proportion increases (width increases more than height) there is increasing damage (positive correlation). </a:t>
            </a:r>
            <a:endParaRPr lang="en-US" sz="1800" i="1" dirty="0"/>
          </a:p>
        </p:txBody>
      </p:sp>
      <p:sp>
        <p:nvSpPr>
          <p:cNvPr id="35" name="TextBox 34"/>
          <p:cNvSpPr txBox="1"/>
          <p:nvPr/>
        </p:nvSpPr>
        <p:spPr>
          <a:xfrm>
            <a:off x="33025656" y="21107400"/>
            <a:ext cx="8405763" cy="1477328"/>
          </a:xfrm>
          <a:prstGeom prst="rect">
            <a:avLst/>
          </a:prstGeom>
          <a:noFill/>
        </p:spPr>
        <p:txBody>
          <a:bodyPr wrap="square" rtlCol="0">
            <a:spAutoFit/>
          </a:bodyPr>
          <a:lstStyle/>
          <a:p>
            <a:r>
              <a:rPr lang="en-US" sz="1800" b="1" i="1" dirty="0" smtClean="0"/>
              <a:t>Figure 4: </a:t>
            </a:r>
            <a:r>
              <a:rPr lang="en-US" sz="1800" i="1" dirty="0" smtClean="0"/>
              <a:t>All schools with available data were utilized. Five trees were analyzed from each location. This graph depicts the % average damage (</a:t>
            </a:r>
            <a:r>
              <a:rPr lang="en-US" sz="1800" i="1" dirty="0" err="1" smtClean="0"/>
              <a:t>chlorotic</a:t>
            </a:r>
            <a:r>
              <a:rPr lang="en-US" sz="1800" i="1" dirty="0" smtClean="0"/>
              <a:t> mottle and necrotic tips) on the South side of the trees by length vs. proportion (DBH/tree height). As tree proportion increases (width increases more than height) there is increasing damage (positive correlation). This correlation is slightly less dramatic than that of Figure 3. </a:t>
            </a:r>
            <a:endParaRPr lang="en-US" sz="1800" i="1" dirty="0"/>
          </a:p>
        </p:txBody>
      </p:sp>
      <p:sp>
        <p:nvSpPr>
          <p:cNvPr id="37" name="Rectangle 36"/>
          <p:cNvSpPr/>
          <p:nvPr/>
        </p:nvSpPr>
        <p:spPr>
          <a:xfrm>
            <a:off x="13106400" y="14535329"/>
            <a:ext cx="18001818" cy="7848600"/>
          </a:xfrm>
          <a:prstGeom prst="rect">
            <a:avLst/>
          </a:prstGeom>
          <a:solidFill>
            <a:schemeClr val="bg1">
              <a:lumMod val="85000"/>
            </a:schemeClr>
          </a:solidFill>
          <a:ln>
            <a:solidFill>
              <a:schemeClr val="bg1">
                <a:lumMod val="6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Rectangle 43"/>
          <p:cNvSpPr/>
          <p:nvPr/>
        </p:nvSpPr>
        <p:spPr>
          <a:xfrm>
            <a:off x="13487400" y="15925800"/>
            <a:ext cx="5428818" cy="4724400"/>
          </a:xfrm>
          <a:prstGeom prst="rect">
            <a:avLst/>
          </a:prstGeom>
          <a:solidFill>
            <a:schemeClr val="tx2">
              <a:lumMod val="60000"/>
              <a:lumOff val="40000"/>
              <a:alpha val="18000"/>
            </a:schemeClr>
          </a:solidFill>
          <a:ln>
            <a:solidFill>
              <a:schemeClr val="tx2">
                <a:lumMod val="60000"/>
                <a:lumOff val="40000"/>
                <a:alpha val="71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9" name="Picture 38" descr="P1000896.JPG"/>
          <p:cNvPicPr>
            <a:picLocks noChangeAspect="1"/>
          </p:cNvPicPr>
          <p:nvPr/>
        </p:nvPicPr>
        <p:blipFill>
          <a:blip r:embed="rId8"/>
          <a:stretch>
            <a:fillRect/>
          </a:stretch>
        </p:blipFill>
        <p:spPr>
          <a:xfrm>
            <a:off x="13773583" y="16078200"/>
            <a:ext cx="4876799" cy="3657600"/>
          </a:xfrm>
          <a:prstGeom prst="rect">
            <a:avLst/>
          </a:prstGeom>
        </p:spPr>
      </p:pic>
      <p:sp>
        <p:nvSpPr>
          <p:cNvPr id="47" name="Rectangle 46"/>
          <p:cNvSpPr/>
          <p:nvPr/>
        </p:nvSpPr>
        <p:spPr>
          <a:xfrm>
            <a:off x="25222200" y="15925800"/>
            <a:ext cx="5428818" cy="4724400"/>
          </a:xfrm>
          <a:prstGeom prst="rect">
            <a:avLst/>
          </a:prstGeom>
          <a:solidFill>
            <a:schemeClr val="tx2">
              <a:lumMod val="60000"/>
              <a:lumOff val="40000"/>
              <a:alpha val="18000"/>
            </a:schemeClr>
          </a:solidFill>
          <a:ln>
            <a:solidFill>
              <a:schemeClr val="tx2">
                <a:lumMod val="60000"/>
                <a:lumOff val="40000"/>
                <a:alpha val="71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0" name="Picture 39" descr="P1000892.JPG"/>
          <p:cNvPicPr>
            <a:picLocks noChangeAspect="1"/>
          </p:cNvPicPr>
          <p:nvPr/>
        </p:nvPicPr>
        <p:blipFill>
          <a:blip r:embed="rId9"/>
          <a:stretch>
            <a:fillRect/>
          </a:stretch>
        </p:blipFill>
        <p:spPr>
          <a:xfrm>
            <a:off x="25527000" y="16078200"/>
            <a:ext cx="4876800" cy="3657600"/>
          </a:xfrm>
          <a:prstGeom prst="rect">
            <a:avLst/>
          </a:prstGeom>
        </p:spPr>
      </p:pic>
      <p:sp>
        <p:nvSpPr>
          <p:cNvPr id="45" name="Rectangle 44"/>
          <p:cNvSpPr/>
          <p:nvPr/>
        </p:nvSpPr>
        <p:spPr>
          <a:xfrm>
            <a:off x="19354800" y="14706600"/>
            <a:ext cx="5428818" cy="4724400"/>
          </a:xfrm>
          <a:prstGeom prst="rect">
            <a:avLst/>
          </a:prstGeom>
          <a:solidFill>
            <a:schemeClr val="tx2">
              <a:lumMod val="60000"/>
              <a:lumOff val="40000"/>
              <a:alpha val="18000"/>
            </a:schemeClr>
          </a:solidFill>
          <a:ln>
            <a:solidFill>
              <a:schemeClr val="tx2">
                <a:lumMod val="60000"/>
                <a:lumOff val="40000"/>
                <a:alpha val="71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1" name="Picture 40" descr="P1000887.JPG"/>
          <p:cNvPicPr>
            <a:picLocks noChangeAspect="1"/>
          </p:cNvPicPr>
          <p:nvPr/>
        </p:nvPicPr>
        <p:blipFill>
          <a:blip r:embed="rId10"/>
          <a:stretch>
            <a:fillRect/>
          </a:stretch>
        </p:blipFill>
        <p:spPr>
          <a:xfrm>
            <a:off x="19659600" y="14935200"/>
            <a:ext cx="4876800" cy="3657600"/>
          </a:xfrm>
          <a:prstGeom prst="rect">
            <a:avLst/>
          </a:prstGeom>
        </p:spPr>
      </p:pic>
      <p:sp>
        <p:nvSpPr>
          <p:cNvPr id="49" name="Rectangle 48"/>
          <p:cNvSpPr/>
          <p:nvPr/>
        </p:nvSpPr>
        <p:spPr>
          <a:xfrm>
            <a:off x="19354800" y="19659600"/>
            <a:ext cx="5428818" cy="2514600"/>
          </a:xfrm>
          <a:prstGeom prst="rect">
            <a:avLst/>
          </a:prstGeom>
          <a:solidFill>
            <a:schemeClr val="tx2">
              <a:lumMod val="60000"/>
              <a:lumOff val="40000"/>
              <a:alpha val="18000"/>
            </a:schemeClr>
          </a:solidFill>
          <a:ln>
            <a:solidFill>
              <a:schemeClr val="tx2">
                <a:lumMod val="60000"/>
                <a:lumOff val="40000"/>
                <a:alpha val="71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2" name="Picture 41" descr="images-2.jpeg"/>
          <p:cNvPicPr>
            <a:picLocks noChangeAspect="1"/>
          </p:cNvPicPr>
          <p:nvPr/>
        </p:nvPicPr>
        <p:blipFill>
          <a:blip r:embed="rId11"/>
          <a:stretch>
            <a:fillRect/>
          </a:stretch>
        </p:blipFill>
        <p:spPr>
          <a:xfrm>
            <a:off x="19662648" y="19803156"/>
            <a:ext cx="4873752" cy="1837644"/>
          </a:xfrm>
          <a:prstGeom prst="rect">
            <a:avLst/>
          </a:prstGeom>
        </p:spPr>
      </p:pic>
      <p:sp>
        <p:nvSpPr>
          <p:cNvPr id="50" name="TextBox 49"/>
          <p:cNvSpPr txBox="1"/>
          <p:nvPr/>
        </p:nvSpPr>
        <p:spPr>
          <a:xfrm>
            <a:off x="13773583" y="19803156"/>
            <a:ext cx="4876799" cy="584776"/>
          </a:xfrm>
          <a:prstGeom prst="rect">
            <a:avLst/>
          </a:prstGeom>
          <a:noFill/>
        </p:spPr>
        <p:txBody>
          <a:bodyPr wrap="square" rtlCol="0">
            <a:spAutoFit/>
          </a:bodyPr>
          <a:lstStyle/>
          <a:p>
            <a:pPr algn="ctr"/>
            <a:r>
              <a:rPr lang="en-US" sz="1600" i="1" dirty="0" smtClean="0"/>
              <a:t>Students gather around to collect data, after taking the core sample from an Eastern White Pine. </a:t>
            </a:r>
            <a:endParaRPr lang="en-US" sz="1600" i="1" dirty="0"/>
          </a:p>
        </p:txBody>
      </p:sp>
      <p:sp>
        <p:nvSpPr>
          <p:cNvPr id="51" name="TextBox 50"/>
          <p:cNvSpPr txBox="1"/>
          <p:nvPr/>
        </p:nvSpPr>
        <p:spPr>
          <a:xfrm>
            <a:off x="19659600" y="18592800"/>
            <a:ext cx="4876799" cy="584776"/>
          </a:xfrm>
          <a:prstGeom prst="rect">
            <a:avLst/>
          </a:prstGeom>
          <a:noFill/>
        </p:spPr>
        <p:txBody>
          <a:bodyPr wrap="square" rtlCol="0">
            <a:spAutoFit/>
          </a:bodyPr>
          <a:lstStyle/>
          <a:p>
            <a:pPr algn="ctr"/>
            <a:r>
              <a:rPr lang="en-US" sz="1600" i="1" dirty="0" smtClean="0"/>
              <a:t>Students walk along an urban street, heading to the plot where their Easter White Pines reside. </a:t>
            </a:r>
            <a:endParaRPr lang="en-US" sz="1600" i="1" dirty="0"/>
          </a:p>
        </p:txBody>
      </p:sp>
      <p:sp>
        <p:nvSpPr>
          <p:cNvPr id="52" name="TextBox 51"/>
          <p:cNvSpPr txBox="1"/>
          <p:nvPr/>
        </p:nvSpPr>
        <p:spPr>
          <a:xfrm>
            <a:off x="19662648" y="21589424"/>
            <a:ext cx="4876799" cy="584776"/>
          </a:xfrm>
          <a:prstGeom prst="rect">
            <a:avLst/>
          </a:prstGeom>
          <a:noFill/>
        </p:spPr>
        <p:txBody>
          <a:bodyPr wrap="square" rtlCol="0">
            <a:spAutoFit/>
          </a:bodyPr>
          <a:lstStyle/>
          <a:p>
            <a:pPr algn="ctr"/>
            <a:r>
              <a:rPr lang="en-US" sz="1600" i="1" dirty="0" smtClean="0"/>
              <a:t>These pine needles have necrotic tips, one of the main symptoms of ozone damage. </a:t>
            </a:r>
            <a:endParaRPr lang="en-US" sz="1600" i="1" dirty="0"/>
          </a:p>
        </p:txBody>
      </p:sp>
      <p:sp>
        <p:nvSpPr>
          <p:cNvPr id="53" name="TextBox 52"/>
          <p:cNvSpPr txBox="1"/>
          <p:nvPr/>
        </p:nvSpPr>
        <p:spPr>
          <a:xfrm>
            <a:off x="25527001" y="19735800"/>
            <a:ext cx="4876799" cy="584776"/>
          </a:xfrm>
          <a:prstGeom prst="rect">
            <a:avLst/>
          </a:prstGeom>
          <a:noFill/>
        </p:spPr>
        <p:txBody>
          <a:bodyPr wrap="square" rtlCol="0">
            <a:spAutoFit/>
          </a:bodyPr>
          <a:lstStyle/>
          <a:p>
            <a:pPr algn="ctr"/>
            <a:r>
              <a:rPr lang="en-US" sz="1600" i="1" dirty="0" smtClean="0"/>
              <a:t>Students record their data and observations during their experiments in carbonless lab notebooks. </a:t>
            </a:r>
            <a:endParaRPr lang="en-US" sz="1600" i="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250</TotalTime>
  <Words>1099</Words>
  <Application>Microsoft Macintosh PowerPoint</Application>
  <PresentationFormat>Custom</PresentationFormat>
  <Paragraphs>31</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fiske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julia applebaum</dc:creator>
  <cp:lastModifiedBy>Stephanie Kinkel</cp:lastModifiedBy>
  <cp:revision>9</cp:revision>
  <dcterms:created xsi:type="dcterms:W3CDTF">2013-05-30T15:56:18Z</dcterms:created>
  <dcterms:modified xsi:type="dcterms:W3CDTF">2013-05-30T15:56:37Z</dcterms:modified>
</cp:coreProperties>
</file>