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84048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showGuides="1">
      <p:cViewPr>
        <p:scale>
          <a:sx n="59" d="100"/>
          <a:sy n="59" d="100"/>
        </p:scale>
        <p:origin x="-264" y="9104"/>
      </p:cViewPr>
      <p:guideLst>
        <p:guide orient="horz" pos="14180"/>
        <p:guide orient="horz" pos="23851"/>
        <p:guide orient="horz" pos="3220"/>
        <p:guide orient="horz" pos="5419"/>
        <p:guide orient="horz" pos="20096"/>
        <p:guide pos="12090"/>
        <p:guide pos="514"/>
        <p:guide pos="19141"/>
        <p:guide pos="27217"/>
        <p:guide pos="11167"/>
        <p:guide pos="113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304631-7CEF-2A41-A967-A4FB1358487B}" type="datetimeFigureOut">
              <a:rPr lang="en-US" smtClean="0"/>
              <a:t>6/3/13</a:t>
            </a:fld>
            <a:endParaRPr lang="en-US"/>
          </a:p>
        </p:txBody>
      </p:sp>
      <p:sp>
        <p:nvSpPr>
          <p:cNvPr id="4" name="Slide Image Placeholder 3"/>
          <p:cNvSpPr>
            <a:spLocks noGrp="1" noRot="1" noChangeAspect="1"/>
          </p:cNvSpPr>
          <p:nvPr>
            <p:ph type="sldImg" idx="2"/>
          </p:nvPr>
        </p:nvSpPr>
        <p:spPr>
          <a:xfrm>
            <a:off x="1470025" y="685800"/>
            <a:ext cx="39179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66F22B-EB60-5844-98FD-BAA150C83E7B}" type="slidenum">
              <a:rPr lang="en-US" smtClean="0"/>
              <a:t>‹#›</a:t>
            </a:fld>
            <a:endParaRPr lang="en-US"/>
          </a:p>
        </p:txBody>
      </p:sp>
    </p:spTree>
    <p:extLst>
      <p:ext uri="{BB962C8B-B14F-4D97-AF65-F5344CB8AC3E}">
        <p14:creationId xmlns:p14="http://schemas.microsoft.com/office/powerpoint/2010/main" val="6113126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0025" y="685800"/>
            <a:ext cx="39179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66F22B-EB60-5844-98FD-BAA150C83E7B}" type="slidenum">
              <a:rPr lang="en-US" smtClean="0"/>
              <a:t>1</a:t>
            </a:fld>
            <a:endParaRPr lang="en-US"/>
          </a:p>
        </p:txBody>
      </p:sp>
    </p:spTree>
    <p:extLst>
      <p:ext uri="{BB962C8B-B14F-4D97-AF65-F5344CB8AC3E}">
        <p14:creationId xmlns:p14="http://schemas.microsoft.com/office/powerpoint/2010/main" val="1777919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1930382"/>
            <a:ext cx="3730752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21762720"/>
            <a:ext cx="30723840" cy="981456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6/3/13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917411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6/3/13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24627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4678642"/>
            <a:ext cx="37307520" cy="762762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6277597"/>
            <a:ext cx="37307520" cy="840104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BF58DE-E13B-2546-8B99-8BF31C60E0FD}" type="datetimeFigureOut">
              <a:rPr lang="en-US" smtClean="0"/>
              <a:t>6/3/13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3375693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3" y="43009821"/>
            <a:ext cx="94442280" cy="12165965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3" y="43009821"/>
            <a:ext cx="94442280" cy="12165965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BBF58DE-E13B-2546-8B99-8BF31C60E0FD}" type="datetimeFigureOut">
              <a:rPr lang="en-US" smtClean="0"/>
              <a:t>6/3/13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796252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537972"/>
            <a:ext cx="3950208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8596633"/>
            <a:ext cx="19392902" cy="358266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2179301"/>
            <a:ext cx="19392902" cy="2212721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8596633"/>
            <a:ext cx="19400520" cy="358266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3" y="12179301"/>
            <a:ext cx="19400520" cy="2212721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BF58DE-E13B-2546-8B99-8BF31C60E0FD}" type="datetimeFigureOut">
              <a:rPr lang="en-US" smtClean="0"/>
              <a:t>6/3/13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997764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BF58DE-E13B-2546-8B99-8BF31C60E0FD}" type="datetimeFigureOut">
              <a:rPr lang="en-US" smtClean="0"/>
              <a:t>6/3/13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750531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BF58DE-E13B-2546-8B99-8BF31C60E0FD}" type="datetimeFigureOut">
              <a:rPr lang="en-US" smtClean="0"/>
              <a:t>6/3/13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731845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529080"/>
            <a:ext cx="14439902" cy="650748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529085"/>
            <a:ext cx="24536400" cy="3277743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8036565"/>
            <a:ext cx="14439902" cy="2626995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F58DE-E13B-2546-8B99-8BF31C60E0FD}" type="datetimeFigureOut">
              <a:rPr lang="en-US" smtClean="0"/>
              <a:t>6/3/13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882708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6883361"/>
            <a:ext cx="26334720" cy="317373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3431540"/>
            <a:ext cx="26334720" cy="2304288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30057093"/>
            <a:ext cx="26334720" cy="450722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F58DE-E13B-2546-8B99-8BF31C60E0FD}" type="datetimeFigureOut">
              <a:rPr lang="en-US" smtClean="0"/>
              <a:t>6/3/13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3523632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6/3/13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472211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7378701"/>
            <a:ext cx="47404018" cy="15729077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7378701"/>
            <a:ext cx="141480542" cy="15729077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6/3/13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402746978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537972"/>
            <a:ext cx="39502080" cy="64008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8961125"/>
            <a:ext cx="39502080" cy="2534539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5595562"/>
            <a:ext cx="10241280" cy="20447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CBBF58DE-E13B-2546-8B99-8BF31C60E0FD}" type="datetimeFigureOut">
              <a:rPr lang="en-US" smtClean="0"/>
              <a:t>6/3/13</a:t>
            </a:fld>
            <a:endParaRPr lang="en-US"/>
          </a:p>
        </p:txBody>
      </p:sp>
      <p:sp>
        <p:nvSpPr>
          <p:cNvPr id="5" name="Footer Placeholder 4"/>
          <p:cNvSpPr>
            <a:spLocks noGrp="1"/>
          </p:cNvSpPr>
          <p:nvPr>
            <p:ph type="ftr" sz="quarter" idx="3"/>
          </p:nvPr>
        </p:nvSpPr>
        <p:spPr>
          <a:xfrm>
            <a:off x="14996160" y="35595562"/>
            <a:ext cx="13898880" cy="20447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5595562"/>
            <a:ext cx="10241280" cy="20447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A1FC216D-9607-8241-9A1E-4A74AA25BFFC}" type="slidenum">
              <a:rPr lang="en-US" smtClean="0"/>
              <a:t>‹#›</a:t>
            </a:fld>
            <a:endParaRPr lang="en-US"/>
          </a:p>
        </p:txBody>
      </p:sp>
    </p:spTree>
    <p:extLst>
      <p:ext uri="{BB962C8B-B14F-4D97-AF65-F5344CB8AC3E}">
        <p14:creationId xmlns:p14="http://schemas.microsoft.com/office/powerpoint/2010/main" val="3370258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jpeg"/><Relationship Id="rId20" Type="http://schemas.openxmlformats.org/officeDocument/2006/relationships/image" Target="../media/image16.jpeg"/><Relationship Id="rId21" Type="http://schemas.openxmlformats.org/officeDocument/2006/relationships/image" Target="../media/image17.jpeg"/><Relationship Id="rId22" Type="http://schemas.openxmlformats.org/officeDocument/2006/relationships/image" Target="../media/image18.jpeg"/><Relationship Id="rId23" Type="http://schemas.openxmlformats.org/officeDocument/2006/relationships/image" Target="../media/image19.jpeg"/><Relationship Id="rId24" Type="http://schemas.openxmlformats.org/officeDocument/2006/relationships/image" Target="../media/image20.jpeg"/><Relationship Id="rId25" Type="http://schemas.openxmlformats.org/officeDocument/2006/relationships/image" Target="../media/image21.jpeg"/><Relationship Id="rId26" Type="http://schemas.openxmlformats.org/officeDocument/2006/relationships/image" Target="../media/image22.jpeg"/><Relationship Id="rId27" Type="http://schemas.openxmlformats.org/officeDocument/2006/relationships/image" Target="../media/image23.jpeg"/><Relationship Id="rId28" Type="http://schemas.openxmlformats.org/officeDocument/2006/relationships/image" Target="../media/image24.png"/><Relationship Id="rId10" Type="http://schemas.openxmlformats.org/officeDocument/2006/relationships/image" Target="../media/image6.jpeg"/><Relationship Id="rId11" Type="http://schemas.openxmlformats.org/officeDocument/2006/relationships/image" Target="../media/image7.jpeg"/><Relationship Id="rId12" Type="http://schemas.openxmlformats.org/officeDocument/2006/relationships/image" Target="../media/image8.jpeg"/><Relationship Id="rId13" Type="http://schemas.openxmlformats.org/officeDocument/2006/relationships/image" Target="../media/image9.jpeg"/><Relationship Id="rId14" Type="http://schemas.openxmlformats.org/officeDocument/2006/relationships/image" Target="../media/image10.jpeg"/><Relationship Id="rId15" Type="http://schemas.openxmlformats.org/officeDocument/2006/relationships/image" Target="../media/image11.jpeg"/><Relationship Id="rId16" Type="http://schemas.openxmlformats.org/officeDocument/2006/relationships/image" Target="../media/image12.jpeg"/><Relationship Id="rId17" Type="http://schemas.openxmlformats.org/officeDocument/2006/relationships/image" Target="../media/image13.jpeg"/><Relationship Id="rId18" Type="http://schemas.openxmlformats.org/officeDocument/2006/relationships/image" Target="../media/image14.jpeg"/><Relationship Id="rId19"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image" Target="../media/image3.jpg"/><Relationship Id="rId6" Type="http://schemas.openxmlformats.org/officeDocument/2006/relationships/image" Target="../media/image4.jpeg"/><Relationship Id="rId7" Type="http://schemas.microsoft.com/office/2007/relationships/hdphoto" Target="../media/hdphoto1.wdp"/><Relationship Id="rId8" Type="http://schemas.openxmlformats.org/officeDocument/2006/relationships/hyperlink" Target="http://glovis.usgs.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a:grpSpLocks noChangeAspect="1"/>
          </p:cNvGrpSpPr>
          <p:nvPr/>
        </p:nvGrpSpPr>
        <p:grpSpPr>
          <a:xfrm>
            <a:off x="18545759" y="13123195"/>
            <a:ext cx="8830227" cy="10972800"/>
            <a:chOff x="-21637585" y="2650098"/>
            <a:chExt cx="24640391" cy="30619157"/>
          </a:xfrm>
        </p:grpSpPr>
        <p:pic>
          <p:nvPicPr>
            <p:cNvPr id="19" name="Picture 18" descr="ABS_vel_hourly_mean_31Jul_12Aug_PROFILE2_FAST.jp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1637585" y="2650098"/>
              <a:ext cx="14603269" cy="30619157"/>
            </a:xfrm>
            <a:prstGeom prst="rect">
              <a:avLst/>
            </a:prstGeom>
          </p:spPr>
        </p:pic>
        <p:pic>
          <p:nvPicPr>
            <p:cNvPr id="20" name="Picture 19" descr="ABS_vel_hourly_mean_31Jul_12Aug_PROFILE1_SLOW.jp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279672" y="2650098"/>
              <a:ext cx="10282478" cy="30619157"/>
            </a:xfrm>
            <a:prstGeom prst="rect">
              <a:avLst/>
            </a:prstGeom>
          </p:spPr>
        </p:pic>
      </p:grpSp>
      <p:sp>
        <p:nvSpPr>
          <p:cNvPr id="188" name="TextBox 187"/>
          <p:cNvSpPr txBox="1"/>
          <p:nvPr/>
        </p:nvSpPr>
        <p:spPr>
          <a:xfrm>
            <a:off x="857853" y="31446531"/>
            <a:ext cx="10959231" cy="5601534"/>
          </a:xfrm>
          <a:prstGeom prst="rect">
            <a:avLst/>
          </a:prstGeom>
          <a:noFill/>
        </p:spPr>
        <p:txBody>
          <a:bodyPr wrap="square" rtlCol="0">
            <a:spAutoFit/>
          </a:bodyPr>
          <a:lstStyle/>
          <a:p>
            <a:r>
              <a:rPr lang="en-US" sz="3200" b="1" u="sng" dirty="0" smtClean="0"/>
              <a:t>Data Acquisition and Processing</a:t>
            </a:r>
            <a:endParaRPr lang="en-US" sz="3200" b="1" u="sng" dirty="0"/>
          </a:p>
          <a:p>
            <a:endParaRPr lang="en-US" sz="1800" dirty="0" smtClean="0"/>
          </a:p>
          <a:p>
            <a:pPr marL="457200" indent="-457200">
              <a:buFont typeface="Arial"/>
              <a:buChar char="•"/>
            </a:pPr>
            <a:r>
              <a:rPr lang="en-US" sz="2800" dirty="0" smtClean="0"/>
              <a:t>GPRI-II imaged the glacier and peripheral ice at 3-minute intervals</a:t>
            </a:r>
          </a:p>
          <a:p>
            <a:pPr marL="457200" indent="-457200">
              <a:buFont typeface="Arial"/>
              <a:buChar char="•"/>
            </a:pPr>
            <a:r>
              <a:rPr lang="en-US" sz="2800" dirty="0" smtClean="0"/>
              <a:t>Gamma’s Differential Interferometry and Geocoding Software (DIFF/GEO) was used to </a:t>
            </a:r>
            <a:r>
              <a:rPr lang="en-US" sz="2800" dirty="0"/>
              <a:t>generate </a:t>
            </a:r>
            <a:r>
              <a:rPr lang="en-US" sz="2800" dirty="0" smtClean="0"/>
              <a:t>backscatter intensity images </a:t>
            </a:r>
            <a:r>
              <a:rPr lang="en-US" sz="2800" dirty="0"/>
              <a:t>(figure 2</a:t>
            </a:r>
            <a:r>
              <a:rPr lang="en-US" sz="2800" dirty="0" smtClean="0"/>
              <a:t>), differential </a:t>
            </a:r>
            <a:r>
              <a:rPr lang="en-US" sz="2800" dirty="0"/>
              <a:t>interferograms (figure 3</a:t>
            </a:r>
            <a:r>
              <a:rPr lang="en-US" sz="2800" dirty="0" smtClean="0"/>
              <a:t>), and unwrap (calculate true phase offset – e.g. figure 5) from the radar’s Single Look Complex (SLC) data; Image multi-looking and adaptive spectral filters were used to reduce phase noise.  </a:t>
            </a:r>
          </a:p>
          <a:p>
            <a:pPr marL="457200" indent="-457200">
              <a:buFont typeface="Arial"/>
              <a:buChar char="•"/>
            </a:pPr>
            <a:r>
              <a:rPr lang="en-US" sz="2800" dirty="0" smtClean="0"/>
              <a:t>Once unwrapped, images were pulled into MATLAB® for data analysis and image displays</a:t>
            </a:r>
          </a:p>
          <a:p>
            <a:pPr marL="457200" indent="-457200">
              <a:buFont typeface="Arial"/>
              <a:buChar char="•"/>
            </a:pPr>
            <a:r>
              <a:rPr lang="en-US" sz="2800" dirty="0"/>
              <a:t>2π integer unwrapping errors were accounted for using a statistical approach </a:t>
            </a:r>
            <a:r>
              <a:rPr lang="en-US" sz="2800" dirty="0" smtClean="0"/>
              <a:t>(figure 4) </a:t>
            </a:r>
            <a:r>
              <a:rPr lang="en-US" sz="2800" dirty="0"/>
              <a:t>and corrected</a:t>
            </a:r>
            <a:r>
              <a:rPr lang="en-US" sz="2800" dirty="0" smtClean="0"/>
              <a:t>.</a:t>
            </a:r>
          </a:p>
        </p:txBody>
      </p:sp>
      <p:sp>
        <p:nvSpPr>
          <p:cNvPr id="4" name="TextBox 3"/>
          <p:cNvSpPr txBox="1"/>
          <p:nvPr/>
        </p:nvSpPr>
        <p:spPr>
          <a:xfrm>
            <a:off x="884036" y="6628001"/>
            <a:ext cx="17037935" cy="4893648"/>
          </a:xfrm>
          <a:prstGeom prst="rect">
            <a:avLst/>
          </a:prstGeom>
          <a:noFill/>
        </p:spPr>
        <p:txBody>
          <a:bodyPr wrap="square" rtlCol="0">
            <a:spAutoFit/>
          </a:bodyPr>
          <a:lstStyle/>
          <a:p>
            <a:r>
              <a:rPr lang="en-US" sz="2600" dirty="0" smtClean="0"/>
              <a:t>Many </a:t>
            </a:r>
            <a:r>
              <a:rPr lang="en-US" sz="2600" dirty="0"/>
              <a:t>tidewater glaciers have experienced rapid change over the last decade.  Increases in velocity, enhanced thinning, and retreat of the calving fronts have increased Greenland’s contribution to sea level.  Improving our understanding of the mechanisms related to terminus stability for these glaciers would seem important, but observations of short-term variability are difficult.  Here we present observations made with a pair of ground based portable radar interferometers (GPRI) during a two-week deployment along Jakobshavn Isbrae during which we were able to observe the glacier flow response to the tide and multiple calving events.  The range (~16 km) and fast acquisition time (3 minutes) of the GPRI allowed collection of thousands of interferograms showing ice flow in the lower 10+ kilometers of the glacier, as well as patterns of displacement in the pro-glacial ice mélange which covers the fjord. Our data show that of the ~12 different calving events observed only one produced a significant (~33%) increase in velocity that persisted for several days.  The ice mélange response to calving varied spatially with the location of those events along the calving face.  In addition, we were able to map the spatial extent and amplitude of the ice flow response to the tidal cycle for the lower glacier.  These measurements are one way to probe controls on ice flow in the lower reach of a large tidewater glacier</a:t>
            </a:r>
            <a:r>
              <a:rPr lang="en-US" sz="2600" dirty="0" smtClean="0"/>
              <a:t>.</a:t>
            </a:r>
            <a:endParaRPr lang="en-US" sz="2600" dirty="0"/>
          </a:p>
        </p:txBody>
      </p:sp>
      <p:sp>
        <p:nvSpPr>
          <p:cNvPr id="5" name="TextBox 4"/>
          <p:cNvSpPr txBox="1"/>
          <p:nvPr/>
        </p:nvSpPr>
        <p:spPr>
          <a:xfrm>
            <a:off x="884036" y="5672392"/>
            <a:ext cx="16864470" cy="800072"/>
          </a:xfrm>
          <a:prstGeom prst="rect">
            <a:avLst/>
          </a:prstGeom>
          <a:solidFill>
            <a:srgbClr val="0000FF"/>
          </a:solidFill>
        </p:spPr>
        <p:txBody>
          <a:bodyPr wrap="square" lIns="91287" tIns="45647" rIns="91287" bIns="45647" rtlCol="0">
            <a:spAutoFit/>
          </a:bodyPr>
          <a:lstStyle/>
          <a:p>
            <a:pPr algn="ctr"/>
            <a:r>
              <a:rPr lang="en-US" sz="4600" dirty="0">
                <a:solidFill>
                  <a:srgbClr val="FFFFFF"/>
                </a:solidFill>
              </a:rPr>
              <a:t>ABSTRACT</a:t>
            </a:r>
          </a:p>
        </p:txBody>
      </p:sp>
      <p:sp>
        <p:nvSpPr>
          <p:cNvPr id="13" name="Title 1"/>
          <p:cNvSpPr txBox="1">
            <a:spLocks/>
          </p:cNvSpPr>
          <p:nvPr/>
        </p:nvSpPr>
        <p:spPr>
          <a:xfrm>
            <a:off x="857853" y="571947"/>
            <a:ext cx="42264321" cy="4834768"/>
          </a:xfrm>
          <a:prstGeom prst="rect">
            <a:avLst/>
          </a:prstGeom>
          <a:solidFill>
            <a:srgbClr val="0000FF"/>
          </a:solidFill>
        </p:spPr>
        <p:txBody>
          <a:bodyPr vert="horz" lIns="438912" tIns="219456" rIns="438912" bIns="219456" rtlCol="0" anchor="ctr">
            <a:normAutofit fontScale="97500"/>
          </a:bodyPr>
          <a:lstStyle>
            <a:lvl1pPr algn="ctr" defTabSz="2194560" rtl="0" eaLnBrk="1" latinLnBrk="0" hangingPunct="1">
              <a:spcBef>
                <a:spcPct val="0"/>
              </a:spcBef>
              <a:buNone/>
              <a:defRPr sz="21100" kern="1200">
                <a:solidFill>
                  <a:schemeClr val="tx1"/>
                </a:solidFill>
                <a:latin typeface="+mj-lt"/>
                <a:ea typeface="+mj-ea"/>
                <a:cs typeface="+mj-cs"/>
              </a:defRPr>
            </a:lvl1pPr>
          </a:lstStyle>
          <a:p>
            <a:r>
              <a:rPr lang="en-US" sz="7400" b="1" dirty="0" smtClean="0">
                <a:solidFill>
                  <a:schemeClr val="bg1"/>
                </a:solidFill>
              </a:rPr>
              <a:t>Glacier-Ocean Interactions on Short Timescales: can observations of tidal and calving </a:t>
            </a:r>
          </a:p>
          <a:p>
            <a:r>
              <a:rPr lang="en-US" sz="7400" b="1" dirty="0" smtClean="0">
                <a:solidFill>
                  <a:schemeClr val="bg1"/>
                </a:solidFill>
              </a:rPr>
              <a:t>impacts on near-terminus ice flow inform us about controls on terminus stability?</a:t>
            </a:r>
            <a:r>
              <a:rPr lang="en-US" sz="7400" dirty="0" smtClean="0">
                <a:solidFill>
                  <a:schemeClr val="bg1"/>
                </a:solidFill>
              </a:rPr>
              <a:t/>
            </a:r>
            <a:br>
              <a:rPr lang="en-US" sz="7400" dirty="0" smtClean="0">
                <a:solidFill>
                  <a:schemeClr val="bg1"/>
                </a:solidFill>
              </a:rPr>
            </a:br>
            <a:r>
              <a:rPr lang="en-US" sz="3000" dirty="0" smtClean="0">
                <a:solidFill>
                  <a:srgbClr val="FFFFFF"/>
                </a:solidFill>
              </a:rPr>
              <a:t> </a:t>
            </a:r>
            <a:br>
              <a:rPr lang="en-US" sz="3000" dirty="0" smtClean="0">
                <a:solidFill>
                  <a:srgbClr val="FFFFFF"/>
                </a:solidFill>
              </a:rPr>
            </a:br>
            <a:r>
              <a:rPr lang="en-US" sz="3700" b="1" dirty="0" smtClean="0">
                <a:solidFill>
                  <a:schemeClr val="bg1"/>
                </a:solidFill>
              </a:rPr>
              <a:t>Ryan Cassotto</a:t>
            </a:r>
            <a:r>
              <a:rPr lang="en-US" sz="3700" b="1" baseline="30000" dirty="0" smtClean="0">
                <a:solidFill>
                  <a:schemeClr val="bg1"/>
                </a:solidFill>
              </a:rPr>
              <a:t>1 </a:t>
            </a:r>
            <a:r>
              <a:rPr lang="en-US" sz="3700" i="1" dirty="0" smtClean="0">
                <a:solidFill>
                  <a:schemeClr val="bg1"/>
                </a:solidFill>
              </a:rPr>
              <a:t>(</a:t>
            </a:r>
            <a:r>
              <a:rPr lang="en-US" sz="3700" i="1" dirty="0" err="1" smtClean="0">
                <a:solidFill>
                  <a:schemeClr val="bg1"/>
                </a:solidFill>
              </a:rPr>
              <a:t>ryan.cassotto@wildcats.unh.edu</a:t>
            </a:r>
            <a:r>
              <a:rPr lang="en-US" sz="3700" i="1" dirty="0" smtClean="0">
                <a:solidFill>
                  <a:schemeClr val="bg1"/>
                </a:solidFill>
              </a:rPr>
              <a:t>) </a:t>
            </a:r>
            <a:r>
              <a:rPr lang="en-US" sz="3700" dirty="0" smtClean="0">
                <a:solidFill>
                  <a:schemeClr val="bg1"/>
                </a:solidFill>
              </a:rPr>
              <a:t>, Mark Fahnestock</a:t>
            </a:r>
            <a:r>
              <a:rPr lang="en-US" sz="3700" baseline="30000" dirty="0" smtClean="0">
                <a:solidFill>
                  <a:schemeClr val="bg1"/>
                </a:solidFill>
              </a:rPr>
              <a:t>2</a:t>
            </a:r>
            <a:r>
              <a:rPr lang="en-US" sz="3700" dirty="0" smtClean="0">
                <a:solidFill>
                  <a:schemeClr val="bg1"/>
                </a:solidFill>
              </a:rPr>
              <a:t>, Jason Amundson</a:t>
            </a:r>
            <a:r>
              <a:rPr lang="en-US" sz="3700" baseline="30000" dirty="0" smtClean="0">
                <a:solidFill>
                  <a:schemeClr val="bg1"/>
                </a:solidFill>
              </a:rPr>
              <a:t>3</a:t>
            </a:r>
            <a:r>
              <a:rPr lang="en-US" sz="3700" dirty="0" smtClean="0">
                <a:solidFill>
                  <a:schemeClr val="bg1"/>
                </a:solidFill>
              </a:rPr>
              <a:t>, Martin Truffer</a:t>
            </a:r>
            <a:r>
              <a:rPr lang="en-US" sz="3700" baseline="30000" dirty="0" smtClean="0">
                <a:solidFill>
                  <a:schemeClr val="bg1"/>
                </a:solidFill>
              </a:rPr>
              <a:t>2</a:t>
            </a:r>
            <a:r>
              <a:rPr lang="en-US" sz="3700" dirty="0" smtClean="0">
                <a:solidFill>
                  <a:schemeClr val="bg1"/>
                </a:solidFill>
              </a:rPr>
              <a:t> </a:t>
            </a:r>
          </a:p>
          <a:p>
            <a:r>
              <a:rPr lang="en-US" sz="3000" dirty="0" smtClean="0">
                <a:solidFill>
                  <a:schemeClr val="bg1"/>
                </a:solidFill>
              </a:rPr>
              <a:t/>
            </a:r>
            <a:br>
              <a:rPr lang="en-US" sz="3000" dirty="0" smtClean="0">
                <a:solidFill>
                  <a:schemeClr val="bg1"/>
                </a:solidFill>
              </a:rPr>
            </a:br>
            <a:r>
              <a:rPr lang="en-US" sz="2400" baseline="30000" dirty="0" smtClean="0">
                <a:solidFill>
                  <a:schemeClr val="bg1"/>
                </a:solidFill>
              </a:rPr>
              <a:t>1</a:t>
            </a:r>
            <a:r>
              <a:rPr lang="en-US" sz="2400" dirty="0" smtClean="0">
                <a:solidFill>
                  <a:schemeClr val="bg1"/>
                </a:solidFill>
              </a:rPr>
              <a:t>Institute for the Study of the Earth, Oceans and Space, University of New Hampshire, Durham, New Hampshire;  </a:t>
            </a:r>
            <a:r>
              <a:rPr lang="en-US" sz="2400" baseline="30000" dirty="0" smtClean="0">
                <a:solidFill>
                  <a:schemeClr val="bg1"/>
                </a:solidFill>
              </a:rPr>
              <a:t>2</a:t>
            </a:r>
            <a:r>
              <a:rPr lang="en-US" sz="2400" dirty="0" smtClean="0">
                <a:solidFill>
                  <a:schemeClr val="bg1"/>
                </a:solidFill>
              </a:rPr>
              <a:t>Geophysical Institute, University of Alaska Fairbanks, Fairbanks, Alaska;  </a:t>
            </a:r>
            <a:r>
              <a:rPr lang="en-US" sz="2400" baseline="30000" dirty="0" smtClean="0">
                <a:solidFill>
                  <a:schemeClr val="bg1"/>
                </a:solidFill>
              </a:rPr>
              <a:t>3</a:t>
            </a:r>
            <a:r>
              <a:rPr lang="en-US" sz="2400" dirty="0" smtClean="0">
                <a:solidFill>
                  <a:schemeClr val="bg1"/>
                </a:solidFill>
              </a:rPr>
              <a:t>University of Alaska Southeast, Juneau, Alaska </a:t>
            </a:r>
            <a:br>
              <a:rPr lang="en-US" sz="2400" dirty="0" smtClean="0">
                <a:solidFill>
                  <a:schemeClr val="bg1"/>
                </a:solidFill>
              </a:rPr>
            </a:br>
            <a:endParaRPr lang="en-US" sz="2400" dirty="0">
              <a:solidFill>
                <a:schemeClr val="bg1"/>
              </a:solidFill>
            </a:endParaRPr>
          </a:p>
        </p:txBody>
      </p:sp>
      <p:sp>
        <p:nvSpPr>
          <p:cNvPr id="41" name="TextBox 40"/>
          <p:cNvSpPr txBox="1"/>
          <p:nvPr/>
        </p:nvSpPr>
        <p:spPr>
          <a:xfrm>
            <a:off x="3933362" y="27468331"/>
            <a:ext cx="1599251" cy="400110"/>
          </a:xfrm>
          <a:prstGeom prst="rect">
            <a:avLst/>
          </a:prstGeom>
          <a:noFill/>
        </p:spPr>
        <p:txBody>
          <a:bodyPr wrap="square" rtlCol="0">
            <a:spAutoFit/>
          </a:bodyPr>
          <a:lstStyle/>
          <a:p>
            <a:r>
              <a:rPr lang="en-US" sz="2000" dirty="0" smtClean="0">
                <a:solidFill>
                  <a:schemeClr val="bg1"/>
                </a:solidFill>
              </a:rPr>
              <a:t>25-Jul-2012</a:t>
            </a:r>
            <a:endParaRPr lang="en-US" sz="2000" dirty="0">
              <a:solidFill>
                <a:schemeClr val="bg1"/>
              </a:solidFill>
            </a:endParaRPr>
          </a:p>
        </p:txBody>
      </p:sp>
      <p:sp>
        <p:nvSpPr>
          <p:cNvPr id="51" name="TextBox 50"/>
          <p:cNvSpPr txBox="1"/>
          <p:nvPr/>
        </p:nvSpPr>
        <p:spPr>
          <a:xfrm>
            <a:off x="857853" y="11631130"/>
            <a:ext cx="16864470"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MOTIVATING QUESTIONS</a:t>
            </a:r>
            <a:endParaRPr lang="en-US" sz="4600" dirty="0">
              <a:solidFill>
                <a:srgbClr val="FFFFFF"/>
              </a:solidFill>
            </a:endParaRPr>
          </a:p>
        </p:txBody>
      </p:sp>
      <p:sp>
        <p:nvSpPr>
          <p:cNvPr id="63" name="TextBox 62"/>
          <p:cNvSpPr txBox="1"/>
          <p:nvPr/>
        </p:nvSpPr>
        <p:spPr>
          <a:xfrm>
            <a:off x="1049010" y="23603539"/>
            <a:ext cx="6929947" cy="461665"/>
          </a:xfrm>
          <a:prstGeom prst="rect">
            <a:avLst/>
          </a:prstGeom>
          <a:noFill/>
        </p:spPr>
        <p:txBody>
          <a:bodyPr wrap="square" rtlCol="0">
            <a:spAutoFit/>
          </a:bodyPr>
          <a:lstStyle/>
          <a:p>
            <a:r>
              <a:rPr lang="en-US" sz="2400" b="1" dirty="0" smtClean="0"/>
              <a:t>Figure 1: GPRI at Jakobshavn Isbrae terminus </a:t>
            </a:r>
            <a:endParaRPr lang="en-US" sz="2400" b="1" dirty="0"/>
          </a:p>
        </p:txBody>
      </p:sp>
      <p:sp>
        <p:nvSpPr>
          <p:cNvPr id="64" name="TextBox 63"/>
          <p:cNvSpPr txBox="1"/>
          <p:nvPr/>
        </p:nvSpPr>
        <p:spPr>
          <a:xfrm>
            <a:off x="7859838" y="18762728"/>
            <a:ext cx="9729736" cy="3847207"/>
          </a:xfrm>
          <a:prstGeom prst="rect">
            <a:avLst/>
          </a:prstGeom>
          <a:noFill/>
        </p:spPr>
        <p:txBody>
          <a:bodyPr wrap="square" rtlCol="0">
            <a:spAutoFit/>
          </a:bodyPr>
          <a:lstStyle/>
          <a:p>
            <a:r>
              <a:rPr lang="en-US" sz="3200" b="1" u="sng" dirty="0" smtClean="0"/>
              <a:t>Ground Portable RADAR Interferometer (GPRI) Specs</a:t>
            </a:r>
          </a:p>
          <a:p>
            <a:pPr marL="342900" indent="-342900">
              <a:buFont typeface="Arial"/>
              <a:buChar char="•"/>
            </a:pPr>
            <a:endParaRPr lang="en-US" sz="1800" dirty="0" smtClean="0"/>
          </a:p>
          <a:p>
            <a:pPr marL="342900" indent="-342900">
              <a:buFont typeface="Arial"/>
              <a:buChar char="•"/>
            </a:pPr>
            <a:r>
              <a:rPr lang="en-US" sz="2800" dirty="0" smtClean="0"/>
              <a:t>Real </a:t>
            </a:r>
            <a:r>
              <a:rPr lang="en-US" sz="2800" dirty="0"/>
              <a:t>Aperture Ku </a:t>
            </a:r>
            <a:r>
              <a:rPr lang="en-US" sz="2800" dirty="0" smtClean="0"/>
              <a:t>Band (17 GHz) Imaging Radar</a:t>
            </a:r>
          </a:p>
          <a:p>
            <a:pPr marL="342900" indent="-342900">
              <a:buFont typeface="Arial"/>
              <a:buChar char="•"/>
            </a:pPr>
            <a:r>
              <a:rPr lang="en-US" sz="2800" dirty="0" smtClean="0"/>
              <a:t>Manufactured by Gamma Remote Sensing</a:t>
            </a:r>
          </a:p>
          <a:p>
            <a:pPr marL="342900" indent="-342900">
              <a:buFont typeface="Arial"/>
              <a:buChar char="•"/>
            </a:pPr>
            <a:r>
              <a:rPr lang="en-US" sz="2800" dirty="0" smtClean="0"/>
              <a:t>Rotational scanner with a radius ~16 km </a:t>
            </a:r>
          </a:p>
          <a:p>
            <a:pPr marL="342900" indent="-342900">
              <a:buFont typeface="Arial"/>
              <a:buChar char="•"/>
            </a:pPr>
            <a:r>
              <a:rPr lang="en-US" sz="2800" dirty="0" smtClean="0"/>
              <a:t>Resolution: 1-meter in range, 8 meters @ 1 km </a:t>
            </a:r>
            <a:r>
              <a:rPr lang="en-US" sz="2800" dirty="0"/>
              <a:t>in </a:t>
            </a:r>
            <a:r>
              <a:rPr lang="en-US" sz="2800" dirty="0" smtClean="0"/>
              <a:t>azimuth</a:t>
            </a:r>
          </a:p>
          <a:p>
            <a:pPr marL="342900" indent="-342900">
              <a:buFont typeface="Arial"/>
              <a:buChar char="•"/>
            </a:pPr>
            <a:r>
              <a:rPr lang="en-US" sz="2800" dirty="0"/>
              <a:t>S</a:t>
            </a:r>
            <a:r>
              <a:rPr lang="en-US" sz="2800" dirty="0" smtClean="0"/>
              <a:t>ensitivity </a:t>
            </a:r>
            <a:r>
              <a:rPr lang="en-US" sz="2800" dirty="0"/>
              <a:t>~1 mm </a:t>
            </a:r>
            <a:endParaRPr lang="en-US" sz="2800" dirty="0" smtClean="0"/>
          </a:p>
          <a:p>
            <a:r>
              <a:rPr lang="en-US" sz="2800" dirty="0" smtClean="0"/>
              <a:t> </a:t>
            </a:r>
            <a:endParaRPr lang="en-US" sz="2800" dirty="0"/>
          </a:p>
          <a:p>
            <a:pPr marL="457200" indent="-457200">
              <a:buFont typeface="Arial"/>
              <a:buChar char="•"/>
            </a:pPr>
            <a:endParaRPr lang="en-US" sz="2600" dirty="0"/>
          </a:p>
        </p:txBody>
      </p:sp>
      <p:sp>
        <p:nvSpPr>
          <p:cNvPr id="65" name="TextBox 64"/>
          <p:cNvSpPr txBox="1"/>
          <p:nvPr/>
        </p:nvSpPr>
        <p:spPr>
          <a:xfrm>
            <a:off x="857853" y="12431202"/>
            <a:ext cx="16731721" cy="3231654"/>
          </a:xfrm>
          <a:prstGeom prst="rect">
            <a:avLst/>
          </a:prstGeom>
          <a:noFill/>
        </p:spPr>
        <p:txBody>
          <a:bodyPr wrap="square" rtlCol="0">
            <a:spAutoFit/>
          </a:bodyPr>
          <a:lstStyle/>
          <a:p>
            <a:pPr marL="514350" indent="-514350">
              <a:buAutoNum type="arabicPeriod"/>
            </a:pPr>
            <a:r>
              <a:rPr lang="en-US" sz="2600" dirty="0" smtClean="0"/>
              <a:t>How do short-term perturbations at the glacier’s calving front affect the terminus stability</a:t>
            </a:r>
          </a:p>
          <a:p>
            <a:pPr marL="514350" indent="-514350">
              <a:buFont typeface="+mj-lt"/>
              <a:buAutoNum type="arabicPeriod"/>
            </a:pPr>
            <a:endParaRPr lang="en-US" sz="1200" dirty="0" smtClean="0"/>
          </a:p>
          <a:p>
            <a:r>
              <a:rPr lang="en-US" sz="2600" dirty="0"/>
              <a:t> </a:t>
            </a:r>
            <a:r>
              <a:rPr lang="en-US" sz="2600" dirty="0" smtClean="0"/>
              <a:t>               -  How does velocity vary through a calving event?</a:t>
            </a:r>
          </a:p>
          <a:p>
            <a:endParaRPr lang="en-US" sz="1200" dirty="0" smtClean="0"/>
          </a:p>
          <a:p>
            <a:r>
              <a:rPr lang="en-US" sz="2600" dirty="0"/>
              <a:t>  </a:t>
            </a:r>
            <a:r>
              <a:rPr lang="en-US" sz="2600" dirty="0" smtClean="0"/>
              <a:t>              -  How does the mélange affect velocity and/or strain rate at the terminus? </a:t>
            </a:r>
          </a:p>
          <a:p>
            <a:endParaRPr lang="en-US" sz="1200" dirty="0" smtClean="0"/>
          </a:p>
          <a:p>
            <a:r>
              <a:rPr lang="en-US" sz="2600" dirty="0" smtClean="0"/>
              <a:t>                -  Can we constrain the spatial extent of tidal influence on terminus dynamics?  </a:t>
            </a:r>
          </a:p>
          <a:p>
            <a:endParaRPr lang="en-US" sz="1200" dirty="0" smtClean="0"/>
          </a:p>
          <a:p>
            <a:pPr marL="514350" indent="-514350">
              <a:buAutoNum type="arabicPeriod" startAt="2"/>
            </a:pPr>
            <a:r>
              <a:rPr lang="en-US" sz="2600" dirty="0" smtClean="0"/>
              <a:t>How do GPRI observations compare with satellite based Synthetic Aperture Radar (SAR) and GPS        </a:t>
            </a:r>
          </a:p>
          <a:p>
            <a:r>
              <a:rPr lang="en-US" sz="2600" dirty="0"/>
              <a:t> </a:t>
            </a:r>
            <a:r>
              <a:rPr lang="en-US" sz="2600" dirty="0" smtClean="0"/>
              <a:t>      measurements?</a:t>
            </a:r>
          </a:p>
        </p:txBody>
      </p:sp>
      <p:grpSp>
        <p:nvGrpSpPr>
          <p:cNvPr id="66" name="Group 127"/>
          <p:cNvGrpSpPr>
            <a:grpSpLocks/>
          </p:cNvGrpSpPr>
          <p:nvPr/>
        </p:nvGrpSpPr>
        <p:grpSpPr bwMode="auto">
          <a:xfrm>
            <a:off x="2396595" y="1576554"/>
            <a:ext cx="2334384" cy="2132540"/>
            <a:chOff x="13008" y="9024"/>
            <a:chExt cx="3458" cy="3518"/>
          </a:xfrm>
        </p:grpSpPr>
        <p:sp>
          <p:nvSpPr>
            <p:cNvPr id="67" name="Freeform 128"/>
            <p:cNvSpPr>
              <a:spLocks/>
            </p:cNvSpPr>
            <p:nvPr/>
          </p:nvSpPr>
          <p:spPr bwMode="auto">
            <a:xfrm>
              <a:off x="13930" y="9325"/>
              <a:ext cx="1199" cy="1542"/>
            </a:xfrm>
            <a:custGeom>
              <a:avLst/>
              <a:gdLst>
                <a:gd name="T0" fmla="*/ 0 w 1199"/>
                <a:gd name="T1" fmla="*/ 1542 h 1542"/>
                <a:gd name="T2" fmla="*/ 12 w 1199"/>
                <a:gd name="T3" fmla="*/ 1530 h 1542"/>
                <a:gd name="T4" fmla="*/ 36 w 1199"/>
                <a:gd name="T5" fmla="*/ 1512 h 1542"/>
                <a:gd name="T6" fmla="*/ 60 w 1199"/>
                <a:gd name="T7" fmla="*/ 1482 h 1542"/>
                <a:gd name="T8" fmla="*/ 72 w 1199"/>
                <a:gd name="T9" fmla="*/ 1440 h 1542"/>
                <a:gd name="T10" fmla="*/ 84 w 1199"/>
                <a:gd name="T11" fmla="*/ 1470 h 1542"/>
                <a:gd name="T12" fmla="*/ 108 w 1199"/>
                <a:gd name="T13" fmla="*/ 1464 h 1542"/>
                <a:gd name="T14" fmla="*/ 819 w 1199"/>
                <a:gd name="T15" fmla="*/ 0 h 1542"/>
                <a:gd name="T16" fmla="*/ 1138 w 1199"/>
                <a:gd name="T17" fmla="*/ 1313 h 1542"/>
                <a:gd name="T18" fmla="*/ 1144 w 1199"/>
                <a:gd name="T19" fmla="*/ 1307 h 1542"/>
                <a:gd name="T20" fmla="*/ 1156 w 1199"/>
                <a:gd name="T21" fmla="*/ 1307 h 1542"/>
                <a:gd name="T22" fmla="*/ 1162 w 1199"/>
                <a:gd name="T23" fmla="*/ 1307 h 1542"/>
                <a:gd name="T24" fmla="*/ 1168 w 1199"/>
                <a:gd name="T25" fmla="*/ 1313 h 1542"/>
                <a:gd name="T26" fmla="*/ 1174 w 1199"/>
                <a:gd name="T27" fmla="*/ 1319 h 1542"/>
                <a:gd name="T28" fmla="*/ 1174 w 1199"/>
                <a:gd name="T29" fmla="*/ 1325 h 1542"/>
                <a:gd name="T30" fmla="*/ 1174 w 1199"/>
                <a:gd name="T31" fmla="*/ 1331 h 1542"/>
                <a:gd name="T32" fmla="*/ 1174 w 1199"/>
                <a:gd name="T33" fmla="*/ 1344 h 1542"/>
                <a:gd name="T34" fmla="*/ 1180 w 1199"/>
                <a:gd name="T35" fmla="*/ 1356 h 1542"/>
                <a:gd name="T36" fmla="*/ 1187 w 1199"/>
                <a:gd name="T37" fmla="*/ 1362 h 1542"/>
                <a:gd name="T38" fmla="*/ 1187 w 1199"/>
                <a:gd name="T39" fmla="*/ 1368 h 1542"/>
                <a:gd name="T40" fmla="*/ 1199 w 1199"/>
                <a:gd name="T41" fmla="*/ 1368 h 1542"/>
                <a:gd name="T42" fmla="*/ 0 w 1199"/>
                <a:gd name="T43" fmla="*/ 1542 h 1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99" h="1542">
                  <a:moveTo>
                    <a:pt x="0" y="1542"/>
                  </a:moveTo>
                  <a:lnTo>
                    <a:pt x="12" y="1530"/>
                  </a:lnTo>
                  <a:lnTo>
                    <a:pt x="36" y="1512"/>
                  </a:lnTo>
                  <a:lnTo>
                    <a:pt x="60" y="1482"/>
                  </a:lnTo>
                  <a:lnTo>
                    <a:pt x="72" y="1440"/>
                  </a:lnTo>
                  <a:lnTo>
                    <a:pt x="84" y="1470"/>
                  </a:lnTo>
                  <a:lnTo>
                    <a:pt x="108" y="1464"/>
                  </a:lnTo>
                  <a:lnTo>
                    <a:pt x="819" y="0"/>
                  </a:lnTo>
                  <a:lnTo>
                    <a:pt x="1138" y="1313"/>
                  </a:lnTo>
                  <a:lnTo>
                    <a:pt x="1144" y="1307"/>
                  </a:lnTo>
                  <a:lnTo>
                    <a:pt x="1156" y="1307"/>
                  </a:lnTo>
                  <a:lnTo>
                    <a:pt x="1162" y="1307"/>
                  </a:lnTo>
                  <a:lnTo>
                    <a:pt x="1168" y="1313"/>
                  </a:lnTo>
                  <a:lnTo>
                    <a:pt x="1174" y="1319"/>
                  </a:lnTo>
                  <a:lnTo>
                    <a:pt x="1174" y="1325"/>
                  </a:lnTo>
                  <a:lnTo>
                    <a:pt x="1174" y="1331"/>
                  </a:lnTo>
                  <a:lnTo>
                    <a:pt x="1174" y="1344"/>
                  </a:lnTo>
                  <a:lnTo>
                    <a:pt x="1180" y="1356"/>
                  </a:lnTo>
                  <a:lnTo>
                    <a:pt x="1187" y="1362"/>
                  </a:lnTo>
                  <a:lnTo>
                    <a:pt x="1187" y="1368"/>
                  </a:lnTo>
                  <a:lnTo>
                    <a:pt x="1199" y="1368"/>
                  </a:lnTo>
                  <a:lnTo>
                    <a:pt x="0" y="15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129"/>
            <p:cNvSpPr>
              <a:spLocks/>
            </p:cNvSpPr>
            <p:nvPr/>
          </p:nvSpPr>
          <p:spPr bwMode="auto">
            <a:xfrm>
              <a:off x="14839" y="9458"/>
              <a:ext cx="308" cy="1048"/>
            </a:xfrm>
            <a:custGeom>
              <a:avLst/>
              <a:gdLst>
                <a:gd name="T0" fmla="*/ 259 w 308"/>
                <a:gd name="T1" fmla="*/ 1048 h 1048"/>
                <a:gd name="T2" fmla="*/ 308 w 308"/>
                <a:gd name="T3" fmla="*/ 945 h 1048"/>
                <a:gd name="T4" fmla="*/ 0 w 308"/>
                <a:gd name="T5" fmla="*/ 0 h 1048"/>
                <a:gd name="T6" fmla="*/ 259 w 308"/>
                <a:gd name="T7" fmla="*/ 1048 h 1048"/>
              </a:gdLst>
              <a:ahLst/>
              <a:cxnLst>
                <a:cxn ang="0">
                  <a:pos x="T0" y="T1"/>
                </a:cxn>
                <a:cxn ang="0">
                  <a:pos x="T2" y="T3"/>
                </a:cxn>
                <a:cxn ang="0">
                  <a:pos x="T4" y="T5"/>
                </a:cxn>
                <a:cxn ang="0">
                  <a:pos x="T6" y="T7"/>
                </a:cxn>
              </a:cxnLst>
              <a:rect l="0" t="0" r="r" b="b"/>
              <a:pathLst>
                <a:path w="308" h="1048">
                  <a:moveTo>
                    <a:pt x="259" y="1048"/>
                  </a:moveTo>
                  <a:lnTo>
                    <a:pt x="308" y="945"/>
                  </a:lnTo>
                  <a:lnTo>
                    <a:pt x="0" y="0"/>
                  </a:lnTo>
                  <a:lnTo>
                    <a:pt x="259" y="10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130"/>
            <p:cNvSpPr>
              <a:spLocks/>
            </p:cNvSpPr>
            <p:nvPr/>
          </p:nvSpPr>
          <p:spPr bwMode="auto">
            <a:xfrm>
              <a:off x="14839" y="9349"/>
              <a:ext cx="850" cy="1844"/>
            </a:xfrm>
            <a:custGeom>
              <a:avLst/>
              <a:gdLst>
                <a:gd name="T0" fmla="*/ 332 w 850"/>
                <a:gd name="T1" fmla="*/ 1012 h 1844"/>
                <a:gd name="T2" fmla="*/ 0 w 850"/>
                <a:gd name="T3" fmla="*/ 0 h 1844"/>
                <a:gd name="T4" fmla="*/ 759 w 850"/>
                <a:gd name="T5" fmla="*/ 1705 h 1844"/>
                <a:gd name="T6" fmla="*/ 850 w 850"/>
                <a:gd name="T7" fmla="*/ 1826 h 1844"/>
                <a:gd name="T8" fmla="*/ 850 w 850"/>
                <a:gd name="T9" fmla="*/ 1844 h 1844"/>
                <a:gd name="T10" fmla="*/ 494 w 850"/>
                <a:gd name="T11" fmla="*/ 1398 h 1844"/>
                <a:gd name="T12" fmla="*/ 494 w 850"/>
                <a:gd name="T13" fmla="*/ 1205 h 1844"/>
                <a:gd name="T14" fmla="*/ 500 w 850"/>
                <a:gd name="T15" fmla="*/ 1205 h 1844"/>
                <a:gd name="T16" fmla="*/ 500 w 850"/>
                <a:gd name="T17" fmla="*/ 1199 h 1844"/>
                <a:gd name="T18" fmla="*/ 506 w 850"/>
                <a:gd name="T19" fmla="*/ 1193 h 1844"/>
                <a:gd name="T20" fmla="*/ 512 w 850"/>
                <a:gd name="T21" fmla="*/ 1187 h 1844"/>
                <a:gd name="T22" fmla="*/ 512 w 850"/>
                <a:gd name="T23" fmla="*/ 1175 h 1844"/>
                <a:gd name="T24" fmla="*/ 506 w 850"/>
                <a:gd name="T25" fmla="*/ 1163 h 1844"/>
                <a:gd name="T26" fmla="*/ 494 w 850"/>
                <a:gd name="T27" fmla="*/ 1151 h 1844"/>
                <a:gd name="T28" fmla="*/ 386 w 850"/>
                <a:gd name="T29" fmla="*/ 952 h 1844"/>
                <a:gd name="T30" fmla="*/ 392 w 850"/>
                <a:gd name="T31" fmla="*/ 946 h 1844"/>
                <a:gd name="T32" fmla="*/ 392 w 850"/>
                <a:gd name="T33" fmla="*/ 940 h 1844"/>
                <a:gd name="T34" fmla="*/ 398 w 850"/>
                <a:gd name="T35" fmla="*/ 928 h 1844"/>
                <a:gd name="T36" fmla="*/ 398 w 850"/>
                <a:gd name="T37" fmla="*/ 922 h 1844"/>
                <a:gd name="T38" fmla="*/ 392 w 850"/>
                <a:gd name="T39" fmla="*/ 910 h 1844"/>
                <a:gd name="T40" fmla="*/ 386 w 850"/>
                <a:gd name="T41" fmla="*/ 904 h 1844"/>
                <a:gd name="T42" fmla="*/ 374 w 850"/>
                <a:gd name="T43" fmla="*/ 898 h 1844"/>
                <a:gd name="T44" fmla="*/ 368 w 850"/>
                <a:gd name="T45" fmla="*/ 898 h 1844"/>
                <a:gd name="T46" fmla="*/ 368 w 850"/>
                <a:gd name="T47" fmla="*/ 904 h 1844"/>
                <a:gd name="T48" fmla="*/ 356 w 850"/>
                <a:gd name="T49" fmla="*/ 904 h 1844"/>
                <a:gd name="T50" fmla="*/ 350 w 850"/>
                <a:gd name="T51" fmla="*/ 910 h 1844"/>
                <a:gd name="T52" fmla="*/ 350 w 850"/>
                <a:gd name="T53" fmla="*/ 916 h 1844"/>
                <a:gd name="T54" fmla="*/ 344 w 850"/>
                <a:gd name="T55" fmla="*/ 928 h 1844"/>
                <a:gd name="T56" fmla="*/ 350 w 850"/>
                <a:gd name="T57" fmla="*/ 940 h 1844"/>
                <a:gd name="T58" fmla="*/ 362 w 850"/>
                <a:gd name="T59" fmla="*/ 952 h 1844"/>
                <a:gd name="T60" fmla="*/ 332 w 850"/>
                <a:gd name="T61" fmla="*/ 1012 h 1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0" h="1844">
                  <a:moveTo>
                    <a:pt x="332" y="1012"/>
                  </a:moveTo>
                  <a:lnTo>
                    <a:pt x="0" y="0"/>
                  </a:lnTo>
                  <a:lnTo>
                    <a:pt x="759" y="1705"/>
                  </a:lnTo>
                  <a:lnTo>
                    <a:pt x="850" y="1826"/>
                  </a:lnTo>
                  <a:lnTo>
                    <a:pt x="850" y="1844"/>
                  </a:lnTo>
                  <a:lnTo>
                    <a:pt x="494" y="1398"/>
                  </a:lnTo>
                  <a:lnTo>
                    <a:pt x="494" y="1205"/>
                  </a:lnTo>
                  <a:lnTo>
                    <a:pt x="500" y="1205"/>
                  </a:lnTo>
                  <a:lnTo>
                    <a:pt x="500" y="1199"/>
                  </a:lnTo>
                  <a:lnTo>
                    <a:pt x="506" y="1193"/>
                  </a:lnTo>
                  <a:lnTo>
                    <a:pt x="512" y="1187"/>
                  </a:lnTo>
                  <a:lnTo>
                    <a:pt x="512" y="1175"/>
                  </a:lnTo>
                  <a:lnTo>
                    <a:pt x="506" y="1163"/>
                  </a:lnTo>
                  <a:lnTo>
                    <a:pt x="494" y="1151"/>
                  </a:lnTo>
                  <a:lnTo>
                    <a:pt x="386" y="952"/>
                  </a:lnTo>
                  <a:lnTo>
                    <a:pt x="392" y="946"/>
                  </a:lnTo>
                  <a:lnTo>
                    <a:pt x="392" y="940"/>
                  </a:lnTo>
                  <a:lnTo>
                    <a:pt x="398" y="928"/>
                  </a:lnTo>
                  <a:lnTo>
                    <a:pt x="398" y="922"/>
                  </a:lnTo>
                  <a:lnTo>
                    <a:pt x="392" y="910"/>
                  </a:lnTo>
                  <a:lnTo>
                    <a:pt x="386" y="904"/>
                  </a:lnTo>
                  <a:lnTo>
                    <a:pt x="374" y="898"/>
                  </a:lnTo>
                  <a:lnTo>
                    <a:pt x="368" y="898"/>
                  </a:lnTo>
                  <a:lnTo>
                    <a:pt x="368" y="904"/>
                  </a:lnTo>
                  <a:lnTo>
                    <a:pt x="356" y="904"/>
                  </a:lnTo>
                  <a:lnTo>
                    <a:pt x="350" y="910"/>
                  </a:lnTo>
                  <a:lnTo>
                    <a:pt x="350" y="916"/>
                  </a:lnTo>
                  <a:lnTo>
                    <a:pt x="344" y="928"/>
                  </a:lnTo>
                  <a:lnTo>
                    <a:pt x="350" y="940"/>
                  </a:lnTo>
                  <a:lnTo>
                    <a:pt x="362" y="952"/>
                  </a:lnTo>
                  <a:lnTo>
                    <a:pt x="332" y="10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131"/>
            <p:cNvSpPr>
              <a:spLocks/>
            </p:cNvSpPr>
            <p:nvPr/>
          </p:nvSpPr>
          <p:spPr bwMode="auto">
            <a:xfrm>
              <a:off x="14683" y="9313"/>
              <a:ext cx="187" cy="72"/>
            </a:xfrm>
            <a:custGeom>
              <a:avLst/>
              <a:gdLst>
                <a:gd name="T0" fmla="*/ 12 w 187"/>
                <a:gd name="T1" fmla="*/ 36 h 72"/>
                <a:gd name="T2" fmla="*/ 0 w 187"/>
                <a:gd name="T3" fmla="*/ 24 h 72"/>
                <a:gd name="T4" fmla="*/ 6 w 187"/>
                <a:gd name="T5" fmla="*/ 18 h 72"/>
                <a:gd name="T6" fmla="*/ 12 w 187"/>
                <a:gd name="T7" fmla="*/ 18 h 72"/>
                <a:gd name="T8" fmla="*/ 24 w 187"/>
                <a:gd name="T9" fmla="*/ 18 h 72"/>
                <a:gd name="T10" fmla="*/ 66 w 187"/>
                <a:gd name="T11" fmla="*/ 6 h 72"/>
                <a:gd name="T12" fmla="*/ 138 w 187"/>
                <a:gd name="T13" fmla="*/ 0 h 72"/>
                <a:gd name="T14" fmla="*/ 144 w 187"/>
                <a:gd name="T15" fmla="*/ 6 h 72"/>
                <a:gd name="T16" fmla="*/ 156 w 187"/>
                <a:gd name="T17" fmla="*/ 18 h 72"/>
                <a:gd name="T18" fmla="*/ 162 w 187"/>
                <a:gd name="T19" fmla="*/ 24 h 72"/>
                <a:gd name="T20" fmla="*/ 174 w 187"/>
                <a:gd name="T21" fmla="*/ 42 h 72"/>
                <a:gd name="T22" fmla="*/ 180 w 187"/>
                <a:gd name="T23" fmla="*/ 54 h 72"/>
                <a:gd name="T24" fmla="*/ 187 w 187"/>
                <a:gd name="T25" fmla="*/ 66 h 72"/>
                <a:gd name="T26" fmla="*/ 174 w 187"/>
                <a:gd name="T27" fmla="*/ 72 h 72"/>
                <a:gd name="T28" fmla="*/ 168 w 187"/>
                <a:gd name="T29" fmla="*/ 66 h 72"/>
                <a:gd name="T30" fmla="*/ 168 w 187"/>
                <a:gd name="T31" fmla="*/ 60 h 72"/>
                <a:gd name="T32" fmla="*/ 162 w 187"/>
                <a:gd name="T33" fmla="*/ 48 h 72"/>
                <a:gd name="T34" fmla="*/ 156 w 187"/>
                <a:gd name="T35" fmla="*/ 36 h 72"/>
                <a:gd name="T36" fmla="*/ 144 w 187"/>
                <a:gd name="T37" fmla="*/ 24 h 72"/>
                <a:gd name="T38" fmla="*/ 138 w 187"/>
                <a:gd name="T39" fmla="*/ 18 h 72"/>
                <a:gd name="T40" fmla="*/ 132 w 187"/>
                <a:gd name="T41" fmla="*/ 12 h 72"/>
                <a:gd name="T42" fmla="*/ 126 w 187"/>
                <a:gd name="T43" fmla="*/ 12 h 72"/>
                <a:gd name="T44" fmla="*/ 96 w 187"/>
                <a:gd name="T45" fmla="*/ 12 h 72"/>
                <a:gd name="T46" fmla="*/ 54 w 187"/>
                <a:gd name="T47" fmla="*/ 18 h 72"/>
                <a:gd name="T48" fmla="*/ 12 w 187"/>
                <a:gd name="T49"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7" h="72">
                  <a:moveTo>
                    <a:pt x="12" y="36"/>
                  </a:moveTo>
                  <a:lnTo>
                    <a:pt x="0" y="24"/>
                  </a:lnTo>
                  <a:lnTo>
                    <a:pt x="6" y="18"/>
                  </a:lnTo>
                  <a:lnTo>
                    <a:pt x="12" y="18"/>
                  </a:lnTo>
                  <a:lnTo>
                    <a:pt x="24" y="18"/>
                  </a:lnTo>
                  <a:lnTo>
                    <a:pt x="66" y="6"/>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132"/>
            <p:cNvSpPr>
              <a:spLocks/>
            </p:cNvSpPr>
            <p:nvPr/>
          </p:nvSpPr>
          <p:spPr bwMode="auto">
            <a:xfrm>
              <a:off x="14683" y="9313"/>
              <a:ext cx="187" cy="72"/>
            </a:xfrm>
            <a:custGeom>
              <a:avLst/>
              <a:gdLst>
                <a:gd name="T0" fmla="*/ 12 w 187"/>
                <a:gd name="T1" fmla="*/ 36 h 72"/>
                <a:gd name="T2" fmla="*/ 0 w 187"/>
                <a:gd name="T3" fmla="*/ 24 h 72"/>
                <a:gd name="T4" fmla="*/ 0 w 187"/>
                <a:gd name="T5" fmla="*/ 24 h 72"/>
                <a:gd name="T6" fmla="*/ 0 w 187"/>
                <a:gd name="T7" fmla="*/ 24 h 72"/>
                <a:gd name="T8" fmla="*/ 6 w 187"/>
                <a:gd name="T9" fmla="*/ 18 h 72"/>
                <a:gd name="T10" fmla="*/ 12 w 187"/>
                <a:gd name="T11" fmla="*/ 18 h 72"/>
                <a:gd name="T12" fmla="*/ 24 w 187"/>
                <a:gd name="T13" fmla="*/ 18 h 72"/>
                <a:gd name="T14" fmla="*/ 66 w 187"/>
                <a:gd name="T15" fmla="*/ 6 h 72"/>
                <a:gd name="T16" fmla="*/ 138 w 187"/>
                <a:gd name="T17" fmla="*/ 0 h 72"/>
                <a:gd name="T18" fmla="*/ 138 w 187"/>
                <a:gd name="T19" fmla="*/ 0 h 72"/>
                <a:gd name="T20" fmla="*/ 144 w 187"/>
                <a:gd name="T21" fmla="*/ 6 h 72"/>
                <a:gd name="T22" fmla="*/ 156 w 187"/>
                <a:gd name="T23" fmla="*/ 18 h 72"/>
                <a:gd name="T24" fmla="*/ 162 w 187"/>
                <a:gd name="T25" fmla="*/ 24 h 72"/>
                <a:gd name="T26" fmla="*/ 174 w 187"/>
                <a:gd name="T27" fmla="*/ 42 h 72"/>
                <a:gd name="T28" fmla="*/ 180 w 187"/>
                <a:gd name="T29" fmla="*/ 54 h 72"/>
                <a:gd name="T30" fmla="*/ 187 w 187"/>
                <a:gd name="T31" fmla="*/ 66 h 72"/>
                <a:gd name="T32" fmla="*/ 174 w 187"/>
                <a:gd name="T33" fmla="*/ 72 h 72"/>
                <a:gd name="T34" fmla="*/ 168 w 187"/>
                <a:gd name="T35" fmla="*/ 66 h 72"/>
                <a:gd name="T36" fmla="*/ 168 w 187"/>
                <a:gd name="T37" fmla="*/ 60 h 72"/>
                <a:gd name="T38" fmla="*/ 162 w 187"/>
                <a:gd name="T39" fmla="*/ 48 h 72"/>
                <a:gd name="T40" fmla="*/ 156 w 187"/>
                <a:gd name="T41" fmla="*/ 36 h 72"/>
                <a:gd name="T42" fmla="*/ 144 w 187"/>
                <a:gd name="T43" fmla="*/ 24 h 72"/>
                <a:gd name="T44" fmla="*/ 138 w 187"/>
                <a:gd name="T45" fmla="*/ 18 h 72"/>
                <a:gd name="T46" fmla="*/ 132 w 187"/>
                <a:gd name="T47" fmla="*/ 12 h 72"/>
                <a:gd name="T48" fmla="*/ 126 w 187"/>
                <a:gd name="T49" fmla="*/ 12 h 72"/>
                <a:gd name="T50" fmla="*/ 96 w 187"/>
                <a:gd name="T51" fmla="*/ 12 h 72"/>
                <a:gd name="T52" fmla="*/ 54 w 187"/>
                <a:gd name="T53" fmla="*/ 18 h 72"/>
                <a:gd name="T54" fmla="*/ 12 w 187"/>
                <a:gd name="T55"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7" h="72">
                  <a:moveTo>
                    <a:pt x="12" y="36"/>
                  </a:moveTo>
                  <a:lnTo>
                    <a:pt x="0" y="24"/>
                  </a:lnTo>
                  <a:lnTo>
                    <a:pt x="0" y="24"/>
                  </a:lnTo>
                  <a:lnTo>
                    <a:pt x="0" y="24"/>
                  </a:lnTo>
                  <a:lnTo>
                    <a:pt x="6" y="18"/>
                  </a:lnTo>
                  <a:lnTo>
                    <a:pt x="12" y="18"/>
                  </a:lnTo>
                  <a:lnTo>
                    <a:pt x="24" y="18"/>
                  </a:lnTo>
                  <a:lnTo>
                    <a:pt x="66" y="6"/>
                  </a:lnTo>
                  <a:lnTo>
                    <a:pt x="138" y="0"/>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chemeClr val="bg1"/>
            </a:solidFill>
            <a:ln>
              <a:noFill/>
            </a:ln>
            <a:extLst>
              <a:ext uri="{91240B29-F687-4f45-9708-019B960494DF}">
                <a14:hiddenLine xmlns:a14="http://schemas.microsoft.com/office/drawing/2010/main" w="9525">
                  <a:solidFill>
                    <a:srgbClr val="000DB2"/>
                  </a:solidFill>
                  <a:prstDash val="solid"/>
                  <a:round/>
                  <a:headEnd/>
                  <a:tailEnd/>
                </a14:hiddenLine>
              </a:ext>
            </a:extLst>
          </p:spPr>
          <p:txBody>
            <a:bodyPr/>
            <a:lstStyle/>
            <a:p>
              <a:endParaRPr lang="en-US"/>
            </a:p>
          </p:txBody>
        </p:sp>
        <p:sp>
          <p:nvSpPr>
            <p:cNvPr id="72" name="Freeform 133"/>
            <p:cNvSpPr>
              <a:spLocks/>
            </p:cNvSpPr>
            <p:nvPr/>
          </p:nvSpPr>
          <p:spPr bwMode="auto">
            <a:xfrm>
              <a:off x="14737" y="9024"/>
              <a:ext cx="114" cy="319"/>
            </a:xfrm>
            <a:custGeom>
              <a:avLst/>
              <a:gdLst>
                <a:gd name="T0" fmla="*/ 0 w 114"/>
                <a:gd name="T1" fmla="*/ 211 h 319"/>
                <a:gd name="T2" fmla="*/ 6 w 114"/>
                <a:gd name="T3" fmla="*/ 199 h 319"/>
                <a:gd name="T4" fmla="*/ 12 w 114"/>
                <a:gd name="T5" fmla="*/ 187 h 319"/>
                <a:gd name="T6" fmla="*/ 24 w 114"/>
                <a:gd name="T7" fmla="*/ 175 h 319"/>
                <a:gd name="T8" fmla="*/ 30 w 114"/>
                <a:gd name="T9" fmla="*/ 157 h 319"/>
                <a:gd name="T10" fmla="*/ 30 w 114"/>
                <a:gd name="T11" fmla="*/ 139 h 319"/>
                <a:gd name="T12" fmla="*/ 24 w 114"/>
                <a:gd name="T13" fmla="*/ 127 h 319"/>
                <a:gd name="T14" fmla="*/ 24 w 114"/>
                <a:gd name="T15" fmla="*/ 120 h 319"/>
                <a:gd name="T16" fmla="*/ 18 w 114"/>
                <a:gd name="T17" fmla="*/ 108 h 319"/>
                <a:gd name="T18" fmla="*/ 24 w 114"/>
                <a:gd name="T19" fmla="*/ 102 h 319"/>
                <a:gd name="T20" fmla="*/ 24 w 114"/>
                <a:gd name="T21" fmla="*/ 96 h 319"/>
                <a:gd name="T22" fmla="*/ 30 w 114"/>
                <a:gd name="T23" fmla="*/ 90 h 319"/>
                <a:gd name="T24" fmla="*/ 30 w 114"/>
                <a:gd name="T25" fmla="*/ 84 h 319"/>
                <a:gd name="T26" fmla="*/ 30 w 114"/>
                <a:gd name="T27" fmla="*/ 78 h 319"/>
                <a:gd name="T28" fmla="*/ 30 w 114"/>
                <a:gd name="T29" fmla="*/ 66 h 319"/>
                <a:gd name="T30" fmla="*/ 30 w 114"/>
                <a:gd name="T31" fmla="*/ 60 h 319"/>
                <a:gd name="T32" fmla="*/ 36 w 114"/>
                <a:gd name="T33" fmla="*/ 54 h 319"/>
                <a:gd name="T34" fmla="*/ 36 w 114"/>
                <a:gd name="T35" fmla="*/ 48 h 319"/>
                <a:gd name="T36" fmla="*/ 36 w 114"/>
                <a:gd name="T37" fmla="*/ 36 h 319"/>
                <a:gd name="T38" fmla="*/ 36 w 114"/>
                <a:gd name="T39" fmla="*/ 24 h 319"/>
                <a:gd name="T40" fmla="*/ 36 w 114"/>
                <a:gd name="T41" fmla="*/ 18 h 319"/>
                <a:gd name="T42" fmla="*/ 36 w 114"/>
                <a:gd name="T43" fmla="*/ 6 h 319"/>
                <a:gd name="T44" fmla="*/ 36 w 114"/>
                <a:gd name="T45" fmla="*/ 0 h 319"/>
                <a:gd name="T46" fmla="*/ 42 w 114"/>
                <a:gd name="T47" fmla="*/ 6 h 319"/>
                <a:gd name="T48" fmla="*/ 42 w 114"/>
                <a:gd name="T49" fmla="*/ 18 h 319"/>
                <a:gd name="T50" fmla="*/ 42 w 114"/>
                <a:gd name="T51" fmla="*/ 36 h 319"/>
                <a:gd name="T52" fmla="*/ 48 w 114"/>
                <a:gd name="T53" fmla="*/ 66 h 319"/>
                <a:gd name="T54" fmla="*/ 48 w 114"/>
                <a:gd name="T55" fmla="*/ 72 h 319"/>
                <a:gd name="T56" fmla="*/ 48 w 114"/>
                <a:gd name="T57" fmla="*/ 78 h 319"/>
                <a:gd name="T58" fmla="*/ 54 w 114"/>
                <a:gd name="T59" fmla="*/ 96 h 319"/>
                <a:gd name="T60" fmla="*/ 54 w 114"/>
                <a:gd name="T61" fmla="*/ 108 h 319"/>
                <a:gd name="T62" fmla="*/ 54 w 114"/>
                <a:gd name="T63" fmla="*/ 120 h 319"/>
                <a:gd name="T64" fmla="*/ 48 w 114"/>
                <a:gd name="T65" fmla="*/ 133 h 319"/>
                <a:gd name="T66" fmla="*/ 114 w 114"/>
                <a:gd name="T67" fmla="*/ 319 h 319"/>
                <a:gd name="T68" fmla="*/ 84 w 114"/>
                <a:gd name="T69" fmla="*/ 289 h 319"/>
                <a:gd name="T70" fmla="*/ 54 w 114"/>
                <a:gd name="T71" fmla="*/ 193 h 319"/>
                <a:gd name="T72" fmla="*/ 54 w 114"/>
                <a:gd name="T73" fmla="*/ 187 h 319"/>
                <a:gd name="T74" fmla="*/ 54 w 114"/>
                <a:gd name="T75" fmla="*/ 181 h 319"/>
                <a:gd name="T76" fmla="*/ 48 w 114"/>
                <a:gd name="T77" fmla="*/ 175 h 319"/>
                <a:gd name="T78" fmla="*/ 42 w 114"/>
                <a:gd name="T79" fmla="*/ 169 h 319"/>
                <a:gd name="T80" fmla="*/ 42 w 114"/>
                <a:gd name="T81" fmla="*/ 175 h 319"/>
                <a:gd name="T82" fmla="*/ 36 w 114"/>
                <a:gd name="T83" fmla="*/ 181 h 319"/>
                <a:gd name="T84" fmla="*/ 24 w 114"/>
                <a:gd name="T85" fmla="*/ 241 h 319"/>
                <a:gd name="T86" fmla="*/ 0 w 114"/>
                <a:gd name="T87" fmla="*/ 21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4" h="319">
                  <a:moveTo>
                    <a:pt x="0" y="211"/>
                  </a:moveTo>
                  <a:lnTo>
                    <a:pt x="6" y="199"/>
                  </a:lnTo>
                  <a:lnTo>
                    <a:pt x="12" y="187"/>
                  </a:lnTo>
                  <a:lnTo>
                    <a:pt x="24" y="175"/>
                  </a:lnTo>
                  <a:lnTo>
                    <a:pt x="30" y="157"/>
                  </a:lnTo>
                  <a:lnTo>
                    <a:pt x="30" y="139"/>
                  </a:lnTo>
                  <a:lnTo>
                    <a:pt x="24" y="127"/>
                  </a:lnTo>
                  <a:lnTo>
                    <a:pt x="24" y="120"/>
                  </a:lnTo>
                  <a:lnTo>
                    <a:pt x="18" y="108"/>
                  </a:lnTo>
                  <a:lnTo>
                    <a:pt x="24" y="102"/>
                  </a:lnTo>
                  <a:lnTo>
                    <a:pt x="24" y="96"/>
                  </a:lnTo>
                  <a:lnTo>
                    <a:pt x="30" y="90"/>
                  </a:lnTo>
                  <a:lnTo>
                    <a:pt x="30" y="84"/>
                  </a:lnTo>
                  <a:lnTo>
                    <a:pt x="30" y="78"/>
                  </a:lnTo>
                  <a:lnTo>
                    <a:pt x="30" y="66"/>
                  </a:lnTo>
                  <a:lnTo>
                    <a:pt x="30" y="60"/>
                  </a:lnTo>
                  <a:lnTo>
                    <a:pt x="36" y="54"/>
                  </a:lnTo>
                  <a:lnTo>
                    <a:pt x="36" y="48"/>
                  </a:lnTo>
                  <a:lnTo>
                    <a:pt x="36" y="36"/>
                  </a:lnTo>
                  <a:lnTo>
                    <a:pt x="36" y="24"/>
                  </a:lnTo>
                  <a:lnTo>
                    <a:pt x="36" y="18"/>
                  </a:lnTo>
                  <a:lnTo>
                    <a:pt x="36" y="6"/>
                  </a:lnTo>
                  <a:lnTo>
                    <a:pt x="36" y="0"/>
                  </a:lnTo>
                  <a:lnTo>
                    <a:pt x="42" y="6"/>
                  </a:lnTo>
                  <a:lnTo>
                    <a:pt x="42" y="18"/>
                  </a:lnTo>
                  <a:lnTo>
                    <a:pt x="42" y="36"/>
                  </a:lnTo>
                  <a:lnTo>
                    <a:pt x="48" y="66"/>
                  </a:lnTo>
                  <a:lnTo>
                    <a:pt x="48" y="72"/>
                  </a:lnTo>
                  <a:lnTo>
                    <a:pt x="48" y="78"/>
                  </a:lnTo>
                  <a:lnTo>
                    <a:pt x="54" y="96"/>
                  </a:lnTo>
                  <a:lnTo>
                    <a:pt x="54" y="108"/>
                  </a:lnTo>
                  <a:lnTo>
                    <a:pt x="54" y="120"/>
                  </a:lnTo>
                  <a:lnTo>
                    <a:pt x="48" y="133"/>
                  </a:lnTo>
                  <a:lnTo>
                    <a:pt x="114" y="319"/>
                  </a:lnTo>
                  <a:lnTo>
                    <a:pt x="84" y="289"/>
                  </a:lnTo>
                  <a:lnTo>
                    <a:pt x="54" y="193"/>
                  </a:lnTo>
                  <a:lnTo>
                    <a:pt x="54" y="187"/>
                  </a:lnTo>
                  <a:lnTo>
                    <a:pt x="54" y="181"/>
                  </a:lnTo>
                  <a:lnTo>
                    <a:pt x="48" y="175"/>
                  </a:lnTo>
                  <a:lnTo>
                    <a:pt x="42" y="169"/>
                  </a:lnTo>
                  <a:lnTo>
                    <a:pt x="42" y="175"/>
                  </a:lnTo>
                  <a:lnTo>
                    <a:pt x="36" y="181"/>
                  </a:lnTo>
                  <a:lnTo>
                    <a:pt x="24" y="241"/>
                  </a:lnTo>
                  <a:lnTo>
                    <a:pt x="0" y="2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134"/>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Lst>
              <a:ahLst/>
              <a:cxnLst>
                <a:cxn ang="0">
                  <a:pos x="T0" y="T1"/>
                </a:cxn>
                <a:cxn ang="0">
                  <a:pos x="T2" y="T3"/>
                </a:cxn>
                <a:cxn ang="0">
                  <a:pos x="T4" y="T5"/>
                </a:cxn>
                <a:cxn ang="0">
                  <a:pos x="T6" y="T7"/>
                </a:cxn>
                <a:cxn ang="0">
                  <a:pos x="T8" y="T9"/>
                </a:cxn>
              </a:cxnLst>
              <a:rect l="0" t="0" r="r" b="b"/>
              <a:pathLst>
                <a:path w="1175" h="174">
                  <a:moveTo>
                    <a:pt x="0" y="162"/>
                  </a:moveTo>
                  <a:lnTo>
                    <a:pt x="1175" y="0"/>
                  </a:lnTo>
                  <a:lnTo>
                    <a:pt x="1175" y="12"/>
                  </a:lnTo>
                  <a:lnTo>
                    <a:pt x="0" y="174"/>
                  </a:lnTo>
                  <a:lnTo>
                    <a:pt x="0" y="1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135"/>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Lst>
              <a:ahLst/>
              <a:cxnLst>
                <a:cxn ang="0">
                  <a:pos x="T0" y="T1"/>
                </a:cxn>
                <a:cxn ang="0">
                  <a:pos x="T2" y="T3"/>
                </a:cxn>
                <a:cxn ang="0">
                  <a:pos x="T4" y="T5"/>
                </a:cxn>
                <a:cxn ang="0">
                  <a:pos x="T6" y="T7"/>
                </a:cxn>
                <a:cxn ang="0">
                  <a:pos x="T8" y="T9"/>
                </a:cxn>
              </a:cxnLst>
              <a:rect l="0" t="0" r="r" b="b"/>
              <a:pathLst>
                <a:path w="1175" h="174">
                  <a:moveTo>
                    <a:pt x="0" y="162"/>
                  </a:moveTo>
                  <a:lnTo>
                    <a:pt x="1175" y="0"/>
                  </a:lnTo>
                  <a:lnTo>
                    <a:pt x="1175" y="12"/>
                  </a:lnTo>
                  <a:lnTo>
                    <a:pt x="0" y="174"/>
                  </a:lnTo>
                  <a:lnTo>
                    <a:pt x="0" y="162"/>
                  </a:lnTo>
                  <a:close/>
                </a:path>
              </a:pathLst>
            </a:custGeom>
            <a:solidFill>
              <a:schemeClr val="bg1"/>
            </a:solidFill>
            <a:ln>
              <a:noFill/>
            </a:ln>
            <a:extLst>
              <a:ext uri="{91240B29-F687-4f45-9708-019B960494DF}">
                <a14:hiddenLine xmlns:a14="http://schemas.microsoft.com/office/drawing/2010/main" w="9525">
                  <a:solidFill>
                    <a:srgbClr val="000DB2"/>
                  </a:solidFill>
                  <a:prstDash val="solid"/>
                  <a:round/>
                  <a:headEnd/>
                  <a:tailEnd/>
                </a14:hiddenLine>
              </a:ext>
            </a:extLst>
          </p:spPr>
          <p:txBody>
            <a:bodyPr/>
            <a:lstStyle/>
            <a:p>
              <a:endParaRPr lang="en-US"/>
            </a:p>
          </p:txBody>
        </p:sp>
        <p:sp>
          <p:nvSpPr>
            <p:cNvPr id="75" name="Freeform 136"/>
            <p:cNvSpPr>
              <a:spLocks/>
            </p:cNvSpPr>
            <p:nvPr/>
          </p:nvSpPr>
          <p:spPr bwMode="auto">
            <a:xfrm>
              <a:off x="13978" y="10795"/>
              <a:ext cx="1139" cy="590"/>
            </a:xfrm>
            <a:custGeom>
              <a:avLst/>
              <a:gdLst>
                <a:gd name="T0" fmla="*/ 0 w 1139"/>
                <a:gd name="T1" fmla="*/ 145 h 590"/>
                <a:gd name="T2" fmla="*/ 6 w 1139"/>
                <a:gd name="T3" fmla="*/ 590 h 590"/>
                <a:gd name="T4" fmla="*/ 139 w 1139"/>
                <a:gd name="T5" fmla="*/ 578 h 590"/>
                <a:gd name="T6" fmla="*/ 139 w 1139"/>
                <a:gd name="T7" fmla="*/ 566 h 590"/>
                <a:gd name="T8" fmla="*/ 145 w 1139"/>
                <a:gd name="T9" fmla="*/ 536 h 590"/>
                <a:gd name="T10" fmla="*/ 157 w 1139"/>
                <a:gd name="T11" fmla="*/ 494 h 590"/>
                <a:gd name="T12" fmla="*/ 175 w 1139"/>
                <a:gd name="T13" fmla="*/ 452 h 590"/>
                <a:gd name="T14" fmla="*/ 205 w 1139"/>
                <a:gd name="T15" fmla="*/ 410 h 590"/>
                <a:gd name="T16" fmla="*/ 253 w 1139"/>
                <a:gd name="T17" fmla="*/ 386 h 590"/>
                <a:gd name="T18" fmla="*/ 265 w 1139"/>
                <a:gd name="T19" fmla="*/ 386 h 590"/>
                <a:gd name="T20" fmla="*/ 295 w 1139"/>
                <a:gd name="T21" fmla="*/ 380 h 590"/>
                <a:gd name="T22" fmla="*/ 343 w 1139"/>
                <a:gd name="T23" fmla="*/ 373 h 590"/>
                <a:gd name="T24" fmla="*/ 398 w 1139"/>
                <a:gd name="T25" fmla="*/ 386 h 590"/>
                <a:gd name="T26" fmla="*/ 440 w 1139"/>
                <a:gd name="T27" fmla="*/ 416 h 590"/>
                <a:gd name="T28" fmla="*/ 452 w 1139"/>
                <a:gd name="T29" fmla="*/ 404 h 590"/>
                <a:gd name="T30" fmla="*/ 482 w 1139"/>
                <a:gd name="T31" fmla="*/ 380 h 590"/>
                <a:gd name="T32" fmla="*/ 524 w 1139"/>
                <a:gd name="T33" fmla="*/ 349 h 590"/>
                <a:gd name="T34" fmla="*/ 584 w 1139"/>
                <a:gd name="T35" fmla="*/ 337 h 590"/>
                <a:gd name="T36" fmla="*/ 596 w 1139"/>
                <a:gd name="T37" fmla="*/ 337 h 590"/>
                <a:gd name="T38" fmla="*/ 639 w 1139"/>
                <a:gd name="T39" fmla="*/ 337 h 590"/>
                <a:gd name="T40" fmla="*/ 687 w 1139"/>
                <a:gd name="T41" fmla="*/ 349 h 590"/>
                <a:gd name="T42" fmla="*/ 735 w 1139"/>
                <a:gd name="T43" fmla="*/ 380 h 590"/>
                <a:gd name="T44" fmla="*/ 741 w 1139"/>
                <a:gd name="T45" fmla="*/ 367 h 590"/>
                <a:gd name="T46" fmla="*/ 759 w 1139"/>
                <a:gd name="T47" fmla="*/ 349 h 590"/>
                <a:gd name="T48" fmla="*/ 795 w 1139"/>
                <a:gd name="T49" fmla="*/ 325 h 590"/>
                <a:gd name="T50" fmla="*/ 837 w 1139"/>
                <a:gd name="T51" fmla="*/ 307 h 590"/>
                <a:gd name="T52" fmla="*/ 885 w 1139"/>
                <a:gd name="T53" fmla="*/ 301 h 590"/>
                <a:gd name="T54" fmla="*/ 898 w 1139"/>
                <a:gd name="T55" fmla="*/ 301 h 590"/>
                <a:gd name="T56" fmla="*/ 922 w 1139"/>
                <a:gd name="T57" fmla="*/ 307 h 590"/>
                <a:gd name="T58" fmla="*/ 952 w 1139"/>
                <a:gd name="T59" fmla="*/ 325 h 590"/>
                <a:gd name="T60" fmla="*/ 988 w 1139"/>
                <a:gd name="T61" fmla="*/ 349 h 590"/>
                <a:gd name="T62" fmla="*/ 1024 w 1139"/>
                <a:gd name="T63" fmla="*/ 398 h 590"/>
                <a:gd name="T64" fmla="*/ 1042 w 1139"/>
                <a:gd name="T65" fmla="*/ 464 h 590"/>
                <a:gd name="T66" fmla="*/ 1139 w 1139"/>
                <a:gd name="T67" fmla="*/ 452 h 590"/>
                <a:gd name="T68" fmla="*/ 1139 w 1139"/>
                <a:gd name="T69" fmla="*/ 0 h 590"/>
                <a:gd name="T70" fmla="*/ 0 w 1139"/>
                <a:gd name="T71" fmla="*/ 145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39" h="590">
                  <a:moveTo>
                    <a:pt x="0" y="145"/>
                  </a:moveTo>
                  <a:lnTo>
                    <a:pt x="6" y="590"/>
                  </a:lnTo>
                  <a:lnTo>
                    <a:pt x="139" y="578"/>
                  </a:lnTo>
                  <a:lnTo>
                    <a:pt x="139" y="566"/>
                  </a:lnTo>
                  <a:lnTo>
                    <a:pt x="145" y="536"/>
                  </a:lnTo>
                  <a:lnTo>
                    <a:pt x="157" y="494"/>
                  </a:lnTo>
                  <a:lnTo>
                    <a:pt x="175" y="452"/>
                  </a:lnTo>
                  <a:lnTo>
                    <a:pt x="205" y="410"/>
                  </a:lnTo>
                  <a:lnTo>
                    <a:pt x="253" y="386"/>
                  </a:lnTo>
                  <a:lnTo>
                    <a:pt x="265" y="386"/>
                  </a:lnTo>
                  <a:lnTo>
                    <a:pt x="295" y="380"/>
                  </a:lnTo>
                  <a:lnTo>
                    <a:pt x="343" y="373"/>
                  </a:lnTo>
                  <a:lnTo>
                    <a:pt x="398" y="386"/>
                  </a:lnTo>
                  <a:lnTo>
                    <a:pt x="440" y="416"/>
                  </a:lnTo>
                  <a:lnTo>
                    <a:pt x="452" y="404"/>
                  </a:lnTo>
                  <a:lnTo>
                    <a:pt x="482" y="380"/>
                  </a:lnTo>
                  <a:lnTo>
                    <a:pt x="524" y="349"/>
                  </a:lnTo>
                  <a:lnTo>
                    <a:pt x="584" y="337"/>
                  </a:lnTo>
                  <a:lnTo>
                    <a:pt x="596" y="337"/>
                  </a:lnTo>
                  <a:lnTo>
                    <a:pt x="639" y="337"/>
                  </a:lnTo>
                  <a:lnTo>
                    <a:pt x="687" y="349"/>
                  </a:lnTo>
                  <a:lnTo>
                    <a:pt x="735" y="380"/>
                  </a:lnTo>
                  <a:lnTo>
                    <a:pt x="741" y="367"/>
                  </a:lnTo>
                  <a:lnTo>
                    <a:pt x="759" y="349"/>
                  </a:lnTo>
                  <a:lnTo>
                    <a:pt x="795" y="325"/>
                  </a:lnTo>
                  <a:lnTo>
                    <a:pt x="837" y="307"/>
                  </a:lnTo>
                  <a:lnTo>
                    <a:pt x="885" y="301"/>
                  </a:lnTo>
                  <a:lnTo>
                    <a:pt x="898" y="301"/>
                  </a:lnTo>
                  <a:lnTo>
                    <a:pt x="922" y="307"/>
                  </a:lnTo>
                  <a:lnTo>
                    <a:pt x="952" y="325"/>
                  </a:lnTo>
                  <a:lnTo>
                    <a:pt x="988" y="349"/>
                  </a:lnTo>
                  <a:lnTo>
                    <a:pt x="1024" y="398"/>
                  </a:lnTo>
                  <a:lnTo>
                    <a:pt x="1042" y="464"/>
                  </a:lnTo>
                  <a:lnTo>
                    <a:pt x="1139" y="452"/>
                  </a:lnTo>
                  <a:lnTo>
                    <a:pt x="1139" y="0"/>
                  </a:lnTo>
                  <a:lnTo>
                    <a:pt x="0" y="14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137"/>
            <p:cNvSpPr>
              <a:spLocks/>
            </p:cNvSpPr>
            <p:nvPr/>
          </p:nvSpPr>
          <p:spPr bwMode="auto">
            <a:xfrm>
              <a:off x="15339" y="10891"/>
              <a:ext cx="296" cy="753"/>
            </a:xfrm>
            <a:custGeom>
              <a:avLst/>
              <a:gdLst>
                <a:gd name="T0" fmla="*/ 0 w 296"/>
                <a:gd name="T1" fmla="*/ 284 h 753"/>
                <a:gd name="T2" fmla="*/ 6 w 296"/>
                <a:gd name="T3" fmla="*/ 0 h 753"/>
                <a:gd name="T4" fmla="*/ 296 w 296"/>
                <a:gd name="T5" fmla="*/ 332 h 753"/>
                <a:gd name="T6" fmla="*/ 296 w 296"/>
                <a:gd name="T7" fmla="*/ 753 h 753"/>
                <a:gd name="T8" fmla="*/ 241 w 296"/>
                <a:gd name="T9" fmla="*/ 699 h 753"/>
                <a:gd name="T10" fmla="*/ 241 w 296"/>
                <a:gd name="T11" fmla="*/ 681 h 753"/>
                <a:gd name="T12" fmla="*/ 235 w 296"/>
                <a:gd name="T13" fmla="*/ 639 h 753"/>
                <a:gd name="T14" fmla="*/ 229 w 296"/>
                <a:gd name="T15" fmla="*/ 585 h 753"/>
                <a:gd name="T16" fmla="*/ 217 w 296"/>
                <a:gd name="T17" fmla="*/ 530 h 753"/>
                <a:gd name="T18" fmla="*/ 193 w 296"/>
                <a:gd name="T19" fmla="*/ 494 h 753"/>
                <a:gd name="T20" fmla="*/ 187 w 296"/>
                <a:gd name="T21" fmla="*/ 488 h 753"/>
                <a:gd name="T22" fmla="*/ 175 w 296"/>
                <a:gd name="T23" fmla="*/ 482 h 753"/>
                <a:gd name="T24" fmla="*/ 163 w 296"/>
                <a:gd name="T25" fmla="*/ 482 h 753"/>
                <a:gd name="T26" fmla="*/ 151 w 296"/>
                <a:gd name="T27" fmla="*/ 488 h 753"/>
                <a:gd name="T28" fmla="*/ 151 w 296"/>
                <a:gd name="T29" fmla="*/ 482 h 753"/>
                <a:gd name="T30" fmla="*/ 151 w 296"/>
                <a:gd name="T31" fmla="*/ 470 h 753"/>
                <a:gd name="T32" fmla="*/ 145 w 296"/>
                <a:gd name="T33" fmla="*/ 458 h 753"/>
                <a:gd name="T34" fmla="*/ 133 w 296"/>
                <a:gd name="T35" fmla="*/ 440 h 753"/>
                <a:gd name="T36" fmla="*/ 121 w 296"/>
                <a:gd name="T37" fmla="*/ 422 h 753"/>
                <a:gd name="T38" fmla="*/ 109 w 296"/>
                <a:gd name="T39" fmla="*/ 410 h 753"/>
                <a:gd name="T40" fmla="*/ 103 w 296"/>
                <a:gd name="T41" fmla="*/ 410 h 753"/>
                <a:gd name="T42" fmla="*/ 97 w 296"/>
                <a:gd name="T43" fmla="*/ 410 h 753"/>
                <a:gd name="T44" fmla="*/ 91 w 296"/>
                <a:gd name="T45" fmla="*/ 410 h 753"/>
                <a:gd name="T46" fmla="*/ 79 w 296"/>
                <a:gd name="T47" fmla="*/ 422 h 753"/>
                <a:gd name="T48" fmla="*/ 73 w 296"/>
                <a:gd name="T49" fmla="*/ 404 h 753"/>
                <a:gd name="T50" fmla="*/ 67 w 296"/>
                <a:gd name="T51" fmla="*/ 380 h 753"/>
                <a:gd name="T52" fmla="*/ 55 w 296"/>
                <a:gd name="T53" fmla="*/ 338 h 753"/>
                <a:gd name="T54" fmla="*/ 31 w 296"/>
                <a:gd name="T55" fmla="*/ 308 h 753"/>
                <a:gd name="T56" fmla="*/ 0 w 296"/>
                <a:gd name="T57" fmla="*/ 284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6" h="753">
                  <a:moveTo>
                    <a:pt x="0" y="284"/>
                  </a:moveTo>
                  <a:lnTo>
                    <a:pt x="6" y="0"/>
                  </a:lnTo>
                  <a:lnTo>
                    <a:pt x="296" y="332"/>
                  </a:lnTo>
                  <a:lnTo>
                    <a:pt x="296" y="753"/>
                  </a:lnTo>
                  <a:lnTo>
                    <a:pt x="241" y="699"/>
                  </a:lnTo>
                  <a:lnTo>
                    <a:pt x="241" y="681"/>
                  </a:lnTo>
                  <a:lnTo>
                    <a:pt x="235" y="639"/>
                  </a:lnTo>
                  <a:lnTo>
                    <a:pt x="229" y="585"/>
                  </a:lnTo>
                  <a:lnTo>
                    <a:pt x="217" y="530"/>
                  </a:lnTo>
                  <a:lnTo>
                    <a:pt x="193" y="494"/>
                  </a:lnTo>
                  <a:lnTo>
                    <a:pt x="187" y="488"/>
                  </a:lnTo>
                  <a:lnTo>
                    <a:pt x="175" y="482"/>
                  </a:lnTo>
                  <a:lnTo>
                    <a:pt x="163" y="482"/>
                  </a:lnTo>
                  <a:lnTo>
                    <a:pt x="151" y="488"/>
                  </a:lnTo>
                  <a:lnTo>
                    <a:pt x="151" y="482"/>
                  </a:lnTo>
                  <a:lnTo>
                    <a:pt x="151" y="470"/>
                  </a:lnTo>
                  <a:lnTo>
                    <a:pt x="145" y="458"/>
                  </a:lnTo>
                  <a:lnTo>
                    <a:pt x="133" y="440"/>
                  </a:lnTo>
                  <a:lnTo>
                    <a:pt x="121" y="422"/>
                  </a:lnTo>
                  <a:lnTo>
                    <a:pt x="109" y="410"/>
                  </a:lnTo>
                  <a:lnTo>
                    <a:pt x="103" y="410"/>
                  </a:lnTo>
                  <a:lnTo>
                    <a:pt x="97" y="410"/>
                  </a:lnTo>
                  <a:lnTo>
                    <a:pt x="91" y="410"/>
                  </a:lnTo>
                  <a:lnTo>
                    <a:pt x="79" y="422"/>
                  </a:lnTo>
                  <a:lnTo>
                    <a:pt x="73" y="404"/>
                  </a:lnTo>
                  <a:lnTo>
                    <a:pt x="67" y="380"/>
                  </a:lnTo>
                  <a:lnTo>
                    <a:pt x="55" y="338"/>
                  </a:lnTo>
                  <a:lnTo>
                    <a:pt x="31" y="308"/>
                  </a:lnTo>
                  <a:lnTo>
                    <a:pt x="0" y="2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138"/>
            <p:cNvSpPr>
              <a:spLocks/>
            </p:cNvSpPr>
            <p:nvPr/>
          </p:nvSpPr>
          <p:spPr bwMode="auto">
            <a:xfrm>
              <a:off x="15345" y="11644"/>
              <a:ext cx="290" cy="681"/>
            </a:xfrm>
            <a:custGeom>
              <a:avLst/>
              <a:gdLst>
                <a:gd name="T0" fmla="*/ 290 w 290"/>
                <a:gd name="T1" fmla="*/ 350 h 681"/>
                <a:gd name="T2" fmla="*/ 284 w 290"/>
                <a:gd name="T3" fmla="*/ 681 h 681"/>
                <a:gd name="T4" fmla="*/ 0 w 290"/>
                <a:gd name="T5" fmla="*/ 681 h 681"/>
                <a:gd name="T6" fmla="*/ 0 w 290"/>
                <a:gd name="T7" fmla="*/ 73 h 681"/>
                <a:gd name="T8" fmla="*/ 235 w 290"/>
                <a:gd name="T9" fmla="*/ 283 h 681"/>
                <a:gd name="T10" fmla="*/ 235 w 290"/>
                <a:gd name="T11" fmla="*/ 0 h 681"/>
                <a:gd name="T12" fmla="*/ 290 w 290"/>
                <a:gd name="T13" fmla="*/ 67 h 681"/>
                <a:gd name="T14" fmla="*/ 290 w 290"/>
                <a:gd name="T15" fmla="*/ 350 h 6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681">
                  <a:moveTo>
                    <a:pt x="290" y="350"/>
                  </a:moveTo>
                  <a:lnTo>
                    <a:pt x="284" y="681"/>
                  </a:lnTo>
                  <a:lnTo>
                    <a:pt x="0" y="681"/>
                  </a:lnTo>
                  <a:lnTo>
                    <a:pt x="0" y="73"/>
                  </a:lnTo>
                  <a:lnTo>
                    <a:pt x="235" y="283"/>
                  </a:lnTo>
                  <a:lnTo>
                    <a:pt x="235" y="0"/>
                  </a:lnTo>
                  <a:lnTo>
                    <a:pt x="290" y="67"/>
                  </a:lnTo>
                  <a:lnTo>
                    <a:pt x="290" y="350"/>
                  </a:lnTo>
                  <a:close/>
                </a:path>
              </a:pathLst>
            </a:custGeom>
            <a:solidFill>
              <a:schemeClr val="bg1"/>
            </a:solidFill>
            <a:ln>
              <a:noFill/>
            </a:ln>
            <a:extLst>
              <a:ext uri="{91240B29-F687-4f45-9708-019B960494DF}">
                <a14:hiddenLine xmlns:a14="http://schemas.microsoft.com/office/drawing/2010/main" w="9525">
                  <a:solidFill>
                    <a:srgbClr val="000DB2"/>
                  </a:solidFill>
                  <a:prstDash val="solid"/>
                  <a:round/>
                  <a:headEnd/>
                  <a:tailEnd/>
                </a14:hiddenLine>
              </a:ext>
            </a:extLst>
          </p:spPr>
          <p:txBody>
            <a:bodyPr/>
            <a:lstStyle/>
            <a:p>
              <a:endParaRPr lang="en-US"/>
            </a:p>
          </p:txBody>
        </p:sp>
        <p:sp>
          <p:nvSpPr>
            <p:cNvPr id="78" name="Freeform 139"/>
            <p:cNvSpPr>
              <a:spLocks/>
            </p:cNvSpPr>
            <p:nvPr/>
          </p:nvSpPr>
          <p:spPr bwMode="auto">
            <a:xfrm>
              <a:off x="13773" y="10681"/>
              <a:ext cx="247" cy="66"/>
            </a:xfrm>
            <a:custGeom>
              <a:avLst/>
              <a:gdLst>
                <a:gd name="T0" fmla="*/ 18 w 247"/>
                <a:gd name="T1" fmla="*/ 66 h 66"/>
                <a:gd name="T2" fmla="*/ 12 w 247"/>
                <a:gd name="T3" fmla="*/ 60 h 66"/>
                <a:gd name="T4" fmla="*/ 6 w 247"/>
                <a:gd name="T5" fmla="*/ 60 h 66"/>
                <a:gd name="T6" fmla="*/ 0 w 247"/>
                <a:gd name="T7" fmla="*/ 54 h 66"/>
                <a:gd name="T8" fmla="*/ 0 w 247"/>
                <a:gd name="T9" fmla="*/ 42 h 66"/>
                <a:gd name="T10" fmla="*/ 0 w 247"/>
                <a:gd name="T11" fmla="*/ 36 h 66"/>
                <a:gd name="T12" fmla="*/ 6 w 247"/>
                <a:gd name="T13" fmla="*/ 24 h 66"/>
                <a:gd name="T14" fmla="*/ 24 w 247"/>
                <a:gd name="T15" fmla="*/ 18 h 66"/>
                <a:gd name="T16" fmla="*/ 48 w 247"/>
                <a:gd name="T17" fmla="*/ 6 h 66"/>
                <a:gd name="T18" fmla="*/ 66 w 247"/>
                <a:gd name="T19" fmla="*/ 0 h 66"/>
                <a:gd name="T20" fmla="*/ 103 w 247"/>
                <a:gd name="T21" fmla="*/ 0 h 66"/>
                <a:gd name="T22" fmla="*/ 151 w 247"/>
                <a:gd name="T23" fmla="*/ 0 h 66"/>
                <a:gd name="T24" fmla="*/ 199 w 247"/>
                <a:gd name="T25" fmla="*/ 6 h 66"/>
                <a:gd name="T26" fmla="*/ 241 w 247"/>
                <a:gd name="T27" fmla="*/ 30 h 66"/>
                <a:gd name="T28" fmla="*/ 247 w 247"/>
                <a:gd name="T29" fmla="*/ 36 h 66"/>
                <a:gd name="T30" fmla="*/ 247 w 247"/>
                <a:gd name="T31" fmla="*/ 42 h 66"/>
                <a:gd name="T32" fmla="*/ 247 w 247"/>
                <a:gd name="T33" fmla="*/ 48 h 66"/>
                <a:gd name="T34" fmla="*/ 247 w 247"/>
                <a:gd name="T35" fmla="*/ 54 h 66"/>
                <a:gd name="T36" fmla="*/ 241 w 247"/>
                <a:gd name="T37" fmla="*/ 60 h 66"/>
                <a:gd name="T38" fmla="*/ 229 w 247"/>
                <a:gd name="T39" fmla="*/ 66 h 66"/>
                <a:gd name="T40" fmla="*/ 235 w 247"/>
                <a:gd name="T41" fmla="*/ 66 h 66"/>
                <a:gd name="T42" fmla="*/ 235 w 247"/>
                <a:gd name="T43" fmla="*/ 60 h 66"/>
                <a:gd name="T44" fmla="*/ 235 w 247"/>
                <a:gd name="T45" fmla="*/ 54 h 66"/>
                <a:gd name="T46" fmla="*/ 235 w 247"/>
                <a:gd name="T47" fmla="*/ 48 h 66"/>
                <a:gd name="T48" fmla="*/ 229 w 247"/>
                <a:gd name="T49" fmla="*/ 42 h 66"/>
                <a:gd name="T50" fmla="*/ 223 w 247"/>
                <a:gd name="T51" fmla="*/ 30 h 66"/>
                <a:gd name="T52" fmla="*/ 199 w 247"/>
                <a:gd name="T53" fmla="*/ 24 h 66"/>
                <a:gd name="T54" fmla="*/ 187 w 247"/>
                <a:gd name="T55" fmla="*/ 24 h 66"/>
                <a:gd name="T56" fmla="*/ 157 w 247"/>
                <a:gd name="T57" fmla="*/ 18 h 66"/>
                <a:gd name="T58" fmla="*/ 109 w 247"/>
                <a:gd name="T59" fmla="*/ 12 h 66"/>
                <a:gd name="T60" fmla="*/ 48 w 247"/>
                <a:gd name="T61" fmla="*/ 24 h 66"/>
                <a:gd name="T62" fmla="*/ 42 w 247"/>
                <a:gd name="T63" fmla="*/ 24 h 66"/>
                <a:gd name="T64" fmla="*/ 36 w 247"/>
                <a:gd name="T65" fmla="*/ 24 h 66"/>
                <a:gd name="T66" fmla="*/ 30 w 247"/>
                <a:gd name="T67" fmla="*/ 30 h 66"/>
                <a:gd name="T68" fmla="*/ 18 w 247"/>
                <a:gd name="T69" fmla="*/ 36 h 66"/>
                <a:gd name="T70" fmla="*/ 12 w 247"/>
                <a:gd name="T71" fmla="*/ 42 h 66"/>
                <a:gd name="T72" fmla="*/ 12 w 247"/>
                <a:gd name="T73" fmla="*/ 54 h 66"/>
                <a:gd name="T74" fmla="*/ 18 w 247"/>
                <a:gd name="T75"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7" h="66">
                  <a:moveTo>
                    <a:pt x="18" y="66"/>
                  </a:moveTo>
                  <a:lnTo>
                    <a:pt x="12" y="60"/>
                  </a:lnTo>
                  <a:lnTo>
                    <a:pt x="6" y="60"/>
                  </a:lnTo>
                  <a:lnTo>
                    <a:pt x="0" y="54"/>
                  </a:lnTo>
                  <a:lnTo>
                    <a:pt x="0" y="42"/>
                  </a:lnTo>
                  <a:lnTo>
                    <a:pt x="0" y="36"/>
                  </a:lnTo>
                  <a:lnTo>
                    <a:pt x="6" y="24"/>
                  </a:lnTo>
                  <a:lnTo>
                    <a:pt x="24" y="18"/>
                  </a:lnTo>
                  <a:lnTo>
                    <a:pt x="48" y="6"/>
                  </a:lnTo>
                  <a:lnTo>
                    <a:pt x="66" y="0"/>
                  </a:lnTo>
                  <a:lnTo>
                    <a:pt x="103" y="0"/>
                  </a:lnTo>
                  <a:lnTo>
                    <a:pt x="151" y="0"/>
                  </a:lnTo>
                  <a:lnTo>
                    <a:pt x="199" y="6"/>
                  </a:lnTo>
                  <a:lnTo>
                    <a:pt x="241" y="30"/>
                  </a:lnTo>
                  <a:lnTo>
                    <a:pt x="247" y="36"/>
                  </a:lnTo>
                  <a:lnTo>
                    <a:pt x="247" y="42"/>
                  </a:lnTo>
                  <a:lnTo>
                    <a:pt x="247" y="48"/>
                  </a:lnTo>
                  <a:lnTo>
                    <a:pt x="247" y="54"/>
                  </a:lnTo>
                  <a:lnTo>
                    <a:pt x="241" y="60"/>
                  </a:lnTo>
                  <a:lnTo>
                    <a:pt x="229" y="66"/>
                  </a:lnTo>
                  <a:lnTo>
                    <a:pt x="235" y="66"/>
                  </a:lnTo>
                  <a:lnTo>
                    <a:pt x="235" y="60"/>
                  </a:lnTo>
                  <a:lnTo>
                    <a:pt x="235" y="54"/>
                  </a:lnTo>
                  <a:lnTo>
                    <a:pt x="235" y="48"/>
                  </a:lnTo>
                  <a:lnTo>
                    <a:pt x="229" y="42"/>
                  </a:lnTo>
                  <a:lnTo>
                    <a:pt x="223" y="30"/>
                  </a:lnTo>
                  <a:lnTo>
                    <a:pt x="199" y="24"/>
                  </a:lnTo>
                  <a:lnTo>
                    <a:pt x="187" y="24"/>
                  </a:lnTo>
                  <a:lnTo>
                    <a:pt x="157" y="18"/>
                  </a:lnTo>
                  <a:lnTo>
                    <a:pt x="109" y="12"/>
                  </a:lnTo>
                  <a:lnTo>
                    <a:pt x="48" y="24"/>
                  </a:lnTo>
                  <a:lnTo>
                    <a:pt x="42" y="24"/>
                  </a:lnTo>
                  <a:lnTo>
                    <a:pt x="36" y="24"/>
                  </a:lnTo>
                  <a:lnTo>
                    <a:pt x="30" y="30"/>
                  </a:lnTo>
                  <a:lnTo>
                    <a:pt x="18" y="36"/>
                  </a:lnTo>
                  <a:lnTo>
                    <a:pt x="12" y="42"/>
                  </a:lnTo>
                  <a:lnTo>
                    <a:pt x="12" y="54"/>
                  </a:lnTo>
                  <a:lnTo>
                    <a:pt x="18"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140"/>
            <p:cNvSpPr>
              <a:spLocks/>
            </p:cNvSpPr>
            <p:nvPr/>
          </p:nvSpPr>
          <p:spPr bwMode="auto">
            <a:xfrm>
              <a:off x="15104" y="10494"/>
              <a:ext cx="235" cy="66"/>
            </a:xfrm>
            <a:custGeom>
              <a:avLst/>
              <a:gdLst>
                <a:gd name="T0" fmla="*/ 6 w 235"/>
                <a:gd name="T1" fmla="*/ 66 h 66"/>
                <a:gd name="T2" fmla="*/ 0 w 235"/>
                <a:gd name="T3" fmla="*/ 60 h 66"/>
                <a:gd name="T4" fmla="*/ 0 w 235"/>
                <a:gd name="T5" fmla="*/ 54 h 66"/>
                <a:gd name="T6" fmla="*/ 0 w 235"/>
                <a:gd name="T7" fmla="*/ 42 h 66"/>
                <a:gd name="T8" fmla="*/ 6 w 235"/>
                <a:gd name="T9" fmla="*/ 30 h 66"/>
                <a:gd name="T10" fmla="*/ 13 w 235"/>
                <a:gd name="T11" fmla="*/ 24 h 66"/>
                <a:gd name="T12" fmla="*/ 31 w 235"/>
                <a:gd name="T13" fmla="*/ 12 h 66"/>
                <a:gd name="T14" fmla="*/ 55 w 235"/>
                <a:gd name="T15" fmla="*/ 6 h 66"/>
                <a:gd name="T16" fmla="*/ 67 w 235"/>
                <a:gd name="T17" fmla="*/ 0 h 66"/>
                <a:gd name="T18" fmla="*/ 97 w 235"/>
                <a:gd name="T19" fmla="*/ 0 h 66"/>
                <a:gd name="T20" fmla="*/ 139 w 235"/>
                <a:gd name="T21" fmla="*/ 0 h 66"/>
                <a:gd name="T22" fmla="*/ 175 w 235"/>
                <a:gd name="T23" fmla="*/ 0 h 66"/>
                <a:gd name="T24" fmla="*/ 205 w 235"/>
                <a:gd name="T25" fmla="*/ 12 h 66"/>
                <a:gd name="T26" fmla="*/ 211 w 235"/>
                <a:gd name="T27" fmla="*/ 12 h 66"/>
                <a:gd name="T28" fmla="*/ 217 w 235"/>
                <a:gd name="T29" fmla="*/ 18 h 66"/>
                <a:gd name="T30" fmla="*/ 223 w 235"/>
                <a:gd name="T31" fmla="*/ 30 h 66"/>
                <a:gd name="T32" fmla="*/ 229 w 235"/>
                <a:gd name="T33" fmla="*/ 36 h 66"/>
                <a:gd name="T34" fmla="*/ 235 w 235"/>
                <a:gd name="T35" fmla="*/ 48 h 66"/>
                <a:gd name="T36" fmla="*/ 229 w 235"/>
                <a:gd name="T37" fmla="*/ 60 h 66"/>
                <a:gd name="T38" fmla="*/ 229 w 235"/>
                <a:gd name="T39" fmla="*/ 54 h 66"/>
                <a:gd name="T40" fmla="*/ 229 w 235"/>
                <a:gd name="T41" fmla="*/ 48 h 66"/>
                <a:gd name="T42" fmla="*/ 223 w 235"/>
                <a:gd name="T43" fmla="*/ 42 h 66"/>
                <a:gd name="T44" fmla="*/ 211 w 235"/>
                <a:gd name="T45" fmla="*/ 36 h 66"/>
                <a:gd name="T46" fmla="*/ 199 w 235"/>
                <a:gd name="T47" fmla="*/ 24 h 66"/>
                <a:gd name="T48" fmla="*/ 181 w 235"/>
                <a:gd name="T49" fmla="*/ 18 h 66"/>
                <a:gd name="T50" fmla="*/ 157 w 235"/>
                <a:gd name="T51" fmla="*/ 18 h 66"/>
                <a:gd name="T52" fmla="*/ 145 w 235"/>
                <a:gd name="T53" fmla="*/ 18 h 66"/>
                <a:gd name="T54" fmla="*/ 109 w 235"/>
                <a:gd name="T55" fmla="*/ 18 h 66"/>
                <a:gd name="T56" fmla="*/ 73 w 235"/>
                <a:gd name="T57" fmla="*/ 18 h 66"/>
                <a:gd name="T58" fmla="*/ 49 w 235"/>
                <a:gd name="T59" fmla="*/ 24 h 66"/>
                <a:gd name="T60" fmla="*/ 43 w 235"/>
                <a:gd name="T61" fmla="*/ 24 h 66"/>
                <a:gd name="T62" fmla="*/ 37 w 235"/>
                <a:gd name="T63" fmla="*/ 24 h 66"/>
                <a:gd name="T64" fmla="*/ 31 w 235"/>
                <a:gd name="T65" fmla="*/ 30 h 66"/>
                <a:gd name="T66" fmla="*/ 19 w 235"/>
                <a:gd name="T67" fmla="*/ 36 h 66"/>
                <a:gd name="T68" fmla="*/ 13 w 235"/>
                <a:gd name="T69" fmla="*/ 42 h 66"/>
                <a:gd name="T70" fmla="*/ 6 w 235"/>
                <a:gd name="T71" fmla="*/ 54 h 66"/>
                <a:gd name="T72" fmla="*/ 6 w 235"/>
                <a:gd name="T73"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5" h="66">
                  <a:moveTo>
                    <a:pt x="6" y="66"/>
                  </a:moveTo>
                  <a:lnTo>
                    <a:pt x="0" y="60"/>
                  </a:lnTo>
                  <a:lnTo>
                    <a:pt x="0" y="54"/>
                  </a:lnTo>
                  <a:lnTo>
                    <a:pt x="0" y="42"/>
                  </a:lnTo>
                  <a:lnTo>
                    <a:pt x="6" y="30"/>
                  </a:lnTo>
                  <a:lnTo>
                    <a:pt x="13" y="24"/>
                  </a:lnTo>
                  <a:lnTo>
                    <a:pt x="31" y="12"/>
                  </a:lnTo>
                  <a:lnTo>
                    <a:pt x="55" y="6"/>
                  </a:lnTo>
                  <a:lnTo>
                    <a:pt x="67" y="0"/>
                  </a:lnTo>
                  <a:lnTo>
                    <a:pt x="97" y="0"/>
                  </a:lnTo>
                  <a:lnTo>
                    <a:pt x="139" y="0"/>
                  </a:lnTo>
                  <a:lnTo>
                    <a:pt x="175" y="0"/>
                  </a:lnTo>
                  <a:lnTo>
                    <a:pt x="205" y="12"/>
                  </a:lnTo>
                  <a:lnTo>
                    <a:pt x="211" y="12"/>
                  </a:lnTo>
                  <a:lnTo>
                    <a:pt x="217" y="18"/>
                  </a:lnTo>
                  <a:lnTo>
                    <a:pt x="223" y="30"/>
                  </a:lnTo>
                  <a:lnTo>
                    <a:pt x="229" y="36"/>
                  </a:lnTo>
                  <a:lnTo>
                    <a:pt x="235" y="48"/>
                  </a:lnTo>
                  <a:lnTo>
                    <a:pt x="229" y="60"/>
                  </a:lnTo>
                  <a:lnTo>
                    <a:pt x="229" y="54"/>
                  </a:lnTo>
                  <a:lnTo>
                    <a:pt x="229" y="48"/>
                  </a:lnTo>
                  <a:lnTo>
                    <a:pt x="223" y="42"/>
                  </a:lnTo>
                  <a:lnTo>
                    <a:pt x="211" y="36"/>
                  </a:lnTo>
                  <a:lnTo>
                    <a:pt x="199" y="24"/>
                  </a:lnTo>
                  <a:lnTo>
                    <a:pt x="181" y="18"/>
                  </a:lnTo>
                  <a:lnTo>
                    <a:pt x="157" y="18"/>
                  </a:lnTo>
                  <a:lnTo>
                    <a:pt x="145" y="18"/>
                  </a:lnTo>
                  <a:lnTo>
                    <a:pt x="109" y="18"/>
                  </a:lnTo>
                  <a:lnTo>
                    <a:pt x="73" y="18"/>
                  </a:lnTo>
                  <a:lnTo>
                    <a:pt x="49" y="24"/>
                  </a:lnTo>
                  <a:lnTo>
                    <a:pt x="43" y="24"/>
                  </a:lnTo>
                  <a:lnTo>
                    <a:pt x="37" y="24"/>
                  </a:lnTo>
                  <a:lnTo>
                    <a:pt x="31" y="30"/>
                  </a:lnTo>
                  <a:lnTo>
                    <a:pt x="19" y="36"/>
                  </a:lnTo>
                  <a:lnTo>
                    <a:pt x="13" y="42"/>
                  </a:lnTo>
                  <a:lnTo>
                    <a:pt x="6" y="54"/>
                  </a:lnTo>
                  <a:lnTo>
                    <a:pt x="6"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141"/>
            <p:cNvSpPr>
              <a:spLocks/>
            </p:cNvSpPr>
            <p:nvPr/>
          </p:nvSpPr>
          <p:spPr bwMode="auto">
            <a:xfrm>
              <a:off x="14189" y="11235"/>
              <a:ext cx="211" cy="391"/>
            </a:xfrm>
            <a:custGeom>
              <a:avLst/>
              <a:gdLst>
                <a:gd name="T0" fmla="*/ 0 w 211"/>
                <a:gd name="T1" fmla="*/ 391 h 391"/>
                <a:gd name="T2" fmla="*/ 187 w 211"/>
                <a:gd name="T3" fmla="*/ 373 h 391"/>
                <a:gd name="T4" fmla="*/ 211 w 211"/>
                <a:gd name="T5" fmla="*/ 361 h 391"/>
                <a:gd name="T6" fmla="*/ 18 w 211"/>
                <a:gd name="T7" fmla="*/ 379 h 391"/>
                <a:gd name="T8" fmla="*/ 12 w 211"/>
                <a:gd name="T9" fmla="*/ 114 h 391"/>
                <a:gd name="T10" fmla="*/ 18 w 211"/>
                <a:gd name="T11" fmla="*/ 102 h 391"/>
                <a:gd name="T12" fmla="*/ 36 w 211"/>
                <a:gd name="T13" fmla="*/ 78 h 391"/>
                <a:gd name="T14" fmla="*/ 60 w 211"/>
                <a:gd name="T15" fmla="*/ 54 h 391"/>
                <a:gd name="T16" fmla="*/ 90 w 211"/>
                <a:gd name="T17" fmla="*/ 36 h 391"/>
                <a:gd name="T18" fmla="*/ 138 w 211"/>
                <a:gd name="T19" fmla="*/ 30 h 391"/>
                <a:gd name="T20" fmla="*/ 193 w 211"/>
                <a:gd name="T21" fmla="*/ 42 h 391"/>
                <a:gd name="T22" fmla="*/ 187 w 211"/>
                <a:gd name="T23" fmla="*/ 36 h 391"/>
                <a:gd name="T24" fmla="*/ 174 w 211"/>
                <a:gd name="T25" fmla="*/ 18 h 391"/>
                <a:gd name="T26" fmla="*/ 150 w 211"/>
                <a:gd name="T27" fmla="*/ 6 h 391"/>
                <a:gd name="T28" fmla="*/ 114 w 211"/>
                <a:gd name="T29" fmla="*/ 0 h 391"/>
                <a:gd name="T30" fmla="*/ 54 w 211"/>
                <a:gd name="T31" fmla="*/ 12 h 391"/>
                <a:gd name="T32" fmla="*/ 48 w 211"/>
                <a:gd name="T33" fmla="*/ 24 h 391"/>
                <a:gd name="T34" fmla="*/ 36 w 211"/>
                <a:gd name="T35" fmla="*/ 30 h 391"/>
                <a:gd name="T36" fmla="*/ 24 w 211"/>
                <a:gd name="T37" fmla="*/ 42 h 391"/>
                <a:gd name="T38" fmla="*/ 18 w 211"/>
                <a:gd name="T39" fmla="*/ 60 h 391"/>
                <a:gd name="T40" fmla="*/ 6 w 211"/>
                <a:gd name="T41" fmla="*/ 72 h 391"/>
                <a:gd name="T42" fmla="*/ 0 w 211"/>
                <a:gd name="T43" fmla="*/ 90 h 391"/>
                <a:gd name="T44" fmla="*/ 0 w 211"/>
                <a:gd name="T45" fmla="*/ 108 h 391"/>
                <a:gd name="T46" fmla="*/ 0 w 211"/>
                <a:gd name="T47" fmla="*/ 247 h 391"/>
                <a:gd name="T48" fmla="*/ 0 w 211"/>
                <a:gd name="T4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1" h="391">
                  <a:moveTo>
                    <a:pt x="0" y="391"/>
                  </a:moveTo>
                  <a:lnTo>
                    <a:pt x="187" y="373"/>
                  </a:lnTo>
                  <a:lnTo>
                    <a:pt x="211" y="361"/>
                  </a:lnTo>
                  <a:lnTo>
                    <a:pt x="18" y="379"/>
                  </a:lnTo>
                  <a:lnTo>
                    <a:pt x="12" y="114"/>
                  </a:lnTo>
                  <a:lnTo>
                    <a:pt x="18" y="102"/>
                  </a:lnTo>
                  <a:lnTo>
                    <a:pt x="36" y="78"/>
                  </a:lnTo>
                  <a:lnTo>
                    <a:pt x="60" y="54"/>
                  </a:lnTo>
                  <a:lnTo>
                    <a:pt x="90" y="36"/>
                  </a:lnTo>
                  <a:lnTo>
                    <a:pt x="138" y="30"/>
                  </a:lnTo>
                  <a:lnTo>
                    <a:pt x="193" y="42"/>
                  </a:lnTo>
                  <a:lnTo>
                    <a:pt x="187" y="36"/>
                  </a:lnTo>
                  <a:lnTo>
                    <a:pt x="174" y="18"/>
                  </a:lnTo>
                  <a:lnTo>
                    <a:pt x="150" y="6"/>
                  </a:lnTo>
                  <a:lnTo>
                    <a:pt x="114" y="0"/>
                  </a:lnTo>
                  <a:lnTo>
                    <a:pt x="54" y="12"/>
                  </a:lnTo>
                  <a:lnTo>
                    <a:pt x="48" y="24"/>
                  </a:lnTo>
                  <a:lnTo>
                    <a:pt x="36" y="30"/>
                  </a:lnTo>
                  <a:lnTo>
                    <a:pt x="24" y="42"/>
                  </a:lnTo>
                  <a:lnTo>
                    <a:pt x="18" y="60"/>
                  </a:lnTo>
                  <a:lnTo>
                    <a:pt x="6" y="72"/>
                  </a:lnTo>
                  <a:lnTo>
                    <a:pt x="0" y="90"/>
                  </a:lnTo>
                  <a:lnTo>
                    <a:pt x="0" y="108"/>
                  </a:lnTo>
                  <a:lnTo>
                    <a:pt x="0" y="247"/>
                  </a:lnTo>
                  <a:lnTo>
                    <a:pt x="0" y="3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142"/>
            <p:cNvSpPr>
              <a:spLocks/>
            </p:cNvSpPr>
            <p:nvPr/>
          </p:nvSpPr>
          <p:spPr bwMode="auto">
            <a:xfrm>
              <a:off x="15225" y="10542"/>
              <a:ext cx="48" cy="1783"/>
            </a:xfrm>
            <a:custGeom>
              <a:avLst/>
              <a:gdLst>
                <a:gd name="T0" fmla="*/ 0 w 48"/>
                <a:gd name="T1" fmla="*/ 1783 h 1783"/>
                <a:gd name="T2" fmla="*/ 0 w 48"/>
                <a:gd name="T3" fmla="*/ 6 h 1783"/>
                <a:gd name="T4" fmla="*/ 6 w 48"/>
                <a:gd name="T5" fmla="*/ 0 h 1783"/>
                <a:gd name="T6" fmla="*/ 12 w 48"/>
                <a:gd name="T7" fmla="*/ 0 h 1783"/>
                <a:gd name="T8" fmla="*/ 24 w 48"/>
                <a:gd name="T9" fmla="*/ 0 h 1783"/>
                <a:gd name="T10" fmla="*/ 30 w 48"/>
                <a:gd name="T11" fmla="*/ 6 h 1783"/>
                <a:gd name="T12" fmla="*/ 42 w 48"/>
                <a:gd name="T13" fmla="*/ 12 h 1783"/>
                <a:gd name="T14" fmla="*/ 48 w 48"/>
                <a:gd name="T15" fmla="*/ 30 h 1783"/>
                <a:gd name="T16" fmla="*/ 48 w 48"/>
                <a:gd name="T17" fmla="*/ 1783 h 1783"/>
                <a:gd name="T18" fmla="*/ 0 w 48"/>
                <a:gd name="T19" fmla="*/ 1783 h 1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1783">
                  <a:moveTo>
                    <a:pt x="0" y="1783"/>
                  </a:moveTo>
                  <a:lnTo>
                    <a:pt x="0" y="6"/>
                  </a:lnTo>
                  <a:lnTo>
                    <a:pt x="6" y="0"/>
                  </a:lnTo>
                  <a:lnTo>
                    <a:pt x="12" y="0"/>
                  </a:lnTo>
                  <a:lnTo>
                    <a:pt x="24" y="0"/>
                  </a:lnTo>
                  <a:lnTo>
                    <a:pt x="30" y="6"/>
                  </a:lnTo>
                  <a:lnTo>
                    <a:pt x="42" y="12"/>
                  </a:lnTo>
                  <a:lnTo>
                    <a:pt x="48" y="30"/>
                  </a:lnTo>
                  <a:lnTo>
                    <a:pt x="48" y="1783"/>
                  </a:lnTo>
                  <a:lnTo>
                    <a:pt x="0" y="17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Freeform 143"/>
            <p:cNvSpPr>
              <a:spLocks/>
            </p:cNvSpPr>
            <p:nvPr/>
          </p:nvSpPr>
          <p:spPr bwMode="auto">
            <a:xfrm>
              <a:off x="13833" y="10729"/>
              <a:ext cx="73" cy="1596"/>
            </a:xfrm>
            <a:custGeom>
              <a:avLst/>
              <a:gdLst>
                <a:gd name="T0" fmla="*/ 73 w 73"/>
                <a:gd name="T1" fmla="*/ 1596 h 1596"/>
                <a:gd name="T2" fmla="*/ 43 w 73"/>
                <a:gd name="T3" fmla="*/ 6 h 1596"/>
                <a:gd name="T4" fmla="*/ 43 w 73"/>
                <a:gd name="T5" fmla="*/ 0 h 1596"/>
                <a:gd name="T6" fmla="*/ 37 w 73"/>
                <a:gd name="T7" fmla="*/ 0 h 1596"/>
                <a:gd name="T8" fmla="*/ 30 w 73"/>
                <a:gd name="T9" fmla="*/ 0 h 1596"/>
                <a:gd name="T10" fmla="*/ 18 w 73"/>
                <a:gd name="T11" fmla="*/ 6 h 1596"/>
                <a:gd name="T12" fmla="*/ 6 w 73"/>
                <a:gd name="T13" fmla="*/ 12 h 1596"/>
                <a:gd name="T14" fmla="*/ 0 w 73"/>
                <a:gd name="T15" fmla="*/ 1596 h 1596"/>
                <a:gd name="T16" fmla="*/ 73 w 73"/>
                <a:gd name="T17"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596">
                  <a:moveTo>
                    <a:pt x="73" y="1596"/>
                  </a:moveTo>
                  <a:lnTo>
                    <a:pt x="43" y="6"/>
                  </a:lnTo>
                  <a:lnTo>
                    <a:pt x="43" y="0"/>
                  </a:lnTo>
                  <a:lnTo>
                    <a:pt x="37" y="0"/>
                  </a:lnTo>
                  <a:lnTo>
                    <a:pt x="30" y="0"/>
                  </a:lnTo>
                  <a:lnTo>
                    <a:pt x="18" y="6"/>
                  </a:lnTo>
                  <a:lnTo>
                    <a:pt x="6" y="12"/>
                  </a:lnTo>
                  <a:lnTo>
                    <a:pt x="0" y="1596"/>
                  </a:lnTo>
                  <a:lnTo>
                    <a:pt x="73" y="15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3" name="Freeform 144"/>
            <p:cNvSpPr>
              <a:spLocks/>
            </p:cNvSpPr>
            <p:nvPr/>
          </p:nvSpPr>
          <p:spPr bwMode="auto">
            <a:xfrm>
              <a:off x="15600" y="10752"/>
              <a:ext cx="133" cy="247"/>
            </a:xfrm>
            <a:custGeom>
              <a:avLst/>
              <a:gdLst>
                <a:gd name="T0" fmla="*/ 133 w 133"/>
                <a:gd name="T1" fmla="*/ 247 h 247"/>
                <a:gd name="T2" fmla="*/ 19 w 133"/>
                <a:gd name="T3" fmla="*/ 66 h 247"/>
                <a:gd name="T4" fmla="*/ 19 w 133"/>
                <a:gd name="T5" fmla="*/ 60 h 247"/>
                <a:gd name="T6" fmla="*/ 19 w 133"/>
                <a:gd name="T7" fmla="*/ 54 h 247"/>
                <a:gd name="T8" fmla="*/ 25 w 133"/>
                <a:gd name="T9" fmla="*/ 54 h 247"/>
                <a:gd name="T10" fmla="*/ 31 w 133"/>
                <a:gd name="T11" fmla="*/ 54 h 247"/>
                <a:gd name="T12" fmla="*/ 31 w 133"/>
                <a:gd name="T13" fmla="*/ 48 h 247"/>
                <a:gd name="T14" fmla="*/ 37 w 133"/>
                <a:gd name="T15" fmla="*/ 42 h 247"/>
                <a:gd name="T16" fmla="*/ 43 w 133"/>
                <a:gd name="T17" fmla="*/ 36 h 247"/>
                <a:gd name="T18" fmla="*/ 43 w 133"/>
                <a:gd name="T19" fmla="*/ 24 h 247"/>
                <a:gd name="T20" fmla="*/ 37 w 133"/>
                <a:gd name="T21" fmla="*/ 12 h 247"/>
                <a:gd name="T22" fmla="*/ 19 w 133"/>
                <a:gd name="T23" fmla="*/ 0 h 247"/>
                <a:gd name="T24" fmla="*/ 19 w 133"/>
                <a:gd name="T25" fmla="*/ 6 h 247"/>
                <a:gd name="T26" fmla="*/ 13 w 133"/>
                <a:gd name="T27" fmla="*/ 6 h 247"/>
                <a:gd name="T28" fmla="*/ 6 w 133"/>
                <a:gd name="T29" fmla="*/ 12 h 247"/>
                <a:gd name="T30" fmla="*/ 0 w 133"/>
                <a:gd name="T31" fmla="*/ 18 h 247"/>
                <a:gd name="T32" fmla="*/ 0 w 133"/>
                <a:gd name="T33" fmla="*/ 24 h 247"/>
                <a:gd name="T34" fmla="*/ 0 w 133"/>
                <a:gd name="T35" fmla="*/ 36 h 247"/>
                <a:gd name="T36" fmla="*/ 6 w 133"/>
                <a:gd name="T37" fmla="*/ 36 h 247"/>
                <a:gd name="T38" fmla="*/ 6 w 133"/>
                <a:gd name="T39" fmla="*/ 42 h 247"/>
                <a:gd name="T40" fmla="*/ 13 w 133"/>
                <a:gd name="T41" fmla="*/ 48 h 247"/>
                <a:gd name="T42" fmla="*/ 13 w 133"/>
                <a:gd name="T43" fmla="*/ 54 h 247"/>
                <a:gd name="T44" fmla="*/ 6 w 133"/>
                <a:gd name="T45" fmla="*/ 66 h 247"/>
                <a:gd name="T46" fmla="*/ 13 w 133"/>
                <a:gd name="T47" fmla="*/ 235 h 247"/>
                <a:gd name="T48" fmla="*/ 25 w 133"/>
                <a:gd name="T49" fmla="*/ 235 h 247"/>
                <a:gd name="T50" fmla="*/ 55 w 133"/>
                <a:gd name="T51" fmla="*/ 229 h 247"/>
                <a:gd name="T52" fmla="*/ 97 w 133"/>
                <a:gd name="T53" fmla="*/ 235 h 247"/>
                <a:gd name="T54" fmla="*/ 133 w 133"/>
                <a:gd name="T5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3" h="247">
                  <a:moveTo>
                    <a:pt x="133" y="247"/>
                  </a:moveTo>
                  <a:lnTo>
                    <a:pt x="19" y="66"/>
                  </a:lnTo>
                  <a:lnTo>
                    <a:pt x="19" y="60"/>
                  </a:lnTo>
                  <a:lnTo>
                    <a:pt x="19" y="54"/>
                  </a:lnTo>
                  <a:lnTo>
                    <a:pt x="25" y="54"/>
                  </a:lnTo>
                  <a:lnTo>
                    <a:pt x="31" y="54"/>
                  </a:lnTo>
                  <a:lnTo>
                    <a:pt x="31" y="48"/>
                  </a:lnTo>
                  <a:lnTo>
                    <a:pt x="37" y="42"/>
                  </a:lnTo>
                  <a:lnTo>
                    <a:pt x="43" y="36"/>
                  </a:lnTo>
                  <a:lnTo>
                    <a:pt x="43" y="24"/>
                  </a:lnTo>
                  <a:lnTo>
                    <a:pt x="37" y="12"/>
                  </a:lnTo>
                  <a:lnTo>
                    <a:pt x="19" y="0"/>
                  </a:lnTo>
                  <a:lnTo>
                    <a:pt x="19" y="6"/>
                  </a:lnTo>
                  <a:lnTo>
                    <a:pt x="13" y="6"/>
                  </a:lnTo>
                  <a:lnTo>
                    <a:pt x="6" y="12"/>
                  </a:lnTo>
                  <a:lnTo>
                    <a:pt x="0" y="18"/>
                  </a:lnTo>
                  <a:lnTo>
                    <a:pt x="0" y="24"/>
                  </a:lnTo>
                  <a:lnTo>
                    <a:pt x="0" y="36"/>
                  </a:lnTo>
                  <a:lnTo>
                    <a:pt x="6" y="36"/>
                  </a:lnTo>
                  <a:lnTo>
                    <a:pt x="6" y="42"/>
                  </a:lnTo>
                  <a:lnTo>
                    <a:pt x="13" y="48"/>
                  </a:lnTo>
                  <a:lnTo>
                    <a:pt x="13" y="54"/>
                  </a:lnTo>
                  <a:lnTo>
                    <a:pt x="6" y="66"/>
                  </a:lnTo>
                  <a:lnTo>
                    <a:pt x="13" y="235"/>
                  </a:lnTo>
                  <a:lnTo>
                    <a:pt x="25" y="235"/>
                  </a:lnTo>
                  <a:lnTo>
                    <a:pt x="55" y="229"/>
                  </a:lnTo>
                  <a:lnTo>
                    <a:pt x="97" y="235"/>
                  </a:lnTo>
                  <a:lnTo>
                    <a:pt x="133" y="2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145"/>
            <p:cNvSpPr>
              <a:spLocks/>
            </p:cNvSpPr>
            <p:nvPr/>
          </p:nvSpPr>
          <p:spPr bwMode="auto">
            <a:xfrm>
              <a:off x="13870" y="10434"/>
              <a:ext cx="126" cy="247"/>
            </a:xfrm>
            <a:custGeom>
              <a:avLst/>
              <a:gdLst>
                <a:gd name="T0" fmla="*/ 0 w 126"/>
                <a:gd name="T1" fmla="*/ 222 h 247"/>
                <a:gd name="T2" fmla="*/ 18 w 126"/>
                <a:gd name="T3" fmla="*/ 222 h 247"/>
                <a:gd name="T4" fmla="*/ 48 w 126"/>
                <a:gd name="T5" fmla="*/ 222 h 247"/>
                <a:gd name="T6" fmla="*/ 90 w 126"/>
                <a:gd name="T7" fmla="*/ 228 h 247"/>
                <a:gd name="T8" fmla="*/ 126 w 126"/>
                <a:gd name="T9" fmla="*/ 247 h 247"/>
                <a:gd name="T10" fmla="*/ 42 w 126"/>
                <a:gd name="T11" fmla="*/ 66 h 247"/>
                <a:gd name="T12" fmla="*/ 48 w 126"/>
                <a:gd name="T13" fmla="*/ 60 h 247"/>
                <a:gd name="T14" fmla="*/ 54 w 126"/>
                <a:gd name="T15" fmla="*/ 54 h 247"/>
                <a:gd name="T16" fmla="*/ 60 w 126"/>
                <a:gd name="T17" fmla="*/ 42 h 247"/>
                <a:gd name="T18" fmla="*/ 66 w 126"/>
                <a:gd name="T19" fmla="*/ 36 h 247"/>
                <a:gd name="T20" fmla="*/ 66 w 126"/>
                <a:gd name="T21" fmla="*/ 24 h 247"/>
                <a:gd name="T22" fmla="*/ 66 w 126"/>
                <a:gd name="T23" fmla="*/ 18 h 247"/>
                <a:gd name="T24" fmla="*/ 54 w 126"/>
                <a:gd name="T25" fmla="*/ 6 h 247"/>
                <a:gd name="T26" fmla="*/ 42 w 126"/>
                <a:gd name="T27" fmla="*/ 0 h 247"/>
                <a:gd name="T28" fmla="*/ 36 w 126"/>
                <a:gd name="T29" fmla="*/ 0 h 247"/>
                <a:gd name="T30" fmla="*/ 30 w 126"/>
                <a:gd name="T31" fmla="*/ 0 h 247"/>
                <a:gd name="T32" fmla="*/ 24 w 126"/>
                <a:gd name="T33" fmla="*/ 0 h 247"/>
                <a:gd name="T34" fmla="*/ 18 w 126"/>
                <a:gd name="T35" fmla="*/ 0 h 247"/>
                <a:gd name="T36" fmla="*/ 12 w 126"/>
                <a:gd name="T37" fmla="*/ 12 h 247"/>
                <a:gd name="T38" fmla="*/ 12 w 126"/>
                <a:gd name="T39" fmla="*/ 18 h 247"/>
                <a:gd name="T40" fmla="*/ 12 w 126"/>
                <a:gd name="T41" fmla="*/ 24 h 247"/>
                <a:gd name="T42" fmla="*/ 12 w 126"/>
                <a:gd name="T43" fmla="*/ 36 h 247"/>
                <a:gd name="T44" fmla="*/ 18 w 126"/>
                <a:gd name="T45" fmla="*/ 48 h 247"/>
                <a:gd name="T46" fmla="*/ 24 w 126"/>
                <a:gd name="T47" fmla="*/ 60 h 247"/>
                <a:gd name="T48" fmla="*/ 0 w 126"/>
                <a:gd name="T49" fmla="*/ 222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247">
                  <a:moveTo>
                    <a:pt x="0" y="222"/>
                  </a:moveTo>
                  <a:lnTo>
                    <a:pt x="18" y="222"/>
                  </a:lnTo>
                  <a:lnTo>
                    <a:pt x="48" y="222"/>
                  </a:lnTo>
                  <a:lnTo>
                    <a:pt x="90" y="228"/>
                  </a:lnTo>
                  <a:lnTo>
                    <a:pt x="126" y="247"/>
                  </a:lnTo>
                  <a:lnTo>
                    <a:pt x="42" y="66"/>
                  </a:lnTo>
                  <a:lnTo>
                    <a:pt x="48" y="60"/>
                  </a:lnTo>
                  <a:lnTo>
                    <a:pt x="54" y="54"/>
                  </a:lnTo>
                  <a:lnTo>
                    <a:pt x="60" y="42"/>
                  </a:lnTo>
                  <a:lnTo>
                    <a:pt x="66" y="36"/>
                  </a:lnTo>
                  <a:lnTo>
                    <a:pt x="66" y="24"/>
                  </a:lnTo>
                  <a:lnTo>
                    <a:pt x="66" y="18"/>
                  </a:lnTo>
                  <a:lnTo>
                    <a:pt x="54" y="6"/>
                  </a:lnTo>
                  <a:lnTo>
                    <a:pt x="42" y="0"/>
                  </a:lnTo>
                  <a:lnTo>
                    <a:pt x="36" y="0"/>
                  </a:lnTo>
                  <a:lnTo>
                    <a:pt x="30" y="0"/>
                  </a:lnTo>
                  <a:lnTo>
                    <a:pt x="24" y="0"/>
                  </a:lnTo>
                  <a:lnTo>
                    <a:pt x="18" y="0"/>
                  </a:lnTo>
                  <a:lnTo>
                    <a:pt x="12" y="12"/>
                  </a:lnTo>
                  <a:lnTo>
                    <a:pt x="12" y="18"/>
                  </a:lnTo>
                  <a:lnTo>
                    <a:pt x="12" y="24"/>
                  </a:lnTo>
                  <a:lnTo>
                    <a:pt x="12" y="36"/>
                  </a:lnTo>
                  <a:lnTo>
                    <a:pt x="18" y="48"/>
                  </a:lnTo>
                  <a:lnTo>
                    <a:pt x="24" y="60"/>
                  </a:lnTo>
                  <a:lnTo>
                    <a:pt x="0" y="2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146"/>
            <p:cNvSpPr>
              <a:spLocks/>
            </p:cNvSpPr>
            <p:nvPr/>
          </p:nvSpPr>
          <p:spPr bwMode="auto">
            <a:xfrm>
              <a:off x="15592" y="11024"/>
              <a:ext cx="157" cy="48"/>
            </a:xfrm>
            <a:custGeom>
              <a:avLst/>
              <a:gdLst>
                <a:gd name="T0" fmla="*/ 0 w 157"/>
                <a:gd name="T1" fmla="*/ 18 h 48"/>
                <a:gd name="T2" fmla="*/ 18 w 157"/>
                <a:gd name="T3" fmla="*/ 18 h 48"/>
                <a:gd name="T4" fmla="*/ 61 w 157"/>
                <a:gd name="T5" fmla="*/ 12 h 48"/>
                <a:gd name="T6" fmla="*/ 109 w 157"/>
                <a:gd name="T7" fmla="*/ 18 h 48"/>
                <a:gd name="T8" fmla="*/ 115 w 157"/>
                <a:gd name="T9" fmla="*/ 18 h 48"/>
                <a:gd name="T10" fmla="*/ 121 w 157"/>
                <a:gd name="T11" fmla="*/ 24 h 48"/>
                <a:gd name="T12" fmla="*/ 127 w 157"/>
                <a:gd name="T13" fmla="*/ 24 h 48"/>
                <a:gd name="T14" fmla="*/ 133 w 157"/>
                <a:gd name="T15" fmla="*/ 30 h 48"/>
                <a:gd name="T16" fmla="*/ 139 w 157"/>
                <a:gd name="T17" fmla="*/ 36 h 48"/>
                <a:gd name="T18" fmla="*/ 139 w 157"/>
                <a:gd name="T19" fmla="*/ 42 h 48"/>
                <a:gd name="T20" fmla="*/ 139 w 157"/>
                <a:gd name="T21" fmla="*/ 48 h 48"/>
                <a:gd name="T22" fmla="*/ 145 w 157"/>
                <a:gd name="T23" fmla="*/ 48 h 48"/>
                <a:gd name="T24" fmla="*/ 151 w 157"/>
                <a:gd name="T25" fmla="*/ 48 h 48"/>
                <a:gd name="T26" fmla="*/ 157 w 157"/>
                <a:gd name="T27" fmla="*/ 42 h 48"/>
                <a:gd name="T28" fmla="*/ 157 w 157"/>
                <a:gd name="T29" fmla="*/ 36 h 48"/>
                <a:gd name="T30" fmla="*/ 157 w 157"/>
                <a:gd name="T31" fmla="*/ 24 h 48"/>
                <a:gd name="T32" fmla="*/ 145 w 157"/>
                <a:gd name="T33" fmla="*/ 12 h 48"/>
                <a:gd name="T34" fmla="*/ 133 w 157"/>
                <a:gd name="T35" fmla="*/ 12 h 48"/>
                <a:gd name="T36" fmla="*/ 97 w 157"/>
                <a:gd name="T37" fmla="*/ 0 h 48"/>
                <a:gd name="T38" fmla="*/ 49 w 157"/>
                <a:gd name="T39" fmla="*/ 0 h 48"/>
                <a:gd name="T40" fmla="*/ 0 w 157"/>
                <a:gd name="T41"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 h="48">
                  <a:moveTo>
                    <a:pt x="0" y="18"/>
                  </a:moveTo>
                  <a:lnTo>
                    <a:pt x="18" y="18"/>
                  </a:lnTo>
                  <a:lnTo>
                    <a:pt x="61" y="12"/>
                  </a:lnTo>
                  <a:lnTo>
                    <a:pt x="109" y="18"/>
                  </a:lnTo>
                  <a:lnTo>
                    <a:pt x="115" y="18"/>
                  </a:lnTo>
                  <a:lnTo>
                    <a:pt x="121" y="24"/>
                  </a:lnTo>
                  <a:lnTo>
                    <a:pt x="127" y="24"/>
                  </a:lnTo>
                  <a:lnTo>
                    <a:pt x="133" y="30"/>
                  </a:lnTo>
                  <a:lnTo>
                    <a:pt x="139" y="36"/>
                  </a:lnTo>
                  <a:lnTo>
                    <a:pt x="139" y="42"/>
                  </a:lnTo>
                  <a:lnTo>
                    <a:pt x="139" y="48"/>
                  </a:lnTo>
                  <a:lnTo>
                    <a:pt x="145" y="48"/>
                  </a:lnTo>
                  <a:lnTo>
                    <a:pt x="151" y="48"/>
                  </a:lnTo>
                  <a:lnTo>
                    <a:pt x="157" y="42"/>
                  </a:lnTo>
                  <a:lnTo>
                    <a:pt x="157" y="36"/>
                  </a:lnTo>
                  <a:lnTo>
                    <a:pt x="157" y="24"/>
                  </a:lnTo>
                  <a:lnTo>
                    <a:pt x="145" y="12"/>
                  </a:lnTo>
                  <a:lnTo>
                    <a:pt x="133" y="12"/>
                  </a:lnTo>
                  <a:lnTo>
                    <a:pt x="97" y="0"/>
                  </a:lnTo>
                  <a:lnTo>
                    <a:pt x="49" y="0"/>
                  </a:lnTo>
                  <a:lnTo>
                    <a:pt x="0" y="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147"/>
            <p:cNvSpPr>
              <a:spLocks/>
            </p:cNvSpPr>
            <p:nvPr/>
          </p:nvSpPr>
          <p:spPr bwMode="auto">
            <a:xfrm>
              <a:off x="15689" y="11072"/>
              <a:ext cx="36" cy="1259"/>
            </a:xfrm>
            <a:custGeom>
              <a:avLst/>
              <a:gdLst>
                <a:gd name="T0" fmla="*/ 0 w 36"/>
                <a:gd name="T1" fmla="*/ 1259 h 1259"/>
                <a:gd name="T2" fmla="*/ 18 w 36"/>
                <a:gd name="T3" fmla="*/ 0 h 1259"/>
                <a:gd name="T4" fmla="*/ 24 w 36"/>
                <a:gd name="T5" fmla="*/ 0 h 1259"/>
                <a:gd name="T6" fmla="*/ 30 w 36"/>
                <a:gd name="T7" fmla="*/ 6 h 1259"/>
                <a:gd name="T8" fmla="*/ 36 w 36"/>
                <a:gd name="T9" fmla="*/ 12 h 1259"/>
                <a:gd name="T10" fmla="*/ 36 w 36"/>
                <a:gd name="T11" fmla="*/ 1259 h 1259"/>
                <a:gd name="T12" fmla="*/ 0 w 36"/>
                <a:gd name="T13" fmla="*/ 1259 h 1259"/>
              </a:gdLst>
              <a:ahLst/>
              <a:cxnLst>
                <a:cxn ang="0">
                  <a:pos x="T0" y="T1"/>
                </a:cxn>
                <a:cxn ang="0">
                  <a:pos x="T2" y="T3"/>
                </a:cxn>
                <a:cxn ang="0">
                  <a:pos x="T4" y="T5"/>
                </a:cxn>
                <a:cxn ang="0">
                  <a:pos x="T6" y="T7"/>
                </a:cxn>
                <a:cxn ang="0">
                  <a:pos x="T8" y="T9"/>
                </a:cxn>
                <a:cxn ang="0">
                  <a:pos x="T10" y="T11"/>
                </a:cxn>
                <a:cxn ang="0">
                  <a:pos x="T12" y="T13"/>
                </a:cxn>
              </a:cxnLst>
              <a:rect l="0" t="0" r="r" b="b"/>
              <a:pathLst>
                <a:path w="36" h="1259">
                  <a:moveTo>
                    <a:pt x="0" y="1259"/>
                  </a:moveTo>
                  <a:lnTo>
                    <a:pt x="18" y="0"/>
                  </a:lnTo>
                  <a:lnTo>
                    <a:pt x="24" y="0"/>
                  </a:lnTo>
                  <a:lnTo>
                    <a:pt x="30" y="6"/>
                  </a:lnTo>
                  <a:lnTo>
                    <a:pt x="36" y="12"/>
                  </a:lnTo>
                  <a:lnTo>
                    <a:pt x="36" y="1259"/>
                  </a:lnTo>
                  <a:lnTo>
                    <a:pt x="0" y="12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148"/>
            <p:cNvSpPr>
              <a:spLocks/>
            </p:cNvSpPr>
            <p:nvPr/>
          </p:nvSpPr>
          <p:spPr bwMode="auto">
            <a:xfrm>
              <a:off x="13978" y="11319"/>
              <a:ext cx="1145" cy="1006"/>
            </a:xfrm>
            <a:custGeom>
              <a:avLst/>
              <a:gdLst>
                <a:gd name="T0" fmla="*/ 132 w 1145"/>
                <a:gd name="T1" fmla="*/ 127 h 1006"/>
                <a:gd name="T2" fmla="*/ 6 w 1145"/>
                <a:gd name="T3" fmla="*/ 139 h 1006"/>
                <a:gd name="T4" fmla="*/ 0 w 1145"/>
                <a:gd name="T5" fmla="*/ 1006 h 1006"/>
                <a:gd name="T6" fmla="*/ 1145 w 1145"/>
                <a:gd name="T7" fmla="*/ 1006 h 1006"/>
                <a:gd name="T8" fmla="*/ 1139 w 1145"/>
                <a:gd name="T9" fmla="*/ 0 h 1006"/>
                <a:gd name="T10" fmla="*/ 1054 w 1145"/>
                <a:gd name="T11" fmla="*/ 12 h 1006"/>
                <a:gd name="T12" fmla="*/ 1054 w 1145"/>
                <a:gd name="T13" fmla="*/ 289 h 1006"/>
                <a:gd name="T14" fmla="*/ 145 w 1145"/>
                <a:gd name="T15" fmla="*/ 368 h 1006"/>
                <a:gd name="T16" fmla="*/ 132 w 1145"/>
                <a:gd name="T17" fmla="*/ 127 h 10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5" h="1006">
                  <a:moveTo>
                    <a:pt x="132" y="127"/>
                  </a:moveTo>
                  <a:lnTo>
                    <a:pt x="6" y="139"/>
                  </a:lnTo>
                  <a:lnTo>
                    <a:pt x="0" y="1006"/>
                  </a:lnTo>
                  <a:lnTo>
                    <a:pt x="1145" y="1006"/>
                  </a:lnTo>
                  <a:lnTo>
                    <a:pt x="1139" y="0"/>
                  </a:lnTo>
                  <a:lnTo>
                    <a:pt x="1054" y="12"/>
                  </a:lnTo>
                  <a:lnTo>
                    <a:pt x="1054" y="289"/>
                  </a:lnTo>
                  <a:lnTo>
                    <a:pt x="145" y="368"/>
                  </a:lnTo>
                  <a:lnTo>
                    <a:pt x="132" y="1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149"/>
            <p:cNvSpPr>
              <a:spLocks/>
            </p:cNvSpPr>
            <p:nvPr/>
          </p:nvSpPr>
          <p:spPr bwMode="auto">
            <a:xfrm>
              <a:off x="14460" y="11205"/>
              <a:ext cx="211" cy="391"/>
            </a:xfrm>
            <a:custGeom>
              <a:avLst/>
              <a:gdLst>
                <a:gd name="T0" fmla="*/ 0 w 211"/>
                <a:gd name="T1" fmla="*/ 391 h 391"/>
                <a:gd name="T2" fmla="*/ 193 w 211"/>
                <a:gd name="T3" fmla="*/ 373 h 391"/>
                <a:gd name="T4" fmla="*/ 211 w 211"/>
                <a:gd name="T5" fmla="*/ 361 h 391"/>
                <a:gd name="T6" fmla="*/ 18 w 211"/>
                <a:gd name="T7" fmla="*/ 379 h 391"/>
                <a:gd name="T8" fmla="*/ 18 w 211"/>
                <a:gd name="T9" fmla="*/ 120 h 391"/>
                <a:gd name="T10" fmla="*/ 24 w 211"/>
                <a:gd name="T11" fmla="*/ 102 h 391"/>
                <a:gd name="T12" fmla="*/ 36 w 211"/>
                <a:gd name="T13" fmla="*/ 78 h 391"/>
                <a:gd name="T14" fmla="*/ 60 w 211"/>
                <a:gd name="T15" fmla="*/ 54 h 391"/>
                <a:gd name="T16" fmla="*/ 96 w 211"/>
                <a:gd name="T17" fmla="*/ 36 h 391"/>
                <a:gd name="T18" fmla="*/ 138 w 211"/>
                <a:gd name="T19" fmla="*/ 30 h 391"/>
                <a:gd name="T20" fmla="*/ 199 w 211"/>
                <a:gd name="T21" fmla="*/ 48 h 391"/>
                <a:gd name="T22" fmla="*/ 193 w 211"/>
                <a:gd name="T23" fmla="*/ 36 h 391"/>
                <a:gd name="T24" fmla="*/ 181 w 211"/>
                <a:gd name="T25" fmla="*/ 24 h 391"/>
                <a:gd name="T26" fmla="*/ 157 w 211"/>
                <a:gd name="T27" fmla="*/ 6 h 391"/>
                <a:gd name="T28" fmla="*/ 114 w 211"/>
                <a:gd name="T29" fmla="*/ 0 h 391"/>
                <a:gd name="T30" fmla="*/ 60 w 211"/>
                <a:gd name="T31" fmla="*/ 18 h 391"/>
                <a:gd name="T32" fmla="*/ 48 w 211"/>
                <a:gd name="T33" fmla="*/ 24 h 391"/>
                <a:gd name="T34" fmla="*/ 42 w 211"/>
                <a:gd name="T35" fmla="*/ 36 h 391"/>
                <a:gd name="T36" fmla="*/ 30 w 211"/>
                <a:gd name="T37" fmla="*/ 48 h 391"/>
                <a:gd name="T38" fmla="*/ 18 w 211"/>
                <a:gd name="T39" fmla="*/ 60 h 391"/>
                <a:gd name="T40" fmla="*/ 12 w 211"/>
                <a:gd name="T41" fmla="*/ 78 h 391"/>
                <a:gd name="T42" fmla="*/ 6 w 211"/>
                <a:gd name="T43" fmla="*/ 96 h 391"/>
                <a:gd name="T44" fmla="*/ 6 w 211"/>
                <a:gd name="T45" fmla="*/ 108 h 391"/>
                <a:gd name="T46" fmla="*/ 0 w 211"/>
                <a:gd name="T47" fmla="*/ 247 h 391"/>
                <a:gd name="T48" fmla="*/ 0 w 211"/>
                <a:gd name="T4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1" h="391">
                  <a:moveTo>
                    <a:pt x="0" y="391"/>
                  </a:moveTo>
                  <a:lnTo>
                    <a:pt x="193" y="373"/>
                  </a:lnTo>
                  <a:lnTo>
                    <a:pt x="211" y="361"/>
                  </a:lnTo>
                  <a:lnTo>
                    <a:pt x="18" y="379"/>
                  </a:lnTo>
                  <a:lnTo>
                    <a:pt x="18" y="120"/>
                  </a:lnTo>
                  <a:lnTo>
                    <a:pt x="24" y="102"/>
                  </a:lnTo>
                  <a:lnTo>
                    <a:pt x="36" y="78"/>
                  </a:lnTo>
                  <a:lnTo>
                    <a:pt x="60" y="54"/>
                  </a:lnTo>
                  <a:lnTo>
                    <a:pt x="96" y="36"/>
                  </a:lnTo>
                  <a:lnTo>
                    <a:pt x="138" y="30"/>
                  </a:lnTo>
                  <a:lnTo>
                    <a:pt x="199" y="48"/>
                  </a:lnTo>
                  <a:lnTo>
                    <a:pt x="193" y="36"/>
                  </a:lnTo>
                  <a:lnTo>
                    <a:pt x="181" y="24"/>
                  </a:lnTo>
                  <a:lnTo>
                    <a:pt x="157" y="6"/>
                  </a:lnTo>
                  <a:lnTo>
                    <a:pt x="114" y="0"/>
                  </a:lnTo>
                  <a:lnTo>
                    <a:pt x="60" y="18"/>
                  </a:lnTo>
                  <a:lnTo>
                    <a:pt x="48" y="24"/>
                  </a:lnTo>
                  <a:lnTo>
                    <a:pt x="42" y="36"/>
                  </a:lnTo>
                  <a:lnTo>
                    <a:pt x="30" y="48"/>
                  </a:lnTo>
                  <a:lnTo>
                    <a:pt x="18" y="60"/>
                  </a:lnTo>
                  <a:lnTo>
                    <a:pt x="12" y="78"/>
                  </a:lnTo>
                  <a:lnTo>
                    <a:pt x="6" y="96"/>
                  </a:lnTo>
                  <a:lnTo>
                    <a:pt x="6" y="108"/>
                  </a:lnTo>
                  <a:lnTo>
                    <a:pt x="0" y="247"/>
                  </a:lnTo>
                  <a:lnTo>
                    <a:pt x="0" y="3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150"/>
            <p:cNvSpPr>
              <a:spLocks/>
            </p:cNvSpPr>
            <p:nvPr/>
          </p:nvSpPr>
          <p:spPr bwMode="auto">
            <a:xfrm>
              <a:off x="14743" y="11181"/>
              <a:ext cx="211" cy="391"/>
            </a:xfrm>
            <a:custGeom>
              <a:avLst/>
              <a:gdLst>
                <a:gd name="T0" fmla="*/ 0 w 211"/>
                <a:gd name="T1" fmla="*/ 391 h 391"/>
                <a:gd name="T2" fmla="*/ 193 w 211"/>
                <a:gd name="T3" fmla="*/ 367 h 391"/>
                <a:gd name="T4" fmla="*/ 211 w 211"/>
                <a:gd name="T5" fmla="*/ 355 h 391"/>
                <a:gd name="T6" fmla="*/ 18 w 211"/>
                <a:gd name="T7" fmla="*/ 379 h 391"/>
                <a:gd name="T8" fmla="*/ 18 w 211"/>
                <a:gd name="T9" fmla="*/ 114 h 391"/>
                <a:gd name="T10" fmla="*/ 24 w 211"/>
                <a:gd name="T11" fmla="*/ 96 h 391"/>
                <a:gd name="T12" fmla="*/ 36 w 211"/>
                <a:gd name="T13" fmla="*/ 72 h 391"/>
                <a:gd name="T14" fmla="*/ 60 w 211"/>
                <a:gd name="T15" fmla="*/ 48 h 391"/>
                <a:gd name="T16" fmla="*/ 96 w 211"/>
                <a:gd name="T17" fmla="*/ 30 h 391"/>
                <a:gd name="T18" fmla="*/ 139 w 211"/>
                <a:gd name="T19" fmla="*/ 24 h 391"/>
                <a:gd name="T20" fmla="*/ 199 w 211"/>
                <a:gd name="T21" fmla="*/ 42 h 391"/>
                <a:gd name="T22" fmla="*/ 193 w 211"/>
                <a:gd name="T23" fmla="*/ 30 h 391"/>
                <a:gd name="T24" fmla="*/ 181 w 211"/>
                <a:gd name="T25" fmla="*/ 18 h 391"/>
                <a:gd name="T26" fmla="*/ 157 w 211"/>
                <a:gd name="T27" fmla="*/ 6 h 391"/>
                <a:gd name="T28" fmla="*/ 114 w 211"/>
                <a:gd name="T29" fmla="*/ 0 h 391"/>
                <a:gd name="T30" fmla="*/ 60 w 211"/>
                <a:gd name="T31" fmla="*/ 12 h 391"/>
                <a:gd name="T32" fmla="*/ 54 w 211"/>
                <a:gd name="T33" fmla="*/ 12 h 391"/>
                <a:gd name="T34" fmla="*/ 48 w 211"/>
                <a:gd name="T35" fmla="*/ 18 h 391"/>
                <a:gd name="T36" fmla="*/ 42 w 211"/>
                <a:gd name="T37" fmla="*/ 30 h 391"/>
                <a:gd name="T38" fmla="*/ 30 w 211"/>
                <a:gd name="T39" fmla="*/ 42 h 391"/>
                <a:gd name="T40" fmla="*/ 18 w 211"/>
                <a:gd name="T41" fmla="*/ 54 h 391"/>
                <a:gd name="T42" fmla="*/ 12 w 211"/>
                <a:gd name="T43" fmla="*/ 72 h 391"/>
                <a:gd name="T44" fmla="*/ 6 w 211"/>
                <a:gd name="T45" fmla="*/ 90 h 391"/>
                <a:gd name="T46" fmla="*/ 6 w 211"/>
                <a:gd name="T47" fmla="*/ 102 h 391"/>
                <a:gd name="T48" fmla="*/ 0 w 211"/>
                <a:gd name="T49" fmla="*/ 240 h 391"/>
                <a:gd name="T50" fmla="*/ 0 w 211"/>
                <a:gd name="T51"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1" h="391">
                  <a:moveTo>
                    <a:pt x="0" y="391"/>
                  </a:moveTo>
                  <a:lnTo>
                    <a:pt x="193" y="367"/>
                  </a:lnTo>
                  <a:lnTo>
                    <a:pt x="211" y="355"/>
                  </a:lnTo>
                  <a:lnTo>
                    <a:pt x="18" y="379"/>
                  </a:lnTo>
                  <a:lnTo>
                    <a:pt x="18" y="114"/>
                  </a:lnTo>
                  <a:lnTo>
                    <a:pt x="24" y="96"/>
                  </a:lnTo>
                  <a:lnTo>
                    <a:pt x="36" y="72"/>
                  </a:lnTo>
                  <a:lnTo>
                    <a:pt x="60" y="48"/>
                  </a:lnTo>
                  <a:lnTo>
                    <a:pt x="96" y="30"/>
                  </a:lnTo>
                  <a:lnTo>
                    <a:pt x="139" y="24"/>
                  </a:lnTo>
                  <a:lnTo>
                    <a:pt x="199" y="42"/>
                  </a:lnTo>
                  <a:lnTo>
                    <a:pt x="193" y="30"/>
                  </a:lnTo>
                  <a:lnTo>
                    <a:pt x="181" y="18"/>
                  </a:lnTo>
                  <a:lnTo>
                    <a:pt x="157" y="6"/>
                  </a:lnTo>
                  <a:lnTo>
                    <a:pt x="114" y="0"/>
                  </a:lnTo>
                  <a:lnTo>
                    <a:pt x="60" y="12"/>
                  </a:lnTo>
                  <a:lnTo>
                    <a:pt x="54" y="12"/>
                  </a:lnTo>
                  <a:lnTo>
                    <a:pt x="48" y="18"/>
                  </a:lnTo>
                  <a:lnTo>
                    <a:pt x="42" y="30"/>
                  </a:lnTo>
                  <a:lnTo>
                    <a:pt x="30" y="42"/>
                  </a:lnTo>
                  <a:lnTo>
                    <a:pt x="18" y="54"/>
                  </a:lnTo>
                  <a:lnTo>
                    <a:pt x="12" y="72"/>
                  </a:lnTo>
                  <a:lnTo>
                    <a:pt x="6" y="90"/>
                  </a:lnTo>
                  <a:lnTo>
                    <a:pt x="6" y="102"/>
                  </a:lnTo>
                  <a:lnTo>
                    <a:pt x="0" y="240"/>
                  </a:lnTo>
                  <a:lnTo>
                    <a:pt x="0" y="3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151"/>
            <p:cNvSpPr>
              <a:spLocks/>
            </p:cNvSpPr>
            <p:nvPr/>
          </p:nvSpPr>
          <p:spPr bwMode="auto">
            <a:xfrm>
              <a:off x="15351" y="11259"/>
              <a:ext cx="49" cy="428"/>
            </a:xfrm>
            <a:custGeom>
              <a:avLst/>
              <a:gdLst>
                <a:gd name="T0" fmla="*/ 43 w 49"/>
                <a:gd name="T1" fmla="*/ 415 h 428"/>
                <a:gd name="T2" fmla="*/ 43 w 49"/>
                <a:gd name="T3" fmla="*/ 175 h 428"/>
                <a:gd name="T4" fmla="*/ 43 w 49"/>
                <a:gd name="T5" fmla="*/ 108 h 428"/>
                <a:gd name="T6" fmla="*/ 31 w 49"/>
                <a:gd name="T7" fmla="*/ 60 h 428"/>
                <a:gd name="T8" fmla="*/ 19 w 49"/>
                <a:gd name="T9" fmla="*/ 36 h 428"/>
                <a:gd name="T10" fmla="*/ 12 w 49"/>
                <a:gd name="T11" fmla="*/ 18 h 428"/>
                <a:gd name="T12" fmla="*/ 0 w 49"/>
                <a:gd name="T13" fmla="*/ 12 h 428"/>
                <a:gd name="T14" fmla="*/ 0 w 49"/>
                <a:gd name="T15" fmla="*/ 0 h 428"/>
                <a:gd name="T16" fmla="*/ 12 w 49"/>
                <a:gd name="T17" fmla="*/ 6 h 428"/>
                <a:gd name="T18" fmla="*/ 25 w 49"/>
                <a:gd name="T19" fmla="*/ 18 h 428"/>
                <a:gd name="T20" fmla="*/ 37 w 49"/>
                <a:gd name="T21" fmla="*/ 42 h 428"/>
                <a:gd name="T22" fmla="*/ 43 w 49"/>
                <a:gd name="T23" fmla="*/ 90 h 428"/>
                <a:gd name="T24" fmla="*/ 49 w 49"/>
                <a:gd name="T25" fmla="*/ 150 h 428"/>
                <a:gd name="T26" fmla="*/ 49 w 49"/>
                <a:gd name="T27" fmla="*/ 428 h 428"/>
                <a:gd name="T28" fmla="*/ 6 w 49"/>
                <a:gd name="T29" fmla="*/ 391 h 428"/>
                <a:gd name="T30" fmla="*/ 6 w 49"/>
                <a:gd name="T31" fmla="*/ 373 h 428"/>
                <a:gd name="T32" fmla="*/ 43 w 49"/>
                <a:gd name="T3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 h="428">
                  <a:moveTo>
                    <a:pt x="43" y="415"/>
                  </a:moveTo>
                  <a:lnTo>
                    <a:pt x="43" y="175"/>
                  </a:lnTo>
                  <a:lnTo>
                    <a:pt x="43" y="108"/>
                  </a:lnTo>
                  <a:lnTo>
                    <a:pt x="31" y="60"/>
                  </a:lnTo>
                  <a:lnTo>
                    <a:pt x="19" y="36"/>
                  </a:lnTo>
                  <a:lnTo>
                    <a:pt x="12" y="18"/>
                  </a:lnTo>
                  <a:lnTo>
                    <a:pt x="0" y="12"/>
                  </a:lnTo>
                  <a:lnTo>
                    <a:pt x="0" y="0"/>
                  </a:lnTo>
                  <a:lnTo>
                    <a:pt x="12" y="6"/>
                  </a:lnTo>
                  <a:lnTo>
                    <a:pt x="25" y="18"/>
                  </a:lnTo>
                  <a:lnTo>
                    <a:pt x="37" y="42"/>
                  </a:lnTo>
                  <a:lnTo>
                    <a:pt x="43" y="90"/>
                  </a:lnTo>
                  <a:lnTo>
                    <a:pt x="49" y="150"/>
                  </a:lnTo>
                  <a:lnTo>
                    <a:pt x="49" y="428"/>
                  </a:lnTo>
                  <a:lnTo>
                    <a:pt x="6" y="391"/>
                  </a:lnTo>
                  <a:lnTo>
                    <a:pt x="6" y="373"/>
                  </a:lnTo>
                  <a:lnTo>
                    <a:pt x="43" y="4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152"/>
            <p:cNvSpPr>
              <a:spLocks/>
            </p:cNvSpPr>
            <p:nvPr/>
          </p:nvSpPr>
          <p:spPr bwMode="auto">
            <a:xfrm>
              <a:off x="15430" y="11337"/>
              <a:ext cx="48" cy="434"/>
            </a:xfrm>
            <a:custGeom>
              <a:avLst/>
              <a:gdLst>
                <a:gd name="T0" fmla="*/ 42 w 48"/>
                <a:gd name="T1" fmla="*/ 416 h 434"/>
                <a:gd name="T2" fmla="*/ 48 w 48"/>
                <a:gd name="T3" fmla="*/ 175 h 434"/>
                <a:gd name="T4" fmla="*/ 42 w 48"/>
                <a:gd name="T5" fmla="*/ 109 h 434"/>
                <a:gd name="T6" fmla="*/ 36 w 48"/>
                <a:gd name="T7" fmla="*/ 66 h 434"/>
                <a:gd name="T8" fmla="*/ 24 w 48"/>
                <a:gd name="T9" fmla="*/ 36 h 434"/>
                <a:gd name="T10" fmla="*/ 12 w 48"/>
                <a:gd name="T11" fmla="*/ 24 h 434"/>
                <a:gd name="T12" fmla="*/ 0 w 48"/>
                <a:gd name="T13" fmla="*/ 18 h 434"/>
                <a:gd name="T14" fmla="*/ 0 w 48"/>
                <a:gd name="T15" fmla="*/ 0 h 434"/>
                <a:gd name="T16" fmla="*/ 6 w 48"/>
                <a:gd name="T17" fmla="*/ 0 h 434"/>
                <a:gd name="T18" fmla="*/ 12 w 48"/>
                <a:gd name="T19" fmla="*/ 6 h 434"/>
                <a:gd name="T20" fmla="*/ 24 w 48"/>
                <a:gd name="T21" fmla="*/ 18 h 434"/>
                <a:gd name="T22" fmla="*/ 36 w 48"/>
                <a:gd name="T23" fmla="*/ 48 h 434"/>
                <a:gd name="T24" fmla="*/ 48 w 48"/>
                <a:gd name="T25" fmla="*/ 91 h 434"/>
                <a:gd name="T26" fmla="*/ 48 w 48"/>
                <a:gd name="T27" fmla="*/ 157 h 434"/>
                <a:gd name="T28" fmla="*/ 48 w 48"/>
                <a:gd name="T29" fmla="*/ 434 h 434"/>
                <a:gd name="T30" fmla="*/ 12 w 48"/>
                <a:gd name="T31" fmla="*/ 398 h 434"/>
                <a:gd name="T32" fmla="*/ 6 w 48"/>
                <a:gd name="T33" fmla="*/ 380 h 434"/>
                <a:gd name="T34" fmla="*/ 42 w 48"/>
                <a:gd name="T35" fmla="*/ 41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434">
                  <a:moveTo>
                    <a:pt x="42" y="416"/>
                  </a:moveTo>
                  <a:lnTo>
                    <a:pt x="48" y="175"/>
                  </a:lnTo>
                  <a:lnTo>
                    <a:pt x="42" y="109"/>
                  </a:lnTo>
                  <a:lnTo>
                    <a:pt x="36" y="66"/>
                  </a:lnTo>
                  <a:lnTo>
                    <a:pt x="24" y="36"/>
                  </a:lnTo>
                  <a:lnTo>
                    <a:pt x="12" y="24"/>
                  </a:lnTo>
                  <a:lnTo>
                    <a:pt x="0" y="18"/>
                  </a:lnTo>
                  <a:lnTo>
                    <a:pt x="0" y="0"/>
                  </a:lnTo>
                  <a:lnTo>
                    <a:pt x="6" y="0"/>
                  </a:lnTo>
                  <a:lnTo>
                    <a:pt x="12" y="6"/>
                  </a:lnTo>
                  <a:lnTo>
                    <a:pt x="24" y="18"/>
                  </a:lnTo>
                  <a:lnTo>
                    <a:pt x="36" y="48"/>
                  </a:lnTo>
                  <a:lnTo>
                    <a:pt x="48" y="91"/>
                  </a:lnTo>
                  <a:lnTo>
                    <a:pt x="48" y="157"/>
                  </a:lnTo>
                  <a:lnTo>
                    <a:pt x="48" y="434"/>
                  </a:lnTo>
                  <a:lnTo>
                    <a:pt x="12" y="398"/>
                  </a:lnTo>
                  <a:lnTo>
                    <a:pt x="6" y="380"/>
                  </a:lnTo>
                  <a:lnTo>
                    <a:pt x="42" y="4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153"/>
            <p:cNvSpPr>
              <a:spLocks/>
            </p:cNvSpPr>
            <p:nvPr/>
          </p:nvSpPr>
          <p:spPr bwMode="auto">
            <a:xfrm>
              <a:off x="15502" y="11403"/>
              <a:ext cx="48" cy="434"/>
            </a:xfrm>
            <a:custGeom>
              <a:avLst/>
              <a:gdLst>
                <a:gd name="T0" fmla="*/ 42 w 48"/>
                <a:gd name="T1" fmla="*/ 416 h 434"/>
                <a:gd name="T2" fmla="*/ 42 w 48"/>
                <a:gd name="T3" fmla="*/ 175 h 434"/>
                <a:gd name="T4" fmla="*/ 42 w 48"/>
                <a:gd name="T5" fmla="*/ 109 h 434"/>
                <a:gd name="T6" fmla="*/ 30 w 48"/>
                <a:gd name="T7" fmla="*/ 67 h 434"/>
                <a:gd name="T8" fmla="*/ 18 w 48"/>
                <a:gd name="T9" fmla="*/ 37 h 434"/>
                <a:gd name="T10" fmla="*/ 12 w 48"/>
                <a:gd name="T11" fmla="*/ 25 h 434"/>
                <a:gd name="T12" fmla="*/ 0 w 48"/>
                <a:gd name="T13" fmla="*/ 18 h 434"/>
                <a:gd name="T14" fmla="*/ 0 w 48"/>
                <a:gd name="T15" fmla="*/ 0 h 434"/>
                <a:gd name="T16" fmla="*/ 12 w 48"/>
                <a:gd name="T17" fmla="*/ 6 h 434"/>
                <a:gd name="T18" fmla="*/ 24 w 48"/>
                <a:gd name="T19" fmla="*/ 25 h 434"/>
                <a:gd name="T20" fmla="*/ 36 w 48"/>
                <a:gd name="T21" fmla="*/ 49 h 434"/>
                <a:gd name="T22" fmla="*/ 42 w 48"/>
                <a:gd name="T23" fmla="*/ 91 h 434"/>
                <a:gd name="T24" fmla="*/ 48 w 48"/>
                <a:gd name="T25" fmla="*/ 157 h 434"/>
                <a:gd name="T26" fmla="*/ 48 w 48"/>
                <a:gd name="T27" fmla="*/ 434 h 434"/>
                <a:gd name="T28" fmla="*/ 6 w 48"/>
                <a:gd name="T29" fmla="*/ 398 h 434"/>
                <a:gd name="T30" fmla="*/ 6 w 48"/>
                <a:gd name="T31" fmla="*/ 380 h 434"/>
                <a:gd name="T32" fmla="*/ 42 w 48"/>
                <a:gd name="T33" fmla="*/ 41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 h="434">
                  <a:moveTo>
                    <a:pt x="42" y="416"/>
                  </a:moveTo>
                  <a:lnTo>
                    <a:pt x="42" y="175"/>
                  </a:lnTo>
                  <a:lnTo>
                    <a:pt x="42" y="109"/>
                  </a:lnTo>
                  <a:lnTo>
                    <a:pt x="30" y="67"/>
                  </a:lnTo>
                  <a:lnTo>
                    <a:pt x="18" y="37"/>
                  </a:lnTo>
                  <a:lnTo>
                    <a:pt x="12" y="25"/>
                  </a:lnTo>
                  <a:lnTo>
                    <a:pt x="0" y="18"/>
                  </a:lnTo>
                  <a:lnTo>
                    <a:pt x="0" y="0"/>
                  </a:lnTo>
                  <a:lnTo>
                    <a:pt x="12" y="6"/>
                  </a:lnTo>
                  <a:lnTo>
                    <a:pt x="24" y="25"/>
                  </a:lnTo>
                  <a:lnTo>
                    <a:pt x="36" y="49"/>
                  </a:lnTo>
                  <a:lnTo>
                    <a:pt x="42" y="91"/>
                  </a:lnTo>
                  <a:lnTo>
                    <a:pt x="48" y="157"/>
                  </a:lnTo>
                  <a:lnTo>
                    <a:pt x="48" y="434"/>
                  </a:lnTo>
                  <a:lnTo>
                    <a:pt x="6" y="398"/>
                  </a:lnTo>
                  <a:lnTo>
                    <a:pt x="6" y="380"/>
                  </a:lnTo>
                  <a:lnTo>
                    <a:pt x="42" y="4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154"/>
            <p:cNvSpPr>
              <a:spLocks/>
            </p:cNvSpPr>
            <p:nvPr/>
          </p:nvSpPr>
          <p:spPr bwMode="auto">
            <a:xfrm>
              <a:off x="13008" y="12229"/>
              <a:ext cx="3458" cy="313"/>
            </a:xfrm>
            <a:custGeom>
              <a:avLst/>
              <a:gdLst>
                <a:gd name="T0" fmla="*/ 0 w 3458"/>
                <a:gd name="T1" fmla="*/ 313 h 313"/>
                <a:gd name="T2" fmla="*/ 18 w 3458"/>
                <a:gd name="T3" fmla="*/ 307 h 313"/>
                <a:gd name="T4" fmla="*/ 66 w 3458"/>
                <a:gd name="T5" fmla="*/ 289 h 313"/>
                <a:gd name="T6" fmla="*/ 139 w 3458"/>
                <a:gd name="T7" fmla="*/ 265 h 313"/>
                <a:gd name="T8" fmla="*/ 235 w 3458"/>
                <a:gd name="T9" fmla="*/ 235 h 313"/>
                <a:gd name="T10" fmla="*/ 362 w 3458"/>
                <a:gd name="T11" fmla="*/ 192 h 313"/>
                <a:gd name="T12" fmla="*/ 506 w 3458"/>
                <a:gd name="T13" fmla="*/ 156 h 313"/>
                <a:gd name="T14" fmla="*/ 675 w 3458"/>
                <a:gd name="T15" fmla="*/ 120 h 313"/>
                <a:gd name="T16" fmla="*/ 855 w 3458"/>
                <a:gd name="T17" fmla="*/ 78 h 313"/>
                <a:gd name="T18" fmla="*/ 1060 w 3458"/>
                <a:gd name="T19" fmla="*/ 48 h 313"/>
                <a:gd name="T20" fmla="*/ 1271 w 3458"/>
                <a:gd name="T21" fmla="*/ 24 h 313"/>
                <a:gd name="T22" fmla="*/ 1500 w 3458"/>
                <a:gd name="T23" fmla="*/ 6 h 313"/>
                <a:gd name="T24" fmla="*/ 1735 w 3458"/>
                <a:gd name="T25" fmla="*/ 0 h 313"/>
                <a:gd name="T26" fmla="*/ 1976 w 3458"/>
                <a:gd name="T27" fmla="*/ 6 h 313"/>
                <a:gd name="T28" fmla="*/ 2199 w 3458"/>
                <a:gd name="T29" fmla="*/ 24 h 313"/>
                <a:gd name="T30" fmla="*/ 2416 w 3458"/>
                <a:gd name="T31" fmla="*/ 48 h 313"/>
                <a:gd name="T32" fmla="*/ 2615 w 3458"/>
                <a:gd name="T33" fmla="*/ 78 h 313"/>
                <a:gd name="T34" fmla="*/ 2795 w 3458"/>
                <a:gd name="T35" fmla="*/ 120 h 313"/>
                <a:gd name="T36" fmla="*/ 2958 w 3458"/>
                <a:gd name="T37" fmla="*/ 156 h 313"/>
                <a:gd name="T38" fmla="*/ 3102 w 3458"/>
                <a:gd name="T39" fmla="*/ 192 h 313"/>
                <a:gd name="T40" fmla="*/ 3223 w 3458"/>
                <a:gd name="T41" fmla="*/ 235 h 313"/>
                <a:gd name="T42" fmla="*/ 3325 w 3458"/>
                <a:gd name="T43" fmla="*/ 265 h 313"/>
                <a:gd name="T44" fmla="*/ 3398 w 3458"/>
                <a:gd name="T45" fmla="*/ 289 h 313"/>
                <a:gd name="T46" fmla="*/ 3440 w 3458"/>
                <a:gd name="T47" fmla="*/ 307 h 313"/>
                <a:gd name="T48" fmla="*/ 3458 w 3458"/>
                <a:gd name="T49" fmla="*/ 313 h 313"/>
                <a:gd name="T50" fmla="*/ 3440 w 3458"/>
                <a:gd name="T51" fmla="*/ 307 h 313"/>
                <a:gd name="T52" fmla="*/ 3386 w 3458"/>
                <a:gd name="T53" fmla="*/ 295 h 313"/>
                <a:gd name="T54" fmla="*/ 3295 w 3458"/>
                <a:gd name="T55" fmla="*/ 277 h 313"/>
                <a:gd name="T56" fmla="*/ 3181 w 3458"/>
                <a:gd name="T57" fmla="*/ 253 h 313"/>
                <a:gd name="T58" fmla="*/ 3036 w 3458"/>
                <a:gd name="T59" fmla="*/ 229 h 313"/>
                <a:gd name="T60" fmla="*/ 2874 w 3458"/>
                <a:gd name="T61" fmla="*/ 198 h 313"/>
                <a:gd name="T62" fmla="*/ 2681 w 3458"/>
                <a:gd name="T63" fmla="*/ 174 h 313"/>
                <a:gd name="T64" fmla="*/ 2470 w 3458"/>
                <a:gd name="T65" fmla="*/ 150 h 313"/>
                <a:gd name="T66" fmla="*/ 2241 w 3458"/>
                <a:gd name="T67" fmla="*/ 132 h 313"/>
                <a:gd name="T68" fmla="*/ 1994 w 3458"/>
                <a:gd name="T69" fmla="*/ 120 h 313"/>
                <a:gd name="T70" fmla="*/ 1735 w 3458"/>
                <a:gd name="T71" fmla="*/ 114 h 313"/>
                <a:gd name="T72" fmla="*/ 1530 w 3458"/>
                <a:gd name="T73" fmla="*/ 114 h 313"/>
                <a:gd name="T74" fmla="*/ 1319 w 3458"/>
                <a:gd name="T75" fmla="*/ 126 h 313"/>
                <a:gd name="T76" fmla="*/ 1115 w 3458"/>
                <a:gd name="T77" fmla="*/ 144 h 313"/>
                <a:gd name="T78" fmla="*/ 922 w 3458"/>
                <a:gd name="T79" fmla="*/ 162 h 313"/>
                <a:gd name="T80" fmla="*/ 735 w 3458"/>
                <a:gd name="T81" fmla="*/ 186 h 313"/>
                <a:gd name="T82" fmla="*/ 560 w 3458"/>
                <a:gd name="T83" fmla="*/ 211 h 313"/>
                <a:gd name="T84" fmla="*/ 404 w 3458"/>
                <a:gd name="T85" fmla="*/ 235 h 313"/>
                <a:gd name="T86" fmla="*/ 265 w 3458"/>
                <a:gd name="T87" fmla="*/ 259 h 313"/>
                <a:gd name="T88" fmla="*/ 157 w 3458"/>
                <a:gd name="T89" fmla="*/ 283 h 313"/>
                <a:gd name="T90" fmla="*/ 72 w 3458"/>
                <a:gd name="T91" fmla="*/ 301 h 313"/>
                <a:gd name="T92" fmla="*/ 18 w 3458"/>
                <a:gd name="T93" fmla="*/ 307 h 313"/>
                <a:gd name="T94" fmla="*/ 0 w 3458"/>
                <a:gd name="T95"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58" h="313">
                  <a:moveTo>
                    <a:pt x="0" y="313"/>
                  </a:moveTo>
                  <a:lnTo>
                    <a:pt x="18" y="307"/>
                  </a:lnTo>
                  <a:lnTo>
                    <a:pt x="66" y="289"/>
                  </a:lnTo>
                  <a:lnTo>
                    <a:pt x="139" y="265"/>
                  </a:lnTo>
                  <a:lnTo>
                    <a:pt x="235" y="235"/>
                  </a:lnTo>
                  <a:lnTo>
                    <a:pt x="362" y="192"/>
                  </a:lnTo>
                  <a:lnTo>
                    <a:pt x="506" y="156"/>
                  </a:lnTo>
                  <a:lnTo>
                    <a:pt x="675" y="120"/>
                  </a:lnTo>
                  <a:lnTo>
                    <a:pt x="855" y="78"/>
                  </a:lnTo>
                  <a:lnTo>
                    <a:pt x="1060" y="48"/>
                  </a:lnTo>
                  <a:lnTo>
                    <a:pt x="1271" y="24"/>
                  </a:lnTo>
                  <a:lnTo>
                    <a:pt x="1500" y="6"/>
                  </a:lnTo>
                  <a:lnTo>
                    <a:pt x="1735" y="0"/>
                  </a:lnTo>
                  <a:lnTo>
                    <a:pt x="1976" y="6"/>
                  </a:lnTo>
                  <a:lnTo>
                    <a:pt x="2199" y="24"/>
                  </a:lnTo>
                  <a:lnTo>
                    <a:pt x="2416" y="48"/>
                  </a:lnTo>
                  <a:lnTo>
                    <a:pt x="2615" y="78"/>
                  </a:lnTo>
                  <a:lnTo>
                    <a:pt x="2795" y="120"/>
                  </a:lnTo>
                  <a:lnTo>
                    <a:pt x="2958" y="156"/>
                  </a:lnTo>
                  <a:lnTo>
                    <a:pt x="3102" y="192"/>
                  </a:lnTo>
                  <a:lnTo>
                    <a:pt x="3223" y="235"/>
                  </a:lnTo>
                  <a:lnTo>
                    <a:pt x="3325" y="265"/>
                  </a:lnTo>
                  <a:lnTo>
                    <a:pt x="3398" y="289"/>
                  </a:lnTo>
                  <a:lnTo>
                    <a:pt x="3440" y="307"/>
                  </a:lnTo>
                  <a:lnTo>
                    <a:pt x="3458" y="313"/>
                  </a:lnTo>
                  <a:lnTo>
                    <a:pt x="3440" y="307"/>
                  </a:lnTo>
                  <a:lnTo>
                    <a:pt x="3386" y="295"/>
                  </a:lnTo>
                  <a:lnTo>
                    <a:pt x="3295" y="277"/>
                  </a:lnTo>
                  <a:lnTo>
                    <a:pt x="3181" y="253"/>
                  </a:lnTo>
                  <a:lnTo>
                    <a:pt x="3036" y="229"/>
                  </a:lnTo>
                  <a:lnTo>
                    <a:pt x="2874" y="198"/>
                  </a:lnTo>
                  <a:lnTo>
                    <a:pt x="2681" y="174"/>
                  </a:lnTo>
                  <a:lnTo>
                    <a:pt x="2470" y="150"/>
                  </a:lnTo>
                  <a:lnTo>
                    <a:pt x="2241" y="132"/>
                  </a:lnTo>
                  <a:lnTo>
                    <a:pt x="1994" y="120"/>
                  </a:lnTo>
                  <a:lnTo>
                    <a:pt x="1735" y="114"/>
                  </a:lnTo>
                  <a:lnTo>
                    <a:pt x="1530" y="114"/>
                  </a:lnTo>
                  <a:lnTo>
                    <a:pt x="1319" y="126"/>
                  </a:lnTo>
                  <a:lnTo>
                    <a:pt x="1115" y="144"/>
                  </a:lnTo>
                  <a:lnTo>
                    <a:pt x="922" y="162"/>
                  </a:lnTo>
                  <a:lnTo>
                    <a:pt x="735" y="186"/>
                  </a:lnTo>
                  <a:lnTo>
                    <a:pt x="560" y="211"/>
                  </a:lnTo>
                  <a:lnTo>
                    <a:pt x="404" y="235"/>
                  </a:lnTo>
                  <a:lnTo>
                    <a:pt x="265" y="259"/>
                  </a:lnTo>
                  <a:lnTo>
                    <a:pt x="157" y="283"/>
                  </a:lnTo>
                  <a:lnTo>
                    <a:pt x="72" y="301"/>
                  </a:lnTo>
                  <a:lnTo>
                    <a:pt x="18" y="307"/>
                  </a:lnTo>
                  <a:lnTo>
                    <a:pt x="0" y="3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94" name="Group 372"/>
          <p:cNvGrpSpPr>
            <a:grpSpLocks/>
          </p:cNvGrpSpPr>
          <p:nvPr/>
        </p:nvGrpSpPr>
        <p:grpSpPr bwMode="auto">
          <a:xfrm>
            <a:off x="1286672" y="4081020"/>
            <a:ext cx="4718849" cy="1036950"/>
            <a:chOff x="701" y="10374"/>
            <a:chExt cx="8593" cy="1644"/>
          </a:xfrm>
        </p:grpSpPr>
        <p:sp>
          <p:nvSpPr>
            <p:cNvPr id="95" name="Freeform 373"/>
            <p:cNvSpPr>
              <a:spLocks/>
            </p:cNvSpPr>
            <p:nvPr/>
          </p:nvSpPr>
          <p:spPr bwMode="auto">
            <a:xfrm>
              <a:off x="701" y="11261"/>
              <a:ext cx="777" cy="757"/>
            </a:xfrm>
            <a:custGeom>
              <a:avLst/>
              <a:gdLst>
                <a:gd name="T0" fmla="*/ 135 w 777"/>
                <a:gd name="T1" fmla="*/ 678 h 757"/>
                <a:gd name="T2" fmla="*/ 169 w 777"/>
                <a:gd name="T3" fmla="*/ 728 h 757"/>
                <a:gd name="T4" fmla="*/ 208 w 777"/>
                <a:gd name="T5" fmla="*/ 734 h 757"/>
                <a:gd name="T6" fmla="*/ 225 w 777"/>
                <a:gd name="T7" fmla="*/ 734 h 757"/>
                <a:gd name="T8" fmla="*/ 225 w 777"/>
                <a:gd name="T9" fmla="*/ 745 h 757"/>
                <a:gd name="T10" fmla="*/ 208 w 777"/>
                <a:gd name="T11" fmla="*/ 745 h 757"/>
                <a:gd name="T12" fmla="*/ 124 w 777"/>
                <a:gd name="T13" fmla="*/ 745 h 757"/>
                <a:gd name="T14" fmla="*/ 90 w 777"/>
                <a:gd name="T15" fmla="*/ 745 h 757"/>
                <a:gd name="T16" fmla="*/ 11 w 777"/>
                <a:gd name="T17" fmla="*/ 745 h 757"/>
                <a:gd name="T18" fmla="*/ 0 w 777"/>
                <a:gd name="T19" fmla="*/ 745 h 757"/>
                <a:gd name="T20" fmla="*/ 0 w 777"/>
                <a:gd name="T21" fmla="*/ 734 h 757"/>
                <a:gd name="T22" fmla="*/ 17 w 777"/>
                <a:gd name="T23" fmla="*/ 734 h 757"/>
                <a:gd name="T24" fmla="*/ 45 w 777"/>
                <a:gd name="T25" fmla="*/ 728 h 757"/>
                <a:gd name="T26" fmla="*/ 73 w 777"/>
                <a:gd name="T27" fmla="*/ 672 h 757"/>
                <a:gd name="T28" fmla="*/ 73 w 777"/>
                <a:gd name="T29" fmla="*/ 51 h 757"/>
                <a:gd name="T30" fmla="*/ 79 w 777"/>
                <a:gd name="T31" fmla="*/ 17 h 757"/>
                <a:gd name="T32" fmla="*/ 84 w 777"/>
                <a:gd name="T33" fmla="*/ 6 h 757"/>
                <a:gd name="T34" fmla="*/ 90 w 777"/>
                <a:gd name="T35" fmla="*/ 6 h 757"/>
                <a:gd name="T36" fmla="*/ 107 w 777"/>
                <a:gd name="T37" fmla="*/ 17 h 757"/>
                <a:gd name="T38" fmla="*/ 118 w 777"/>
                <a:gd name="T39" fmla="*/ 34 h 757"/>
                <a:gd name="T40" fmla="*/ 163 w 777"/>
                <a:gd name="T41" fmla="*/ 79 h 757"/>
                <a:gd name="T42" fmla="*/ 248 w 777"/>
                <a:gd name="T43" fmla="*/ 174 h 757"/>
                <a:gd name="T44" fmla="*/ 366 w 777"/>
                <a:gd name="T45" fmla="*/ 297 h 757"/>
                <a:gd name="T46" fmla="*/ 490 w 777"/>
                <a:gd name="T47" fmla="*/ 426 h 757"/>
                <a:gd name="T48" fmla="*/ 597 w 777"/>
                <a:gd name="T49" fmla="*/ 544 h 757"/>
                <a:gd name="T50" fmla="*/ 664 w 777"/>
                <a:gd name="T51" fmla="*/ 616 h 757"/>
                <a:gd name="T52" fmla="*/ 648 w 777"/>
                <a:gd name="T53" fmla="*/ 73 h 757"/>
                <a:gd name="T54" fmla="*/ 614 w 777"/>
                <a:gd name="T55" fmla="*/ 34 h 757"/>
                <a:gd name="T56" fmla="*/ 580 w 777"/>
                <a:gd name="T57" fmla="*/ 28 h 757"/>
                <a:gd name="T58" fmla="*/ 563 w 777"/>
                <a:gd name="T59" fmla="*/ 28 h 757"/>
                <a:gd name="T60" fmla="*/ 557 w 777"/>
                <a:gd name="T61" fmla="*/ 23 h 757"/>
                <a:gd name="T62" fmla="*/ 569 w 777"/>
                <a:gd name="T63" fmla="*/ 17 h 757"/>
                <a:gd name="T64" fmla="*/ 619 w 777"/>
                <a:gd name="T65" fmla="*/ 17 h 757"/>
                <a:gd name="T66" fmla="*/ 681 w 777"/>
                <a:gd name="T67" fmla="*/ 17 h 757"/>
                <a:gd name="T68" fmla="*/ 710 w 777"/>
                <a:gd name="T69" fmla="*/ 17 h 757"/>
                <a:gd name="T70" fmla="*/ 760 w 777"/>
                <a:gd name="T71" fmla="*/ 17 h 757"/>
                <a:gd name="T72" fmla="*/ 777 w 777"/>
                <a:gd name="T73" fmla="*/ 17 h 757"/>
                <a:gd name="T74" fmla="*/ 777 w 777"/>
                <a:gd name="T75" fmla="*/ 28 h 757"/>
                <a:gd name="T76" fmla="*/ 766 w 777"/>
                <a:gd name="T77" fmla="*/ 28 h 757"/>
                <a:gd name="T78" fmla="*/ 743 w 777"/>
                <a:gd name="T79" fmla="*/ 34 h 757"/>
                <a:gd name="T80" fmla="*/ 721 w 777"/>
                <a:gd name="T81" fmla="*/ 51 h 757"/>
                <a:gd name="T82" fmla="*/ 710 w 777"/>
                <a:gd name="T83" fmla="*/ 90 h 757"/>
                <a:gd name="T84" fmla="*/ 710 w 777"/>
                <a:gd name="T85" fmla="*/ 684 h 757"/>
                <a:gd name="T86" fmla="*/ 710 w 777"/>
                <a:gd name="T87" fmla="*/ 734 h 757"/>
                <a:gd name="T88" fmla="*/ 704 w 777"/>
                <a:gd name="T89" fmla="*/ 751 h 757"/>
                <a:gd name="T90" fmla="*/ 693 w 777"/>
                <a:gd name="T91" fmla="*/ 751 h 757"/>
                <a:gd name="T92" fmla="*/ 676 w 777"/>
                <a:gd name="T93" fmla="*/ 740 h 757"/>
                <a:gd name="T94" fmla="*/ 648 w 777"/>
                <a:gd name="T95" fmla="*/ 712 h 757"/>
                <a:gd name="T96" fmla="*/ 614 w 777"/>
                <a:gd name="T97" fmla="*/ 678 h 757"/>
                <a:gd name="T98" fmla="*/ 535 w 777"/>
                <a:gd name="T99" fmla="*/ 600 h 757"/>
                <a:gd name="T100" fmla="*/ 428 w 777"/>
                <a:gd name="T101" fmla="*/ 488 h 757"/>
                <a:gd name="T102" fmla="*/ 310 w 777"/>
                <a:gd name="T103" fmla="*/ 359 h 757"/>
                <a:gd name="T104" fmla="*/ 191 w 777"/>
                <a:gd name="T105" fmla="*/ 230 h 757"/>
                <a:gd name="T106" fmla="*/ 118 w 777"/>
                <a:gd name="T107" fmla="*/ 151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77" h="757">
                  <a:moveTo>
                    <a:pt x="135" y="616"/>
                  </a:moveTo>
                  <a:lnTo>
                    <a:pt x="135" y="678"/>
                  </a:lnTo>
                  <a:lnTo>
                    <a:pt x="152" y="712"/>
                  </a:lnTo>
                  <a:lnTo>
                    <a:pt x="169" y="728"/>
                  </a:lnTo>
                  <a:lnTo>
                    <a:pt x="191" y="734"/>
                  </a:lnTo>
                  <a:lnTo>
                    <a:pt x="208" y="734"/>
                  </a:lnTo>
                  <a:lnTo>
                    <a:pt x="220" y="734"/>
                  </a:lnTo>
                  <a:lnTo>
                    <a:pt x="225" y="734"/>
                  </a:lnTo>
                  <a:lnTo>
                    <a:pt x="225" y="740"/>
                  </a:lnTo>
                  <a:lnTo>
                    <a:pt x="225" y="745"/>
                  </a:lnTo>
                  <a:lnTo>
                    <a:pt x="220" y="745"/>
                  </a:lnTo>
                  <a:lnTo>
                    <a:pt x="208" y="745"/>
                  </a:lnTo>
                  <a:lnTo>
                    <a:pt x="158" y="745"/>
                  </a:lnTo>
                  <a:lnTo>
                    <a:pt x="124" y="745"/>
                  </a:lnTo>
                  <a:lnTo>
                    <a:pt x="107" y="745"/>
                  </a:lnTo>
                  <a:lnTo>
                    <a:pt x="90" y="745"/>
                  </a:lnTo>
                  <a:lnTo>
                    <a:pt x="56" y="745"/>
                  </a:lnTo>
                  <a:lnTo>
                    <a:pt x="11" y="745"/>
                  </a:lnTo>
                  <a:lnTo>
                    <a:pt x="6" y="745"/>
                  </a:lnTo>
                  <a:lnTo>
                    <a:pt x="0" y="745"/>
                  </a:lnTo>
                  <a:lnTo>
                    <a:pt x="0" y="740"/>
                  </a:lnTo>
                  <a:lnTo>
                    <a:pt x="0" y="734"/>
                  </a:lnTo>
                  <a:lnTo>
                    <a:pt x="6" y="734"/>
                  </a:lnTo>
                  <a:lnTo>
                    <a:pt x="17" y="734"/>
                  </a:lnTo>
                  <a:lnTo>
                    <a:pt x="28" y="734"/>
                  </a:lnTo>
                  <a:lnTo>
                    <a:pt x="45" y="728"/>
                  </a:lnTo>
                  <a:lnTo>
                    <a:pt x="62" y="712"/>
                  </a:lnTo>
                  <a:lnTo>
                    <a:pt x="73" y="672"/>
                  </a:lnTo>
                  <a:lnTo>
                    <a:pt x="73" y="605"/>
                  </a:lnTo>
                  <a:lnTo>
                    <a:pt x="73" y="51"/>
                  </a:lnTo>
                  <a:lnTo>
                    <a:pt x="73" y="28"/>
                  </a:lnTo>
                  <a:lnTo>
                    <a:pt x="79" y="17"/>
                  </a:lnTo>
                  <a:lnTo>
                    <a:pt x="79" y="6"/>
                  </a:lnTo>
                  <a:lnTo>
                    <a:pt x="84" y="6"/>
                  </a:lnTo>
                  <a:lnTo>
                    <a:pt x="84" y="0"/>
                  </a:lnTo>
                  <a:lnTo>
                    <a:pt x="90" y="6"/>
                  </a:lnTo>
                  <a:lnTo>
                    <a:pt x="101" y="11"/>
                  </a:lnTo>
                  <a:lnTo>
                    <a:pt x="107" y="17"/>
                  </a:lnTo>
                  <a:lnTo>
                    <a:pt x="113" y="28"/>
                  </a:lnTo>
                  <a:lnTo>
                    <a:pt x="118" y="34"/>
                  </a:lnTo>
                  <a:lnTo>
                    <a:pt x="135" y="51"/>
                  </a:lnTo>
                  <a:lnTo>
                    <a:pt x="163" y="79"/>
                  </a:lnTo>
                  <a:lnTo>
                    <a:pt x="203" y="118"/>
                  </a:lnTo>
                  <a:lnTo>
                    <a:pt x="248" y="174"/>
                  </a:lnTo>
                  <a:lnTo>
                    <a:pt x="304" y="230"/>
                  </a:lnTo>
                  <a:lnTo>
                    <a:pt x="366" y="297"/>
                  </a:lnTo>
                  <a:lnTo>
                    <a:pt x="428" y="364"/>
                  </a:lnTo>
                  <a:lnTo>
                    <a:pt x="490" y="426"/>
                  </a:lnTo>
                  <a:lnTo>
                    <a:pt x="546" y="488"/>
                  </a:lnTo>
                  <a:lnTo>
                    <a:pt x="597" y="544"/>
                  </a:lnTo>
                  <a:lnTo>
                    <a:pt x="636" y="588"/>
                  </a:lnTo>
                  <a:lnTo>
                    <a:pt x="664" y="616"/>
                  </a:lnTo>
                  <a:lnTo>
                    <a:pt x="653" y="123"/>
                  </a:lnTo>
                  <a:lnTo>
                    <a:pt x="648" y="73"/>
                  </a:lnTo>
                  <a:lnTo>
                    <a:pt x="636" y="45"/>
                  </a:lnTo>
                  <a:lnTo>
                    <a:pt x="614" y="34"/>
                  </a:lnTo>
                  <a:lnTo>
                    <a:pt x="597" y="28"/>
                  </a:lnTo>
                  <a:lnTo>
                    <a:pt x="580" y="28"/>
                  </a:lnTo>
                  <a:lnTo>
                    <a:pt x="569" y="28"/>
                  </a:lnTo>
                  <a:lnTo>
                    <a:pt x="563" y="28"/>
                  </a:lnTo>
                  <a:lnTo>
                    <a:pt x="557" y="28"/>
                  </a:lnTo>
                  <a:lnTo>
                    <a:pt x="557" y="23"/>
                  </a:lnTo>
                  <a:lnTo>
                    <a:pt x="563" y="17"/>
                  </a:lnTo>
                  <a:lnTo>
                    <a:pt x="569" y="17"/>
                  </a:lnTo>
                  <a:lnTo>
                    <a:pt x="580" y="17"/>
                  </a:lnTo>
                  <a:lnTo>
                    <a:pt x="619" y="17"/>
                  </a:lnTo>
                  <a:lnTo>
                    <a:pt x="659" y="17"/>
                  </a:lnTo>
                  <a:lnTo>
                    <a:pt x="681" y="17"/>
                  </a:lnTo>
                  <a:lnTo>
                    <a:pt x="693" y="17"/>
                  </a:lnTo>
                  <a:lnTo>
                    <a:pt x="710" y="17"/>
                  </a:lnTo>
                  <a:lnTo>
                    <a:pt x="732" y="17"/>
                  </a:lnTo>
                  <a:lnTo>
                    <a:pt x="760" y="17"/>
                  </a:lnTo>
                  <a:lnTo>
                    <a:pt x="771" y="17"/>
                  </a:lnTo>
                  <a:lnTo>
                    <a:pt x="777" y="17"/>
                  </a:lnTo>
                  <a:lnTo>
                    <a:pt x="777" y="23"/>
                  </a:lnTo>
                  <a:lnTo>
                    <a:pt x="777" y="28"/>
                  </a:lnTo>
                  <a:lnTo>
                    <a:pt x="771" y="28"/>
                  </a:lnTo>
                  <a:lnTo>
                    <a:pt x="766" y="28"/>
                  </a:lnTo>
                  <a:lnTo>
                    <a:pt x="755" y="28"/>
                  </a:lnTo>
                  <a:lnTo>
                    <a:pt x="743" y="34"/>
                  </a:lnTo>
                  <a:lnTo>
                    <a:pt x="732" y="39"/>
                  </a:lnTo>
                  <a:lnTo>
                    <a:pt x="721" y="51"/>
                  </a:lnTo>
                  <a:lnTo>
                    <a:pt x="715" y="62"/>
                  </a:lnTo>
                  <a:lnTo>
                    <a:pt x="710" y="90"/>
                  </a:lnTo>
                  <a:lnTo>
                    <a:pt x="710" y="118"/>
                  </a:lnTo>
                  <a:lnTo>
                    <a:pt x="710" y="684"/>
                  </a:lnTo>
                  <a:lnTo>
                    <a:pt x="710" y="712"/>
                  </a:lnTo>
                  <a:lnTo>
                    <a:pt x="710" y="734"/>
                  </a:lnTo>
                  <a:lnTo>
                    <a:pt x="704" y="745"/>
                  </a:lnTo>
                  <a:lnTo>
                    <a:pt x="704" y="751"/>
                  </a:lnTo>
                  <a:lnTo>
                    <a:pt x="698" y="757"/>
                  </a:lnTo>
                  <a:lnTo>
                    <a:pt x="693" y="751"/>
                  </a:lnTo>
                  <a:lnTo>
                    <a:pt x="681" y="745"/>
                  </a:lnTo>
                  <a:lnTo>
                    <a:pt x="676" y="740"/>
                  </a:lnTo>
                  <a:lnTo>
                    <a:pt x="664" y="728"/>
                  </a:lnTo>
                  <a:lnTo>
                    <a:pt x="648" y="712"/>
                  </a:lnTo>
                  <a:lnTo>
                    <a:pt x="631" y="689"/>
                  </a:lnTo>
                  <a:lnTo>
                    <a:pt x="614" y="678"/>
                  </a:lnTo>
                  <a:lnTo>
                    <a:pt x="580" y="644"/>
                  </a:lnTo>
                  <a:lnTo>
                    <a:pt x="535" y="600"/>
                  </a:lnTo>
                  <a:lnTo>
                    <a:pt x="484" y="544"/>
                  </a:lnTo>
                  <a:lnTo>
                    <a:pt x="428" y="488"/>
                  </a:lnTo>
                  <a:lnTo>
                    <a:pt x="372" y="432"/>
                  </a:lnTo>
                  <a:lnTo>
                    <a:pt x="310" y="359"/>
                  </a:lnTo>
                  <a:lnTo>
                    <a:pt x="242" y="292"/>
                  </a:lnTo>
                  <a:lnTo>
                    <a:pt x="191" y="230"/>
                  </a:lnTo>
                  <a:lnTo>
                    <a:pt x="146" y="185"/>
                  </a:lnTo>
                  <a:lnTo>
                    <a:pt x="118" y="151"/>
                  </a:lnTo>
                  <a:lnTo>
                    <a:pt x="135" y="6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96" name="Group 374"/>
            <p:cNvGrpSpPr>
              <a:grpSpLocks/>
            </p:cNvGrpSpPr>
            <p:nvPr/>
          </p:nvGrpSpPr>
          <p:grpSpPr bwMode="auto">
            <a:xfrm>
              <a:off x="1536" y="10374"/>
              <a:ext cx="7758" cy="1644"/>
              <a:chOff x="1536" y="10374"/>
              <a:chExt cx="7758" cy="1644"/>
            </a:xfrm>
          </p:grpSpPr>
          <p:sp>
            <p:nvSpPr>
              <p:cNvPr id="97" name="Freeform 375"/>
              <p:cNvSpPr>
                <a:spLocks/>
              </p:cNvSpPr>
              <p:nvPr/>
            </p:nvSpPr>
            <p:spPr bwMode="auto">
              <a:xfrm>
                <a:off x="1536" y="10385"/>
                <a:ext cx="732" cy="745"/>
              </a:xfrm>
              <a:custGeom>
                <a:avLst/>
                <a:gdLst>
                  <a:gd name="T0" fmla="*/ 84 w 732"/>
                  <a:gd name="T1" fmla="*/ 202 h 745"/>
                  <a:gd name="T2" fmla="*/ 84 w 732"/>
                  <a:gd name="T3" fmla="*/ 112 h 745"/>
                  <a:gd name="T4" fmla="*/ 84 w 732"/>
                  <a:gd name="T5" fmla="*/ 67 h 745"/>
                  <a:gd name="T6" fmla="*/ 79 w 732"/>
                  <a:gd name="T7" fmla="*/ 39 h 745"/>
                  <a:gd name="T8" fmla="*/ 56 w 732"/>
                  <a:gd name="T9" fmla="*/ 22 h 745"/>
                  <a:gd name="T10" fmla="*/ 34 w 732"/>
                  <a:gd name="T11" fmla="*/ 11 h 745"/>
                  <a:gd name="T12" fmla="*/ 11 w 732"/>
                  <a:gd name="T13" fmla="*/ 11 h 745"/>
                  <a:gd name="T14" fmla="*/ 0 w 732"/>
                  <a:gd name="T15" fmla="*/ 6 h 745"/>
                  <a:gd name="T16" fmla="*/ 6 w 732"/>
                  <a:gd name="T17" fmla="*/ 0 h 745"/>
                  <a:gd name="T18" fmla="*/ 62 w 732"/>
                  <a:gd name="T19" fmla="*/ 0 h 745"/>
                  <a:gd name="T20" fmla="*/ 130 w 732"/>
                  <a:gd name="T21" fmla="*/ 0 h 745"/>
                  <a:gd name="T22" fmla="*/ 186 w 732"/>
                  <a:gd name="T23" fmla="*/ 0 h 745"/>
                  <a:gd name="T24" fmla="*/ 231 w 732"/>
                  <a:gd name="T25" fmla="*/ 0 h 745"/>
                  <a:gd name="T26" fmla="*/ 242 w 732"/>
                  <a:gd name="T27" fmla="*/ 6 h 745"/>
                  <a:gd name="T28" fmla="*/ 231 w 732"/>
                  <a:gd name="T29" fmla="*/ 11 h 745"/>
                  <a:gd name="T30" fmla="*/ 208 w 732"/>
                  <a:gd name="T31" fmla="*/ 17 h 745"/>
                  <a:gd name="T32" fmla="*/ 186 w 732"/>
                  <a:gd name="T33" fmla="*/ 28 h 745"/>
                  <a:gd name="T34" fmla="*/ 175 w 732"/>
                  <a:gd name="T35" fmla="*/ 50 h 745"/>
                  <a:gd name="T36" fmla="*/ 169 w 732"/>
                  <a:gd name="T37" fmla="*/ 90 h 745"/>
                  <a:gd name="T38" fmla="*/ 169 w 732"/>
                  <a:gd name="T39" fmla="*/ 151 h 745"/>
                  <a:gd name="T40" fmla="*/ 169 w 732"/>
                  <a:gd name="T41" fmla="*/ 280 h 745"/>
                  <a:gd name="T42" fmla="*/ 175 w 732"/>
                  <a:gd name="T43" fmla="*/ 504 h 745"/>
                  <a:gd name="T44" fmla="*/ 214 w 732"/>
                  <a:gd name="T45" fmla="*/ 622 h 745"/>
                  <a:gd name="T46" fmla="*/ 287 w 732"/>
                  <a:gd name="T47" fmla="*/ 689 h 745"/>
                  <a:gd name="T48" fmla="*/ 389 w 732"/>
                  <a:gd name="T49" fmla="*/ 706 h 745"/>
                  <a:gd name="T50" fmla="*/ 501 w 732"/>
                  <a:gd name="T51" fmla="*/ 672 h 745"/>
                  <a:gd name="T52" fmla="*/ 580 w 732"/>
                  <a:gd name="T53" fmla="*/ 571 h 745"/>
                  <a:gd name="T54" fmla="*/ 597 w 732"/>
                  <a:gd name="T55" fmla="*/ 398 h 745"/>
                  <a:gd name="T56" fmla="*/ 597 w 732"/>
                  <a:gd name="T57" fmla="*/ 202 h 745"/>
                  <a:gd name="T58" fmla="*/ 597 w 732"/>
                  <a:gd name="T59" fmla="*/ 112 h 745"/>
                  <a:gd name="T60" fmla="*/ 597 w 732"/>
                  <a:gd name="T61" fmla="*/ 67 h 745"/>
                  <a:gd name="T62" fmla="*/ 591 w 732"/>
                  <a:gd name="T63" fmla="*/ 39 h 745"/>
                  <a:gd name="T64" fmla="*/ 574 w 732"/>
                  <a:gd name="T65" fmla="*/ 22 h 745"/>
                  <a:gd name="T66" fmla="*/ 546 w 732"/>
                  <a:gd name="T67" fmla="*/ 11 h 745"/>
                  <a:gd name="T68" fmla="*/ 524 w 732"/>
                  <a:gd name="T69" fmla="*/ 11 h 745"/>
                  <a:gd name="T70" fmla="*/ 512 w 732"/>
                  <a:gd name="T71" fmla="*/ 6 h 745"/>
                  <a:gd name="T72" fmla="*/ 524 w 732"/>
                  <a:gd name="T73" fmla="*/ 0 h 745"/>
                  <a:gd name="T74" fmla="*/ 574 w 732"/>
                  <a:gd name="T75" fmla="*/ 0 h 745"/>
                  <a:gd name="T76" fmla="*/ 631 w 732"/>
                  <a:gd name="T77" fmla="*/ 0 h 745"/>
                  <a:gd name="T78" fmla="*/ 659 w 732"/>
                  <a:gd name="T79" fmla="*/ 0 h 745"/>
                  <a:gd name="T80" fmla="*/ 698 w 732"/>
                  <a:gd name="T81" fmla="*/ 0 h 745"/>
                  <a:gd name="T82" fmla="*/ 726 w 732"/>
                  <a:gd name="T83" fmla="*/ 0 h 745"/>
                  <a:gd name="T84" fmla="*/ 726 w 732"/>
                  <a:gd name="T85" fmla="*/ 11 h 745"/>
                  <a:gd name="T86" fmla="*/ 715 w 732"/>
                  <a:gd name="T87" fmla="*/ 11 h 745"/>
                  <a:gd name="T88" fmla="*/ 698 w 732"/>
                  <a:gd name="T89" fmla="*/ 17 h 745"/>
                  <a:gd name="T90" fmla="*/ 676 w 732"/>
                  <a:gd name="T91" fmla="*/ 28 h 745"/>
                  <a:gd name="T92" fmla="*/ 665 w 732"/>
                  <a:gd name="T93" fmla="*/ 50 h 745"/>
                  <a:gd name="T94" fmla="*/ 659 w 732"/>
                  <a:gd name="T95" fmla="*/ 90 h 745"/>
                  <a:gd name="T96" fmla="*/ 659 w 732"/>
                  <a:gd name="T97" fmla="*/ 151 h 745"/>
                  <a:gd name="T98" fmla="*/ 659 w 732"/>
                  <a:gd name="T99" fmla="*/ 280 h 745"/>
                  <a:gd name="T100" fmla="*/ 659 w 732"/>
                  <a:gd name="T101" fmla="*/ 465 h 745"/>
                  <a:gd name="T102" fmla="*/ 619 w 732"/>
                  <a:gd name="T103" fmla="*/ 611 h 745"/>
                  <a:gd name="T104" fmla="*/ 501 w 732"/>
                  <a:gd name="T105" fmla="*/ 717 h 745"/>
                  <a:gd name="T106" fmla="*/ 372 w 732"/>
                  <a:gd name="T107" fmla="*/ 745 h 745"/>
                  <a:gd name="T108" fmla="*/ 282 w 732"/>
                  <a:gd name="T109" fmla="*/ 734 h 745"/>
                  <a:gd name="T110" fmla="*/ 169 w 732"/>
                  <a:gd name="T111" fmla="*/ 672 h 745"/>
                  <a:gd name="T112" fmla="*/ 113 w 732"/>
                  <a:gd name="T113" fmla="*/ 583 h 745"/>
                  <a:gd name="T114" fmla="*/ 84 w 732"/>
                  <a:gd name="T115" fmla="*/ 420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32" h="745">
                    <a:moveTo>
                      <a:pt x="84" y="280"/>
                    </a:moveTo>
                    <a:lnTo>
                      <a:pt x="84" y="202"/>
                    </a:lnTo>
                    <a:lnTo>
                      <a:pt x="84" y="151"/>
                    </a:lnTo>
                    <a:lnTo>
                      <a:pt x="84" y="112"/>
                    </a:lnTo>
                    <a:lnTo>
                      <a:pt x="84" y="90"/>
                    </a:lnTo>
                    <a:lnTo>
                      <a:pt x="84" y="67"/>
                    </a:lnTo>
                    <a:lnTo>
                      <a:pt x="79" y="50"/>
                    </a:lnTo>
                    <a:lnTo>
                      <a:pt x="79" y="39"/>
                    </a:lnTo>
                    <a:lnTo>
                      <a:pt x="68" y="28"/>
                    </a:lnTo>
                    <a:lnTo>
                      <a:pt x="56" y="22"/>
                    </a:lnTo>
                    <a:lnTo>
                      <a:pt x="39" y="17"/>
                    </a:lnTo>
                    <a:lnTo>
                      <a:pt x="34" y="11"/>
                    </a:lnTo>
                    <a:lnTo>
                      <a:pt x="17" y="11"/>
                    </a:lnTo>
                    <a:lnTo>
                      <a:pt x="11" y="11"/>
                    </a:lnTo>
                    <a:lnTo>
                      <a:pt x="6" y="11"/>
                    </a:lnTo>
                    <a:lnTo>
                      <a:pt x="0" y="6"/>
                    </a:lnTo>
                    <a:lnTo>
                      <a:pt x="0" y="0"/>
                    </a:lnTo>
                    <a:lnTo>
                      <a:pt x="6" y="0"/>
                    </a:lnTo>
                    <a:lnTo>
                      <a:pt x="17" y="0"/>
                    </a:lnTo>
                    <a:lnTo>
                      <a:pt x="62" y="0"/>
                    </a:lnTo>
                    <a:lnTo>
                      <a:pt x="107" y="0"/>
                    </a:lnTo>
                    <a:lnTo>
                      <a:pt x="130" y="0"/>
                    </a:lnTo>
                    <a:lnTo>
                      <a:pt x="152" y="0"/>
                    </a:lnTo>
                    <a:lnTo>
                      <a:pt x="186" y="0"/>
                    </a:lnTo>
                    <a:lnTo>
                      <a:pt x="225" y="0"/>
                    </a:lnTo>
                    <a:lnTo>
                      <a:pt x="231" y="0"/>
                    </a:lnTo>
                    <a:lnTo>
                      <a:pt x="237" y="0"/>
                    </a:lnTo>
                    <a:lnTo>
                      <a:pt x="242" y="6"/>
                    </a:lnTo>
                    <a:lnTo>
                      <a:pt x="237" y="11"/>
                    </a:lnTo>
                    <a:lnTo>
                      <a:pt x="231" y="11"/>
                    </a:lnTo>
                    <a:lnTo>
                      <a:pt x="220" y="11"/>
                    </a:lnTo>
                    <a:lnTo>
                      <a:pt x="208" y="17"/>
                    </a:lnTo>
                    <a:lnTo>
                      <a:pt x="197" y="17"/>
                    </a:lnTo>
                    <a:lnTo>
                      <a:pt x="186" y="28"/>
                    </a:lnTo>
                    <a:lnTo>
                      <a:pt x="180" y="39"/>
                    </a:lnTo>
                    <a:lnTo>
                      <a:pt x="175" y="50"/>
                    </a:lnTo>
                    <a:lnTo>
                      <a:pt x="175" y="67"/>
                    </a:lnTo>
                    <a:lnTo>
                      <a:pt x="169" y="90"/>
                    </a:lnTo>
                    <a:lnTo>
                      <a:pt x="169" y="112"/>
                    </a:lnTo>
                    <a:lnTo>
                      <a:pt x="169" y="151"/>
                    </a:lnTo>
                    <a:lnTo>
                      <a:pt x="169" y="202"/>
                    </a:lnTo>
                    <a:lnTo>
                      <a:pt x="169" y="280"/>
                    </a:lnTo>
                    <a:lnTo>
                      <a:pt x="169" y="415"/>
                    </a:lnTo>
                    <a:lnTo>
                      <a:pt x="175" y="504"/>
                    </a:lnTo>
                    <a:lnTo>
                      <a:pt x="191" y="571"/>
                    </a:lnTo>
                    <a:lnTo>
                      <a:pt x="214" y="622"/>
                    </a:lnTo>
                    <a:lnTo>
                      <a:pt x="242" y="655"/>
                    </a:lnTo>
                    <a:lnTo>
                      <a:pt x="287" y="689"/>
                    </a:lnTo>
                    <a:lnTo>
                      <a:pt x="338" y="700"/>
                    </a:lnTo>
                    <a:lnTo>
                      <a:pt x="389" y="706"/>
                    </a:lnTo>
                    <a:lnTo>
                      <a:pt x="451" y="700"/>
                    </a:lnTo>
                    <a:lnTo>
                      <a:pt x="501" y="672"/>
                    </a:lnTo>
                    <a:lnTo>
                      <a:pt x="541" y="639"/>
                    </a:lnTo>
                    <a:lnTo>
                      <a:pt x="580" y="571"/>
                    </a:lnTo>
                    <a:lnTo>
                      <a:pt x="597" y="493"/>
                    </a:lnTo>
                    <a:lnTo>
                      <a:pt x="597" y="398"/>
                    </a:lnTo>
                    <a:lnTo>
                      <a:pt x="597" y="280"/>
                    </a:lnTo>
                    <a:lnTo>
                      <a:pt x="597" y="202"/>
                    </a:lnTo>
                    <a:lnTo>
                      <a:pt x="597" y="151"/>
                    </a:lnTo>
                    <a:lnTo>
                      <a:pt x="597" y="112"/>
                    </a:lnTo>
                    <a:lnTo>
                      <a:pt x="597" y="90"/>
                    </a:lnTo>
                    <a:lnTo>
                      <a:pt x="597" y="67"/>
                    </a:lnTo>
                    <a:lnTo>
                      <a:pt x="597" y="50"/>
                    </a:lnTo>
                    <a:lnTo>
                      <a:pt x="591" y="39"/>
                    </a:lnTo>
                    <a:lnTo>
                      <a:pt x="586" y="28"/>
                    </a:lnTo>
                    <a:lnTo>
                      <a:pt x="574" y="22"/>
                    </a:lnTo>
                    <a:lnTo>
                      <a:pt x="558" y="17"/>
                    </a:lnTo>
                    <a:lnTo>
                      <a:pt x="546" y="11"/>
                    </a:lnTo>
                    <a:lnTo>
                      <a:pt x="535" y="11"/>
                    </a:lnTo>
                    <a:lnTo>
                      <a:pt x="524" y="11"/>
                    </a:lnTo>
                    <a:lnTo>
                      <a:pt x="518" y="11"/>
                    </a:lnTo>
                    <a:lnTo>
                      <a:pt x="512" y="6"/>
                    </a:lnTo>
                    <a:lnTo>
                      <a:pt x="518" y="0"/>
                    </a:lnTo>
                    <a:lnTo>
                      <a:pt x="524" y="0"/>
                    </a:lnTo>
                    <a:lnTo>
                      <a:pt x="529" y="0"/>
                    </a:lnTo>
                    <a:lnTo>
                      <a:pt x="574" y="0"/>
                    </a:lnTo>
                    <a:lnTo>
                      <a:pt x="614" y="0"/>
                    </a:lnTo>
                    <a:lnTo>
                      <a:pt x="631" y="0"/>
                    </a:lnTo>
                    <a:lnTo>
                      <a:pt x="642" y="0"/>
                    </a:lnTo>
                    <a:lnTo>
                      <a:pt x="659" y="0"/>
                    </a:lnTo>
                    <a:lnTo>
                      <a:pt x="676" y="0"/>
                    </a:lnTo>
                    <a:lnTo>
                      <a:pt x="698" y="0"/>
                    </a:lnTo>
                    <a:lnTo>
                      <a:pt x="715" y="0"/>
                    </a:lnTo>
                    <a:lnTo>
                      <a:pt x="726" y="0"/>
                    </a:lnTo>
                    <a:lnTo>
                      <a:pt x="732" y="6"/>
                    </a:lnTo>
                    <a:lnTo>
                      <a:pt x="726" y="11"/>
                    </a:lnTo>
                    <a:lnTo>
                      <a:pt x="721" y="11"/>
                    </a:lnTo>
                    <a:lnTo>
                      <a:pt x="715" y="11"/>
                    </a:lnTo>
                    <a:lnTo>
                      <a:pt x="710" y="11"/>
                    </a:lnTo>
                    <a:lnTo>
                      <a:pt x="698" y="17"/>
                    </a:lnTo>
                    <a:lnTo>
                      <a:pt x="687" y="17"/>
                    </a:lnTo>
                    <a:lnTo>
                      <a:pt x="676" y="28"/>
                    </a:lnTo>
                    <a:lnTo>
                      <a:pt x="670" y="39"/>
                    </a:lnTo>
                    <a:lnTo>
                      <a:pt x="665" y="50"/>
                    </a:lnTo>
                    <a:lnTo>
                      <a:pt x="665" y="67"/>
                    </a:lnTo>
                    <a:lnTo>
                      <a:pt x="659" y="90"/>
                    </a:lnTo>
                    <a:lnTo>
                      <a:pt x="659" y="112"/>
                    </a:lnTo>
                    <a:lnTo>
                      <a:pt x="659" y="151"/>
                    </a:lnTo>
                    <a:lnTo>
                      <a:pt x="659" y="202"/>
                    </a:lnTo>
                    <a:lnTo>
                      <a:pt x="659" y="280"/>
                    </a:lnTo>
                    <a:lnTo>
                      <a:pt x="659" y="381"/>
                    </a:lnTo>
                    <a:lnTo>
                      <a:pt x="659" y="465"/>
                    </a:lnTo>
                    <a:lnTo>
                      <a:pt x="648" y="543"/>
                    </a:lnTo>
                    <a:lnTo>
                      <a:pt x="619" y="611"/>
                    </a:lnTo>
                    <a:lnTo>
                      <a:pt x="569" y="672"/>
                    </a:lnTo>
                    <a:lnTo>
                      <a:pt x="501" y="717"/>
                    </a:lnTo>
                    <a:lnTo>
                      <a:pt x="434" y="740"/>
                    </a:lnTo>
                    <a:lnTo>
                      <a:pt x="372" y="745"/>
                    </a:lnTo>
                    <a:lnTo>
                      <a:pt x="332" y="740"/>
                    </a:lnTo>
                    <a:lnTo>
                      <a:pt x="282" y="734"/>
                    </a:lnTo>
                    <a:lnTo>
                      <a:pt x="225" y="711"/>
                    </a:lnTo>
                    <a:lnTo>
                      <a:pt x="169" y="672"/>
                    </a:lnTo>
                    <a:lnTo>
                      <a:pt x="135" y="639"/>
                    </a:lnTo>
                    <a:lnTo>
                      <a:pt x="113" y="583"/>
                    </a:lnTo>
                    <a:lnTo>
                      <a:pt x="90" y="515"/>
                    </a:lnTo>
                    <a:lnTo>
                      <a:pt x="84" y="420"/>
                    </a:lnTo>
                    <a:lnTo>
                      <a:pt x="84" y="2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8" name="Freeform 376"/>
              <p:cNvSpPr>
                <a:spLocks/>
              </p:cNvSpPr>
              <p:nvPr/>
            </p:nvSpPr>
            <p:spPr bwMode="auto">
              <a:xfrm>
                <a:off x="2420" y="10519"/>
                <a:ext cx="625" cy="600"/>
              </a:xfrm>
              <a:custGeom>
                <a:avLst/>
                <a:gdLst>
                  <a:gd name="T0" fmla="*/ 113 w 625"/>
                  <a:gd name="T1" fmla="*/ 538 h 600"/>
                  <a:gd name="T2" fmla="*/ 141 w 625"/>
                  <a:gd name="T3" fmla="*/ 577 h 600"/>
                  <a:gd name="T4" fmla="*/ 169 w 625"/>
                  <a:gd name="T5" fmla="*/ 583 h 600"/>
                  <a:gd name="T6" fmla="*/ 186 w 625"/>
                  <a:gd name="T7" fmla="*/ 589 h 600"/>
                  <a:gd name="T8" fmla="*/ 180 w 625"/>
                  <a:gd name="T9" fmla="*/ 594 h 600"/>
                  <a:gd name="T10" fmla="*/ 141 w 625"/>
                  <a:gd name="T11" fmla="*/ 594 h 600"/>
                  <a:gd name="T12" fmla="*/ 101 w 625"/>
                  <a:gd name="T13" fmla="*/ 594 h 600"/>
                  <a:gd name="T14" fmla="*/ 79 w 625"/>
                  <a:gd name="T15" fmla="*/ 594 h 600"/>
                  <a:gd name="T16" fmla="*/ 40 w 625"/>
                  <a:gd name="T17" fmla="*/ 594 h 600"/>
                  <a:gd name="T18" fmla="*/ 6 w 625"/>
                  <a:gd name="T19" fmla="*/ 594 h 600"/>
                  <a:gd name="T20" fmla="*/ 6 w 625"/>
                  <a:gd name="T21" fmla="*/ 589 h 600"/>
                  <a:gd name="T22" fmla="*/ 17 w 625"/>
                  <a:gd name="T23" fmla="*/ 583 h 600"/>
                  <a:gd name="T24" fmla="*/ 40 w 625"/>
                  <a:gd name="T25" fmla="*/ 577 h 600"/>
                  <a:gd name="T26" fmla="*/ 62 w 625"/>
                  <a:gd name="T27" fmla="*/ 538 h 600"/>
                  <a:gd name="T28" fmla="*/ 62 w 625"/>
                  <a:gd name="T29" fmla="*/ 40 h 600"/>
                  <a:gd name="T30" fmla="*/ 68 w 625"/>
                  <a:gd name="T31" fmla="*/ 6 h 600"/>
                  <a:gd name="T32" fmla="*/ 73 w 625"/>
                  <a:gd name="T33" fmla="*/ 0 h 600"/>
                  <a:gd name="T34" fmla="*/ 85 w 625"/>
                  <a:gd name="T35" fmla="*/ 6 h 600"/>
                  <a:gd name="T36" fmla="*/ 101 w 625"/>
                  <a:gd name="T37" fmla="*/ 23 h 600"/>
                  <a:gd name="T38" fmla="*/ 141 w 625"/>
                  <a:gd name="T39" fmla="*/ 68 h 600"/>
                  <a:gd name="T40" fmla="*/ 231 w 625"/>
                  <a:gd name="T41" fmla="*/ 169 h 600"/>
                  <a:gd name="T42" fmla="*/ 349 w 625"/>
                  <a:gd name="T43" fmla="*/ 292 h 600"/>
                  <a:gd name="T44" fmla="*/ 439 w 625"/>
                  <a:gd name="T45" fmla="*/ 387 h 600"/>
                  <a:gd name="T46" fmla="*/ 513 w 625"/>
                  <a:gd name="T47" fmla="*/ 471 h 600"/>
                  <a:gd name="T48" fmla="*/ 524 w 625"/>
                  <a:gd name="T49" fmla="*/ 96 h 600"/>
                  <a:gd name="T50" fmla="*/ 524 w 625"/>
                  <a:gd name="T51" fmla="*/ 51 h 600"/>
                  <a:gd name="T52" fmla="*/ 507 w 625"/>
                  <a:gd name="T53" fmla="*/ 28 h 600"/>
                  <a:gd name="T54" fmla="*/ 479 w 625"/>
                  <a:gd name="T55" fmla="*/ 23 h 600"/>
                  <a:gd name="T56" fmla="*/ 456 w 625"/>
                  <a:gd name="T57" fmla="*/ 23 h 600"/>
                  <a:gd name="T58" fmla="*/ 451 w 625"/>
                  <a:gd name="T59" fmla="*/ 12 h 600"/>
                  <a:gd name="T60" fmla="*/ 468 w 625"/>
                  <a:gd name="T61" fmla="*/ 12 h 600"/>
                  <a:gd name="T62" fmla="*/ 507 w 625"/>
                  <a:gd name="T63" fmla="*/ 12 h 600"/>
                  <a:gd name="T64" fmla="*/ 541 w 625"/>
                  <a:gd name="T65" fmla="*/ 12 h 600"/>
                  <a:gd name="T66" fmla="*/ 558 w 625"/>
                  <a:gd name="T67" fmla="*/ 12 h 600"/>
                  <a:gd name="T68" fmla="*/ 591 w 625"/>
                  <a:gd name="T69" fmla="*/ 12 h 600"/>
                  <a:gd name="T70" fmla="*/ 620 w 625"/>
                  <a:gd name="T71" fmla="*/ 12 h 600"/>
                  <a:gd name="T72" fmla="*/ 625 w 625"/>
                  <a:gd name="T73" fmla="*/ 17 h 600"/>
                  <a:gd name="T74" fmla="*/ 614 w 625"/>
                  <a:gd name="T75" fmla="*/ 23 h 600"/>
                  <a:gd name="T76" fmla="*/ 586 w 625"/>
                  <a:gd name="T77" fmla="*/ 28 h 600"/>
                  <a:gd name="T78" fmla="*/ 575 w 625"/>
                  <a:gd name="T79" fmla="*/ 51 h 600"/>
                  <a:gd name="T80" fmla="*/ 575 w 625"/>
                  <a:gd name="T81" fmla="*/ 90 h 600"/>
                  <a:gd name="T82" fmla="*/ 569 w 625"/>
                  <a:gd name="T83" fmla="*/ 566 h 600"/>
                  <a:gd name="T84" fmla="*/ 569 w 625"/>
                  <a:gd name="T85" fmla="*/ 594 h 600"/>
                  <a:gd name="T86" fmla="*/ 563 w 625"/>
                  <a:gd name="T87" fmla="*/ 600 h 600"/>
                  <a:gd name="T88" fmla="*/ 546 w 625"/>
                  <a:gd name="T89" fmla="*/ 594 h 600"/>
                  <a:gd name="T90" fmla="*/ 524 w 625"/>
                  <a:gd name="T91" fmla="*/ 572 h 600"/>
                  <a:gd name="T92" fmla="*/ 496 w 625"/>
                  <a:gd name="T93" fmla="*/ 538 h 600"/>
                  <a:gd name="T94" fmla="*/ 434 w 625"/>
                  <a:gd name="T95" fmla="*/ 477 h 600"/>
                  <a:gd name="T96" fmla="*/ 344 w 625"/>
                  <a:gd name="T97" fmla="*/ 387 h 600"/>
                  <a:gd name="T98" fmla="*/ 248 w 625"/>
                  <a:gd name="T99" fmla="*/ 286 h 600"/>
                  <a:gd name="T100" fmla="*/ 158 w 625"/>
                  <a:gd name="T101" fmla="*/ 180 h 600"/>
                  <a:gd name="T102" fmla="*/ 101 w 625"/>
                  <a:gd name="T103" fmla="*/ 118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5" h="600">
                    <a:moveTo>
                      <a:pt x="113" y="488"/>
                    </a:moveTo>
                    <a:lnTo>
                      <a:pt x="113" y="538"/>
                    </a:lnTo>
                    <a:lnTo>
                      <a:pt x="124" y="566"/>
                    </a:lnTo>
                    <a:lnTo>
                      <a:pt x="141" y="577"/>
                    </a:lnTo>
                    <a:lnTo>
                      <a:pt x="158" y="583"/>
                    </a:lnTo>
                    <a:lnTo>
                      <a:pt x="169" y="583"/>
                    </a:lnTo>
                    <a:lnTo>
                      <a:pt x="180" y="583"/>
                    </a:lnTo>
                    <a:lnTo>
                      <a:pt x="186" y="589"/>
                    </a:lnTo>
                    <a:lnTo>
                      <a:pt x="186" y="594"/>
                    </a:lnTo>
                    <a:lnTo>
                      <a:pt x="180" y="594"/>
                    </a:lnTo>
                    <a:lnTo>
                      <a:pt x="169" y="594"/>
                    </a:lnTo>
                    <a:lnTo>
                      <a:pt x="141" y="594"/>
                    </a:lnTo>
                    <a:lnTo>
                      <a:pt x="118" y="594"/>
                    </a:lnTo>
                    <a:lnTo>
                      <a:pt x="101" y="594"/>
                    </a:lnTo>
                    <a:lnTo>
                      <a:pt x="90" y="594"/>
                    </a:lnTo>
                    <a:lnTo>
                      <a:pt x="79" y="594"/>
                    </a:lnTo>
                    <a:lnTo>
                      <a:pt x="62" y="594"/>
                    </a:lnTo>
                    <a:lnTo>
                      <a:pt x="40" y="594"/>
                    </a:lnTo>
                    <a:lnTo>
                      <a:pt x="17" y="594"/>
                    </a:lnTo>
                    <a:lnTo>
                      <a:pt x="6" y="594"/>
                    </a:lnTo>
                    <a:lnTo>
                      <a:pt x="0" y="589"/>
                    </a:lnTo>
                    <a:lnTo>
                      <a:pt x="6" y="589"/>
                    </a:lnTo>
                    <a:lnTo>
                      <a:pt x="6" y="583"/>
                    </a:lnTo>
                    <a:lnTo>
                      <a:pt x="17" y="583"/>
                    </a:lnTo>
                    <a:lnTo>
                      <a:pt x="28" y="583"/>
                    </a:lnTo>
                    <a:lnTo>
                      <a:pt x="40" y="577"/>
                    </a:lnTo>
                    <a:lnTo>
                      <a:pt x="56" y="566"/>
                    </a:lnTo>
                    <a:lnTo>
                      <a:pt x="62" y="538"/>
                    </a:lnTo>
                    <a:lnTo>
                      <a:pt x="62" y="482"/>
                    </a:lnTo>
                    <a:lnTo>
                      <a:pt x="62" y="40"/>
                    </a:lnTo>
                    <a:lnTo>
                      <a:pt x="62" y="17"/>
                    </a:lnTo>
                    <a:lnTo>
                      <a:pt x="68" y="6"/>
                    </a:lnTo>
                    <a:lnTo>
                      <a:pt x="68" y="0"/>
                    </a:lnTo>
                    <a:lnTo>
                      <a:pt x="73" y="0"/>
                    </a:lnTo>
                    <a:lnTo>
                      <a:pt x="79" y="0"/>
                    </a:lnTo>
                    <a:lnTo>
                      <a:pt x="85" y="6"/>
                    </a:lnTo>
                    <a:lnTo>
                      <a:pt x="96" y="17"/>
                    </a:lnTo>
                    <a:lnTo>
                      <a:pt x="101" y="23"/>
                    </a:lnTo>
                    <a:lnTo>
                      <a:pt x="113" y="40"/>
                    </a:lnTo>
                    <a:lnTo>
                      <a:pt x="141" y="68"/>
                    </a:lnTo>
                    <a:lnTo>
                      <a:pt x="186" y="113"/>
                    </a:lnTo>
                    <a:lnTo>
                      <a:pt x="231" y="169"/>
                    </a:lnTo>
                    <a:lnTo>
                      <a:pt x="287" y="225"/>
                    </a:lnTo>
                    <a:lnTo>
                      <a:pt x="349" y="292"/>
                    </a:lnTo>
                    <a:lnTo>
                      <a:pt x="394" y="342"/>
                    </a:lnTo>
                    <a:lnTo>
                      <a:pt x="439" y="387"/>
                    </a:lnTo>
                    <a:lnTo>
                      <a:pt x="479" y="432"/>
                    </a:lnTo>
                    <a:lnTo>
                      <a:pt x="513" y="471"/>
                    </a:lnTo>
                    <a:lnTo>
                      <a:pt x="535" y="493"/>
                    </a:lnTo>
                    <a:lnTo>
                      <a:pt x="524" y="96"/>
                    </a:lnTo>
                    <a:lnTo>
                      <a:pt x="524" y="73"/>
                    </a:lnTo>
                    <a:lnTo>
                      <a:pt x="524" y="51"/>
                    </a:lnTo>
                    <a:lnTo>
                      <a:pt x="518" y="40"/>
                    </a:lnTo>
                    <a:lnTo>
                      <a:pt x="507" y="28"/>
                    </a:lnTo>
                    <a:lnTo>
                      <a:pt x="496" y="23"/>
                    </a:lnTo>
                    <a:lnTo>
                      <a:pt x="479" y="23"/>
                    </a:lnTo>
                    <a:lnTo>
                      <a:pt x="468" y="23"/>
                    </a:lnTo>
                    <a:lnTo>
                      <a:pt x="456" y="23"/>
                    </a:lnTo>
                    <a:lnTo>
                      <a:pt x="451" y="17"/>
                    </a:lnTo>
                    <a:lnTo>
                      <a:pt x="451" y="12"/>
                    </a:lnTo>
                    <a:lnTo>
                      <a:pt x="456" y="12"/>
                    </a:lnTo>
                    <a:lnTo>
                      <a:pt x="468" y="12"/>
                    </a:lnTo>
                    <a:lnTo>
                      <a:pt x="490" y="12"/>
                    </a:lnTo>
                    <a:lnTo>
                      <a:pt x="507" y="12"/>
                    </a:lnTo>
                    <a:lnTo>
                      <a:pt x="524" y="12"/>
                    </a:lnTo>
                    <a:lnTo>
                      <a:pt x="541" y="12"/>
                    </a:lnTo>
                    <a:lnTo>
                      <a:pt x="546" y="12"/>
                    </a:lnTo>
                    <a:lnTo>
                      <a:pt x="558" y="12"/>
                    </a:lnTo>
                    <a:lnTo>
                      <a:pt x="575" y="12"/>
                    </a:lnTo>
                    <a:lnTo>
                      <a:pt x="591" y="12"/>
                    </a:lnTo>
                    <a:lnTo>
                      <a:pt x="614" y="12"/>
                    </a:lnTo>
                    <a:lnTo>
                      <a:pt x="620" y="12"/>
                    </a:lnTo>
                    <a:lnTo>
                      <a:pt x="625" y="12"/>
                    </a:lnTo>
                    <a:lnTo>
                      <a:pt x="625" y="17"/>
                    </a:lnTo>
                    <a:lnTo>
                      <a:pt x="620" y="23"/>
                    </a:lnTo>
                    <a:lnTo>
                      <a:pt x="614" y="23"/>
                    </a:lnTo>
                    <a:lnTo>
                      <a:pt x="603" y="23"/>
                    </a:lnTo>
                    <a:lnTo>
                      <a:pt x="586" y="28"/>
                    </a:lnTo>
                    <a:lnTo>
                      <a:pt x="580" y="34"/>
                    </a:lnTo>
                    <a:lnTo>
                      <a:pt x="575" y="51"/>
                    </a:lnTo>
                    <a:lnTo>
                      <a:pt x="575" y="68"/>
                    </a:lnTo>
                    <a:lnTo>
                      <a:pt x="575" y="90"/>
                    </a:lnTo>
                    <a:lnTo>
                      <a:pt x="569" y="544"/>
                    </a:lnTo>
                    <a:lnTo>
                      <a:pt x="569" y="566"/>
                    </a:lnTo>
                    <a:lnTo>
                      <a:pt x="569" y="583"/>
                    </a:lnTo>
                    <a:lnTo>
                      <a:pt x="569" y="594"/>
                    </a:lnTo>
                    <a:lnTo>
                      <a:pt x="569" y="600"/>
                    </a:lnTo>
                    <a:lnTo>
                      <a:pt x="563" y="600"/>
                    </a:lnTo>
                    <a:lnTo>
                      <a:pt x="558" y="600"/>
                    </a:lnTo>
                    <a:lnTo>
                      <a:pt x="546" y="594"/>
                    </a:lnTo>
                    <a:lnTo>
                      <a:pt x="541" y="583"/>
                    </a:lnTo>
                    <a:lnTo>
                      <a:pt x="524" y="572"/>
                    </a:lnTo>
                    <a:lnTo>
                      <a:pt x="507" y="549"/>
                    </a:lnTo>
                    <a:lnTo>
                      <a:pt x="496" y="538"/>
                    </a:lnTo>
                    <a:lnTo>
                      <a:pt x="468" y="516"/>
                    </a:lnTo>
                    <a:lnTo>
                      <a:pt x="434" y="477"/>
                    </a:lnTo>
                    <a:lnTo>
                      <a:pt x="389" y="432"/>
                    </a:lnTo>
                    <a:lnTo>
                      <a:pt x="344" y="387"/>
                    </a:lnTo>
                    <a:lnTo>
                      <a:pt x="304" y="342"/>
                    </a:lnTo>
                    <a:lnTo>
                      <a:pt x="248" y="286"/>
                    </a:lnTo>
                    <a:lnTo>
                      <a:pt x="197" y="230"/>
                    </a:lnTo>
                    <a:lnTo>
                      <a:pt x="158" y="180"/>
                    </a:lnTo>
                    <a:lnTo>
                      <a:pt x="124" y="146"/>
                    </a:lnTo>
                    <a:lnTo>
                      <a:pt x="101" y="118"/>
                    </a:lnTo>
                    <a:lnTo>
                      <a:pt x="113" y="4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377"/>
              <p:cNvSpPr>
                <a:spLocks/>
              </p:cNvSpPr>
              <p:nvPr/>
            </p:nvSpPr>
            <p:spPr bwMode="auto">
              <a:xfrm>
                <a:off x="3248" y="10531"/>
                <a:ext cx="197" cy="582"/>
              </a:xfrm>
              <a:custGeom>
                <a:avLst/>
                <a:gdLst>
                  <a:gd name="T0" fmla="*/ 124 w 197"/>
                  <a:gd name="T1" fmla="*/ 431 h 582"/>
                  <a:gd name="T2" fmla="*/ 129 w 197"/>
                  <a:gd name="T3" fmla="*/ 526 h 582"/>
                  <a:gd name="T4" fmla="*/ 129 w 197"/>
                  <a:gd name="T5" fmla="*/ 549 h 582"/>
                  <a:gd name="T6" fmla="*/ 146 w 197"/>
                  <a:gd name="T7" fmla="*/ 565 h 582"/>
                  <a:gd name="T8" fmla="*/ 169 w 197"/>
                  <a:gd name="T9" fmla="*/ 571 h 582"/>
                  <a:gd name="T10" fmla="*/ 191 w 197"/>
                  <a:gd name="T11" fmla="*/ 571 h 582"/>
                  <a:gd name="T12" fmla="*/ 197 w 197"/>
                  <a:gd name="T13" fmla="*/ 582 h 582"/>
                  <a:gd name="T14" fmla="*/ 141 w 197"/>
                  <a:gd name="T15" fmla="*/ 582 h 582"/>
                  <a:gd name="T16" fmla="*/ 90 w 197"/>
                  <a:gd name="T17" fmla="*/ 582 h 582"/>
                  <a:gd name="T18" fmla="*/ 73 w 197"/>
                  <a:gd name="T19" fmla="*/ 582 h 582"/>
                  <a:gd name="T20" fmla="*/ 45 w 197"/>
                  <a:gd name="T21" fmla="*/ 582 h 582"/>
                  <a:gd name="T22" fmla="*/ 17 w 197"/>
                  <a:gd name="T23" fmla="*/ 582 h 582"/>
                  <a:gd name="T24" fmla="*/ 0 w 197"/>
                  <a:gd name="T25" fmla="*/ 577 h 582"/>
                  <a:gd name="T26" fmla="*/ 6 w 197"/>
                  <a:gd name="T27" fmla="*/ 571 h 582"/>
                  <a:gd name="T28" fmla="*/ 34 w 197"/>
                  <a:gd name="T29" fmla="*/ 571 h 582"/>
                  <a:gd name="T30" fmla="*/ 45 w 197"/>
                  <a:gd name="T31" fmla="*/ 554 h 582"/>
                  <a:gd name="T32" fmla="*/ 56 w 197"/>
                  <a:gd name="T33" fmla="*/ 526 h 582"/>
                  <a:gd name="T34" fmla="*/ 56 w 197"/>
                  <a:gd name="T35" fmla="*/ 431 h 582"/>
                  <a:gd name="T36" fmla="*/ 56 w 197"/>
                  <a:gd name="T37" fmla="*/ 224 h 582"/>
                  <a:gd name="T38" fmla="*/ 56 w 197"/>
                  <a:gd name="T39" fmla="*/ 101 h 582"/>
                  <a:gd name="T40" fmla="*/ 56 w 197"/>
                  <a:gd name="T41" fmla="*/ 56 h 582"/>
                  <a:gd name="T42" fmla="*/ 51 w 197"/>
                  <a:gd name="T43" fmla="*/ 28 h 582"/>
                  <a:gd name="T44" fmla="*/ 28 w 197"/>
                  <a:gd name="T45" fmla="*/ 11 h 582"/>
                  <a:gd name="T46" fmla="*/ 6 w 197"/>
                  <a:gd name="T47" fmla="*/ 11 h 582"/>
                  <a:gd name="T48" fmla="*/ 0 w 197"/>
                  <a:gd name="T49" fmla="*/ 0 h 582"/>
                  <a:gd name="T50" fmla="*/ 28 w 197"/>
                  <a:gd name="T51" fmla="*/ 0 h 582"/>
                  <a:gd name="T52" fmla="*/ 62 w 197"/>
                  <a:gd name="T53" fmla="*/ 0 h 582"/>
                  <a:gd name="T54" fmla="*/ 84 w 197"/>
                  <a:gd name="T55" fmla="*/ 0 h 582"/>
                  <a:gd name="T56" fmla="*/ 96 w 197"/>
                  <a:gd name="T57" fmla="*/ 0 h 582"/>
                  <a:gd name="T58" fmla="*/ 124 w 197"/>
                  <a:gd name="T59" fmla="*/ 0 h 582"/>
                  <a:gd name="T60" fmla="*/ 152 w 197"/>
                  <a:gd name="T61" fmla="*/ 0 h 582"/>
                  <a:gd name="T62" fmla="*/ 175 w 197"/>
                  <a:gd name="T63" fmla="*/ 0 h 582"/>
                  <a:gd name="T64" fmla="*/ 175 w 197"/>
                  <a:gd name="T65" fmla="*/ 5 h 582"/>
                  <a:gd name="T66" fmla="*/ 163 w 197"/>
                  <a:gd name="T67" fmla="*/ 11 h 582"/>
                  <a:gd name="T68" fmla="*/ 141 w 197"/>
                  <a:gd name="T69" fmla="*/ 16 h 582"/>
                  <a:gd name="T70" fmla="*/ 129 w 197"/>
                  <a:gd name="T71" fmla="*/ 39 h 582"/>
                  <a:gd name="T72" fmla="*/ 124 w 197"/>
                  <a:gd name="T73" fmla="*/ 72 h 582"/>
                  <a:gd name="T74" fmla="*/ 124 w 197"/>
                  <a:gd name="T75" fmla="*/ 151 h 582"/>
                  <a:gd name="T76" fmla="*/ 124 w 197"/>
                  <a:gd name="T77" fmla="*/ 35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7" h="582">
                    <a:moveTo>
                      <a:pt x="124" y="358"/>
                    </a:moveTo>
                    <a:lnTo>
                      <a:pt x="124" y="431"/>
                    </a:lnTo>
                    <a:lnTo>
                      <a:pt x="124" y="487"/>
                    </a:lnTo>
                    <a:lnTo>
                      <a:pt x="129" y="526"/>
                    </a:lnTo>
                    <a:lnTo>
                      <a:pt x="129" y="537"/>
                    </a:lnTo>
                    <a:lnTo>
                      <a:pt x="129" y="549"/>
                    </a:lnTo>
                    <a:lnTo>
                      <a:pt x="135" y="560"/>
                    </a:lnTo>
                    <a:lnTo>
                      <a:pt x="146" y="565"/>
                    </a:lnTo>
                    <a:lnTo>
                      <a:pt x="158" y="571"/>
                    </a:lnTo>
                    <a:lnTo>
                      <a:pt x="169" y="571"/>
                    </a:lnTo>
                    <a:lnTo>
                      <a:pt x="180" y="571"/>
                    </a:lnTo>
                    <a:lnTo>
                      <a:pt x="191" y="571"/>
                    </a:lnTo>
                    <a:lnTo>
                      <a:pt x="197" y="577"/>
                    </a:lnTo>
                    <a:lnTo>
                      <a:pt x="197" y="582"/>
                    </a:lnTo>
                    <a:lnTo>
                      <a:pt x="186" y="582"/>
                    </a:lnTo>
                    <a:lnTo>
                      <a:pt x="141" y="582"/>
                    </a:lnTo>
                    <a:lnTo>
                      <a:pt x="107" y="582"/>
                    </a:lnTo>
                    <a:lnTo>
                      <a:pt x="90" y="582"/>
                    </a:lnTo>
                    <a:lnTo>
                      <a:pt x="84" y="582"/>
                    </a:lnTo>
                    <a:lnTo>
                      <a:pt x="73" y="582"/>
                    </a:lnTo>
                    <a:lnTo>
                      <a:pt x="62" y="582"/>
                    </a:lnTo>
                    <a:lnTo>
                      <a:pt x="45" y="582"/>
                    </a:lnTo>
                    <a:lnTo>
                      <a:pt x="28" y="582"/>
                    </a:lnTo>
                    <a:lnTo>
                      <a:pt x="17" y="582"/>
                    </a:lnTo>
                    <a:lnTo>
                      <a:pt x="6" y="582"/>
                    </a:lnTo>
                    <a:lnTo>
                      <a:pt x="0" y="577"/>
                    </a:lnTo>
                    <a:lnTo>
                      <a:pt x="6" y="577"/>
                    </a:lnTo>
                    <a:lnTo>
                      <a:pt x="6" y="571"/>
                    </a:lnTo>
                    <a:lnTo>
                      <a:pt x="17" y="571"/>
                    </a:lnTo>
                    <a:lnTo>
                      <a:pt x="34" y="571"/>
                    </a:lnTo>
                    <a:lnTo>
                      <a:pt x="39" y="565"/>
                    </a:lnTo>
                    <a:lnTo>
                      <a:pt x="45" y="554"/>
                    </a:lnTo>
                    <a:lnTo>
                      <a:pt x="51" y="543"/>
                    </a:lnTo>
                    <a:lnTo>
                      <a:pt x="56" y="526"/>
                    </a:lnTo>
                    <a:lnTo>
                      <a:pt x="56" y="487"/>
                    </a:lnTo>
                    <a:lnTo>
                      <a:pt x="56" y="431"/>
                    </a:lnTo>
                    <a:lnTo>
                      <a:pt x="56" y="358"/>
                    </a:lnTo>
                    <a:lnTo>
                      <a:pt x="56" y="224"/>
                    </a:lnTo>
                    <a:lnTo>
                      <a:pt x="56" y="151"/>
                    </a:lnTo>
                    <a:lnTo>
                      <a:pt x="56" y="101"/>
                    </a:lnTo>
                    <a:lnTo>
                      <a:pt x="56" y="72"/>
                    </a:lnTo>
                    <a:lnTo>
                      <a:pt x="56" y="56"/>
                    </a:lnTo>
                    <a:lnTo>
                      <a:pt x="56" y="39"/>
                    </a:lnTo>
                    <a:lnTo>
                      <a:pt x="51" y="28"/>
                    </a:lnTo>
                    <a:lnTo>
                      <a:pt x="39" y="16"/>
                    </a:lnTo>
                    <a:lnTo>
                      <a:pt x="28" y="11"/>
                    </a:lnTo>
                    <a:lnTo>
                      <a:pt x="17" y="11"/>
                    </a:lnTo>
                    <a:lnTo>
                      <a:pt x="6" y="11"/>
                    </a:lnTo>
                    <a:lnTo>
                      <a:pt x="0" y="5"/>
                    </a:lnTo>
                    <a:lnTo>
                      <a:pt x="0" y="0"/>
                    </a:lnTo>
                    <a:lnTo>
                      <a:pt x="11" y="0"/>
                    </a:lnTo>
                    <a:lnTo>
                      <a:pt x="28" y="0"/>
                    </a:lnTo>
                    <a:lnTo>
                      <a:pt x="45" y="0"/>
                    </a:lnTo>
                    <a:lnTo>
                      <a:pt x="62" y="0"/>
                    </a:lnTo>
                    <a:lnTo>
                      <a:pt x="73" y="0"/>
                    </a:lnTo>
                    <a:lnTo>
                      <a:pt x="84" y="0"/>
                    </a:lnTo>
                    <a:lnTo>
                      <a:pt x="90" y="0"/>
                    </a:lnTo>
                    <a:lnTo>
                      <a:pt x="96" y="0"/>
                    </a:lnTo>
                    <a:lnTo>
                      <a:pt x="107" y="0"/>
                    </a:lnTo>
                    <a:lnTo>
                      <a:pt x="124" y="0"/>
                    </a:lnTo>
                    <a:lnTo>
                      <a:pt x="135" y="0"/>
                    </a:lnTo>
                    <a:lnTo>
                      <a:pt x="152" y="0"/>
                    </a:lnTo>
                    <a:lnTo>
                      <a:pt x="169" y="0"/>
                    </a:lnTo>
                    <a:lnTo>
                      <a:pt x="175" y="0"/>
                    </a:lnTo>
                    <a:lnTo>
                      <a:pt x="180" y="5"/>
                    </a:lnTo>
                    <a:lnTo>
                      <a:pt x="175" y="5"/>
                    </a:lnTo>
                    <a:lnTo>
                      <a:pt x="175" y="11"/>
                    </a:lnTo>
                    <a:lnTo>
                      <a:pt x="163" y="11"/>
                    </a:lnTo>
                    <a:lnTo>
                      <a:pt x="152" y="11"/>
                    </a:lnTo>
                    <a:lnTo>
                      <a:pt x="141" y="16"/>
                    </a:lnTo>
                    <a:lnTo>
                      <a:pt x="129" y="22"/>
                    </a:lnTo>
                    <a:lnTo>
                      <a:pt x="129" y="39"/>
                    </a:lnTo>
                    <a:lnTo>
                      <a:pt x="124" y="56"/>
                    </a:lnTo>
                    <a:lnTo>
                      <a:pt x="124" y="72"/>
                    </a:lnTo>
                    <a:lnTo>
                      <a:pt x="124" y="101"/>
                    </a:lnTo>
                    <a:lnTo>
                      <a:pt x="124" y="151"/>
                    </a:lnTo>
                    <a:lnTo>
                      <a:pt x="124" y="224"/>
                    </a:lnTo>
                    <a:lnTo>
                      <a:pt x="124"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Freeform 378"/>
              <p:cNvSpPr>
                <a:spLocks/>
              </p:cNvSpPr>
              <p:nvPr/>
            </p:nvSpPr>
            <p:spPr bwMode="auto">
              <a:xfrm>
                <a:off x="3546" y="10531"/>
                <a:ext cx="625" cy="594"/>
              </a:xfrm>
              <a:custGeom>
                <a:avLst/>
                <a:gdLst>
                  <a:gd name="T0" fmla="*/ 355 w 625"/>
                  <a:gd name="T1" fmla="*/ 437 h 594"/>
                  <a:gd name="T2" fmla="*/ 411 w 625"/>
                  <a:gd name="T3" fmla="*/ 297 h 594"/>
                  <a:gd name="T4" fmla="*/ 462 w 625"/>
                  <a:gd name="T5" fmla="*/ 151 h 594"/>
                  <a:gd name="T6" fmla="*/ 496 w 625"/>
                  <a:gd name="T7" fmla="*/ 61 h 594"/>
                  <a:gd name="T8" fmla="*/ 502 w 625"/>
                  <a:gd name="T9" fmla="*/ 28 h 594"/>
                  <a:gd name="T10" fmla="*/ 502 w 625"/>
                  <a:gd name="T11" fmla="*/ 16 h 594"/>
                  <a:gd name="T12" fmla="*/ 479 w 625"/>
                  <a:gd name="T13" fmla="*/ 11 h 594"/>
                  <a:gd name="T14" fmla="*/ 457 w 625"/>
                  <a:gd name="T15" fmla="*/ 11 h 594"/>
                  <a:gd name="T16" fmla="*/ 457 w 625"/>
                  <a:gd name="T17" fmla="*/ 0 h 594"/>
                  <a:gd name="T18" fmla="*/ 473 w 625"/>
                  <a:gd name="T19" fmla="*/ 0 h 594"/>
                  <a:gd name="T20" fmla="*/ 518 w 625"/>
                  <a:gd name="T21" fmla="*/ 0 h 594"/>
                  <a:gd name="T22" fmla="*/ 547 w 625"/>
                  <a:gd name="T23" fmla="*/ 0 h 594"/>
                  <a:gd name="T24" fmla="*/ 564 w 625"/>
                  <a:gd name="T25" fmla="*/ 0 h 594"/>
                  <a:gd name="T26" fmla="*/ 597 w 625"/>
                  <a:gd name="T27" fmla="*/ 0 h 594"/>
                  <a:gd name="T28" fmla="*/ 620 w 625"/>
                  <a:gd name="T29" fmla="*/ 0 h 594"/>
                  <a:gd name="T30" fmla="*/ 620 w 625"/>
                  <a:gd name="T31" fmla="*/ 5 h 594"/>
                  <a:gd name="T32" fmla="*/ 603 w 625"/>
                  <a:gd name="T33" fmla="*/ 11 h 594"/>
                  <a:gd name="T34" fmla="*/ 575 w 625"/>
                  <a:gd name="T35" fmla="*/ 16 h 594"/>
                  <a:gd name="T36" fmla="*/ 564 w 625"/>
                  <a:gd name="T37" fmla="*/ 28 h 594"/>
                  <a:gd name="T38" fmla="*/ 552 w 625"/>
                  <a:gd name="T39" fmla="*/ 50 h 594"/>
                  <a:gd name="T40" fmla="*/ 535 w 625"/>
                  <a:gd name="T41" fmla="*/ 89 h 594"/>
                  <a:gd name="T42" fmla="*/ 502 w 625"/>
                  <a:gd name="T43" fmla="*/ 168 h 594"/>
                  <a:gd name="T44" fmla="*/ 445 w 625"/>
                  <a:gd name="T45" fmla="*/ 302 h 594"/>
                  <a:gd name="T46" fmla="*/ 366 w 625"/>
                  <a:gd name="T47" fmla="*/ 481 h 594"/>
                  <a:gd name="T48" fmla="*/ 338 w 625"/>
                  <a:gd name="T49" fmla="*/ 554 h 594"/>
                  <a:gd name="T50" fmla="*/ 321 w 625"/>
                  <a:gd name="T51" fmla="*/ 582 h 594"/>
                  <a:gd name="T52" fmla="*/ 316 w 625"/>
                  <a:gd name="T53" fmla="*/ 594 h 594"/>
                  <a:gd name="T54" fmla="*/ 304 w 625"/>
                  <a:gd name="T55" fmla="*/ 588 h 594"/>
                  <a:gd name="T56" fmla="*/ 293 w 625"/>
                  <a:gd name="T57" fmla="*/ 565 h 594"/>
                  <a:gd name="T58" fmla="*/ 96 w 625"/>
                  <a:gd name="T59" fmla="*/ 72 h 594"/>
                  <a:gd name="T60" fmla="*/ 74 w 625"/>
                  <a:gd name="T61" fmla="*/ 33 h 594"/>
                  <a:gd name="T62" fmla="*/ 51 w 625"/>
                  <a:gd name="T63" fmla="*/ 16 h 594"/>
                  <a:gd name="T64" fmla="*/ 29 w 625"/>
                  <a:gd name="T65" fmla="*/ 11 h 594"/>
                  <a:gd name="T66" fmla="*/ 6 w 625"/>
                  <a:gd name="T67" fmla="*/ 11 h 594"/>
                  <a:gd name="T68" fmla="*/ 0 w 625"/>
                  <a:gd name="T69" fmla="*/ 5 h 594"/>
                  <a:gd name="T70" fmla="*/ 12 w 625"/>
                  <a:gd name="T71" fmla="*/ 0 h 594"/>
                  <a:gd name="T72" fmla="*/ 62 w 625"/>
                  <a:gd name="T73" fmla="*/ 0 h 594"/>
                  <a:gd name="T74" fmla="*/ 113 w 625"/>
                  <a:gd name="T75" fmla="*/ 0 h 594"/>
                  <a:gd name="T76" fmla="*/ 141 w 625"/>
                  <a:gd name="T77" fmla="*/ 0 h 594"/>
                  <a:gd name="T78" fmla="*/ 186 w 625"/>
                  <a:gd name="T79" fmla="*/ 0 h 594"/>
                  <a:gd name="T80" fmla="*/ 203 w 625"/>
                  <a:gd name="T81" fmla="*/ 0 h 594"/>
                  <a:gd name="T82" fmla="*/ 203 w 625"/>
                  <a:gd name="T83" fmla="*/ 5 h 594"/>
                  <a:gd name="T84" fmla="*/ 192 w 625"/>
                  <a:gd name="T85" fmla="*/ 11 h 594"/>
                  <a:gd name="T86" fmla="*/ 169 w 625"/>
                  <a:gd name="T87" fmla="*/ 11 h 594"/>
                  <a:gd name="T88" fmla="*/ 158 w 625"/>
                  <a:gd name="T89" fmla="*/ 22 h 594"/>
                  <a:gd name="T90" fmla="*/ 164 w 625"/>
                  <a:gd name="T91" fmla="*/ 39 h 594"/>
                  <a:gd name="T92" fmla="*/ 175 w 625"/>
                  <a:gd name="T93" fmla="*/ 72 h 594"/>
                  <a:gd name="T94" fmla="*/ 333 w 625"/>
                  <a:gd name="T95" fmla="*/ 487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5" h="594">
                    <a:moveTo>
                      <a:pt x="333" y="487"/>
                    </a:moveTo>
                    <a:lnTo>
                      <a:pt x="355" y="437"/>
                    </a:lnTo>
                    <a:lnTo>
                      <a:pt x="378" y="369"/>
                    </a:lnTo>
                    <a:lnTo>
                      <a:pt x="411" y="297"/>
                    </a:lnTo>
                    <a:lnTo>
                      <a:pt x="440" y="218"/>
                    </a:lnTo>
                    <a:lnTo>
                      <a:pt x="462" y="151"/>
                    </a:lnTo>
                    <a:lnTo>
                      <a:pt x="485" y="95"/>
                    </a:lnTo>
                    <a:lnTo>
                      <a:pt x="496" y="61"/>
                    </a:lnTo>
                    <a:lnTo>
                      <a:pt x="502" y="44"/>
                    </a:lnTo>
                    <a:lnTo>
                      <a:pt x="502" y="28"/>
                    </a:lnTo>
                    <a:lnTo>
                      <a:pt x="502" y="22"/>
                    </a:lnTo>
                    <a:lnTo>
                      <a:pt x="502" y="16"/>
                    </a:lnTo>
                    <a:lnTo>
                      <a:pt x="496" y="11"/>
                    </a:lnTo>
                    <a:lnTo>
                      <a:pt x="479" y="11"/>
                    </a:lnTo>
                    <a:lnTo>
                      <a:pt x="462" y="11"/>
                    </a:lnTo>
                    <a:lnTo>
                      <a:pt x="457" y="11"/>
                    </a:lnTo>
                    <a:lnTo>
                      <a:pt x="457" y="5"/>
                    </a:lnTo>
                    <a:lnTo>
                      <a:pt x="457" y="0"/>
                    </a:lnTo>
                    <a:lnTo>
                      <a:pt x="462" y="0"/>
                    </a:lnTo>
                    <a:lnTo>
                      <a:pt x="473" y="0"/>
                    </a:lnTo>
                    <a:lnTo>
                      <a:pt x="496" y="0"/>
                    </a:lnTo>
                    <a:lnTo>
                      <a:pt x="518" y="0"/>
                    </a:lnTo>
                    <a:lnTo>
                      <a:pt x="535" y="0"/>
                    </a:lnTo>
                    <a:lnTo>
                      <a:pt x="547" y="0"/>
                    </a:lnTo>
                    <a:lnTo>
                      <a:pt x="552" y="0"/>
                    </a:lnTo>
                    <a:lnTo>
                      <a:pt x="564" y="0"/>
                    </a:lnTo>
                    <a:lnTo>
                      <a:pt x="580" y="0"/>
                    </a:lnTo>
                    <a:lnTo>
                      <a:pt x="597" y="0"/>
                    </a:lnTo>
                    <a:lnTo>
                      <a:pt x="609" y="0"/>
                    </a:lnTo>
                    <a:lnTo>
                      <a:pt x="620" y="0"/>
                    </a:lnTo>
                    <a:lnTo>
                      <a:pt x="625" y="5"/>
                    </a:lnTo>
                    <a:lnTo>
                      <a:pt x="620" y="5"/>
                    </a:lnTo>
                    <a:lnTo>
                      <a:pt x="614" y="11"/>
                    </a:lnTo>
                    <a:lnTo>
                      <a:pt x="603" y="11"/>
                    </a:lnTo>
                    <a:lnTo>
                      <a:pt x="592" y="11"/>
                    </a:lnTo>
                    <a:lnTo>
                      <a:pt x="575" y="16"/>
                    </a:lnTo>
                    <a:lnTo>
                      <a:pt x="569" y="22"/>
                    </a:lnTo>
                    <a:lnTo>
                      <a:pt x="564" y="28"/>
                    </a:lnTo>
                    <a:lnTo>
                      <a:pt x="558" y="39"/>
                    </a:lnTo>
                    <a:lnTo>
                      <a:pt x="552" y="50"/>
                    </a:lnTo>
                    <a:lnTo>
                      <a:pt x="541" y="67"/>
                    </a:lnTo>
                    <a:lnTo>
                      <a:pt x="535" y="89"/>
                    </a:lnTo>
                    <a:lnTo>
                      <a:pt x="524" y="117"/>
                    </a:lnTo>
                    <a:lnTo>
                      <a:pt x="502" y="168"/>
                    </a:lnTo>
                    <a:lnTo>
                      <a:pt x="473" y="229"/>
                    </a:lnTo>
                    <a:lnTo>
                      <a:pt x="445" y="302"/>
                    </a:lnTo>
                    <a:lnTo>
                      <a:pt x="406" y="403"/>
                    </a:lnTo>
                    <a:lnTo>
                      <a:pt x="366" y="481"/>
                    </a:lnTo>
                    <a:lnTo>
                      <a:pt x="344" y="537"/>
                    </a:lnTo>
                    <a:lnTo>
                      <a:pt x="338" y="554"/>
                    </a:lnTo>
                    <a:lnTo>
                      <a:pt x="327" y="571"/>
                    </a:lnTo>
                    <a:lnTo>
                      <a:pt x="321" y="582"/>
                    </a:lnTo>
                    <a:lnTo>
                      <a:pt x="321" y="588"/>
                    </a:lnTo>
                    <a:lnTo>
                      <a:pt x="316" y="594"/>
                    </a:lnTo>
                    <a:lnTo>
                      <a:pt x="310" y="594"/>
                    </a:lnTo>
                    <a:lnTo>
                      <a:pt x="304" y="588"/>
                    </a:lnTo>
                    <a:lnTo>
                      <a:pt x="299" y="577"/>
                    </a:lnTo>
                    <a:lnTo>
                      <a:pt x="293" y="565"/>
                    </a:lnTo>
                    <a:lnTo>
                      <a:pt x="288" y="549"/>
                    </a:lnTo>
                    <a:lnTo>
                      <a:pt x="96" y="72"/>
                    </a:lnTo>
                    <a:lnTo>
                      <a:pt x="85" y="50"/>
                    </a:lnTo>
                    <a:lnTo>
                      <a:pt x="74" y="33"/>
                    </a:lnTo>
                    <a:lnTo>
                      <a:pt x="62" y="22"/>
                    </a:lnTo>
                    <a:lnTo>
                      <a:pt x="51" y="16"/>
                    </a:lnTo>
                    <a:lnTo>
                      <a:pt x="40" y="11"/>
                    </a:lnTo>
                    <a:lnTo>
                      <a:pt x="29" y="11"/>
                    </a:lnTo>
                    <a:lnTo>
                      <a:pt x="17" y="11"/>
                    </a:lnTo>
                    <a:lnTo>
                      <a:pt x="6" y="11"/>
                    </a:lnTo>
                    <a:lnTo>
                      <a:pt x="6" y="5"/>
                    </a:lnTo>
                    <a:lnTo>
                      <a:pt x="0" y="5"/>
                    </a:lnTo>
                    <a:lnTo>
                      <a:pt x="6" y="0"/>
                    </a:lnTo>
                    <a:lnTo>
                      <a:pt x="12" y="0"/>
                    </a:lnTo>
                    <a:lnTo>
                      <a:pt x="23" y="0"/>
                    </a:lnTo>
                    <a:lnTo>
                      <a:pt x="62" y="0"/>
                    </a:lnTo>
                    <a:lnTo>
                      <a:pt x="96" y="0"/>
                    </a:lnTo>
                    <a:lnTo>
                      <a:pt x="113" y="0"/>
                    </a:lnTo>
                    <a:lnTo>
                      <a:pt x="124" y="0"/>
                    </a:lnTo>
                    <a:lnTo>
                      <a:pt x="141" y="0"/>
                    </a:lnTo>
                    <a:lnTo>
                      <a:pt x="164" y="0"/>
                    </a:lnTo>
                    <a:lnTo>
                      <a:pt x="186" y="0"/>
                    </a:lnTo>
                    <a:lnTo>
                      <a:pt x="198" y="0"/>
                    </a:lnTo>
                    <a:lnTo>
                      <a:pt x="203" y="0"/>
                    </a:lnTo>
                    <a:lnTo>
                      <a:pt x="209" y="5"/>
                    </a:lnTo>
                    <a:lnTo>
                      <a:pt x="203" y="5"/>
                    </a:lnTo>
                    <a:lnTo>
                      <a:pt x="198" y="11"/>
                    </a:lnTo>
                    <a:lnTo>
                      <a:pt x="192" y="11"/>
                    </a:lnTo>
                    <a:lnTo>
                      <a:pt x="181" y="11"/>
                    </a:lnTo>
                    <a:lnTo>
                      <a:pt x="169" y="11"/>
                    </a:lnTo>
                    <a:lnTo>
                      <a:pt x="164" y="16"/>
                    </a:lnTo>
                    <a:lnTo>
                      <a:pt x="158" y="22"/>
                    </a:lnTo>
                    <a:lnTo>
                      <a:pt x="158" y="28"/>
                    </a:lnTo>
                    <a:lnTo>
                      <a:pt x="164" y="39"/>
                    </a:lnTo>
                    <a:lnTo>
                      <a:pt x="164" y="56"/>
                    </a:lnTo>
                    <a:lnTo>
                      <a:pt x="175" y="72"/>
                    </a:lnTo>
                    <a:lnTo>
                      <a:pt x="181" y="95"/>
                    </a:lnTo>
                    <a:lnTo>
                      <a:pt x="333" y="4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1" name="Freeform 379"/>
              <p:cNvSpPr>
                <a:spLocks/>
              </p:cNvSpPr>
              <p:nvPr/>
            </p:nvSpPr>
            <p:spPr bwMode="auto">
              <a:xfrm>
                <a:off x="4278" y="10525"/>
                <a:ext cx="344" cy="594"/>
              </a:xfrm>
              <a:custGeom>
                <a:avLst/>
                <a:gdLst>
                  <a:gd name="T0" fmla="*/ 68 w 344"/>
                  <a:gd name="T1" fmla="*/ 107 h 594"/>
                  <a:gd name="T2" fmla="*/ 62 w 344"/>
                  <a:gd name="T3" fmla="*/ 45 h 594"/>
                  <a:gd name="T4" fmla="*/ 29 w 344"/>
                  <a:gd name="T5" fmla="*/ 17 h 594"/>
                  <a:gd name="T6" fmla="*/ 6 w 344"/>
                  <a:gd name="T7" fmla="*/ 17 h 594"/>
                  <a:gd name="T8" fmla="*/ 12 w 344"/>
                  <a:gd name="T9" fmla="*/ 6 h 594"/>
                  <a:gd name="T10" fmla="*/ 68 w 344"/>
                  <a:gd name="T11" fmla="*/ 6 h 594"/>
                  <a:gd name="T12" fmla="*/ 96 w 344"/>
                  <a:gd name="T13" fmla="*/ 6 h 594"/>
                  <a:gd name="T14" fmla="*/ 209 w 344"/>
                  <a:gd name="T15" fmla="*/ 6 h 594"/>
                  <a:gd name="T16" fmla="*/ 299 w 344"/>
                  <a:gd name="T17" fmla="*/ 6 h 594"/>
                  <a:gd name="T18" fmla="*/ 321 w 344"/>
                  <a:gd name="T19" fmla="*/ 0 h 594"/>
                  <a:gd name="T20" fmla="*/ 321 w 344"/>
                  <a:gd name="T21" fmla="*/ 22 h 594"/>
                  <a:gd name="T22" fmla="*/ 316 w 344"/>
                  <a:gd name="T23" fmla="*/ 67 h 594"/>
                  <a:gd name="T24" fmla="*/ 310 w 344"/>
                  <a:gd name="T25" fmla="*/ 101 h 594"/>
                  <a:gd name="T26" fmla="*/ 305 w 344"/>
                  <a:gd name="T27" fmla="*/ 84 h 594"/>
                  <a:gd name="T28" fmla="*/ 293 w 344"/>
                  <a:gd name="T29" fmla="*/ 56 h 594"/>
                  <a:gd name="T30" fmla="*/ 265 w 344"/>
                  <a:gd name="T31" fmla="*/ 39 h 594"/>
                  <a:gd name="T32" fmla="*/ 186 w 344"/>
                  <a:gd name="T33" fmla="*/ 34 h 594"/>
                  <a:gd name="T34" fmla="*/ 130 w 344"/>
                  <a:gd name="T35" fmla="*/ 34 h 594"/>
                  <a:gd name="T36" fmla="*/ 130 w 344"/>
                  <a:gd name="T37" fmla="*/ 263 h 594"/>
                  <a:gd name="T38" fmla="*/ 198 w 344"/>
                  <a:gd name="T39" fmla="*/ 263 h 594"/>
                  <a:gd name="T40" fmla="*/ 276 w 344"/>
                  <a:gd name="T41" fmla="*/ 258 h 594"/>
                  <a:gd name="T42" fmla="*/ 305 w 344"/>
                  <a:gd name="T43" fmla="*/ 247 h 594"/>
                  <a:gd name="T44" fmla="*/ 310 w 344"/>
                  <a:gd name="T45" fmla="*/ 252 h 594"/>
                  <a:gd name="T46" fmla="*/ 305 w 344"/>
                  <a:gd name="T47" fmla="*/ 303 h 594"/>
                  <a:gd name="T48" fmla="*/ 305 w 344"/>
                  <a:gd name="T49" fmla="*/ 342 h 594"/>
                  <a:gd name="T50" fmla="*/ 293 w 344"/>
                  <a:gd name="T51" fmla="*/ 353 h 594"/>
                  <a:gd name="T52" fmla="*/ 288 w 344"/>
                  <a:gd name="T53" fmla="*/ 325 h 594"/>
                  <a:gd name="T54" fmla="*/ 276 w 344"/>
                  <a:gd name="T55" fmla="*/ 303 h 594"/>
                  <a:gd name="T56" fmla="*/ 214 w 344"/>
                  <a:gd name="T57" fmla="*/ 291 h 594"/>
                  <a:gd name="T58" fmla="*/ 130 w 344"/>
                  <a:gd name="T59" fmla="*/ 291 h 594"/>
                  <a:gd name="T60" fmla="*/ 130 w 344"/>
                  <a:gd name="T61" fmla="*/ 392 h 594"/>
                  <a:gd name="T62" fmla="*/ 130 w 344"/>
                  <a:gd name="T63" fmla="*/ 499 h 594"/>
                  <a:gd name="T64" fmla="*/ 175 w 344"/>
                  <a:gd name="T65" fmla="*/ 560 h 594"/>
                  <a:gd name="T66" fmla="*/ 260 w 344"/>
                  <a:gd name="T67" fmla="*/ 560 h 594"/>
                  <a:gd name="T68" fmla="*/ 310 w 344"/>
                  <a:gd name="T69" fmla="*/ 543 h 594"/>
                  <a:gd name="T70" fmla="*/ 333 w 344"/>
                  <a:gd name="T71" fmla="*/ 499 h 594"/>
                  <a:gd name="T72" fmla="*/ 344 w 344"/>
                  <a:gd name="T73" fmla="*/ 487 h 594"/>
                  <a:gd name="T74" fmla="*/ 344 w 344"/>
                  <a:gd name="T75" fmla="*/ 504 h 594"/>
                  <a:gd name="T76" fmla="*/ 338 w 344"/>
                  <a:gd name="T77" fmla="*/ 549 h 594"/>
                  <a:gd name="T78" fmla="*/ 327 w 344"/>
                  <a:gd name="T79" fmla="*/ 583 h 594"/>
                  <a:gd name="T80" fmla="*/ 293 w 344"/>
                  <a:gd name="T81" fmla="*/ 594 h 594"/>
                  <a:gd name="T82" fmla="*/ 124 w 344"/>
                  <a:gd name="T83" fmla="*/ 588 h 594"/>
                  <a:gd name="T84" fmla="*/ 85 w 344"/>
                  <a:gd name="T85" fmla="*/ 588 h 594"/>
                  <a:gd name="T86" fmla="*/ 34 w 344"/>
                  <a:gd name="T87" fmla="*/ 588 h 594"/>
                  <a:gd name="T88" fmla="*/ 12 w 344"/>
                  <a:gd name="T89" fmla="*/ 583 h 594"/>
                  <a:gd name="T90" fmla="*/ 40 w 344"/>
                  <a:gd name="T91" fmla="*/ 577 h 594"/>
                  <a:gd name="T92" fmla="*/ 57 w 344"/>
                  <a:gd name="T93" fmla="*/ 549 h 594"/>
                  <a:gd name="T94" fmla="*/ 68 w 344"/>
                  <a:gd name="T95" fmla="*/ 437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4" h="594">
                    <a:moveTo>
                      <a:pt x="68" y="230"/>
                    </a:moveTo>
                    <a:lnTo>
                      <a:pt x="68" y="157"/>
                    </a:lnTo>
                    <a:lnTo>
                      <a:pt x="68" y="107"/>
                    </a:lnTo>
                    <a:lnTo>
                      <a:pt x="68" y="78"/>
                    </a:lnTo>
                    <a:lnTo>
                      <a:pt x="62" y="62"/>
                    </a:lnTo>
                    <a:lnTo>
                      <a:pt x="62" y="45"/>
                    </a:lnTo>
                    <a:lnTo>
                      <a:pt x="57" y="34"/>
                    </a:lnTo>
                    <a:lnTo>
                      <a:pt x="46" y="22"/>
                    </a:lnTo>
                    <a:lnTo>
                      <a:pt x="29" y="17"/>
                    </a:lnTo>
                    <a:lnTo>
                      <a:pt x="23" y="17"/>
                    </a:lnTo>
                    <a:lnTo>
                      <a:pt x="12" y="17"/>
                    </a:lnTo>
                    <a:lnTo>
                      <a:pt x="6" y="17"/>
                    </a:lnTo>
                    <a:lnTo>
                      <a:pt x="0" y="11"/>
                    </a:lnTo>
                    <a:lnTo>
                      <a:pt x="0" y="6"/>
                    </a:lnTo>
                    <a:lnTo>
                      <a:pt x="12" y="6"/>
                    </a:lnTo>
                    <a:lnTo>
                      <a:pt x="29" y="6"/>
                    </a:lnTo>
                    <a:lnTo>
                      <a:pt x="46" y="6"/>
                    </a:lnTo>
                    <a:lnTo>
                      <a:pt x="68" y="6"/>
                    </a:lnTo>
                    <a:lnTo>
                      <a:pt x="79" y="6"/>
                    </a:lnTo>
                    <a:lnTo>
                      <a:pt x="91" y="6"/>
                    </a:lnTo>
                    <a:lnTo>
                      <a:pt x="96" y="6"/>
                    </a:lnTo>
                    <a:lnTo>
                      <a:pt x="119" y="6"/>
                    </a:lnTo>
                    <a:lnTo>
                      <a:pt x="158" y="6"/>
                    </a:lnTo>
                    <a:lnTo>
                      <a:pt x="209" y="6"/>
                    </a:lnTo>
                    <a:lnTo>
                      <a:pt x="254" y="6"/>
                    </a:lnTo>
                    <a:lnTo>
                      <a:pt x="276" y="6"/>
                    </a:lnTo>
                    <a:lnTo>
                      <a:pt x="299" y="6"/>
                    </a:lnTo>
                    <a:lnTo>
                      <a:pt x="310" y="0"/>
                    </a:lnTo>
                    <a:lnTo>
                      <a:pt x="316" y="0"/>
                    </a:lnTo>
                    <a:lnTo>
                      <a:pt x="321" y="0"/>
                    </a:lnTo>
                    <a:lnTo>
                      <a:pt x="327" y="6"/>
                    </a:lnTo>
                    <a:lnTo>
                      <a:pt x="321" y="11"/>
                    </a:lnTo>
                    <a:lnTo>
                      <a:pt x="321" y="22"/>
                    </a:lnTo>
                    <a:lnTo>
                      <a:pt x="316" y="39"/>
                    </a:lnTo>
                    <a:lnTo>
                      <a:pt x="316" y="50"/>
                    </a:lnTo>
                    <a:lnTo>
                      <a:pt x="316" y="67"/>
                    </a:lnTo>
                    <a:lnTo>
                      <a:pt x="316" y="84"/>
                    </a:lnTo>
                    <a:lnTo>
                      <a:pt x="316" y="90"/>
                    </a:lnTo>
                    <a:lnTo>
                      <a:pt x="310" y="101"/>
                    </a:lnTo>
                    <a:lnTo>
                      <a:pt x="305" y="101"/>
                    </a:lnTo>
                    <a:lnTo>
                      <a:pt x="305" y="90"/>
                    </a:lnTo>
                    <a:lnTo>
                      <a:pt x="305" y="84"/>
                    </a:lnTo>
                    <a:lnTo>
                      <a:pt x="299" y="73"/>
                    </a:lnTo>
                    <a:lnTo>
                      <a:pt x="299" y="62"/>
                    </a:lnTo>
                    <a:lnTo>
                      <a:pt x="293" y="56"/>
                    </a:lnTo>
                    <a:lnTo>
                      <a:pt x="288" y="50"/>
                    </a:lnTo>
                    <a:lnTo>
                      <a:pt x="276" y="45"/>
                    </a:lnTo>
                    <a:lnTo>
                      <a:pt x="265" y="39"/>
                    </a:lnTo>
                    <a:lnTo>
                      <a:pt x="243" y="39"/>
                    </a:lnTo>
                    <a:lnTo>
                      <a:pt x="220" y="34"/>
                    </a:lnTo>
                    <a:lnTo>
                      <a:pt x="186" y="34"/>
                    </a:lnTo>
                    <a:lnTo>
                      <a:pt x="153" y="34"/>
                    </a:lnTo>
                    <a:lnTo>
                      <a:pt x="136" y="34"/>
                    </a:lnTo>
                    <a:lnTo>
                      <a:pt x="130" y="34"/>
                    </a:lnTo>
                    <a:lnTo>
                      <a:pt x="130" y="39"/>
                    </a:lnTo>
                    <a:lnTo>
                      <a:pt x="130" y="258"/>
                    </a:lnTo>
                    <a:lnTo>
                      <a:pt x="130" y="263"/>
                    </a:lnTo>
                    <a:lnTo>
                      <a:pt x="136" y="263"/>
                    </a:lnTo>
                    <a:lnTo>
                      <a:pt x="158" y="263"/>
                    </a:lnTo>
                    <a:lnTo>
                      <a:pt x="198" y="263"/>
                    </a:lnTo>
                    <a:lnTo>
                      <a:pt x="237" y="263"/>
                    </a:lnTo>
                    <a:lnTo>
                      <a:pt x="260" y="263"/>
                    </a:lnTo>
                    <a:lnTo>
                      <a:pt x="276" y="258"/>
                    </a:lnTo>
                    <a:lnTo>
                      <a:pt x="288" y="258"/>
                    </a:lnTo>
                    <a:lnTo>
                      <a:pt x="299" y="252"/>
                    </a:lnTo>
                    <a:lnTo>
                      <a:pt x="305" y="247"/>
                    </a:lnTo>
                    <a:lnTo>
                      <a:pt x="310" y="241"/>
                    </a:lnTo>
                    <a:lnTo>
                      <a:pt x="310" y="247"/>
                    </a:lnTo>
                    <a:lnTo>
                      <a:pt x="310" y="252"/>
                    </a:lnTo>
                    <a:lnTo>
                      <a:pt x="310" y="269"/>
                    </a:lnTo>
                    <a:lnTo>
                      <a:pt x="305" y="291"/>
                    </a:lnTo>
                    <a:lnTo>
                      <a:pt x="305" y="303"/>
                    </a:lnTo>
                    <a:lnTo>
                      <a:pt x="305" y="319"/>
                    </a:lnTo>
                    <a:lnTo>
                      <a:pt x="305" y="331"/>
                    </a:lnTo>
                    <a:lnTo>
                      <a:pt x="305" y="342"/>
                    </a:lnTo>
                    <a:lnTo>
                      <a:pt x="305" y="347"/>
                    </a:lnTo>
                    <a:lnTo>
                      <a:pt x="299" y="353"/>
                    </a:lnTo>
                    <a:lnTo>
                      <a:pt x="293" y="353"/>
                    </a:lnTo>
                    <a:lnTo>
                      <a:pt x="293" y="347"/>
                    </a:lnTo>
                    <a:lnTo>
                      <a:pt x="293" y="336"/>
                    </a:lnTo>
                    <a:lnTo>
                      <a:pt x="288" y="325"/>
                    </a:lnTo>
                    <a:lnTo>
                      <a:pt x="288" y="314"/>
                    </a:lnTo>
                    <a:lnTo>
                      <a:pt x="282" y="308"/>
                    </a:lnTo>
                    <a:lnTo>
                      <a:pt x="276" y="303"/>
                    </a:lnTo>
                    <a:lnTo>
                      <a:pt x="265" y="297"/>
                    </a:lnTo>
                    <a:lnTo>
                      <a:pt x="248" y="297"/>
                    </a:lnTo>
                    <a:lnTo>
                      <a:pt x="214" y="291"/>
                    </a:lnTo>
                    <a:lnTo>
                      <a:pt x="169" y="291"/>
                    </a:lnTo>
                    <a:lnTo>
                      <a:pt x="136" y="291"/>
                    </a:lnTo>
                    <a:lnTo>
                      <a:pt x="130" y="291"/>
                    </a:lnTo>
                    <a:lnTo>
                      <a:pt x="130" y="297"/>
                    </a:lnTo>
                    <a:lnTo>
                      <a:pt x="130" y="364"/>
                    </a:lnTo>
                    <a:lnTo>
                      <a:pt x="130" y="392"/>
                    </a:lnTo>
                    <a:lnTo>
                      <a:pt x="130" y="437"/>
                    </a:lnTo>
                    <a:lnTo>
                      <a:pt x="130" y="476"/>
                    </a:lnTo>
                    <a:lnTo>
                      <a:pt x="130" y="499"/>
                    </a:lnTo>
                    <a:lnTo>
                      <a:pt x="136" y="532"/>
                    </a:lnTo>
                    <a:lnTo>
                      <a:pt x="147" y="549"/>
                    </a:lnTo>
                    <a:lnTo>
                      <a:pt x="175" y="560"/>
                    </a:lnTo>
                    <a:lnTo>
                      <a:pt x="220" y="560"/>
                    </a:lnTo>
                    <a:lnTo>
                      <a:pt x="237" y="560"/>
                    </a:lnTo>
                    <a:lnTo>
                      <a:pt x="260" y="560"/>
                    </a:lnTo>
                    <a:lnTo>
                      <a:pt x="276" y="555"/>
                    </a:lnTo>
                    <a:lnTo>
                      <a:pt x="299" y="555"/>
                    </a:lnTo>
                    <a:lnTo>
                      <a:pt x="310" y="543"/>
                    </a:lnTo>
                    <a:lnTo>
                      <a:pt x="321" y="532"/>
                    </a:lnTo>
                    <a:lnTo>
                      <a:pt x="327" y="515"/>
                    </a:lnTo>
                    <a:lnTo>
                      <a:pt x="333" y="499"/>
                    </a:lnTo>
                    <a:lnTo>
                      <a:pt x="333" y="487"/>
                    </a:lnTo>
                    <a:lnTo>
                      <a:pt x="338" y="487"/>
                    </a:lnTo>
                    <a:lnTo>
                      <a:pt x="344" y="487"/>
                    </a:lnTo>
                    <a:lnTo>
                      <a:pt x="344" y="493"/>
                    </a:lnTo>
                    <a:lnTo>
                      <a:pt x="344" y="499"/>
                    </a:lnTo>
                    <a:lnTo>
                      <a:pt x="344" y="504"/>
                    </a:lnTo>
                    <a:lnTo>
                      <a:pt x="344" y="515"/>
                    </a:lnTo>
                    <a:lnTo>
                      <a:pt x="338" y="532"/>
                    </a:lnTo>
                    <a:lnTo>
                      <a:pt x="338" y="549"/>
                    </a:lnTo>
                    <a:lnTo>
                      <a:pt x="333" y="560"/>
                    </a:lnTo>
                    <a:lnTo>
                      <a:pt x="333" y="571"/>
                    </a:lnTo>
                    <a:lnTo>
                      <a:pt x="327" y="583"/>
                    </a:lnTo>
                    <a:lnTo>
                      <a:pt x="321" y="588"/>
                    </a:lnTo>
                    <a:lnTo>
                      <a:pt x="310" y="594"/>
                    </a:lnTo>
                    <a:lnTo>
                      <a:pt x="293" y="594"/>
                    </a:lnTo>
                    <a:lnTo>
                      <a:pt x="214" y="594"/>
                    </a:lnTo>
                    <a:lnTo>
                      <a:pt x="158" y="588"/>
                    </a:lnTo>
                    <a:lnTo>
                      <a:pt x="124" y="588"/>
                    </a:lnTo>
                    <a:lnTo>
                      <a:pt x="96" y="588"/>
                    </a:lnTo>
                    <a:lnTo>
                      <a:pt x="91" y="588"/>
                    </a:lnTo>
                    <a:lnTo>
                      <a:pt x="85" y="588"/>
                    </a:lnTo>
                    <a:lnTo>
                      <a:pt x="68" y="588"/>
                    </a:lnTo>
                    <a:lnTo>
                      <a:pt x="51" y="588"/>
                    </a:lnTo>
                    <a:lnTo>
                      <a:pt x="34" y="588"/>
                    </a:lnTo>
                    <a:lnTo>
                      <a:pt x="23" y="588"/>
                    </a:lnTo>
                    <a:lnTo>
                      <a:pt x="12" y="588"/>
                    </a:lnTo>
                    <a:lnTo>
                      <a:pt x="12" y="583"/>
                    </a:lnTo>
                    <a:lnTo>
                      <a:pt x="17" y="577"/>
                    </a:lnTo>
                    <a:lnTo>
                      <a:pt x="29" y="577"/>
                    </a:lnTo>
                    <a:lnTo>
                      <a:pt x="40" y="577"/>
                    </a:lnTo>
                    <a:lnTo>
                      <a:pt x="51" y="571"/>
                    </a:lnTo>
                    <a:lnTo>
                      <a:pt x="57" y="560"/>
                    </a:lnTo>
                    <a:lnTo>
                      <a:pt x="57" y="549"/>
                    </a:lnTo>
                    <a:lnTo>
                      <a:pt x="62" y="532"/>
                    </a:lnTo>
                    <a:lnTo>
                      <a:pt x="62" y="493"/>
                    </a:lnTo>
                    <a:lnTo>
                      <a:pt x="68" y="437"/>
                    </a:lnTo>
                    <a:lnTo>
                      <a:pt x="68" y="364"/>
                    </a:lnTo>
                    <a:lnTo>
                      <a:pt x="68" y="2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380"/>
              <p:cNvSpPr>
                <a:spLocks/>
              </p:cNvSpPr>
              <p:nvPr/>
            </p:nvSpPr>
            <p:spPr bwMode="auto">
              <a:xfrm>
                <a:off x="4808" y="10531"/>
                <a:ext cx="591" cy="582"/>
              </a:xfrm>
              <a:custGeom>
                <a:avLst/>
                <a:gdLst>
                  <a:gd name="T0" fmla="*/ 135 w 591"/>
                  <a:gd name="T1" fmla="*/ 33 h 582"/>
                  <a:gd name="T2" fmla="*/ 152 w 591"/>
                  <a:gd name="T3" fmla="*/ 28 h 582"/>
                  <a:gd name="T4" fmla="*/ 191 w 591"/>
                  <a:gd name="T5" fmla="*/ 22 h 582"/>
                  <a:gd name="T6" fmla="*/ 287 w 591"/>
                  <a:gd name="T7" fmla="*/ 61 h 582"/>
                  <a:gd name="T8" fmla="*/ 326 w 591"/>
                  <a:gd name="T9" fmla="*/ 179 h 582"/>
                  <a:gd name="T10" fmla="*/ 304 w 591"/>
                  <a:gd name="T11" fmla="*/ 269 h 582"/>
                  <a:gd name="T12" fmla="*/ 259 w 591"/>
                  <a:gd name="T13" fmla="*/ 308 h 582"/>
                  <a:gd name="T14" fmla="*/ 219 w 591"/>
                  <a:gd name="T15" fmla="*/ 313 h 582"/>
                  <a:gd name="T16" fmla="*/ 169 w 591"/>
                  <a:gd name="T17" fmla="*/ 308 h 582"/>
                  <a:gd name="T18" fmla="*/ 141 w 591"/>
                  <a:gd name="T19" fmla="*/ 297 h 582"/>
                  <a:gd name="T20" fmla="*/ 135 w 591"/>
                  <a:gd name="T21" fmla="*/ 291 h 582"/>
                  <a:gd name="T22" fmla="*/ 67 w 591"/>
                  <a:gd name="T23" fmla="*/ 358 h 582"/>
                  <a:gd name="T24" fmla="*/ 67 w 591"/>
                  <a:gd name="T25" fmla="*/ 487 h 582"/>
                  <a:gd name="T26" fmla="*/ 62 w 591"/>
                  <a:gd name="T27" fmla="*/ 543 h 582"/>
                  <a:gd name="T28" fmla="*/ 51 w 591"/>
                  <a:gd name="T29" fmla="*/ 565 h 582"/>
                  <a:gd name="T30" fmla="*/ 34 w 591"/>
                  <a:gd name="T31" fmla="*/ 571 h 582"/>
                  <a:gd name="T32" fmla="*/ 17 w 591"/>
                  <a:gd name="T33" fmla="*/ 577 h 582"/>
                  <a:gd name="T34" fmla="*/ 28 w 591"/>
                  <a:gd name="T35" fmla="*/ 582 h 582"/>
                  <a:gd name="T36" fmla="*/ 56 w 591"/>
                  <a:gd name="T37" fmla="*/ 582 h 582"/>
                  <a:gd name="T38" fmla="*/ 84 w 591"/>
                  <a:gd name="T39" fmla="*/ 582 h 582"/>
                  <a:gd name="T40" fmla="*/ 101 w 591"/>
                  <a:gd name="T41" fmla="*/ 582 h 582"/>
                  <a:gd name="T42" fmla="*/ 152 w 591"/>
                  <a:gd name="T43" fmla="*/ 582 h 582"/>
                  <a:gd name="T44" fmla="*/ 203 w 591"/>
                  <a:gd name="T45" fmla="*/ 582 h 582"/>
                  <a:gd name="T46" fmla="*/ 203 w 591"/>
                  <a:gd name="T47" fmla="*/ 571 h 582"/>
                  <a:gd name="T48" fmla="*/ 180 w 591"/>
                  <a:gd name="T49" fmla="*/ 571 h 582"/>
                  <a:gd name="T50" fmla="*/ 158 w 591"/>
                  <a:gd name="T51" fmla="*/ 565 h 582"/>
                  <a:gd name="T52" fmla="*/ 141 w 591"/>
                  <a:gd name="T53" fmla="*/ 549 h 582"/>
                  <a:gd name="T54" fmla="*/ 135 w 591"/>
                  <a:gd name="T55" fmla="*/ 526 h 582"/>
                  <a:gd name="T56" fmla="*/ 135 w 591"/>
                  <a:gd name="T57" fmla="*/ 431 h 582"/>
                  <a:gd name="T58" fmla="*/ 135 w 591"/>
                  <a:gd name="T59" fmla="*/ 341 h 582"/>
                  <a:gd name="T60" fmla="*/ 141 w 591"/>
                  <a:gd name="T61" fmla="*/ 336 h 582"/>
                  <a:gd name="T62" fmla="*/ 242 w 591"/>
                  <a:gd name="T63" fmla="*/ 336 h 582"/>
                  <a:gd name="T64" fmla="*/ 265 w 591"/>
                  <a:gd name="T65" fmla="*/ 369 h 582"/>
                  <a:gd name="T66" fmla="*/ 326 w 591"/>
                  <a:gd name="T67" fmla="*/ 453 h 582"/>
                  <a:gd name="T68" fmla="*/ 400 w 591"/>
                  <a:gd name="T69" fmla="*/ 543 h 582"/>
                  <a:gd name="T70" fmla="*/ 450 w 591"/>
                  <a:gd name="T71" fmla="*/ 577 h 582"/>
                  <a:gd name="T72" fmla="*/ 490 w 591"/>
                  <a:gd name="T73" fmla="*/ 582 h 582"/>
                  <a:gd name="T74" fmla="*/ 574 w 591"/>
                  <a:gd name="T75" fmla="*/ 582 h 582"/>
                  <a:gd name="T76" fmla="*/ 591 w 591"/>
                  <a:gd name="T77" fmla="*/ 582 h 582"/>
                  <a:gd name="T78" fmla="*/ 585 w 591"/>
                  <a:gd name="T79" fmla="*/ 571 h 582"/>
                  <a:gd name="T80" fmla="*/ 552 w 591"/>
                  <a:gd name="T81" fmla="*/ 571 h 582"/>
                  <a:gd name="T82" fmla="*/ 495 w 591"/>
                  <a:gd name="T83" fmla="*/ 549 h 582"/>
                  <a:gd name="T84" fmla="*/ 383 w 591"/>
                  <a:gd name="T85" fmla="*/ 425 h 582"/>
                  <a:gd name="T86" fmla="*/ 355 w 591"/>
                  <a:gd name="T87" fmla="*/ 252 h 582"/>
                  <a:gd name="T88" fmla="*/ 388 w 591"/>
                  <a:gd name="T89" fmla="*/ 140 h 582"/>
                  <a:gd name="T90" fmla="*/ 360 w 591"/>
                  <a:gd name="T91" fmla="*/ 56 h 582"/>
                  <a:gd name="T92" fmla="*/ 293 w 591"/>
                  <a:gd name="T93" fmla="*/ 11 h 582"/>
                  <a:gd name="T94" fmla="*/ 197 w 591"/>
                  <a:gd name="T95" fmla="*/ 0 h 582"/>
                  <a:gd name="T96" fmla="*/ 124 w 591"/>
                  <a:gd name="T97" fmla="*/ 0 h 582"/>
                  <a:gd name="T98" fmla="*/ 96 w 591"/>
                  <a:gd name="T99" fmla="*/ 0 h 582"/>
                  <a:gd name="T100" fmla="*/ 73 w 591"/>
                  <a:gd name="T101" fmla="*/ 0 h 582"/>
                  <a:gd name="T102" fmla="*/ 34 w 591"/>
                  <a:gd name="T103" fmla="*/ 0 h 582"/>
                  <a:gd name="T104" fmla="*/ 5 w 591"/>
                  <a:gd name="T105" fmla="*/ 0 h 582"/>
                  <a:gd name="T106" fmla="*/ 5 w 591"/>
                  <a:gd name="T107" fmla="*/ 5 h 582"/>
                  <a:gd name="T108" fmla="*/ 17 w 591"/>
                  <a:gd name="T109" fmla="*/ 11 h 582"/>
                  <a:gd name="T110" fmla="*/ 34 w 591"/>
                  <a:gd name="T111" fmla="*/ 11 h 582"/>
                  <a:gd name="T112" fmla="*/ 62 w 591"/>
                  <a:gd name="T113" fmla="*/ 28 h 582"/>
                  <a:gd name="T114" fmla="*/ 67 w 591"/>
                  <a:gd name="T115" fmla="*/ 56 h 582"/>
                  <a:gd name="T116" fmla="*/ 67 w 591"/>
                  <a:gd name="T117" fmla="*/ 101 h 582"/>
                  <a:gd name="T118" fmla="*/ 67 w 591"/>
                  <a:gd name="T119" fmla="*/ 224 h 582"/>
                  <a:gd name="T120" fmla="*/ 135 w 591"/>
                  <a:gd name="T121" fmla="*/ 39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1" h="582">
                    <a:moveTo>
                      <a:pt x="135" y="39"/>
                    </a:moveTo>
                    <a:lnTo>
                      <a:pt x="135" y="33"/>
                    </a:lnTo>
                    <a:lnTo>
                      <a:pt x="141" y="28"/>
                    </a:lnTo>
                    <a:lnTo>
                      <a:pt x="152" y="28"/>
                    </a:lnTo>
                    <a:lnTo>
                      <a:pt x="169" y="22"/>
                    </a:lnTo>
                    <a:lnTo>
                      <a:pt x="191" y="22"/>
                    </a:lnTo>
                    <a:lnTo>
                      <a:pt x="248" y="33"/>
                    </a:lnTo>
                    <a:lnTo>
                      <a:pt x="287" y="61"/>
                    </a:lnTo>
                    <a:lnTo>
                      <a:pt x="315" y="112"/>
                    </a:lnTo>
                    <a:lnTo>
                      <a:pt x="326" y="179"/>
                    </a:lnTo>
                    <a:lnTo>
                      <a:pt x="321" y="229"/>
                    </a:lnTo>
                    <a:lnTo>
                      <a:pt x="304" y="269"/>
                    </a:lnTo>
                    <a:lnTo>
                      <a:pt x="276" y="297"/>
                    </a:lnTo>
                    <a:lnTo>
                      <a:pt x="259" y="308"/>
                    </a:lnTo>
                    <a:lnTo>
                      <a:pt x="236" y="313"/>
                    </a:lnTo>
                    <a:lnTo>
                      <a:pt x="219" y="313"/>
                    </a:lnTo>
                    <a:lnTo>
                      <a:pt x="191" y="313"/>
                    </a:lnTo>
                    <a:lnTo>
                      <a:pt x="169" y="308"/>
                    </a:lnTo>
                    <a:lnTo>
                      <a:pt x="152" y="302"/>
                    </a:lnTo>
                    <a:lnTo>
                      <a:pt x="141" y="297"/>
                    </a:lnTo>
                    <a:lnTo>
                      <a:pt x="135" y="297"/>
                    </a:lnTo>
                    <a:lnTo>
                      <a:pt x="135" y="291"/>
                    </a:lnTo>
                    <a:lnTo>
                      <a:pt x="135" y="39"/>
                    </a:lnTo>
                    <a:lnTo>
                      <a:pt x="67" y="358"/>
                    </a:lnTo>
                    <a:lnTo>
                      <a:pt x="67" y="431"/>
                    </a:lnTo>
                    <a:lnTo>
                      <a:pt x="67" y="487"/>
                    </a:lnTo>
                    <a:lnTo>
                      <a:pt x="67" y="526"/>
                    </a:lnTo>
                    <a:lnTo>
                      <a:pt x="62" y="543"/>
                    </a:lnTo>
                    <a:lnTo>
                      <a:pt x="62" y="554"/>
                    </a:lnTo>
                    <a:lnTo>
                      <a:pt x="51" y="565"/>
                    </a:lnTo>
                    <a:lnTo>
                      <a:pt x="45" y="571"/>
                    </a:lnTo>
                    <a:lnTo>
                      <a:pt x="34" y="571"/>
                    </a:lnTo>
                    <a:lnTo>
                      <a:pt x="22" y="571"/>
                    </a:lnTo>
                    <a:lnTo>
                      <a:pt x="17" y="577"/>
                    </a:lnTo>
                    <a:lnTo>
                      <a:pt x="17" y="582"/>
                    </a:lnTo>
                    <a:lnTo>
                      <a:pt x="28" y="582"/>
                    </a:lnTo>
                    <a:lnTo>
                      <a:pt x="39" y="582"/>
                    </a:lnTo>
                    <a:lnTo>
                      <a:pt x="56" y="582"/>
                    </a:lnTo>
                    <a:lnTo>
                      <a:pt x="73" y="582"/>
                    </a:lnTo>
                    <a:lnTo>
                      <a:pt x="84" y="582"/>
                    </a:lnTo>
                    <a:lnTo>
                      <a:pt x="96" y="582"/>
                    </a:lnTo>
                    <a:lnTo>
                      <a:pt x="101" y="582"/>
                    </a:lnTo>
                    <a:lnTo>
                      <a:pt x="118" y="582"/>
                    </a:lnTo>
                    <a:lnTo>
                      <a:pt x="152" y="582"/>
                    </a:lnTo>
                    <a:lnTo>
                      <a:pt x="197" y="582"/>
                    </a:lnTo>
                    <a:lnTo>
                      <a:pt x="203" y="582"/>
                    </a:lnTo>
                    <a:lnTo>
                      <a:pt x="208" y="577"/>
                    </a:lnTo>
                    <a:lnTo>
                      <a:pt x="203" y="571"/>
                    </a:lnTo>
                    <a:lnTo>
                      <a:pt x="191" y="571"/>
                    </a:lnTo>
                    <a:lnTo>
                      <a:pt x="180" y="571"/>
                    </a:lnTo>
                    <a:lnTo>
                      <a:pt x="169" y="571"/>
                    </a:lnTo>
                    <a:lnTo>
                      <a:pt x="158" y="565"/>
                    </a:lnTo>
                    <a:lnTo>
                      <a:pt x="146" y="560"/>
                    </a:lnTo>
                    <a:lnTo>
                      <a:pt x="141" y="549"/>
                    </a:lnTo>
                    <a:lnTo>
                      <a:pt x="141" y="537"/>
                    </a:lnTo>
                    <a:lnTo>
                      <a:pt x="135" y="526"/>
                    </a:lnTo>
                    <a:lnTo>
                      <a:pt x="135" y="487"/>
                    </a:lnTo>
                    <a:lnTo>
                      <a:pt x="135" y="431"/>
                    </a:lnTo>
                    <a:lnTo>
                      <a:pt x="135" y="358"/>
                    </a:lnTo>
                    <a:lnTo>
                      <a:pt x="135" y="341"/>
                    </a:lnTo>
                    <a:lnTo>
                      <a:pt x="135" y="336"/>
                    </a:lnTo>
                    <a:lnTo>
                      <a:pt x="141" y="336"/>
                    </a:lnTo>
                    <a:lnTo>
                      <a:pt x="236" y="336"/>
                    </a:lnTo>
                    <a:lnTo>
                      <a:pt x="242" y="336"/>
                    </a:lnTo>
                    <a:lnTo>
                      <a:pt x="242" y="341"/>
                    </a:lnTo>
                    <a:lnTo>
                      <a:pt x="265" y="369"/>
                    </a:lnTo>
                    <a:lnTo>
                      <a:pt x="298" y="409"/>
                    </a:lnTo>
                    <a:lnTo>
                      <a:pt x="326" y="453"/>
                    </a:lnTo>
                    <a:lnTo>
                      <a:pt x="366" y="504"/>
                    </a:lnTo>
                    <a:lnTo>
                      <a:pt x="400" y="543"/>
                    </a:lnTo>
                    <a:lnTo>
                      <a:pt x="433" y="571"/>
                    </a:lnTo>
                    <a:lnTo>
                      <a:pt x="450" y="577"/>
                    </a:lnTo>
                    <a:lnTo>
                      <a:pt x="467" y="582"/>
                    </a:lnTo>
                    <a:lnTo>
                      <a:pt x="490" y="582"/>
                    </a:lnTo>
                    <a:lnTo>
                      <a:pt x="518" y="582"/>
                    </a:lnTo>
                    <a:lnTo>
                      <a:pt x="574" y="582"/>
                    </a:lnTo>
                    <a:lnTo>
                      <a:pt x="585" y="582"/>
                    </a:lnTo>
                    <a:lnTo>
                      <a:pt x="591" y="582"/>
                    </a:lnTo>
                    <a:lnTo>
                      <a:pt x="591" y="577"/>
                    </a:lnTo>
                    <a:lnTo>
                      <a:pt x="585" y="571"/>
                    </a:lnTo>
                    <a:lnTo>
                      <a:pt x="574" y="571"/>
                    </a:lnTo>
                    <a:lnTo>
                      <a:pt x="552" y="571"/>
                    </a:lnTo>
                    <a:lnTo>
                      <a:pt x="529" y="565"/>
                    </a:lnTo>
                    <a:lnTo>
                      <a:pt x="495" y="549"/>
                    </a:lnTo>
                    <a:lnTo>
                      <a:pt x="456" y="515"/>
                    </a:lnTo>
                    <a:lnTo>
                      <a:pt x="383" y="425"/>
                    </a:lnTo>
                    <a:lnTo>
                      <a:pt x="298" y="319"/>
                    </a:lnTo>
                    <a:lnTo>
                      <a:pt x="355" y="252"/>
                    </a:lnTo>
                    <a:lnTo>
                      <a:pt x="383" y="196"/>
                    </a:lnTo>
                    <a:lnTo>
                      <a:pt x="388" y="140"/>
                    </a:lnTo>
                    <a:lnTo>
                      <a:pt x="383" y="89"/>
                    </a:lnTo>
                    <a:lnTo>
                      <a:pt x="360" y="56"/>
                    </a:lnTo>
                    <a:lnTo>
                      <a:pt x="338" y="33"/>
                    </a:lnTo>
                    <a:lnTo>
                      <a:pt x="293" y="11"/>
                    </a:lnTo>
                    <a:lnTo>
                      <a:pt x="242" y="0"/>
                    </a:lnTo>
                    <a:lnTo>
                      <a:pt x="197" y="0"/>
                    </a:lnTo>
                    <a:lnTo>
                      <a:pt x="163" y="0"/>
                    </a:lnTo>
                    <a:lnTo>
                      <a:pt x="124" y="0"/>
                    </a:lnTo>
                    <a:lnTo>
                      <a:pt x="101" y="0"/>
                    </a:lnTo>
                    <a:lnTo>
                      <a:pt x="96" y="0"/>
                    </a:lnTo>
                    <a:lnTo>
                      <a:pt x="84" y="0"/>
                    </a:lnTo>
                    <a:lnTo>
                      <a:pt x="73" y="0"/>
                    </a:lnTo>
                    <a:lnTo>
                      <a:pt x="51" y="0"/>
                    </a:lnTo>
                    <a:lnTo>
                      <a:pt x="34" y="0"/>
                    </a:lnTo>
                    <a:lnTo>
                      <a:pt x="17" y="0"/>
                    </a:lnTo>
                    <a:lnTo>
                      <a:pt x="5" y="0"/>
                    </a:lnTo>
                    <a:lnTo>
                      <a:pt x="0" y="5"/>
                    </a:lnTo>
                    <a:lnTo>
                      <a:pt x="5" y="5"/>
                    </a:lnTo>
                    <a:lnTo>
                      <a:pt x="11" y="11"/>
                    </a:lnTo>
                    <a:lnTo>
                      <a:pt x="17" y="11"/>
                    </a:lnTo>
                    <a:lnTo>
                      <a:pt x="28" y="11"/>
                    </a:lnTo>
                    <a:lnTo>
                      <a:pt x="34" y="11"/>
                    </a:lnTo>
                    <a:lnTo>
                      <a:pt x="51" y="16"/>
                    </a:lnTo>
                    <a:lnTo>
                      <a:pt x="62" y="28"/>
                    </a:lnTo>
                    <a:lnTo>
                      <a:pt x="67" y="39"/>
                    </a:lnTo>
                    <a:lnTo>
                      <a:pt x="67" y="56"/>
                    </a:lnTo>
                    <a:lnTo>
                      <a:pt x="67" y="72"/>
                    </a:lnTo>
                    <a:lnTo>
                      <a:pt x="67" y="101"/>
                    </a:lnTo>
                    <a:lnTo>
                      <a:pt x="67" y="151"/>
                    </a:lnTo>
                    <a:lnTo>
                      <a:pt x="67" y="224"/>
                    </a:lnTo>
                    <a:lnTo>
                      <a:pt x="67" y="358"/>
                    </a:lnTo>
                    <a:lnTo>
                      <a:pt x="135"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Freeform 381"/>
              <p:cNvSpPr>
                <a:spLocks/>
              </p:cNvSpPr>
              <p:nvPr/>
            </p:nvSpPr>
            <p:spPr bwMode="auto">
              <a:xfrm>
                <a:off x="5455" y="10519"/>
                <a:ext cx="299" cy="606"/>
              </a:xfrm>
              <a:custGeom>
                <a:avLst/>
                <a:gdLst>
                  <a:gd name="T0" fmla="*/ 6 w 299"/>
                  <a:gd name="T1" fmla="*/ 583 h 606"/>
                  <a:gd name="T2" fmla="*/ 0 w 299"/>
                  <a:gd name="T3" fmla="*/ 566 h 606"/>
                  <a:gd name="T4" fmla="*/ 0 w 299"/>
                  <a:gd name="T5" fmla="*/ 527 h 606"/>
                  <a:gd name="T6" fmla="*/ 0 w 299"/>
                  <a:gd name="T7" fmla="*/ 488 h 606"/>
                  <a:gd name="T8" fmla="*/ 6 w 299"/>
                  <a:gd name="T9" fmla="*/ 465 h 606"/>
                  <a:gd name="T10" fmla="*/ 12 w 299"/>
                  <a:gd name="T11" fmla="*/ 465 h 606"/>
                  <a:gd name="T12" fmla="*/ 17 w 299"/>
                  <a:gd name="T13" fmla="*/ 482 h 606"/>
                  <a:gd name="T14" fmla="*/ 34 w 299"/>
                  <a:gd name="T15" fmla="*/ 533 h 606"/>
                  <a:gd name="T16" fmla="*/ 96 w 299"/>
                  <a:gd name="T17" fmla="*/ 572 h 606"/>
                  <a:gd name="T18" fmla="*/ 181 w 299"/>
                  <a:gd name="T19" fmla="*/ 566 h 606"/>
                  <a:gd name="T20" fmla="*/ 237 w 299"/>
                  <a:gd name="T21" fmla="*/ 510 h 606"/>
                  <a:gd name="T22" fmla="*/ 237 w 299"/>
                  <a:gd name="T23" fmla="*/ 437 h 606"/>
                  <a:gd name="T24" fmla="*/ 198 w 299"/>
                  <a:gd name="T25" fmla="*/ 370 h 606"/>
                  <a:gd name="T26" fmla="*/ 119 w 299"/>
                  <a:gd name="T27" fmla="*/ 309 h 606"/>
                  <a:gd name="T28" fmla="*/ 40 w 299"/>
                  <a:gd name="T29" fmla="*/ 219 h 606"/>
                  <a:gd name="T30" fmla="*/ 17 w 299"/>
                  <a:gd name="T31" fmla="*/ 141 h 606"/>
                  <a:gd name="T32" fmla="*/ 62 w 299"/>
                  <a:gd name="T33" fmla="*/ 40 h 606"/>
                  <a:gd name="T34" fmla="*/ 181 w 299"/>
                  <a:gd name="T35" fmla="*/ 0 h 606"/>
                  <a:gd name="T36" fmla="*/ 231 w 299"/>
                  <a:gd name="T37" fmla="*/ 0 h 606"/>
                  <a:gd name="T38" fmla="*/ 265 w 299"/>
                  <a:gd name="T39" fmla="*/ 12 h 606"/>
                  <a:gd name="T40" fmla="*/ 276 w 299"/>
                  <a:gd name="T41" fmla="*/ 12 h 606"/>
                  <a:gd name="T42" fmla="*/ 288 w 299"/>
                  <a:gd name="T43" fmla="*/ 17 h 606"/>
                  <a:gd name="T44" fmla="*/ 288 w 299"/>
                  <a:gd name="T45" fmla="*/ 34 h 606"/>
                  <a:gd name="T46" fmla="*/ 282 w 299"/>
                  <a:gd name="T47" fmla="*/ 68 h 606"/>
                  <a:gd name="T48" fmla="*/ 282 w 299"/>
                  <a:gd name="T49" fmla="*/ 107 h 606"/>
                  <a:gd name="T50" fmla="*/ 276 w 299"/>
                  <a:gd name="T51" fmla="*/ 118 h 606"/>
                  <a:gd name="T52" fmla="*/ 271 w 299"/>
                  <a:gd name="T53" fmla="*/ 113 h 606"/>
                  <a:gd name="T54" fmla="*/ 271 w 299"/>
                  <a:gd name="T55" fmla="*/ 96 h 606"/>
                  <a:gd name="T56" fmla="*/ 259 w 299"/>
                  <a:gd name="T57" fmla="*/ 68 h 606"/>
                  <a:gd name="T58" fmla="*/ 237 w 299"/>
                  <a:gd name="T59" fmla="*/ 45 h 606"/>
                  <a:gd name="T60" fmla="*/ 164 w 299"/>
                  <a:gd name="T61" fmla="*/ 28 h 606"/>
                  <a:gd name="T62" fmla="*/ 79 w 299"/>
                  <a:gd name="T63" fmla="*/ 68 h 606"/>
                  <a:gd name="T64" fmla="*/ 74 w 299"/>
                  <a:gd name="T65" fmla="*/ 146 h 606"/>
                  <a:gd name="T66" fmla="*/ 119 w 299"/>
                  <a:gd name="T67" fmla="*/ 208 h 606"/>
                  <a:gd name="T68" fmla="*/ 186 w 299"/>
                  <a:gd name="T69" fmla="*/ 264 h 606"/>
                  <a:gd name="T70" fmla="*/ 276 w 299"/>
                  <a:gd name="T71" fmla="*/ 359 h 606"/>
                  <a:gd name="T72" fmla="*/ 299 w 299"/>
                  <a:gd name="T73" fmla="*/ 443 h 606"/>
                  <a:gd name="T74" fmla="*/ 276 w 299"/>
                  <a:gd name="T75" fmla="*/ 533 h 606"/>
                  <a:gd name="T76" fmla="*/ 175 w 299"/>
                  <a:gd name="T77" fmla="*/ 600 h 606"/>
                  <a:gd name="T78" fmla="*/ 62 w 299"/>
                  <a:gd name="T79" fmla="*/ 600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9" h="606">
                    <a:moveTo>
                      <a:pt x="12" y="583"/>
                    </a:moveTo>
                    <a:lnTo>
                      <a:pt x="6" y="583"/>
                    </a:lnTo>
                    <a:lnTo>
                      <a:pt x="0" y="577"/>
                    </a:lnTo>
                    <a:lnTo>
                      <a:pt x="0" y="566"/>
                    </a:lnTo>
                    <a:lnTo>
                      <a:pt x="0" y="555"/>
                    </a:lnTo>
                    <a:lnTo>
                      <a:pt x="0" y="527"/>
                    </a:lnTo>
                    <a:lnTo>
                      <a:pt x="0" y="505"/>
                    </a:lnTo>
                    <a:lnTo>
                      <a:pt x="0" y="488"/>
                    </a:lnTo>
                    <a:lnTo>
                      <a:pt x="6" y="477"/>
                    </a:lnTo>
                    <a:lnTo>
                      <a:pt x="6" y="465"/>
                    </a:lnTo>
                    <a:lnTo>
                      <a:pt x="12" y="460"/>
                    </a:lnTo>
                    <a:lnTo>
                      <a:pt x="12" y="465"/>
                    </a:lnTo>
                    <a:lnTo>
                      <a:pt x="17" y="471"/>
                    </a:lnTo>
                    <a:lnTo>
                      <a:pt x="17" y="482"/>
                    </a:lnTo>
                    <a:lnTo>
                      <a:pt x="17" y="499"/>
                    </a:lnTo>
                    <a:lnTo>
                      <a:pt x="34" y="533"/>
                    </a:lnTo>
                    <a:lnTo>
                      <a:pt x="62" y="561"/>
                    </a:lnTo>
                    <a:lnTo>
                      <a:pt x="96" y="572"/>
                    </a:lnTo>
                    <a:lnTo>
                      <a:pt x="130" y="577"/>
                    </a:lnTo>
                    <a:lnTo>
                      <a:pt x="181" y="566"/>
                    </a:lnTo>
                    <a:lnTo>
                      <a:pt x="214" y="544"/>
                    </a:lnTo>
                    <a:lnTo>
                      <a:pt x="237" y="510"/>
                    </a:lnTo>
                    <a:lnTo>
                      <a:pt x="243" y="477"/>
                    </a:lnTo>
                    <a:lnTo>
                      <a:pt x="237" y="437"/>
                    </a:lnTo>
                    <a:lnTo>
                      <a:pt x="226" y="404"/>
                    </a:lnTo>
                    <a:lnTo>
                      <a:pt x="198" y="370"/>
                    </a:lnTo>
                    <a:lnTo>
                      <a:pt x="152" y="337"/>
                    </a:lnTo>
                    <a:lnTo>
                      <a:pt x="119" y="309"/>
                    </a:lnTo>
                    <a:lnTo>
                      <a:pt x="68" y="258"/>
                    </a:lnTo>
                    <a:lnTo>
                      <a:pt x="40" y="219"/>
                    </a:lnTo>
                    <a:lnTo>
                      <a:pt x="23" y="180"/>
                    </a:lnTo>
                    <a:lnTo>
                      <a:pt x="17" y="141"/>
                    </a:lnTo>
                    <a:lnTo>
                      <a:pt x="29" y="84"/>
                    </a:lnTo>
                    <a:lnTo>
                      <a:pt x="62" y="40"/>
                    </a:lnTo>
                    <a:lnTo>
                      <a:pt x="113" y="12"/>
                    </a:lnTo>
                    <a:lnTo>
                      <a:pt x="181" y="0"/>
                    </a:lnTo>
                    <a:lnTo>
                      <a:pt x="209" y="0"/>
                    </a:lnTo>
                    <a:lnTo>
                      <a:pt x="231" y="0"/>
                    </a:lnTo>
                    <a:lnTo>
                      <a:pt x="254" y="6"/>
                    </a:lnTo>
                    <a:lnTo>
                      <a:pt x="265" y="12"/>
                    </a:lnTo>
                    <a:lnTo>
                      <a:pt x="271" y="12"/>
                    </a:lnTo>
                    <a:lnTo>
                      <a:pt x="276" y="12"/>
                    </a:lnTo>
                    <a:lnTo>
                      <a:pt x="288" y="12"/>
                    </a:lnTo>
                    <a:lnTo>
                      <a:pt x="288" y="17"/>
                    </a:lnTo>
                    <a:lnTo>
                      <a:pt x="288" y="23"/>
                    </a:lnTo>
                    <a:lnTo>
                      <a:pt x="288" y="34"/>
                    </a:lnTo>
                    <a:lnTo>
                      <a:pt x="288" y="45"/>
                    </a:lnTo>
                    <a:lnTo>
                      <a:pt x="282" y="68"/>
                    </a:lnTo>
                    <a:lnTo>
                      <a:pt x="282" y="96"/>
                    </a:lnTo>
                    <a:lnTo>
                      <a:pt x="282" y="107"/>
                    </a:lnTo>
                    <a:lnTo>
                      <a:pt x="282" y="113"/>
                    </a:lnTo>
                    <a:lnTo>
                      <a:pt x="276" y="118"/>
                    </a:lnTo>
                    <a:lnTo>
                      <a:pt x="276" y="113"/>
                    </a:lnTo>
                    <a:lnTo>
                      <a:pt x="271" y="113"/>
                    </a:lnTo>
                    <a:lnTo>
                      <a:pt x="271" y="107"/>
                    </a:lnTo>
                    <a:lnTo>
                      <a:pt x="271" y="96"/>
                    </a:lnTo>
                    <a:lnTo>
                      <a:pt x="265" y="79"/>
                    </a:lnTo>
                    <a:lnTo>
                      <a:pt x="259" y="68"/>
                    </a:lnTo>
                    <a:lnTo>
                      <a:pt x="254" y="56"/>
                    </a:lnTo>
                    <a:lnTo>
                      <a:pt x="237" y="45"/>
                    </a:lnTo>
                    <a:lnTo>
                      <a:pt x="209" y="34"/>
                    </a:lnTo>
                    <a:lnTo>
                      <a:pt x="164" y="28"/>
                    </a:lnTo>
                    <a:lnTo>
                      <a:pt x="119" y="40"/>
                    </a:lnTo>
                    <a:lnTo>
                      <a:pt x="79" y="68"/>
                    </a:lnTo>
                    <a:lnTo>
                      <a:pt x="68" y="118"/>
                    </a:lnTo>
                    <a:lnTo>
                      <a:pt x="74" y="146"/>
                    </a:lnTo>
                    <a:lnTo>
                      <a:pt x="91" y="174"/>
                    </a:lnTo>
                    <a:lnTo>
                      <a:pt x="119" y="208"/>
                    </a:lnTo>
                    <a:lnTo>
                      <a:pt x="164" y="247"/>
                    </a:lnTo>
                    <a:lnTo>
                      <a:pt x="186" y="264"/>
                    </a:lnTo>
                    <a:lnTo>
                      <a:pt x="243" y="314"/>
                    </a:lnTo>
                    <a:lnTo>
                      <a:pt x="276" y="359"/>
                    </a:lnTo>
                    <a:lnTo>
                      <a:pt x="293" y="398"/>
                    </a:lnTo>
                    <a:lnTo>
                      <a:pt x="299" y="443"/>
                    </a:lnTo>
                    <a:lnTo>
                      <a:pt x="293" y="482"/>
                    </a:lnTo>
                    <a:lnTo>
                      <a:pt x="276" y="533"/>
                    </a:lnTo>
                    <a:lnTo>
                      <a:pt x="231" y="572"/>
                    </a:lnTo>
                    <a:lnTo>
                      <a:pt x="175" y="600"/>
                    </a:lnTo>
                    <a:lnTo>
                      <a:pt x="113" y="606"/>
                    </a:lnTo>
                    <a:lnTo>
                      <a:pt x="62" y="600"/>
                    </a:lnTo>
                    <a:lnTo>
                      <a:pt x="12" y="5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 name="Freeform 382"/>
              <p:cNvSpPr>
                <a:spLocks/>
              </p:cNvSpPr>
              <p:nvPr/>
            </p:nvSpPr>
            <p:spPr bwMode="auto">
              <a:xfrm>
                <a:off x="5962" y="10531"/>
                <a:ext cx="197" cy="582"/>
              </a:xfrm>
              <a:custGeom>
                <a:avLst/>
                <a:gdLst>
                  <a:gd name="T0" fmla="*/ 124 w 197"/>
                  <a:gd name="T1" fmla="*/ 431 h 582"/>
                  <a:gd name="T2" fmla="*/ 124 w 197"/>
                  <a:gd name="T3" fmla="*/ 526 h 582"/>
                  <a:gd name="T4" fmla="*/ 130 w 197"/>
                  <a:gd name="T5" fmla="*/ 549 h 582"/>
                  <a:gd name="T6" fmla="*/ 147 w 197"/>
                  <a:gd name="T7" fmla="*/ 565 h 582"/>
                  <a:gd name="T8" fmla="*/ 169 w 197"/>
                  <a:gd name="T9" fmla="*/ 571 h 582"/>
                  <a:gd name="T10" fmla="*/ 192 w 197"/>
                  <a:gd name="T11" fmla="*/ 571 h 582"/>
                  <a:gd name="T12" fmla="*/ 197 w 197"/>
                  <a:gd name="T13" fmla="*/ 582 h 582"/>
                  <a:gd name="T14" fmla="*/ 141 w 197"/>
                  <a:gd name="T15" fmla="*/ 582 h 582"/>
                  <a:gd name="T16" fmla="*/ 90 w 197"/>
                  <a:gd name="T17" fmla="*/ 582 h 582"/>
                  <a:gd name="T18" fmla="*/ 73 w 197"/>
                  <a:gd name="T19" fmla="*/ 582 h 582"/>
                  <a:gd name="T20" fmla="*/ 45 w 197"/>
                  <a:gd name="T21" fmla="*/ 582 h 582"/>
                  <a:gd name="T22" fmla="*/ 12 w 197"/>
                  <a:gd name="T23" fmla="*/ 582 h 582"/>
                  <a:gd name="T24" fmla="*/ 0 w 197"/>
                  <a:gd name="T25" fmla="*/ 577 h 582"/>
                  <a:gd name="T26" fmla="*/ 17 w 197"/>
                  <a:gd name="T27" fmla="*/ 571 h 582"/>
                  <a:gd name="T28" fmla="*/ 40 w 197"/>
                  <a:gd name="T29" fmla="*/ 565 h 582"/>
                  <a:gd name="T30" fmla="*/ 51 w 197"/>
                  <a:gd name="T31" fmla="*/ 543 h 582"/>
                  <a:gd name="T32" fmla="*/ 57 w 197"/>
                  <a:gd name="T33" fmla="*/ 487 h 582"/>
                  <a:gd name="T34" fmla="*/ 57 w 197"/>
                  <a:gd name="T35" fmla="*/ 358 h 582"/>
                  <a:gd name="T36" fmla="*/ 57 w 197"/>
                  <a:gd name="T37" fmla="*/ 151 h 582"/>
                  <a:gd name="T38" fmla="*/ 57 w 197"/>
                  <a:gd name="T39" fmla="*/ 72 h 582"/>
                  <a:gd name="T40" fmla="*/ 51 w 197"/>
                  <a:gd name="T41" fmla="*/ 39 h 582"/>
                  <a:gd name="T42" fmla="*/ 40 w 197"/>
                  <a:gd name="T43" fmla="*/ 16 h 582"/>
                  <a:gd name="T44" fmla="*/ 17 w 197"/>
                  <a:gd name="T45" fmla="*/ 11 h 582"/>
                  <a:gd name="T46" fmla="*/ 0 w 197"/>
                  <a:gd name="T47" fmla="*/ 5 h 582"/>
                  <a:gd name="T48" fmla="*/ 12 w 197"/>
                  <a:gd name="T49" fmla="*/ 0 h 582"/>
                  <a:gd name="T50" fmla="*/ 40 w 197"/>
                  <a:gd name="T51" fmla="*/ 0 h 582"/>
                  <a:gd name="T52" fmla="*/ 73 w 197"/>
                  <a:gd name="T53" fmla="*/ 0 h 582"/>
                  <a:gd name="T54" fmla="*/ 90 w 197"/>
                  <a:gd name="T55" fmla="*/ 0 h 582"/>
                  <a:gd name="T56" fmla="*/ 107 w 197"/>
                  <a:gd name="T57" fmla="*/ 0 h 582"/>
                  <a:gd name="T58" fmla="*/ 135 w 197"/>
                  <a:gd name="T59" fmla="*/ 0 h 582"/>
                  <a:gd name="T60" fmla="*/ 164 w 197"/>
                  <a:gd name="T61" fmla="*/ 0 h 582"/>
                  <a:gd name="T62" fmla="*/ 180 w 197"/>
                  <a:gd name="T63" fmla="*/ 5 h 582"/>
                  <a:gd name="T64" fmla="*/ 175 w 197"/>
                  <a:gd name="T65" fmla="*/ 11 h 582"/>
                  <a:gd name="T66" fmla="*/ 152 w 197"/>
                  <a:gd name="T67" fmla="*/ 11 h 582"/>
                  <a:gd name="T68" fmla="*/ 130 w 197"/>
                  <a:gd name="T69" fmla="*/ 22 h 582"/>
                  <a:gd name="T70" fmla="*/ 124 w 197"/>
                  <a:gd name="T71" fmla="*/ 56 h 582"/>
                  <a:gd name="T72" fmla="*/ 124 w 197"/>
                  <a:gd name="T73" fmla="*/ 101 h 582"/>
                  <a:gd name="T74" fmla="*/ 124 w 197"/>
                  <a:gd name="T75" fmla="*/ 22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582">
                    <a:moveTo>
                      <a:pt x="124" y="358"/>
                    </a:moveTo>
                    <a:lnTo>
                      <a:pt x="124" y="431"/>
                    </a:lnTo>
                    <a:lnTo>
                      <a:pt x="124" y="487"/>
                    </a:lnTo>
                    <a:lnTo>
                      <a:pt x="124" y="526"/>
                    </a:lnTo>
                    <a:lnTo>
                      <a:pt x="130" y="537"/>
                    </a:lnTo>
                    <a:lnTo>
                      <a:pt x="130" y="549"/>
                    </a:lnTo>
                    <a:lnTo>
                      <a:pt x="135" y="560"/>
                    </a:lnTo>
                    <a:lnTo>
                      <a:pt x="147" y="565"/>
                    </a:lnTo>
                    <a:lnTo>
                      <a:pt x="158" y="571"/>
                    </a:lnTo>
                    <a:lnTo>
                      <a:pt x="169" y="571"/>
                    </a:lnTo>
                    <a:lnTo>
                      <a:pt x="180" y="571"/>
                    </a:lnTo>
                    <a:lnTo>
                      <a:pt x="192" y="571"/>
                    </a:lnTo>
                    <a:lnTo>
                      <a:pt x="197" y="577"/>
                    </a:lnTo>
                    <a:lnTo>
                      <a:pt x="197" y="582"/>
                    </a:lnTo>
                    <a:lnTo>
                      <a:pt x="186" y="582"/>
                    </a:lnTo>
                    <a:lnTo>
                      <a:pt x="141" y="582"/>
                    </a:lnTo>
                    <a:lnTo>
                      <a:pt x="107" y="582"/>
                    </a:lnTo>
                    <a:lnTo>
                      <a:pt x="90" y="582"/>
                    </a:lnTo>
                    <a:lnTo>
                      <a:pt x="85" y="582"/>
                    </a:lnTo>
                    <a:lnTo>
                      <a:pt x="73" y="582"/>
                    </a:lnTo>
                    <a:lnTo>
                      <a:pt x="57" y="582"/>
                    </a:lnTo>
                    <a:lnTo>
                      <a:pt x="45" y="582"/>
                    </a:lnTo>
                    <a:lnTo>
                      <a:pt x="28" y="582"/>
                    </a:lnTo>
                    <a:lnTo>
                      <a:pt x="12" y="582"/>
                    </a:lnTo>
                    <a:lnTo>
                      <a:pt x="6" y="582"/>
                    </a:lnTo>
                    <a:lnTo>
                      <a:pt x="0" y="577"/>
                    </a:lnTo>
                    <a:lnTo>
                      <a:pt x="6" y="571"/>
                    </a:lnTo>
                    <a:lnTo>
                      <a:pt x="17" y="571"/>
                    </a:lnTo>
                    <a:lnTo>
                      <a:pt x="28" y="571"/>
                    </a:lnTo>
                    <a:lnTo>
                      <a:pt x="40" y="565"/>
                    </a:lnTo>
                    <a:lnTo>
                      <a:pt x="45" y="554"/>
                    </a:lnTo>
                    <a:lnTo>
                      <a:pt x="51" y="543"/>
                    </a:lnTo>
                    <a:lnTo>
                      <a:pt x="51" y="526"/>
                    </a:lnTo>
                    <a:lnTo>
                      <a:pt x="57" y="487"/>
                    </a:lnTo>
                    <a:lnTo>
                      <a:pt x="57" y="431"/>
                    </a:lnTo>
                    <a:lnTo>
                      <a:pt x="57" y="358"/>
                    </a:lnTo>
                    <a:lnTo>
                      <a:pt x="57" y="224"/>
                    </a:lnTo>
                    <a:lnTo>
                      <a:pt x="57" y="151"/>
                    </a:lnTo>
                    <a:lnTo>
                      <a:pt x="57" y="101"/>
                    </a:lnTo>
                    <a:lnTo>
                      <a:pt x="57" y="72"/>
                    </a:lnTo>
                    <a:lnTo>
                      <a:pt x="57" y="56"/>
                    </a:lnTo>
                    <a:lnTo>
                      <a:pt x="51" y="39"/>
                    </a:lnTo>
                    <a:lnTo>
                      <a:pt x="45" y="28"/>
                    </a:lnTo>
                    <a:lnTo>
                      <a:pt x="40" y="16"/>
                    </a:lnTo>
                    <a:lnTo>
                      <a:pt x="28" y="11"/>
                    </a:lnTo>
                    <a:lnTo>
                      <a:pt x="17" y="11"/>
                    </a:lnTo>
                    <a:lnTo>
                      <a:pt x="6" y="11"/>
                    </a:lnTo>
                    <a:lnTo>
                      <a:pt x="0" y="5"/>
                    </a:lnTo>
                    <a:lnTo>
                      <a:pt x="0" y="0"/>
                    </a:lnTo>
                    <a:lnTo>
                      <a:pt x="12" y="0"/>
                    </a:lnTo>
                    <a:lnTo>
                      <a:pt x="23" y="0"/>
                    </a:lnTo>
                    <a:lnTo>
                      <a:pt x="40" y="0"/>
                    </a:lnTo>
                    <a:lnTo>
                      <a:pt x="57" y="0"/>
                    </a:lnTo>
                    <a:lnTo>
                      <a:pt x="73" y="0"/>
                    </a:lnTo>
                    <a:lnTo>
                      <a:pt x="85" y="0"/>
                    </a:lnTo>
                    <a:lnTo>
                      <a:pt x="90" y="0"/>
                    </a:lnTo>
                    <a:lnTo>
                      <a:pt x="96" y="0"/>
                    </a:lnTo>
                    <a:lnTo>
                      <a:pt x="107" y="0"/>
                    </a:lnTo>
                    <a:lnTo>
                      <a:pt x="119" y="0"/>
                    </a:lnTo>
                    <a:lnTo>
                      <a:pt x="135" y="0"/>
                    </a:lnTo>
                    <a:lnTo>
                      <a:pt x="152" y="0"/>
                    </a:lnTo>
                    <a:lnTo>
                      <a:pt x="164" y="0"/>
                    </a:lnTo>
                    <a:lnTo>
                      <a:pt x="175" y="0"/>
                    </a:lnTo>
                    <a:lnTo>
                      <a:pt x="180" y="5"/>
                    </a:lnTo>
                    <a:lnTo>
                      <a:pt x="175" y="5"/>
                    </a:lnTo>
                    <a:lnTo>
                      <a:pt x="175" y="11"/>
                    </a:lnTo>
                    <a:lnTo>
                      <a:pt x="164" y="11"/>
                    </a:lnTo>
                    <a:lnTo>
                      <a:pt x="152" y="11"/>
                    </a:lnTo>
                    <a:lnTo>
                      <a:pt x="141" y="16"/>
                    </a:lnTo>
                    <a:lnTo>
                      <a:pt x="130" y="22"/>
                    </a:lnTo>
                    <a:lnTo>
                      <a:pt x="124" y="39"/>
                    </a:lnTo>
                    <a:lnTo>
                      <a:pt x="124" y="56"/>
                    </a:lnTo>
                    <a:lnTo>
                      <a:pt x="124" y="72"/>
                    </a:lnTo>
                    <a:lnTo>
                      <a:pt x="124" y="101"/>
                    </a:lnTo>
                    <a:lnTo>
                      <a:pt x="124" y="151"/>
                    </a:lnTo>
                    <a:lnTo>
                      <a:pt x="124" y="224"/>
                    </a:lnTo>
                    <a:lnTo>
                      <a:pt x="124"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383"/>
              <p:cNvSpPr>
                <a:spLocks/>
              </p:cNvSpPr>
              <p:nvPr/>
            </p:nvSpPr>
            <p:spPr bwMode="auto">
              <a:xfrm>
                <a:off x="6300" y="10519"/>
                <a:ext cx="496" cy="594"/>
              </a:xfrm>
              <a:custGeom>
                <a:avLst/>
                <a:gdLst>
                  <a:gd name="T0" fmla="*/ 287 w 496"/>
                  <a:gd name="T1" fmla="*/ 443 h 594"/>
                  <a:gd name="T2" fmla="*/ 293 w 496"/>
                  <a:gd name="T3" fmla="*/ 538 h 594"/>
                  <a:gd name="T4" fmla="*/ 293 w 496"/>
                  <a:gd name="T5" fmla="*/ 561 h 594"/>
                  <a:gd name="T6" fmla="*/ 310 w 496"/>
                  <a:gd name="T7" fmla="*/ 577 h 594"/>
                  <a:gd name="T8" fmla="*/ 332 w 496"/>
                  <a:gd name="T9" fmla="*/ 583 h 594"/>
                  <a:gd name="T10" fmla="*/ 355 w 496"/>
                  <a:gd name="T11" fmla="*/ 583 h 594"/>
                  <a:gd name="T12" fmla="*/ 361 w 496"/>
                  <a:gd name="T13" fmla="*/ 594 h 594"/>
                  <a:gd name="T14" fmla="*/ 304 w 496"/>
                  <a:gd name="T15" fmla="*/ 594 h 594"/>
                  <a:gd name="T16" fmla="*/ 254 w 496"/>
                  <a:gd name="T17" fmla="*/ 594 h 594"/>
                  <a:gd name="T18" fmla="*/ 237 w 496"/>
                  <a:gd name="T19" fmla="*/ 594 h 594"/>
                  <a:gd name="T20" fmla="*/ 209 w 496"/>
                  <a:gd name="T21" fmla="*/ 594 h 594"/>
                  <a:gd name="T22" fmla="*/ 180 w 496"/>
                  <a:gd name="T23" fmla="*/ 594 h 594"/>
                  <a:gd name="T24" fmla="*/ 163 w 496"/>
                  <a:gd name="T25" fmla="*/ 589 h 594"/>
                  <a:gd name="T26" fmla="*/ 169 w 496"/>
                  <a:gd name="T27" fmla="*/ 583 h 594"/>
                  <a:gd name="T28" fmla="*/ 197 w 496"/>
                  <a:gd name="T29" fmla="*/ 583 h 594"/>
                  <a:gd name="T30" fmla="*/ 209 w 496"/>
                  <a:gd name="T31" fmla="*/ 566 h 594"/>
                  <a:gd name="T32" fmla="*/ 220 w 496"/>
                  <a:gd name="T33" fmla="*/ 538 h 594"/>
                  <a:gd name="T34" fmla="*/ 220 w 496"/>
                  <a:gd name="T35" fmla="*/ 443 h 594"/>
                  <a:gd name="T36" fmla="*/ 220 w 496"/>
                  <a:gd name="T37" fmla="*/ 45 h 594"/>
                  <a:gd name="T38" fmla="*/ 79 w 496"/>
                  <a:gd name="T39" fmla="*/ 45 h 594"/>
                  <a:gd name="T40" fmla="*/ 45 w 496"/>
                  <a:gd name="T41" fmla="*/ 51 h 594"/>
                  <a:gd name="T42" fmla="*/ 28 w 496"/>
                  <a:gd name="T43" fmla="*/ 68 h 594"/>
                  <a:gd name="T44" fmla="*/ 17 w 496"/>
                  <a:gd name="T45" fmla="*/ 90 h 594"/>
                  <a:gd name="T46" fmla="*/ 11 w 496"/>
                  <a:gd name="T47" fmla="*/ 101 h 594"/>
                  <a:gd name="T48" fmla="*/ 0 w 496"/>
                  <a:gd name="T49" fmla="*/ 101 h 594"/>
                  <a:gd name="T50" fmla="*/ 0 w 496"/>
                  <a:gd name="T51" fmla="*/ 90 h 594"/>
                  <a:gd name="T52" fmla="*/ 6 w 496"/>
                  <a:gd name="T53" fmla="*/ 62 h 594"/>
                  <a:gd name="T54" fmla="*/ 17 w 496"/>
                  <a:gd name="T55" fmla="*/ 34 h 594"/>
                  <a:gd name="T56" fmla="*/ 17 w 496"/>
                  <a:gd name="T57" fmla="*/ 12 h 594"/>
                  <a:gd name="T58" fmla="*/ 23 w 496"/>
                  <a:gd name="T59" fmla="*/ 0 h 594"/>
                  <a:gd name="T60" fmla="*/ 34 w 496"/>
                  <a:gd name="T61" fmla="*/ 0 h 594"/>
                  <a:gd name="T62" fmla="*/ 45 w 496"/>
                  <a:gd name="T63" fmla="*/ 6 h 594"/>
                  <a:gd name="T64" fmla="*/ 79 w 496"/>
                  <a:gd name="T65" fmla="*/ 12 h 594"/>
                  <a:gd name="T66" fmla="*/ 113 w 496"/>
                  <a:gd name="T67" fmla="*/ 12 h 594"/>
                  <a:gd name="T68" fmla="*/ 417 w 496"/>
                  <a:gd name="T69" fmla="*/ 12 h 594"/>
                  <a:gd name="T70" fmla="*/ 462 w 496"/>
                  <a:gd name="T71" fmla="*/ 12 h 594"/>
                  <a:gd name="T72" fmla="*/ 484 w 496"/>
                  <a:gd name="T73" fmla="*/ 6 h 594"/>
                  <a:gd name="T74" fmla="*/ 496 w 496"/>
                  <a:gd name="T75" fmla="*/ 6 h 594"/>
                  <a:gd name="T76" fmla="*/ 496 w 496"/>
                  <a:gd name="T77" fmla="*/ 28 h 594"/>
                  <a:gd name="T78" fmla="*/ 496 w 496"/>
                  <a:gd name="T79" fmla="*/ 62 h 594"/>
                  <a:gd name="T80" fmla="*/ 496 w 496"/>
                  <a:gd name="T81" fmla="*/ 90 h 594"/>
                  <a:gd name="T82" fmla="*/ 490 w 496"/>
                  <a:gd name="T83" fmla="*/ 107 h 594"/>
                  <a:gd name="T84" fmla="*/ 479 w 496"/>
                  <a:gd name="T85" fmla="*/ 96 h 594"/>
                  <a:gd name="T86" fmla="*/ 473 w 496"/>
                  <a:gd name="T87" fmla="*/ 73 h 594"/>
                  <a:gd name="T88" fmla="*/ 428 w 496"/>
                  <a:gd name="T89" fmla="*/ 51 h 594"/>
                  <a:gd name="T90" fmla="*/ 287 w 496"/>
                  <a:gd name="T91" fmla="*/ 45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6" h="594">
                    <a:moveTo>
                      <a:pt x="287" y="370"/>
                    </a:moveTo>
                    <a:lnTo>
                      <a:pt x="287" y="443"/>
                    </a:lnTo>
                    <a:lnTo>
                      <a:pt x="287" y="499"/>
                    </a:lnTo>
                    <a:lnTo>
                      <a:pt x="293" y="538"/>
                    </a:lnTo>
                    <a:lnTo>
                      <a:pt x="293" y="549"/>
                    </a:lnTo>
                    <a:lnTo>
                      <a:pt x="293" y="561"/>
                    </a:lnTo>
                    <a:lnTo>
                      <a:pt x="299" y="572"/>
                    </a:lnTo>
                    <a:lnTo>
                      <a:pt x="310" y="577"/>
                    </a:lnTo>
                    <a:lnTo>
                      <a:pt x="321" y="583"/>
                    </a:lnTo>
                    <a:lnTo>
                      <a:pt x="332" y="583"/>
                    </a:lnTo>
                    <a:lnTo>
                      <a:pt x="344" y="583"/>
                    </a:lnTo>
                    <a:lnTo>
                      <a:pt x="355" y="583"/>
                    </a:lnTo>
                    <a:lnTo>
                      <a:pt x="361" y="589"/>
                    </a:lnTo>
                    <a:lnTo>
                      <a:pt x="361" y="594"/>
                    </a:lnTo>
                    <a:lnTo>
                      <a:pt x="349" y="594"/>
                    </a:lnTo>
                    <a:lnTo>
                      <a:pt x="304" y="594"/>
                    </a:lnTo>
                    <a:lnTo>
                      <a:pt x="270" y="594"/>
                    </a:lnTo>
                    <a:lnTo>
                      <a:pt x="254" y="594"/>
                    </a:lnTo>
                    <a:lnTo>
                      <a:pt x="248" y="594"/>
                    </a:lnTo>
                    <a:lnTo>
                      <a:pt x="237" y="594"/>
                    </a:lnTo>
                    <a:lnTo>
                      <a:pt x="225" y="594"/>
                    </a:lnTo>
                    <a:lnTo>
                      <a:pt x="209" y="594"/>
                    </a:lnTo>
                    <a:lnTo>
                      <a:pt x="192" y="594"/>
                    </a:lnTo>
                    <a:lnTo>
                      <a:pt x="180" y="594"/>
                    </a:lnTo>
                    <a:lnTo>
                      <a:pt x="169" y="594"/>
                    </a:lnTo>
                    <a:lnTo>
                      <a:pt x="163" y="589"/>
                    </a:lnTo>
                    <a:lnTo>
                      <a:pt x="169" y="589"/>
                    </a:lnTo>
                    <a:lnTo>
                      <a:pt x="169" y="583"/>
                    </a:lnTo>
                    <a:lnTo>
                      <a:pt x="180" y="583"/>
                    </a:lnTo>
                    <a:lnTo>
                      <a:pt x="197" y="583"/>
                    </a:lnTo>
                    <a:lnTo>
                      <a:pt x="203" y="577"/>
                    </a:lnTo>
                    <a:lnTo>
                      <a:pt x="209" y="566"/>
                    </a:lnTo>
                    <a:lnTo>
                      <a:pt x="214" y="555"/>
                    </a:lnTo>
                    <a:lnTo>
                      <a:pt x="220" y="538"/>
                    </a:lnTo>
                    <a:lnTo>
                      <a:pt x="220" y="499"/>
                    </a:lnTo>
                    <a:lnTo>
                      <a:pt x="220" y="443"/>
                    </a:lnTo>
                    <a:lnTo>
                      <a:pt x="220" y="370"/>
                    </a:lnTo>
                    <a:lnTo>
                      <a:pt x="220" y="45"/>
                    </a:lnTo>
                    <a:lnTo>
                      <a:pt x="107" y="45"/>
                    </a:lnTo>
                    <a:lnTo>
                      <a:pt x="79" y="45"/>
                    </a:lnTo>
                    <a:lnTo>
                      <a:pt x="62" y="51"/>
                    </a:lnTo>
                    <a:lnTo>
                      <a:pt x="45" y="51"/>
                    </a:lnTo>
                    <a:lnTo>
                      <a:pt x="34" y="62"/>
                    </a:lnTo>
                    <a:lnTo>
                      <a:pt x="28" y="68"/>
                    </a:lnTo>
                    <a:lnTo>
                      <a:pt x="17" y="79"/>
                    </a:lnTo>
                    <a:lnTo>
                      <a:pt x="17" y="90"/>
                    </a:lnTo>
                    <a:lnTo>
                      <a:pt x="11" y="96"/>
                    </a:lnTo>
                    <a:lnTo>
                      <a:pt x="11" y="101"/>
                    </a:lnTo>
                    <a:lnTo>
                      <a:pt x="6" y="101"/>
                    </a:lnTo>
                    <a:lnTo>
                      <a:pt x="0" y="101"/>
                    </a:lnTo>
                    <a:lnTo>
                      <a:pt x="0" y="96"/>
                    </a:lnTo>
                    <a:lnTo>
                      <a:pt x="0" y="90"/>
                    </a:lnTo>
                    <a:lnTo>
                      <a:pt x="6" y="79"/>
                    </a:lnTo>
                    <a:lnTo>
                      <a:pt x="6" y="62"/>
                    </a:lnTo>
                    <a:lnTo>
                      <a:pt x="11" y="45"/>
                    </a:lnTo>
                    <a:lnTo>
                      <a:pt x="17" y="34"/>
                    </a:lnTo>
                    <a:lnTo>
                      <a:pt x="17" y="17"/>
                    </a:lnTo>
                    <a:lnTo>
                      <a:pt x="17" y="12"/>
                    </a:lnTo>
                    <a:lnTo>
                      <a:pt x="23" y="6"/>
                    </a:lnTo>
                    <a:lnTo>
                      <a:pt x="23" y="0"/>
                    </a:lnTo>
                    <a:lnTo>
                      <a:pt x="28" y="0"/>
                    </a:lnTo>
                    <a:lnTo>
                      <a:pt x="34" y="0"/>
                    </a:lnTo>
                    <a:lnTo>
                      <a:pt x="40" y="6"/>
                    </a:lnTo>
                    <a:lnTo>
                      <a:pt x="45" y="6"/>
                    </a:lnTo>
                    <a:lnTo>
                      <a:pt x="62" y="6"/>
                    </a:lnTo>
                    <a:lnTo>
                      <a:pt x="79" y="12"/>
                    </a:lnTo>
                    <a:lnTo>
                      <a:pt x="96" y="12"/>
                    </a:lnTo>
                    <a:lnTo>
                      <a:pt x="113" y="12"/>
                    </a:lnTo>
                    <a:lnTo>
                      <a:pt x="124" y="12"/>
                    </a:lnTo>
                    <a:lnTo>
                      <a:pt x="417" y="12"/>
                    </a:lnTo>
                    <a:lnTo>
                      <a:pt x="439" y="12"/>
                    </a:lnTo>
                    <a:lnTo>
                      <a:pt x="462" y="12"/>
                    </a:lnTo>
                    <a:lnTo>
                      <a:pt x="473" y="6"/>
                    </a:lnTo>
                    <a:lnTo>
                      <a:pt x="484" y="6"/>
                    </a:lnTo>
                    <a:lnTo>
                      <a:pt x="490" y="6"/>
                    </a:lnTo>
                    <a:lnTo>
                      <a:pt x="496" y="6"/>
                    </a:lnTo>
                    <a:lnTo>
                      <a:pt x="496" y="12"/>
                    </a:lnTo>
                    <a:lnTo>
                      <a:pt x="496" y="28"/>
                    </a:lnTo>
                    <a:lnTo>
                      <a:pt x="496" y="45"/>
                    </a:lnTo>
                    <a:lnTo>
                      <a:pt x="496" y="62"/>
                    </a:lnTo>
                    <a:lnTo>
                      <a:pt x="496" y="79"/>
                    </a:lnTo>
                    <a:lnTo>
                      <a:pt x="496" y="90"/>
                    </a:lnTo>
                    <a:lnTo>
                      <a:pt x="490" y="101"/>
                    </a:lnTo>
                    <a:lnTo>
                      <a:pt x="490" y="107"/>
                    </a:lnTo>
                    <a:lnTo>
                      <a:pt x="484" y="107"/>
                    </a:lnTo>
                    <a:lnTo>
                      <a:pt x="479" y="96"/>
                    </a:lnTo>
                    <a:lnTo>
                      <a:pt x="479" y="90"/>
                    </a:lnTo>
                    <a:lnTo>
                      <a:pt x="473" y="73"/>
                    </a:lnTo>
                    <a:lnTo>
                      <a:pt x="462" y="56"/>
                    </a:lnTo>
                    <a:lnTo>
                      <a:pt x="428" y="51"/>
                    </a:lnTo>
                    <a:lnTo>
                      <a:pt x="383" y="45"/>
                    </a:lnTo>
                    <a:lnTo>
                      <a:pt x="287" y="45"/>
                    </a:lnTo>
                    <a:lnTo>
                      <a:pt x="287" y="3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384"/>
              <p:cNvSpPr>
                <a:spLocks/>
              </p:cNvSpPr>
              <p:nvPr/>
            </p:nvSpPr>
            <p:spPr bwMode="auto">
              <a:xfrm>
                <a:off x="6875" y="10531"/>
                <a:ext cx="563" cy="582"/>
              </a:xfrm>
              <a:custGeom>
                <a:avLst/>
                <a:gdLst>
                  <a:gd name="T0" fmla="*/ 247 w 563"/>
                  <a:gd name="T1" fmla="*/ 341 h 582"/>
                  <a:gd name="T2" fmla="*/ 230 w 563"/>
                  <a:gd name="T3" fmla="*/ 302 h 582"/>
                  <a:gd name="T4" fmla="*/ 174 w 563"/>
                  <a:gd name="T5" fmla="*/ 201 h 582"/>
                  <a:gd name="T6" fmla="*/ 95 w 563"/>
                  <a:gd name="T7" fmla="*/ 78 h 582"/>
                  <a:gd name="T8" fmla="*/ 45 w 563"/>
                  <a:gd name="T9" fmla="*/ 22 h 582"/>
                  <a:gd name="T10" fmla="*/ 11 w 563"/>
                  <a:gd name="T11" fmla="*/ 11 h 582"/>
                  <a:gd name="T12" fmla="*/ 5 w 563"/>
                  <a:gd name="T13" fmla="*/ 0 h 582"/>
                  <a:gd name="T14" fmla="*/ 39 w 563"/>
                  <a:gd name="T15" fmla="*/ 0 h 582"/>
                  <a:gd name="T16" fmla="*/ 84 w 563"/>
                  <a:gd name="T17" fmla="*/ 0 h 582"/>
                  <a:gd name="T18" fmla="*/ 112 w 563"/>
                  <a:gd name="T19" fmla="*/ 0 h 582"/>
                  <a:gd name="T20" fmla="*/ 163 w 563"/>
                  <a:gd name="T21" fmla="*/ 0 h 582"/>
                  <a:gd name="T22" fmla="*/ 146 w 563"/>
                  <a:gd name="T23" fmla="*/ 16 h 582"/>
                  <a:gd name="T24" fmla="*/ 152 w 563"/>
                  <a:gd name="T25" fmla="*/ 56 h 582"/>
                  <a:gd name="T26" fmla="*/ 208 w 563"/>
                  <a:gd name="T27" fmla="*/ 151 h 582"/>
                  <a:gd name="T28" fmla="*/ 281 w 563"/>
                  <a:gd name="T29" fmla="*/ 280 h 582"/>
                  <a:gd name="T30" fmla="*/ 332 w 563"/>
                  <a:gd name="T31" fmla="*/ 229 h 582"/>
                  <a:gd name="T32" fmla="*/ 411 w 563"/>
                  <a:gd name="T33" fmla="*/ 95 h 582"/>
                  <a:gd name="T34" fmla="*/ 439 w 563"/>
                  <a:gd name="T35" fmla="*/ 44 h 582"/>
                  <a:gd name="T36" fmla="*/ 433 w 563"/>
                  <a:gd name="T37" fmla="*/ 16 h 582"/>
                  <a:gd name="T38" fmla="*/ 416 w 563"/>
                  <a:gd name="T39" fmla="*/ 0 h 582"/>
                  <a:gd name="T40" fmla="*/ 456 w 563"/>
                  <a:gd name="T41" fmla="*/ 0 h 582"/>
                  <a:gd name="T42" fmla="*/ 484 w 563"/>
                  <a:gd name="T43" fmla="*/ 0 h 582"/>
                  <a:gd name="T44" fmla="*/ 529 w 563"/>
                  <a:gd name="T45" fmla="*/ 0 h 582"/>
                  <a:gd name="T46" fmla="*/ 563 w 563"/>
                  <a:gd name="T47" fmla="*/ 0 h 582"/>
                  <a:gd name="T48" fmla="*/ 540 w 563"/>
                  <a:gd name="T49" fmla="*/ 11 h 582"/>
                  <a:gd name="T50" fmla="*/ 506 w 563"/>
                  <a:gd name="T51" fmla="*/ 28 h 582"/>
                  <a:gd name="T52" fmla="*/ 478 w 563"/>
                  <a:gd name="T53" fmla="*/ 61 h 582"/>
                  <a:gd name="T54" fmla="*/ 399 w 563"/>
                  <a:gd name="T55" fmla="*/ 179 h 582"/>
                  <a:gd name="T56" fmla="*/ 326 w 563"/>
                  <a:gd name="T57" fmla="*/ 308 h 582"/>
                  <a:gd name="T58" fmla="*/ 315 w 563"/>
                  <a:gd name="T59" fmla="*/ 381 h 582"/>
                  <a:gd name="T60" fmla="*/ 315 w 563"/>
                  <a:gd name="T61" fmla="*/ 481 h 582"/>
                  <a:gd name="T62" fmla="*/ 321 w 563"/>
                  <a:gd name="T63" fmla="*/ 537 h 582"/>
                  <a:gd name="T64" fmla="*/ 337 w 563"/>
                  <a:gd name="T65" fmla="*/ 565 h 582"/>
                  <a:gd name="T66" fmla="*/ 377 w 563"/>
                  <a:gd name="T67" fmla="*/ 571 h 582"/>
                  <a:gd name="T68" fmla="*/ 394 w 563"/>
                  <a:gd name="T69" fmla="*/ 577 h 582"/>
                  <a:gd name="T70" fmla="*/ 337 w 563"/>
                  <a:gd name="T71" fmla="*/ 582 h 582"/>
                  <a:gd name="T72" fmla="*/ 275 w 563"/>
                  <a:gd name="T73" fmla="*/ 582 h 582"/>
                  <a:gd name="T74" fmla="*/ 236 w 563"/>
                  <a:gd name="T75" fmla="*/ 582 h 582"/>
                  <a:gd name="T76" fmla="*/ 197 w 563"/>
                  <a:gd name="T77" fmla="*/ 582 h 582"/>
                  <a:gd name="T78" fmla="*/ 214 w 563"/>
                  <a:gd name="T79" fmla="*/ 571 h 582"/>
                  <a:gd name="T80" fmla="*/ 242 w 563"/>
                  <a:gd name="T81" fmla="*/ 554 h 582"/>
                  <a:gd name="T82" fmla="*/ 247 w 563"/>
                  <a:gd name="T83" fmla="*/ 504 h 582"/>
                  <a:gd name="T84" fmla="*/ 253 w 563"/>
                  <a:gd name="T85" fmla="*/ 44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3" h="582">
                    <a:moveTo>
                      <a:pt x="253" y="381"/>
                    </a:moveTo>
                    <a:lnTo>
                      <a:pt x="247" y="358"/>
                    </a:lnTo>
                    <a:lnTo>
                      <a:pt x="247" y="341"/>
                    </a:lnTo>
                    <a:lnTo>
                      <a:pt x="242" y="330"/>
                    </a:lnTo>
                    <a:lnTo>
                      <a:pt x="236" y="313"/>
                    </a:lnTo>
                    <a:lnTo>
                      <a:pt x="230" y="302"/>
                    </a:lnTo>
                    <a:lnTo>
                      <a:pt x="225" y="285"/>
                    </a:lnTo>
                    <a:lnTo>
                      <a:pt x="202" y="246"/>
                    </a:lnTo>
                    <a:lnTo>
                      <a:pt x="174" y="201"/>
                    </a:lnTo>
                    <a:lnTo>
                      <a:pt x="140" y="151"/>
                    </a:lnTo>
                    <a:lnTo>
                      <a:pt x="112" y="106"/>
                    </a:lnTo>
                    <a:lnTo>
                      <a:pt x="95" y="78"/>
                    </a:lnTo>
                    <a:lnTo>
                      <a:pt x="78" y="56"/>
                    </a:lnTo>
                    <a:lnTo>
                      <a:pt x="56" y="33"/>
                    </a:lnTo>
                    <a:lnTo>
                      <a:pt x="45" y="22"/>
                    </a:lnTo>
                    <a:lnTo>
                      <a:pt x="28" y="16"/>
                    </a:lnTo>
                    <a:lnTo>
                      <a:pt x="16" y="11"/>
                    </a:lnTo>
                    <a:lnTo>
                      <a:pt x="11" y="11"/>
                    </a:lnTo>
                    <a:lnTo>
                      <a:pt x="5" y="5"/>
                    </a:lnTo>
                    <a:lnTo>
                      <a:pt x="0" y="5"/>
                    </a:lnTo>
                    <a:lnTo>
                      <a:pt x="5" y="0"/>
                    </a:lnTo>
                    <a:lnTo>
                      <a:pt x="11" y="0"/>
                    </a:lnTo>
                    <a:lnTo>
                      <a:pt x="22" y="0"/>
                    </a:lnTo>
                    <a:lnTo>
                      <a:pt x="39" y="0"/>
                    </a:lnTo>
                    <a:lnTo>
                      <a:pt x="56" y="0"/>
                    </a:lnTo>
                    <a:lnTo>
                      <a:pt x="73" y="0"/>
                    </a:lnTo>
                    <a:lnTo>
                      <a:pt x="84" y="0"/>
                    </a:lnTo>
                    <a:lnTo>
                      <a:pt x="90" y="0"/>
                    </a:lnTo>
                    <a:lnTo>
                      <a:pt x="95" y="0"/>
                    </a:lnTo>
                    <a:lnTo>
                      <a:pt x="112" y="0"/>
                    </a:lnTo>
                    <a:lnTo>
                      <a:pt x="129" y="0"/>
                    </a:lnTo>
                    <a:lnTo>
                      <a:pt x="152" y="0"/>
                    </a:lnTo>
                    <a:lnTo>
                      <a:pt x="163" y="0"/>
                    </a:lnTo>
                    <a:lnTo>
                      <a:pt x="163" y="5"/>
                    </a:lnTo>
                    <a:lnTo>
                      <a:pt x="152" y="11"/>
                    </a:lnTo>
                    <a:lnTo>
                      <a:pt x="146" y="16"/>
                    </a:lnTo>
                    <a:lnTo>
                      <a:pt x="140" y="22"/>
                    </a:lnTo>
                    <a:lnTo>
                      <a:pt x="146" y="39"/>
                    </a:lnTo>
                    <a:lnTo>
                      <a:pt x="152" y="56"/>
                    </a:lnTo>
                    <a:lnTo>
                      <a:pt x="163" y="72"/>
                    </a:lnTo>
                    <a:lnTo>
                      <a:pt x="185" y="112"/>
                    </a:lnTo>
                    <a:lnTo>
                      <a:pt x="208" y="151"/>
                    </a:lnTo>
                    <a:lnTo>
                      <a:pt x="236" y="201"/>
                    </a:lnTo>
                    <a:lnTo>
                      <a:pt x="264" y="246"/>
                    </a:lnTo>
                    <a:lnTo>
                      <a:pt x="281" y="280"/>
                    </a:lnTo>
                    <a:lnTo>
                      <a:pt x="298" y="297"/>
                    </a:lnTo>
                    <a:lnTo>
                      <a:pt x="309" y="274"/>
                    </a:lnTo>
                    <a:lnTo>
                      <a:pt x="332" y="229"/>
                    </a:lnTo>
                    <a:lnTo>
                      <a:pt x="360" y="185"/>
                    </a:lnTo>
                    <a:lnTo>
                      <a:pt x="388" y="134"/>
                    </a:lnTo>
                    <a:lnTo>
                      <a:pt x="411" y="95"/>
                    </a:lnTo>
                    <a:lnTo>
                      <a:pt x="428" y="72"/>
                    </a:lnTo>
                    <a:lnTo>
                      <a:pt x="433" y="56"/>
                    </a:lnTo>
                    <a:lnTo>
                      <a:pt x="439" y="44"/>
                    </a:lnTo>
                    <a:lnTo>
                      <a:pt x="439" y="33"/>
                    </a:lnTo>
                    <a:lnTo>
                      <a:pt x="439" y="22"/>
                    </a:lnTo>
                    <a:lnTo>
                      <a:pt x="433" y="16"/>
                    </a:lnTo>
                    <a:lnTo>
                      <a:pt x="428" y="11"/>
                    </a:lnTo>
                    <a:lnTo>
                      <a:pt x="416" y="5"/>
                    </a:lnTo>
                    <a:lnTo>
                      <a:pt x="416" y="0"/>
                    </a:lnTo>
                    <a:lnTo>
                      <a:pt x="428" y="0"/>
                    </a:lnTo>
                    <a:lnTo>
                      <a:pt x="444" y="0"/>
                    </a:lnTo>
                    <a:lnTo>
                      <a:pt x="456" y="0"/>
                    </a:lnTo>
                    <a:lnTo>
                      <a:pt x="473" y="0"/>
                    </a:lnTo>
                    <a:lnTo>
                      <a:pt x="478" y="0"/>
                    </a:lnTo>
                    <a:lnTo>
                      <a:pt x="484" y="0"/>
                    </a:lnTo>
                    <a:lnTo>
                      <a:pt x="495" y="0"/>
                    </a:lnTo>
                    <a:lnTo>
                      <a:pt x="512" y="0"/>
                    </a:lnTo>
                    <a:lnTo>
                      <a:pt x="529" y="0"/>
                    </a:lnTo>
                    <a:lnTo>
                      <a:pt x="540" y="0"/>
                    </a:lnTo>
                    <a:lnTo>
                      <a:pt x="551" y="0"/>
                    </a:lnTo>
                    <a:lnTo>
                      <a:pt x="563" y="0"/>
                    </a:lnTo>
                    <a:lnTo>
                      <a:pt x="563" y="5"/>
                    </a:lnTo>
                    <a:lnTo>
                      <a:pt x="551" y="11"/>
                    </a:lnTo>
                    <a:lnTo>
                      <a:pt x="540" y="11"/>
                    </a:lnTo>
                    <a:lnTo>
                      <a:pt x="529" y="11"/>
                    </a:lnTo>
                    <a:lnTo>
                      <a:pt x="518" y="22"/>
                    </a:lnTo>
                    <a:lnTo>
                      <a:pt x="506" y="28"/>
                    </a:lnTo>
                    <a:lnTo>
                      <a:pt x="495" y="33"/>
                    </a:lnTo>
                    <a:lnTo>
                      <a:pt x="489" y="44"/>
                    </a:lnTo>
                    <a:lnTo>
                      <a:pt x="478" y="61"/>
                    </a:lnTo>
                    <a:lnTo>
                      <a:pt x="456" y="84"/>
                    </a:lnTo>
                    <a:lnTo>
                      <a:pt x="428" y="129"/>
                    </a:lnTo>
                    <a:lnTo>
                      <a:pt x="399" y="179"/>
                    </a:lnTo>
                    <a:lnTo>
                      <a:pt x="366" y="235"/>
                    </a:lnTo>
                    <a:lnTo>
                      <a:pt x="343" y="280"/>
                    </a:lnTo>
                    <a:lnTo>
                      <a:pt x="326" y="308"/>
                    </a:lnTo>
                    <a:lnTo>
                      <a:pt x="321" y="330"/>
                    </a:lnTo>
                    <a:lnTo>
                      <a:pt x="315" y="358"/>
                    </a:lnTo>
                    <a:lnTo>
                      <a:pt x="315" y="381"/>
                    </a:lnTo>
                    <a:lnTo>
                      <a:pt x="315" y="448"/>
                    </a:lnTo>
                    <a:lnTo>
                      <a:pt x="315" y="465"/>
                    </a:lnTo>
                    <a:lnTo>
                      <a:pt x="315" y="481"/>
                    </a:lnTo>
                    <a:lnTo>
                      <a:pt x="315" y="504"/>
                    </a:lnTo>
                    <a:lnTo>
                      <a:pt x="321" y="526"/>
                    </a:lnTo>
                    <a:lnTo>
                      <a:pt x="321" y="537"/>
                    </a:lnTo>
                    <a:lnTo>
                      <a:pt x="321" y="549"/>
                    </a:lnTo>
                    <a:lnTo>
                      <a:pt x="332" y="560"/>
                    </a:lnTo>
                    <a:lnTo>
                      <a:pt x="337" y="565"/>
                    </a:lnTo>
                    <a:lnTo>
                      <a:pt x="349" y="571"/>
                    </a:lnTo>
                    <a:lnTo>
                      <a:pt x="360" y="571"/>
                    </a:lnTo>
                    <a:lnTo>
                      <a:pt x="377" y="571"/>
                    </a:lnTo>
                    <a:lnTo>
                      <a:pt x="382" y="571"/>
                    </a:lnTo>
                    <a:lnTo>
                      <a:pt x="388" y="577"/>
                    </a:lnTo>
                    <a:lnTo>
                      <a:pt x="394" y="577"/>
                    </a:lnTo>
                    <a:lnTo>
                      <a:pt x="388" y="582"/>
                    </a:lnTo>
                    <a:lnTo>
                      <a:pt x="377" y="582"/>
                    </a:lnTo>
                    <a:lnTo>
                      <a:pt x="337" y="582"/>
                    </a:lnTo>
                    <a:lnTo>
                      <a:pt x="298" y="582"/>
                    </a:lnTo>
                    <a:lnTo>
                      <a:pt x="281" y="582"/>
                    </a:lnTo>
                    <a:lnTo>
                      <a:pt x="275" y="582"/>
                    </a:lnTo>
                    <a:lnTo>
                      <a:pt x="264" y="582"/>
                    </a:lnTo>
                    <a:lnTo>
                      <a:pt x="253" y="582"/>
                    </a:lnTo>
                    <a:lnTo>
                      <a:pt x="236" y="582"/>
                    </a:lnTo>
                    <a:lnTo>
                      <a:pt x="219" y="582"/>
                    </a:lnTo>
                    <a:lnTo>
                      <a:pt x="208" y="582"/>
                    </a:lnTo>
                    <a:lnTo>
                      <a:pt x="197" y="582"/>
                    </a:lnTo>
                    <a:lnTo>
                      <a:pt x="197" y="577"/>
                    </a:lnTo>
                    <a:lnTo>
                      <a:pt x="202" y="571"/>
                    </a:lnTo>
                    <a:lnTo>
                      <a:pt x="214" y="571"/>
                    </a:lnTo>
                    <a:lnTo>
                      <a:pt x="225" y="571"/>
                    </a:lnTo>
                    <a:lnTo>
                      <a:pt x="236" y="565"/>
                    </a:lnTo>
                    <a:lnTo>
                      <a:pt x="242" y="554"/>
                    </a:lnTo>
                    <a:lnTo>
                      <a:pt x="247" y="543"/>
                    </a:lnTo>
                    <a:lnTo>
                      <a:pt x="247" y="526"/>
                    </a:lnTo>
                    <a:lnTo>
                      <a:pt x="247" y="504"/>
                    </a:lnTo>
                    <a:lnTo>
                      <a:pt x="253" y="481"/>
                    </a:lnTo>
                    <a:lnTo>
                      <a:pt x="253" y="465"/>
                    </a:lnTo>
                    <a:lnTo>
                      <a:pt x="253" y="448"/>
                    </a:lnTo>
                    <a:lnTo>
                      <a:pt x="253" y="3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385"/>
              <p:cNvSpPr>
                <a:spLocks/>
              </p:cNvSpPr>
              <p:nvPr/>
            </p:nvSpPr>
            <p:spPr bwMode="auto">
              <a:xfrm>
                <a:off x="7899" y="10682"/>
                <a:ext cx="378" cy="443"/>
              </a:xfrm>
              <a:custGeom>
                <a:avLst/>
                <a:gdLst>
                  <a:gd name="T0" fmla="*/ 68 w 378"/>
                  <a:gd name="T1" fmla="*/ 286 h 443"/>
                  <a:gd name="T2" fmla="*/ 68 w 378"/>
                  <a:gd name="T3" fmla="*/ 235 h 443"/>
                  <a:gd name="T4" fmla="*/ 79 w 378"/>
                  <a:gd name="T5" fmla="*/ 179 h 443"/>
                  <a:gd name="T6" fmla="*/ 91 w 378"/>
                  <a:gd name="T7" fmla="*/ 129 h 443"/>
                  <a:gd name="T8" fmla="*/ 119 w 378"/>
                  <a:gd name="T9" fmla="*/ 78 h 443"/>
                  <a:gd name="T10" fmla="*/ 158 w 378"/>
                  <a:gd name="T11" fmla="*/ 45 h 443"/>
                  <a:gd name="T12" fmla="*/ 209 w 378"/>
                  <a:gd name="T13" fmla="*/ 34 h 443"/>
                  <a:gd name="T14" fmla="*/ 237 w 378"/>
                  <a:gd name="T15" fmla="*/ 39 h 443"/>
                  <a:gd name="T16" fmla="*/ 260 w 378"/>
                  <a:gd name="T17" fmla="*/ 50 h 443"/>
                  <a:gd name="T18" fmla="*/ 288 w 378"/>
                  <a:gd name="T19" fmla="*/ 73 h 443"/>
                  <a:gd name="T20" fmla="*/ 305 w 378"/>
                  <a:gd name="T21" fmla="*/ 112 h 443"/>
                  <a:gd name="T22" fmla="*/ 310 w 378"/>
                  <a:gd name="T23" fmla="*/ 162 h 443"/>
                  <a:gd name="T24" fmla="*/ 310 w 378"/>
                  <a:gd name="T25" fmla="*/ 196 h 443"/>
                  <a:gd name="T26" fmla="*/ 305 w 378"/>
                  <a:gd name="T27" fmla="*/ 235 h 443"/>
                  <a:gd name="T28" fmla="*/ 293 w 378"/>
                  <a:gd name="T29" fmla="*/ 286 h 443"/>
                  <a:gd name="T30" fmla="*/ 271 w 378"/>
                  <a:gd name="T31" fmla="*/ 330 h 443"/>
                  <a:gd name="T32" fmla="*/ 248 w 378"/>
                  <a:gd name="T33" fmla="*/ 370 h 443"/>
                  <a:gd name="T34" fmla="*/ 209 w 378"/>
                  <a:gd name="T35" fmla="*/ 398 h 443"/>
                  <a:gd name="T36" fmla="*/ 164 w 378"/>
                  <a:gd name="T37" fmla="*/ 409 h 443"/>
                  <a:gd name="T38" fmla="*/ 124 w 378"/>
                  <a:gd name="T39" fmla="*/ 398 h 443"/>
                  <a:gd name="T40" fmla="*/ 91 w 378"/>
                  <a:gd name="T41" fmla="*/ 370 h 443"/>
                  <a:gd name="T42" fmla="*/ 74 w 378"/>
                  <a:gd name="T43" fmla="*/ 330 h 443"/>
                  <a:gd name="T44" fmla="*/ 68 w 378"/>
                  <a:gd name="T45" fmla="*/ 286 h 443"/>
                  <a:gd name="T46" fmla="*/ 0 w 378"/>
                  <a:gd name="T47" fmla="*/ 291 h 443"/>
                  <a:gd name="T48" fmla="*/ 6 w 378"/>
                  <a:gd name="T49" fmla="*/ 347 h 443"/>
                  <a:gd name="T50" fmla="*/ 23 w 378"/>
                  <a:gd name="T51" fmla="*/ 392 h 443"/>
                  <a:gd name="T52" fmla="*/ 51 w 378"/>
                  <a:gd name="T53" fmla="*/ 420 h 443"/>
                  <a:gd name="T54" fmla="*/ 91 w 378"/>
                  <a:gd name="T55" fmla="*/ 437 h 443"/>
                  <a:gd name="T56" fmla="*/ 130 w 378"/>
                  <a:gd name="T57" fmla="*/ 443 h 443"/>
                  <a:gd name="T58" fmla="*/ 186 w 378"/>
                  <a:gd name="T59" fmla="*/ 431 h 443"/>
                  <a:gd name="T60" fmla="*/ 243 w 378"/>
                  <a:gd name="T61" fmla="*/ 409 h 443"/>
                  <a:gd name="T62" fmla="*/ 293 w 378"/>
                  <a:gd name="T63" fmla="*/ 370 h 443"/>
                  <a:gd name="T64" fmla="*/ 327 w 378"/>
                  <a:gd name="T65" fmla="*/ 330 h 443"/>
                  <a:gd name="T66" fmla="*/ 350 w 378"/>
                  <a:gd name="T67" fmla="*/ 286 h 443"/>
                  <a:gd name="T68" fmla="*/ 372 w 378"/>
                  <a:gd name="T69" fmla="*/ 230 h 443"/>
                  <a:gd name="T70" fmla="*/ 378 w 378"/>
                  <a:gd name="T71" fmla="*/ 157 h 443"/>
                  <a:gd name="T72" fmla="*/ 372 w 378"/>
                  <a:gd name="T73" fmla="*/ 112 h 443"/>
                  <a:gd name="T74" fmla="*/ 361 w 378"/>
                  <a:gd name="T75" fmla="*/ 67 h 443"/>
                  <a:gd name="T76" fmla="*/ 338 w 378"/>
                  <a:gd name="T77" fmla="*/ 34 h 443"/>
                  <a:gd name="T78" fmla="*/ 299 w 378"/>
                  <a:gd name="T79" fmla="*/ 11 h 443"/>
                  <a:gd name="T80" fmla="*/ 248 w 378"/>
                  <a:gd name="T81" fmla="*/ 0 h 443"/>
                  <a:gd name="T82" fmla="*/ 203 w 378"/>
                  <a:gd name="T83" fmla="*/ 6 h 443"/>
                  <a:gd name="T84" fmla="*/ 153 w 378"/>
                  <a:gd name="T85" fmla="*/ 22 h 443"/>
                  <a:gd name="T86" fmla="*/ 96 w 378"/>
                  <a:gd name="T87" fmla="*/ 56 h 443"/>
                  <a:gd name="T88" fmla="*/ 57 w 378"/>
                  <a:gd name="T89" fmla="*/ 95 h 443"/>
                  <a:gd name="T90" fmla="*/ 29 w 378"/>
                  <a:gd name="T91" fmla="*/ 146 h 443"/>
                  <a:gd name="T92" fmla="*/ 6 w 378"/>
                  <a:gd name="T93" fmla="*/ 207 h 443"/>
                  <a:gd name="T94" fmla="*/ 0 w 378"/>
                  <a:gd name="T95" fmla="*/ 291 h 443"/>
                  <a:gd name="T96" fmla="*/ 68 w 378"/>
                  <a:gd name="T97" fmla="*/ 28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8" h="443">
                    <a:moveTo>
                      <a:pt x="68" y="286"/>
                    </a:moveTo>
                    <a:lnTo>
                      <a:pt x="68" y="235"/>
                    </a:lnTo>
                    <a:lnTo>
                      <a:pt x="79" y="179"/>
                    </a:lnTo>
                    <a:lnTo>
                      <a:pt x="91" y="129"/>
                    </a:lnTo>
                    <a:lnTo>
                      <a:pt x="119" y="78"/>
                    </a:lnTo>
                    <a:lnTo>
                      <a:pt x="158" y="45"/>
                    </a:lnTo>
                    <a:lnTo>
                      <a:pt x="209" y="34"/>
                    </a:lnTo>
                    <a:lnTo>
                      <a:pt x="237" y="39"/>
                    </a:lnTo>
                    <a:lnTo>
                      <a:pt x="260" y="50"/>
                    </a:lnTo>
                    <a:lnTo>
                      <a:pt x="288" y="73"/>
                    </a:lnTo>
                    <a:lnTo>
                      <a:pt x="305" y="112"/>
                    </a:lnTo>
                    <a:lnTo>
                      <a:pt x="310" y="162"/>
                    </a:lnTo>
                    <a:lnTo>
                      <a:pt x="310" y="196"/>
                    </a:lnTo>
                    <a:lnTo>
                      <a:pt x="305" y="235"/>
                    </a:lnTo>
                    <a:lnTo>
                      <a:pt x="293" y="286"/>
                    </a:lnTo>
                    <a:lnTo>
                      <a:pt x="271" y="330"/>
                    </a:lnTo>
                    <a:lnTo>
                      <a:pt x="248" y="370"/>
                    </a:lnTo>
                    <a:lnTo>
                      <a:pt x="209" y="398"/>
                    </a:lnTo>
                    <a:lnTo>
                      <a:pt x="164" y="409"/>
                    </a:lnTo>
                    <a:lnTo>
                      <a:pt x="124" y="398"/>
                    </a:lnTo>
                    <a:lnTo>
                      <a:pt x="91" y="370"/>
                    </a:lnTo>
                    <a:lnTo>
                      <a:pt x="74" y="330"/>
                    </a:lnTo>
                    <a:lnTo>
                      <a:pt x="68" y="286"/>
                    </a:lnTo>
                    <a:lnTo>
                      <a:pt x="0" y="291"/>
                    </a:lnTo>
                    <a:lnTo>
                      <a:pt x="6" y="347"/>
                    </a:lnTo>
                    <a:lnTo>
                      <a:pt x="23" y="392"/>
                    </a:lnTo>
                    <a:lnTo>
                      <a:pt x="51" y="420"/>
                    </a:lnTo>
                    <a:lnTo>
                      <a:pt x="91" y="437"/>
                    </a:lnTo>
                    <a:lnTo>
                      <a:pt x="130" y="443"/>
                    </a:lnTo>
                    <a:lnTo>
                      <a:pt x="186" y="431"/>
                    </a:lnTo>
                    <a:lnTo>
                      <a:pt x="243" y="409"/>
                    </a:lnTo>
                    <a:lnTo>
                      <a:pt x="293" y="370"/>
                    </a:lnTo>
                    <a:lnTo>
                      <a:pt x="327" y="330"/>
                    </a:lnTo>
                    <a:lnTo>
                      <a:pt x="350" y="286"/>
                    </a:lnTo>
                    <a:lnTo>
                      <a:pt x="372" y="230"/>
                    </a:lnTo>
                    <a:lnTo>
                      <a:pt x="378" y="157"/>
                    </a:lnTo>
                    <a:lnTo>
                      <a:pt x="372" y="112"/>
                    </a:lnTo>
                    <a:lnTo>
                      <a:pt x="361" y="67"/>
                    </a:lnTo>
                    <a:lnTo>
                      <a:pt x="338" y="34"/>
                    </a:lnTo>
                    <a:lnTo>
                      <a:pt x="299" y="11"/>
                    </a:lnTo>
                    <a:lnTo>
                      <a:pt x="248" y="0"/>
                    </a:lnTo>
                    <a:lnTo>
                      <a:pt x="203" y="6"/>
                    </a:lnTo>
                    <a:lnTo>
                      <a:pt x="153" y="22"/>
                    </a:lnTo>
                    <a:lnTo>
                      <a:pt x="96" y="56"/>
                    </a:lnTo>
                    <a:lnTo>
                      <a:pt x="57" y="95"/>
                    </a:lnTo>
                    <a:lnTo>
                      <a:pt x="29" y="146"/>
                    </a:lnTo>
                    <a:lnTo>
                      <a:pt x="6" y="207"/>
                    </a:lnTo>
                    <a:lnTo>
                      <a:pt x="0" y="291"/>
                    </a:lnTo>
                    <a:lnTo>
                      <a:pt x="68" y="28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386"/>
              <p:cNvSpPr>
                <a:spLocks/>
              </p:cNvSpPr>
              <p:nvPr/>
            </p:nvSpPr>
            <p:spPr bwMode="auto">
              <a:xfrm>
                <a:off x="8294" y="10374"/>
                <a:ext cx="411" cy="975"/>
              </a:xfrm>
              <a:custGeom>
                <a:avLst/>
                <a:gdLst>
                  <a:gd name="T0" fmla="*/ 11 w 411"/>
                  <a:gd name="T1" fmla="*/ 902 h 975"/>
                  <a:gd name="T2" fmla="*/ 22 w 411"/>
                  <a:gd name="T3" fmla="*/ 902 h 975"/>
                  <a:gd name="T4" fmla="*/ 22 w 411"/>
                  <a:gd name="T5" fmla="*/ 907 h 975"/>
                  <a:gd name="T6" fmla="*/ 33 w 411"/>
                  <a:gd name="T7" fmla="*/ 913 h 975"/>
                  <a:gd name="T8" fmla="*/ 45 w 411"/>
                  <a:gd name="T9" fmla="*/ 919 h 975"/>
                  <a:gd name="T10" fmla="*/ 62 w 411"/>
                  <a:gd name="T11" fmla="*/ 924 h 975"/>
                  <a:gd name="T12" fmla="*/ 78 w 411"/>
                  <a:gd name="T13" fmla="*/ 919 h 975"/>
                  <a:gd name="T14" fmla="*/ 95 w 411"/>
                  <a:gd name="T15" fmla="*/ 902 h 975"/>
                  <a:gd name="T16" fmla="*/ 107 w 411"/>
                  <a:gd name="T17" fmla="*/ 874 h 975"/>
                  <a:gd name="T18" fmla="*/ 118 w 411"/>
                  <a:gd name="T19" fmla="*/ 823 h 975"/>
                  <a:gd name="T20" fmla="*/ 129 w 411"/>
                  <a:gd name="T21" fmla="*/ 756 h 975"/>
                  <a:gd name="T22" fmla="*/ 140 w 411"/>
                  <a:gd name="T23" fmla="*/ 666 h 975"/>
                  <a:gd name="T24" fmla="*/ 152 w 411"/>
                  <a:gd name="T25" fmla="*/ 571 h 975"/>
                  <a:gd name="T26" fmla="*/ 163 w 411"/>
                  <a:gd name="T27" fmla="*/ 476 h 975"/>
                  <a:gd name="T28" fmla="*/ 174 w 411"/>
                  <a:gd name="T29" fmla="*/ 392 h 975"/>
                  <a:gd name="T30" fmla="*/ 146 w 411"/>
                  <a:gd name="T31" fmla="*/ 392 h 975"/>
                  <a:gd name="T32" fmla="*/ 124 w 411"/>
                  <a:gd name="T33" fmla="*/ 392 h 975"/>
                  <a:gd name="T34" fmla="*/ 101 w 411"/>
                  <a:gd name="T35" fmla="*/ 392 h 975"/>
                  <a:gd name="T36" fmla="*/ 101 w 411"/>
                  <a:gd name="T37" fmla="*/ 375 h 975"/>
                  <a:gd name="T38" fmla="*/ 129 w 411"/>
                  <a:gd name="T39" fmla="*/ 370 h 975"/>
                  <a:gd name="T40" fmla="*/ 152 w 411"/>
                  <a:gd name="T41" fmla="*/ 358 h 975"/>
                  <a:gd name="T42" fmla="*/ 180 w 411"/>
                  <a:gd name="T43" fmla="*/ 347 h 975"/>
                  <a:gd name="T44" fmla="*/ 191 w 411"/>
                  <a:gd name="T45" fmla="*/ 241 h 975"/>
                  <a:gd name="T46" fmla="*/ 208 w 411"/>
                  <a:gd name="T47" fmla="*/ 168 h 975"/>
                  <a:gd name="T48" fmla="*/ 231 w 411"/>
                  <a:gd name="T49" fmla="*/ 123 h 975"/>
                  <a:gd name="T50" fmla="*/ 264 w 411"/>
                  <a:gd name="T51" fmla="*/ 78 h 975"/>
                  <a:gd name="T52" fmla="*/ 304 w 411"/>
                  <a:gd name="T53" fmla="*/ 45 h 975"/>
                  <a:gd name="T54" fmla="*/ 326 w 411"/>
                  <a:gd name="T55" fmla="*/ 22 h 975"/>
                  <a:gd name="T56" fmla="*/ 349 w 411"/>
                  <a:gd name="T57" fmla="*/ 5 h 975"/>
                  <a:gd name="T58" fmla="*/ 360 w 411"/>
                  <a:gd name="T59" fmla="*/ 0 h 975"/>
                  <a:gd name="T60" fmla="*/ 377 w 411"/>
                  <a:gd name="T61" fmla="*/ 0 h 975"/>
                  <a:gd name="T62" fmla="*/ 388 w 411"/>
                  <a:gd name="T63" fmla="*/ 0 h 975"/>
                  <a:gd name="T64" fmla="*/ 399 w 411"/>
                  <a:gd name="T65" fmla="*/ 5 h 975"/>
                  <a:gd name="T66" fmla="*/ 411 w 411"/>
                  <a:gd name="T67" fmla="*/ 11 h 975"/>
                  <a:gd name="T68" fmla="*/ 394 w 411"/>
                  <a:gd name="T69" fmla="*/ 95 h 975"/>
                  <a:gd name="T70" fmla="*/ 383 w 411"/>
                  <a:gd name="T71" fmla="*/ 95 h 975"/>
                  <a:gd name="T72" fmla="*/ 371 w 411"/>
                  <a:gd name="T73" fmla="*/ 78 h 975"/>
                  <a:gd name="T74" fmla="*/ 354 w 411"/>
                  <a:gd name="T75" fmla="*/ 73 h 975"/>
                  <a:gd name="T76" fmla="*/ 338 w 411"/>
                  <a:gd name="T77" fmla="*/ 73 h 975"/>
                  <a:gd name="T78" fmla="*/ 321 w 411"/>
                  <a:gd name="T79" fmla="*/ 73 h 975"/>
                  <a:gd name="T80" fmla="*/ 304 w 411"/>
                  <a:gd name="T81" fmla="*/ 89 h 975"/>
                  <a:gd name="T82" fmla="*/ 287 w 411"/>
                  <a:gd name="T83" fmla="*/ 117 h 975"/>
                  <a:gd name="T84" fmla="*/ 276 w 411"/>
                  <a:gd name="T85" fmla="*/ 168 h 975"/>
                  <a:gd name="T86" fmla="*/ 259 w 411"/>
                  <a:gd name="T87" fmla="*/ 246 h 975"/>
                  <a:gd name="T88" fmla="*/ 242 w 411"/>
                  <a:gd name="T89" fmla="*/ 353 h 975"/>
                  <a:gd name="T90" fmla="*/ 281 w 411"/>
                  <a:gd name="T91" fmla="*/ 353 h 975"/>
                  <a:gd name="T92" fmla="*/ 298 w 411"/>
                  <a:gd name="T93" fmla="*/ 353 h 975"/>
                  <a:gd name="T94" fmla="*/ 321 w 411"/>
                  <a:gd name="T95" fmla="*/ 347 h 975"/>
                  <a:gd name="T96" fmla="*/ 332 w 411"/>
                  <a:gd name="T97" fmla="*/ 347 h 975"/>
                  <a:gd name="T98" fmla="*/ 349 w 411"/>
                  <a:gd name="T99" fmla="*/ 347 h 975"/>
                  <a:gd name="T100" fmla="*/ 354 w 411"/>
                  <a:gd name="T101" fmla="*/ 342 h 975"/>
                  <a:gd name="T102" fmla="*/ 360 w 411"/>
                  <a:gd name="T103" fmla="*/ 347 h 975"/>
                  <a:gd name="T104" fmla="*/ 349 w 411"/>
                  <a:gd name="T105" fmla="*/ 392 h 975"/>
                  <a:gd name="T106" fmla="*/ 236 w 411"/>
                  <a:gd name="T107" fmla="*/ 392 h 975"/>
                  <a:gd name="T108" fmla="*/ 214 w 411"/>
                  <a:gd name="T109" fmla="*/ 543 h 975"/>
                  <a:gd name="T110" fmla="*/ 191 w 411"/>
                  <a:gd name="T111" fmla="*/ 678 h 975"/>
                  <a:gd name="T112" fmla="*/ 169 w 411"/>
                  <a:gd name="T113" fmla="*/ 784 h 975"/>
                  <a:gd name="T114" fmla="*/ 135 w 411"/>
                  <a:gd name="T115" fmla="*/ 874 h 975"/>
                  <a:gd name="T116" fmla="*/ 95 w 411"/>
                  <a:gd name="T117" fmla="*/ 935 h 975"/>
                  <a:gd name="T118" fmla="*/ 62 w 411"/>
                  <a:gd name="T119" fmla="*/ 958 h 975"/>
                  <a:gd name="T120" fmla="*/ 28 w 411"/>
                  <a:gd name="T121" fmla="*/ 969 h 975"/>
                  <a:gd name="T122" fmla="*/ 0 w 411"/>
                  <a:gd name="T123" fmla="*/ 975 h 975"/>
                  <a:gd name="T124" fmla="*/ 11 w 411"/>
                  <a:gd name="T125" fmla="*/ 902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1" h="975">
                    <a:moveTo>
                      <a:pt x="11" y="902"/>
                    </a:moveTo>
                    <a:lnTo>
                      <a:pt x="22" y="902"/>
                    </a:lnTo>
                    <a:lnTo>
                      <a:pt x="22" y="907"/>
                    </a:lnTo>
                    <a:lnTo>
                      <a:pt x="33" y="913"/>
                    </a:lnTo>
                    <a:lnTo>
                      <a:pt x="45" y="919"/>
                    </a:lnTo>
                    <a:lnTo>
                      <a:pt x="62" y="924"/>
                    </a:lnTo>
                    <a:lnTo>
                      <a:pt x="78" y="919"/>
                    </a:lnTo>
                    <a:lnTo>
                      <a:pt x="95" y="902"/>
                    </a:lnTo>
                    <a:lnTo>
                      <a:pt x="107" y="874"/>
                    </a:lnTo>
                    <a:lnTo>
                      <a:pt x="118" y="823"/>
                    </a:lnTo>
                    <a:lnTo>
                      <a:pt x="129" y="756"/>
                    </a:lnTo>
                    <a:lnTo>
                      <a:pt x="140" y="666"/>
                    </a:lnTo>
                    <a:lnTo>
                      <a:pt x="152" y="571"/>
                    </a:lnTo>
                    <a:lnTo>
                      <a:pt x="163" y="476"/>
                    </a:lnTo>
                    <a:lnTo>
                      <a:pt x="174" y="392"/>
                    </a:lnTo>
                    <a:lnTo>
                      <a:pt x="146" y="392"/>
                    </a:lnTo>
                    <a:lnTo>
                      <a:pt x="124" y="392"/>
                    </a:lnTo>
                    <a:lnTo>
                      <a:pt x="101" y="392"/>
                    </a:lnTo>
                    <a:lnTo>
                      <a:pt x="101" y="375"/>
                    </a:lnTo>
                    <a:lnTo>
                      <a:pt x="129" y="370"/>
                    </a:lnTo>
                    <a:lnTo>
                      <a:pt x="152" y="358"/>
                    </a:lnTo>
                    <a:lnTo>
                      <a:pt x="180" y="347"/>
                    </a:lnTo>
                    <a:lnTo>
                      <a:pt x="191" y="241"/>
                    </a:lnTo>
                    <a:lnTo>
                      <a:pt x="208" y="168"/>
                    </a:lnTo>
                    <a:lnTo>
                      <a:pt x="231" y="123"/>
                    </a:lnTo>
                    <a:lnTo>
                      <a:pt x="264" y="78"/>
                    </a:lnTo>
                    <a:lnTo>
                      <a:pt x="304" y="45"/>
                    </a:lnTo>
                    <a:lnTo>
                      <a:pt x="326" y="22"/>
                    </a:lnTo>
                    <a:lnTo>
                      <a:pt x="349" y="5"/>
                    </a:lnTo>
                    <a:lnTo>
                      <a:pt x="360" y="0"/>
                    </a:lnTo>
                    <a:lnTo>
                      <a:pt x="377" y="0"/>
                    </a:lnTo>
                    <a:lnTo>
                      <a:pt x="388" y="0"/>
                    </a:lnTo>
                    <a:lnTo>
                      <a:pt x="399" y="5"/>
                    </a:lnTo>
                    <a:lnTo>
                      <a:pt x="411" y="11"/>
                    </a:lnTo>
                    <a:lnTo>
                      <a:pt x="394" y="95"/>
                    </a:lnTo>
                    <a:lnTo>
                      <a:pt x="383" y="95"/>
                    </a:lnTo>
                    <a:lnTo>
                      <a:pt x="371" y="78"/>
                    </a:lnTo>
                    <a:lnTo>
                      <a:pt x="354" y="73"/>
                    </a:lnTo>
                    <a:lnTo>
                      <a:pt x="338" y="73"/>
                    </a:lnTo>
                    <a:lnTo>
                      <a:pt x="321" y="73"/>
                    </a:lnTo>
                    <a:lnTo>
                      <a:pt x="304" y="89"/>
                    </a:lnTo>
                    <a:lnTo>
                      <a:pt x="287" y="117"/>
                    </a:lnTo>
                    <a:lnTo>
                      <a:pt x="276" y="168"/>
                    </a:lnTo>
                    <a:lnTo>
                      <a:pt x="259" y="246"/>
                    </a:lnTo>
                    <a:lnTo>
                      <a:pt x="242" y="353"/>
                    </a:lnTo>
                    <a:lnTo>
                      <a:pt x="281" y="353"/>
                    </a:lnTo>
                    <a:lnTo>
                      <a:pt x="298" y="353"/>
                    </a:lnTo>
                    <a:lnTo>
                      <a:pt x="321" y="347"/>
                    </a:lnTo>
                    <a:lnTo>
                      <a:pt x="332" y="347"/>
                    </a:lnTo>
                    <a:lnTo>
                      <a:pt x="349" y="347"/>
                    </a:lnTo>
                    <a:lnTo>
                      <a:pt x="354" y="342"/>
                    </a:lnTo>
                    <a:lnTo>
                      <a:pt x="360" y="347"/>
                    </a:lnTo>
                    <a:lnTo>
                      <a:pt x="349" y="392"/>
                    </a:lnTo>
                    <a:lnTo>
                      <a:pt x="236" y="392"/>
                    </a:lnTo>
                    <a:lnTo>
                      <a:pt x="214" y="543"/>
                    </a:lnTo>
                    <a:lnTo>
                      <a:pt x="191" y="678"/>
                    </a:lnTo>
                    <a:lnTo>
                      <a:pt x="169" y="784"/>
                    </a:lnTo>
                    <a:lnTo>
                      <a:pt x="135" y="874"/>
                    </a:lnTo>
                    <a:lnTo>
                      <a:pt x="95" y="935"/>
                    </a:lnTo>
                    <a:lnTo>
                      <a:pt x="62" y="958"/>
                    </a:lnTo>
                    <a:lnTo>
                      <a:pt x="28" y="969"/>
                    </a:lnTo>
                    <a:lnTo>
                      <a:pt x="0" y="975"/>
                    </a:lnTo>
                    <a:lnTo>
                      <a:pt x="11" y="90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387"/>
              <p:cNvSpPr>
                <a:spLocks/>
              </p:cNvSpPr>
              <p:nvPr/>
            </p:nvSpPr>
            <p:spPr bwMode="auto">
              <a:xfrm>
                <a:off x="1686" y="11418"/>
                <a:ext cx="344" cy="594"/>
              </a:xfrm>
              <a:custGeom>
                <a:avLst/>
                <a:gdLst>
                  <a:gd name="T0" fmla="*/ 68 w 344"/>
                  <a:gd name="T1" fmla="*/ 107 h 594"/>
                  <a:gd name="T2" fmla="*/ 62 w 344"/>
                  <a:gd name="T3" fmla="*/ 45 h 594"/>
                  <a:gd name="T4" fmla="*/ 34 w 344"/>
                  <a:gd name="T5" fmla="*/ 17 h 594"/>
                  <a:gd name="T6" fmla="*/ 6 w 344"/>
                  <a:gd name="T7" fmla="*/ 17 h 594"/>
                  <a:gd name="T8" fmla="*/ 12 w 344"/>
                  <a:gd name="T9" fmla="*/ 6 h 594"/>
                  <a:gd name="T10" fmla="*/ 68 w 344"/>
                  <a:gd name="T11" fmla="*/ 6 h 594"/>
                  <a:gd name="T12" fmla="*/ 102 w 344"/>
                  <a:gd name="T13" fmla="*/ 6 h 594"/>
                  <a:gd name="T14" fmla="*/ 209 w 344"/>
                  <a:gd name="T15" fmla="*/ 6 h 594"/>
                  <a:gd name="T16" fmla="*/ 299 w 344"/>
                  <a:gd name="T17" fmla="*/ 6 h 594"/>
                  <a:gd name="T18" fmla="*/ 321 w 344"/>
                  <a:gd name="T19" fmla="*/ 0 h 594"/>
                  <a:gd name="T20" fmla="*/ 327 w 344"/>
                  <a:gd name="T21" fmla="*/ 11 h 594"/>
                  <a:gd name="T22" fmla="*/ 321 w 344"/>
                  <a:gd name="T23" fmla="*/ 50 h 594"/>
                  <a:gd name="T24" fmla="*/ 316 w 344"/>
                  <a:gd name="T25" fmla="*/ 90 h 594"/>
                  <a:gd name="T26" fmla="*/ 305 w 344"/>
                  <a:gd name="T27" fmla="*/ 101 h 594"/>
                  <a:gd name="T28" fmla="*/ 305 w 344"/>
                  <a:gd name="T29" fmla="*/ 73 h 594"/>
                  <a:gd name="T30" fmla="*/ 288 w 344"/>
                  <a:gd name="T31" fmla="*/ 50 h 594"/>
                  <a:gd name="T32" fmla="*/ 243 w 344"/>
                  <a:gd name="T33" fmla="*/ 39 h 594"/>
                  <a:gd name="T34" fmla="*/ 158 w 344"/>
                  <a:gd name="T35" fmla="*/ 34 h 594"/>
                  <a:gd name="T36" fmla="*/ 136 w 344"/>
                  <a:gd name="T37" fmla="*/ 258 h 594"/>
                  <a:gd name="T38" fmla="*/ 198 w 344"/>
                  <a:gd name="T39" fmla="*/ 263 h 594"/>
                  <a:gd name="T40" fmla="*/ 276 w 344"/>
                  <a:gd name="T41" fmla="*/ 258 h 594"/>
                  <a:gd name="T42" fmla="*/ 305 w 344"/>
                  <a:gd name="T43" fmla="*/ 247 h 594"/>
                  <a:gd name="T44" fmla="*/ 310 w 344"/>
                  <a:gd name="T45" fmla="*/ 252 h 594"/>
                  <a:gd name="T46" fmla="*/ 305 w 344"/>
                  <a:gd name="T47" fmla="*/ 303 h 594"/>
                  <a:gd name="T48" fmla="*/ 305 w 344"/>
                  <a:gd name="T49" fmla="*/ 342 h 594"/>
                  <a:gd name="T50" fmla="*/ 299 w 344"/>
                  <a:gd name="T51" fmla="*/ 353 h 594"/>
                  <a:gd name="T52" fmla="*/ 293 w 344"/>
                  <a:gd name="T53" fmla="*/ 336 h 594"/>
                  <a:gd name="T54" fmla="*/ 282 w 344"/>
                  <a:gd name="T55" fmla="*/ 308 h 594"/>
                  <a:gd name="T56" fmla="*/ 248 w 344"/>
                  <a:gd name="T57" fmla="*/ 297 h 594"/>
                  <a:gd name="T58" fmla="*/ 141 w 344"/>
                  <a:gd name="T59" fmla="*/ 291 h 594"/>
                  <a:gd name="T60" fmla="*/ 136 w 344"/>
                  <a:gd name="T61" fmla="*/ 364 h 594"/>
                  <a:gd name="T62" fmla="*/ 136 w 344"/>
                  <a:gd name="T63" fmla="*/ 476 h 594"/>
                  <a:gd name="T64" fmla="*/ 153 w 344"/>
                  <a:gd name="T65" fmla="*/ 549 h 594"/>
                  <a:gd name="T66" fmla="*/ 243 w 344"/>
                  <a:gd name="T67" fmla="*/ 560 h 594"/>
                  <a:gd name="T68" fmla="*/ 299 w 344"/>
                  <a:gd name="T69" fmla="*/ 555 h 594"/>
                  <a:gd name="T70" fmla="*/ 327 w 344"/>
                  <a:gd name="T71" fmla="*/ 515 h 594"/>
                  <a:gd name="T72" fmla="*/ 344 w 344"/>
                  <a:gd name="T73" fmla="*/ 487 h 594"/>
                  <a:gd name="T74" fmla="*/ 344 w 344"/>
                  <a:gd name="T75" fmla="*/ 504 h 594"/>
                  <a:gd name="T76" fmla="*/ 338 w 344"/>
                  <a:gd name="T77" fmla="*/ 549 h 594"/>
                  <a:gd name="T78" fmla="*/ 333 w 344"/>
                  <a:gd name="T79" fmla="*/ 583 h 594"/>
                  <a:gd name="T80" fmla="*/ 293 w 344"/>
                  <a:gd name="T81" fmla="*/ 594 h 594"/>
                  <a:gd name="T82" fmla="*/ 124 w 344"/>
                  <a:gd name="T83" fmla="*/ 588 h 594"/>
                  <a:gd name="T84" fmla="*/ 85 w 344"/>
                  <a:gd name="T85" fmla="*/ 588 h 594"/>
                  <a:gd name="T86" fmla="*/ 40 w 344"/>
                  <a:gd name="T87" fmla="*/ 588 h 594"/>
                  <a:gd name="T88" fmla="*/ 12 w 344"/>
                  <a:gd name="T89" fmla="*/ 583 h 594"/>
                  <a:gd name="T90" fmla="*/ 40 w 344"/>
                  <a:gd name="T91" fmla="*/ 577 h 594"/>
                  <a:gd name="T92" fmla="*/ 62 w 344"/>
                  <a:gd name="T93" fmla="*/ 549 h 594"/>
                  <a:gd name="T94" fmla="*/ 68 w 344"/>
                  <a:gd name="T95" fmla="*/ 437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4" h="594">
                    <a:moveTo>
                      <a:pt x="68" y="230"/>
                    </a:moveTo>
                    <a:lnTo>
                      <a:pt x="68" y="157"/>
                    </a:lnTo>
                    <a:lnTo>
                      <a:pt x="68" y="107"/>
                    </a:lnTo>
                    <a:lnTo>
                      <a:pt x="68" y="78"/>
                    </a:lnTo>
                    <a:lnTo>
                      <a:pt x="68" y="62"/>
                    </a:lnTo>
                    <a:lnTo>
                      <a:pt x="62" y="45"/>
                    </a:lnTo>
                    <a:lnTo>
                      <a:pt x="57" y="34"/>
                    </a:lnTo>
                    <a:lnTo>
                      <a:pt x="51" y="22"/>
                    </a:lnTo>
                    <a:lnTo>
                      <a:pt x="34" y="17"/>
                    </a:lnTo>
                    <a:lnTo>
                      <a:pt x="23" y="17"/>
                    </a:lnTo>
                    <a:lnTo>
                      <a:pt x="17" y="17"/>
                    </a:lnTo>
                    <a:lnTo>
                      <a:pt x="6" y="17"/>
                    </a:lnTo>
                    <a:lnTo>
                      <a:pt x="0" y="11"/>
                    </a:lnTo>
                    <a:lnTo>
                      <a:pt x="0" y="6"/>
                    </a:lnTo>
                    <a:lnTo>
                      <a:pt x="12" y="6"/>
                    </a:lnTo>
                    <a:lnTo>
                      <a:pt x="29" y="6"/>
                    </a:lnTo>
                    <a:lnTo>
                      <a:pt x="51" y="6"/>
                    </a:lnTo>
                    <a:lnTo>
                      <a:pt x="68" y="6"/>
                    </a:lnTo>
                    <a:lnTo>
                      <a:pt x="85" y="6"/>
                    </a:lnTo>
                    <a:lnTo>
                      <a:pt x="96" y="6"/>
                    </a:lnTo>
                    <a:lnTo>
                      <a:pt x="102" y="6"/>
                    </a:lnTo>
                    <a:lnTo>
                      <a:pt x="119" y="6"/>
                    </a:lnTo>
                    <a:lnTo>
                      <a:pt x="158" y="6"/>
                    </a:lnTo>
                    <a:lnTo>
                      <a:pt x="209" y="6"/>
                    </a:lnTo>
                    <a:lnTo>
                      <a:pt x="254" y="6"/>
                    </a:lnTo>
                    <a:lnTo>
                      <a:pt x="276" y="6"/>
                    </a:lnTo>
                    <a:lnTo>
                      <a:pt x="299" y="6"/>
                    </a:lnTo>
                    <a:lnTo>
                      <a:pt x="310" y="0"/>
                    </a:lnTo>
                    <a:lnTo>
                      <a:pt x="316" y="0"/>
                    </a:lnTo>
                    <a:lnTo>
                      <a:pt x="321" y="0"/>
                    </a:lnTo>
                    <a:lnTo>
                      <a:pt x="327" y="0"/>
                    </a:lnTo>
                    <a:lnTo>
                      <a:pt x="327" y="6"/>
                    </a:lnTo>
                    <a:lnTo>
                      <a:pt x="327" y="11"/>
                    </a:lnTo>
                    <a:lnTo>
                      <a:pt x="321" y="22"/>
                    </a:lnTo>
                    <a:lnTo>
                      <a:pt x="321" y="39"/>
                    </a:lnTo>
                    <a:lnTo>
                      <a:pt x="321" y="50"/>
                    </a:lnTo>
                    <a:lnTo>
                      <a:pt x="316" y="67"/>
                    </a:lnTo>
                    <a:lnTo>
                      <a:pt x="316" y="84"/>
                    </a:lnTo>
                    <a:lnTo>
                      <a:pt x="316" y="90"/>
                    </a:lnTo>
                    <a:lnTo>
                      <a:pt x="316" y="101"/>
                    </a:lnTo>
                    <a:lnTo>
                      <a:pt x="310" y="101"/>
                    </a:lnTo>
                    <a:lnTo>
                      <a:pt x="305" y="101"/>
                    </a:lnTo>
                    <a:lnTo>
                      <a:pt x="305" y="90"/>
                    </a:lnTo>
                    <a:lnTo>
                      <a:pt x="305" y="84"/>
                    </a:lnTo>
                    <a:lnTo>
                      <a:pt x="305" y="73"/>
                    </a:lnTo>
                    <a:lnTo>
                      <a:pt x="299" y="62"/>
                    </a:lnTo>
                    <a:lnTo>
                      <a:pt x="293" y="56"/>
                    </a:lnTo>
                    <a:lnTo>
                      <a:pt x="288" y="50"/>
                    </a:lnTo>
                    <a:lnTo>
                      <a:pt x="282" y="45"/>
                    </a:lnTo>
                    <a:lnTo>
                      <a:pt x="265" y="39"/>
                    </a:lnTo>
                    <a:lnTo>
                      <a:pt x="243" y="39"/>
                    </a:lnTo>
                    <a:lnTo>
                      <a:pt x="226" y="34"/>
                    </a:lnTo>
                    <a:lnTo>
                      <a:pt x="192" y="34"/>
                    </a:lnTo>
                    <a:lnTo>
                      <a:pt x="158" y="34"/>
                    </a:lnTo>
                    <a:lnTo>
                      <a:pt x="136" y="34"/>
                    </a:lnTo>
                    <a:lnTo>
                      <a:pt x="136" y="39"/>
                    </a:lnTo>
                    <a:lnTo>
                      <a:pt x="136" y="258"/>
                    </a:lnTo>
                    <a:lnTo>
                      <a:pt x="136" y="263"/>
                    </a:lnTo>
                    <a:lnTo>
                      <a:pt x="158" y="263"/>
                    </a:lnTo>
                    <a:lnTo>
                      <a:pt x="198" y="263"/>
                    </a:lnTo>
                    <a:lnTo>
                      <a:pt x="237" y="263"/>
                    </a:lnTo>
                    <a:lnTo>
                      <a:pt x="260" y="263"/>
                    </a:lnTo>
                    <a:lnTo>
                      <a:pt x="276" y="258"/>
                    </a:lnTo>
                    <a:lnTo>
                      <a:pt x="288" y="258"/>
                    </a:lnTo>
                    <a:lnTo>
                      <a:pt x="299" y="252"/>
                    </a:lnTo>
                    <a:lnTo>
                      <a:pt x="305" y="247"/>
                    </a:lnTo>
                    <a:lnTo>
                      <a:pt x="310" y="241"/>
                    </a:lnTo>
                    <a:lnTo>
                      <a:pt x="316" y="247"/>
                    </a:lnTo>
                    <a:lnTo>
                      <a:pt x="310" y="252"/>
                    </a:lnTo>
                    <a:lnTo>
                      <a:pt x="310" y="269"/>
                    </a:lnTo>
                    <a:lnTo>
                      <a:pt x="310" y="291"/>
                    </a:lnTo>
                    <a:lnTo>
                      <a:pt x="305" y="303"/>
                    </a:lnTo>
                    <a:lnTo>
                      <a:pt x="305" y="319"/>
                    </a:lnTo>
                    <a:lnTo>
                      <a:pt x="305" y="331"/>
                    </a:lnTo>
                    <a:lnTo>
                      <a:pt x="305" y="342"/>
                    </a:lnTo>
                    <a:lnTo>
                      <a:pt x="305" y="347"/>
                    </a:lnTo>
                    <a:lnTo>
                      <a:pt x="305" y="353"/>
                    </a:lnTo>
                    <a:lnTo>
                      <a:pt x="299" y="353"/>
                    </a:lnTo>
                    <a:lnTo>
                      <a:pt x="293" y="353"/>
                    </a:lnTo>
                    <a:lnTo>
                      <a:pt x="293" y="347"/>
                    </a:lnTo>
                    <a:lnTo>
                      <a:pt x="293" y="336"/>
                    </a:lnTo>
                    <a:lnTo>
                      <a:pt x="288" y="325"/>
                    </a:lnTo>
                    <a:lnTo>
                      <a:pt x="288" y="314"/>
                    </a:lnTo>
                    <a:lnTo>
                      <a:pt x="282" y="308"/>
                    </a:lnTo>
                    <a:lnTo>
                      <a:pt x="276" y="303"/>
                    </a:lnTo>
                    <a:lnTo>
                      <a:pt x="265" y="297"/>
                    </a:lnTo>
                    <a:lnTo>
                      <a:pt x="248" y="297"/>
                    </a:lnTo>
                    <a:lnTo>
                      <a:pt x="214" y="291"/>
                    </a:lnTo>
                    <a:lnTo>
                      <a:pt x="169" y="291"/>
                    </a:lnTo>
                    <a:lnTo>
                      <a:pt x="141" y="291"/>
                    </a:lnTo>
                    <a:lnTo>
                      <a:pt x="136" y="291"/>
                    </a:lnTo>
                    <a:lnTo>
                      <a:pt x="136" y="297"/>
                    </a:lnTo>
                    <a:lnTo>
                      <a:pt x="136" y="364"/>
                    </a:lnTo>
                    <a:lnTo>
                      <a:pt x="136" y="392"/>
                    </a:lnTo>
                    <a:lnTo>
                      <a:pt x="136" y="437"/>
                    </a:lnTo>
                    <a:lnTo>
                      <a:pt x="136" y="476"/>
                    </a:lnTo>
                    <a:lnTo>
                      <a:pt x="136" y="499"/>
                    </a:lnTo>
                    <a:lnTo>
                      <a:pt x="136" y="532"/>
                    </a:lnTo>
                    <a:lnTo>
                      <a:pt x="153" y="549"/>
                    </a:lnTo>
                    <a:lnTo>
                      <a:pt x="175" y="560"/>
                    </a:lnTo>
                    <a:lnTo>
                      <a:pt x="226" y="560"/>
                    </a:lnTo>
                    <a:lnTo>
                      <a:pt x="243" y="560"/>
                    </a:lnTo>
                    <a:lnTo>
                      <a:pt x="260" y="560"/>
                    </a:lnTo>
                    <a:lnTo>
                      <a:pt x="282" y="555"/>
                    </a:lnTo>
                    <a:lnTo>
                      <a:pt x="299" y="555"/>
                    </a:lnTo>
                    <a:lnTo>
                      <a:pt x="310" y="543"/>
                    </a:lnTo>
                    <a:lnTo>
                      <a:pt x="321" y="532"/>
                    </a:lnTo>
                    <a:lnTo>
                      <a:pt x="327" y="515"/>
                    </a:lnTo>
                    <a:lnTo>
                      <a:pt x="333" y="499"/>
                    </a:lnTo>
                    <a:lnTo>
                      <a:pt x="338" y="487"/>
                    </a:lnTo>
                    <a:lnTo>
                      <a:pt x="344" y="487"/>
                    </a:lnTo>
                    <a:lnTo>
                      <a:pt x="344" y="493"/>
                    </a:lnTo>
                    <a:lnTo>
                      <a:pt x="344" y="499"/>
                    </a:lnTo>
                    <a:lnTo>
                      <a:pt x="344" y="504"/>
                    </a:lnTo>
                    <a:lnTo>
                      <a:pt x="344" y="515"/>
                    </a:lnTo>
                    <a:lnTo>
                      <a:pt x="344" y="532"/>
                    </a:lnTo>
                    <a:lnTo>
                      <a:pt x="338" y="549"/>
                    </a:lnTo>
                    <a:lnTo>
                      <a:pt x="338" y="560"/>
                    </a:lnTo>
                    <a:lnTo>
                      <a:pt x="333" y="571"/>
                    </a:lnTo>
                    <a:lnTo>
                      <a:pt x="333" y="583"/>
                    </a:lnTo>
                    <a:lnTo>
                      <a:pt x="321" y="588"/>
                    </a:lnTo>
                    <a:lnTo>
                      <a:pt x="310" y="594"/>
                    </a:lnTo>
                    <a:lnTo>
                      <a:pt x="293" y="594"/>
                    </a:lnTo>
                    <a:lnTo>
                      <a:pt x="214" y="594"/>
                    </a:lnTo>
                    <a:lnTo>
                      <a:pt x="164" y="588"/>
                    </a:lnTo>
                    <a:lnTo>
                      <a:pt x="124" y="588"/>
                    </a:lnTo>
                    <a:lnTo>
                      <a:pt x="102" y="588"/>
                    </a:lnTo>
                    <a:lnTo>
                      <a:pt x="96" y="588"/>
                    </a:lnTo>
                    <a:lnTo>
                      <a:pt x="85" y="588"/>
                    </a:lnTo>
                    <a:lnTo>
                      <a:pt x="68" y="588"/>
                    </a:lnTo>
                    <a:lnTo>
                      <a:pt x="51" y="588"/>
                    </a:lnTo>
                    <a:lnTo>
                      <a:pt x="40" y="588"/>
                    </a:lnTo>
                    <a:lnTo>
                      <a:pt x="23" y="588"/>
                    </a:lnTo>
                    <a:lnTo>
                      <a:pt x="17" y="588"/>
                    </a:lnTo>
                    <a:lnTo>
                      <a:pt x="12" y="583"/>
                    </a:lnTo>
                    <a:lnTo>
                      <a:pt x="17" y="577"/>
                    </a:lnTo>
                    <a:lnTo>
                      <a:pt x="29" y="577"/>
                    </a:lnTo>
                    <a:lnTo>
                      <a:pt x="40" y="577"/>
                    </a:lnTo>
                    <a:lnTo>
                      <a:pt x="51" y="571"/>
                    </a:lnTo>
                    <a:lnTo>
                      <a:pt x="57" y="560"/>
                    </a:lnTo>
                    <a:lnTo>
                      <a:pt x="62" y="549"/>
                    </a:lnTo>
                    <a:lnTo>
                      <a:pt x="62" y="532"/>
                    </a:lnTo>
                    <a:lnTo>
                      <a:pt x="68" y="493"/>
                    </a:lnTo>
                    <a:lnTo>
                      <a:pt x="68" y="437"/>
                    </a:lnTo>
                    <a:lnTo>
                      <a:pt x="68" y="364"/>
                    </a:lnTo>
                    <a:lnTo>
                      <a:pt x="68" y="2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388"/>
              <p:cNvSpPr>
                <a:spLocks/>
              </p:cNvSpPr>
              <p:nvPr/>
            </p:nvSpPr>
            <p:spPr bwMode="auto">
              <a:xfrm>
                <a:off x="2160" y="11424"/>
                <a:ext cx="878" cy="594"/>
              </a:xfrm>
              <a:custGeom>
                <a:avLst/>
                <a:gdLst>
                  <a:gd name="T0" fmla="*/ 647 w 878"/>
                  <a:gd name="T1" fmla="*/ 431 h 594"/>
                  <a:gd name="T2" fmla="*/ 715 w 878"/>
                  <a:gd name="T3" fmla="*/ 213 h 594"/>
                  <a:gd name="T4" fmla="*/ 760 w 878"/>
                  <a:gd name="T5" fmla="*/ 61 h 594"/>
                  <a:gd name="T6" fmla="*/ 765 w 878"/>
                  <a:gd name="T7" fmla="*/ 33 h 594"/>
                  <a:gd name="T8" fmla="*/ 748 w 878"/>
                  <a:gd name="T9" fmla="*/ 11 h 594"/>
                  <a:gd name="T10" fmla="*/ 715 w 878"/>
                  <a:gd name="T11" fmla="*/ 5 h 594"/>
                  <a:gd name="T12" fmla="*/ 726 w 878"/>
                  <a:gd name="T13" fmla="*/ 0 h 594"/>
                  <a:gd name="T14" fmla="*/ 794 w 878"/>
                  <a:gd name="T15" fmla="*/ 0 h 594"/>
                  <a:gd name="T16" fmla="*/ 822 w 878"/>
                  <a:gd name="T17" fmla="*/ 0 h 594"/>
                  <a:gd name="T18" fmla="*/ 867 w 878"/>
                  <a:gd name="T19" fmla="*/ 0 h 594"/>
                  <a:gd name="T20" fmla="*/ 872 w 878"/>
                  <a:gd name="T21" fmla="*/ 11 h 594"/>
                  <a:gd name="T22" fmla="*/ 844 w 878"/>
                  <a:gd name="T23" fmla="*/ 11 h 594"/>
                  <a:gd name="T24" fmla="*/ 810 w 878"/>
                  <a:gd name="T25" fmla="*/ 50 h 594"/>
                  <a:gd name="T26" fmla="*/ 771 w 878"/>
                  <a:gd name="T27" fmla="*/ 157 h 594"/>
                  <a:gd name="T28" fmla="*/ 692 w 878"/>
                  <a:gd name="T29" fmla="*/ 397 h 594"/>
                  <a:gd name="T30" fmla="*/ 641 w 878"/>
                  <a:gd name="T31" fmla="*/ 554 h 594"/>
                  <a:gd name="T32" fmla="*/ 625 w 878"/>
                  <a:gd name="T33" fmla="*/ 588 h 594"/>
                  <a:gd name="T34" fmla="*/ 613 w 878"/>
                  <a:gd name="T35" fmla="*/ 594 h 594"/>
                  <a:gd name="T36" fmla="*/ 596 w 878"/>
                  <a:gd name="T37" fmla="*/ 554 h 594"/>
                  <a:gd name="T38" fmla="*/ 422 w 878"/>
                  <a:gd name="T39" fmla="*/ 168 h 594"/>
                  <a:gd name="T40" fmla="*/ 343 w 878"/>
                  <a:gd name="T41" fmla="*/ 375 h 594"/>
                  <a:gd name="T42" fmla="*/ 275 w 878"/>
                  <a:gd name="T43" fmla="*/ 554 h 594"/>
                  <a:gd name="T44" fmla="*/ 264 w 878"/>
                  <a:gd name="T45" fmla="*/ 588 h 594"/>
                  <a:gd name="T46" fmla="*/ 247 w 878"/>
                  <a:gd name="T47" fmla="*/ 594 h 594"/>
                  <a:gd name="T48" fmla="*/ 236 w 878"/>
                  <a:gd name="T49" fmla="*/ 571 h 594"/>
                  <a:gd name="T50" fmla="*/ 84 w 878"/>
                  <a:gd name="T51" fmla="*/ 72 h 594"/>
                  <a:gd name="T52" fmla="*/ 61 w 878"/>
                  <a:gd name="T53" fmla="*/ 28 h 594"/>
                  <a:gd name="T54" fmla="*/ 33 w 878"/>
                  <a:gd name="T55" fmla="*/ 11 h 594"/>
                  <a:gd name="T56" fmla="*/ 5 w 878"/>
                  <a:gd name="T57" fmla="*/ 5 h 594"/>
                  <a:gd name="T58" fmla="*/ 16 w 878"/>
                  <a:gd name="T59" fmla="*/ 0 h 594"/>
                  <a:gd name="T60" fmla="*/ 107 w 878"/>
                  <a:gd name="T61" fmla="*/ 0 h 594"/>
                  <a:gd name="T62" fmla="*/ 157 w 878"/>
                  <a:gd name="T63" fmla="*/ 0 h 594"/>
                  <a:gd name="T64" fmla="*/ 202 w 878"/>
                  <a:gd name="T65" fmla="*/ 5 h 594"/>
                  <a:gd name="T66" fmla="*/ 191 w 878"/>
                  <a:gd name="T67" fmla="*/ 11 h 594"/>
                  <a:gd name="T68" fmla="*/ 163 w 878"/>
                  <a:gd name="T69" fmla="*/ 11 h 594"/>
                  <a:gd name="T70" fmla="*/ 152 w 878"/>
                  <a:gd name="T71" fmla="*/ 33 h 594"/>
                  <a:gd name="T72" fmla="*/ 163 w 878"/>
                  <a:gd name="T73" fmla="*/ 78 h 594"/>
                  <a:gd name="T74" fmla="*/ 191 w 878"/>
                  <a:gd name="T75" fmla="*/ 190 h 594"/>
                  <a:gd name="T76" fmla="*/ 247 w 878"/>
                  <a:gd name="T77" fmla="*/ 397 h 594"/>
                  <a:gd name="T78" fmla="*/ 439 w 878"/>
                  <a:gd name="T79" fmla="*/ 39 h 594"/>
                  <a:gd name="T80" fmla="*/ 450 w 878"/>
                  <a:gd name="T81" fmla="*/ 5 h 594"/>
                  <a:gd name="T82" fmla="*/ 467 w 878"/>
                  <a:gd name="T83" fmla="*/ 11 h 594"/>
                  <a:gd name="T84" fmla="*/ 630 w 878"/>
                  <a:gd name="T85" fmla="*/ 476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8" h="594">
                    <a:moveTo>
                      <a:pt x="630" y="476"/>
                    </a:moveTo>
                    <a:lnTo>
                      <a:pt x="636" y="476"/>
                    </a:lnTo>
                    <a:lnTo>
                      <a:pt x="647" y="431"/>
                    </a:lnTo>
                    <a:lnTo>
                      <a:pt x="670" y="364"/>
                    </a:lnTo>
                    <a:lnTo>
                      <a:pt x="692" y="291"/>
                    </a:lnTo>
                    <a:lnTo>
                      <a:pt x="715" y="213"/>
                    </a:lnTo>
                    <a:lnTo>
                      <a:pt x="737" y="140"/>
                    </a:lnTo>
                    <a:lnTo>
                      <a:pt x="754" y="84"/>
                    </a:lnTo>
                    <a:lnTo>
                      <a:pt x="760" y="61"/>
                    </a:lnTo>
                    <a:lnTo>
                      <a:pt x="760" y="50"/>
                    </a:lnTo>
                    <a:lnTo>
                      <a:pt x="760" y="39"/>
                    </a:lnTo>
                    <a:lnTo>
                      <a:pt x="765" y="33"/>
                    </a:lnTo>
                    <a:lnTo>
                      <a:pt x="760" y="22"/>
                    </a:lnTo>
                    <a:lnTo>
                      <a:pt x="760" y="16"/>
                    </a:lnTo>
                    <a:lnTo>
                      <a:pt x="748" y="11"/>
                    </a:lnTo>
                    <a:lnTo>
                      <a:pt x="737" y="11"/>
                    </a:lnTo>
                    <a:lnTo>
                      <a:pt x="720" y="11"/>
                    </a:lnTo>
                    <a:lnTo>
                      <a:pt x="715" y="5"/>
                    </a:lnTo>
                    <a:lnTo>
                      <a:pt x="709" y="5"/>
                    </a:lnTo>
                    <a:lnTo>
                      <a:pt x="715" y="0"/>
                    </a:lnTo>
                    <a:lnTo>
                      <a:pt x="726" y="0"/>
                    </a:lnTo>
                    <a:lnTo>
                      <a:pt x="754" y="0"/>
                    </a:lnTo>
                    <a:lnTo>
                      <a:pt x="777" y="0"/>
                    </a:lnTo>
                    <a:lnTo>
                      <a:pt x="794" y="0"/>
                    </a:lnTo>
                    <a:lnTo>
                      <a:pt x="805" y="0"/>
                    </a:lnTo>
                    <a:lnTo>
                      <a:pt x="810" y="0"/>
                    </a:lnTo>
                    <a:lnTo>
                      <a:pt x="822" y="0"/>
                    </a:lnTo>
                    <a:lnTo>
                      <a:pt x="839" y="0"/>
                    </a:lnTo>
                    <a:lnTo>
                      <a:pt x="850" y="0"/>
                    </a:lnTo>
                    <a:lnTo>
                      <a:pt x="867" y="0"/>
                    </a:lnTo>
                    <a:lnTo>
                      <a:pt x="872" y="0"/>
                    </a:lnTo>
                    <a:lnTo>
                      <a:pt x="878" y="5"/>
                    </a:lnTo>
                    <a:lnTo>
                      <a:pt x="872" y="11"/>
                    </a:lnTo>
                    <a:lnTo>
                      <a:pt x="867" y="11"/>
                    </a:lnTo>
                    <a:lnTo>
                      <a:pt x="855" y="11"/>
                    </a:lnTo>
                    <a:lnTo>
                      <a:pt x="844" y="11"/>
                    </a:lnTo>
                    <a:lnTo>
                      <a:pt x="833" y="22"/>
                    </a:lnTo>
                    <a:lnTo>
                      <a:pt x="822" y="33"/>
                    </a:lnTo>
                    <a:lnTo>
                      <a:pt x="810" y="50"/>
                    </a:lnTo>
                    <a:lnTo>
                      <a:pt x="805" y="72"/>
                    </a:lnTo>
                    <a:lnTo>
                      <a:pt x="794" y="95"/>
                    </a:lnTo>
                    <a:lnTo>
                      <a:pt x="771" y="157"/>
                    </a:lnTo>
                    <a:lnTo>
                      <a:pt x="748" y="235"/>
                    </a:lnTo>
                    <a:lnTo>
                      <a:pt x="720" y="319"/>
                    </a:lnTo>
                    <a:lnTo>
                      <a:pt x="692" y="397"/>
                    </a:lnTo>
                    <a:lnTo>
                      <a:pt x="670" y="470"/>
                    </a:lnTo>
                    <a:lnTo>
                      <a:pt x="653" y="526"/>
                    </a:lnTo>
                    <a:lnTo>
                      <a:pt x="641" y="554"/>
                    </a:lnTo>
                    <a:lnTo>
                      <a:pt x="636" y="571"/>
                    </a:lnTo>
                    <a:lnTo>
                      <a:pt x="630" y="582"/>
                    </a:lnTo>
                    <a:lnTo>
                      <a:pt x="625" y="588"/>
                    </a:lnTo>
                    <a:lnTo>
                      <a:pt x="625" y="594"/>
                    </a:lnTo>
                    <a:lnTo>
                      <a:pt x="619" y="594"/>
                    </a:lnTo>
                    <a:lnTo>
                      <a:pt x="613" y="594"/>
                    </a:lnTo>
                    <a:lnTo>
                      <a:pt x="608" y="588"/>
                    </a:lnTo>
                    <a:lnTo>
                      <a:pt x="602" y="571"/>
                    </a:lnTo>
                    <a:lnTo>
                      <a:pt x="596" y="554"/>
                    </a:lnTo>
                    <a:lnTo>
                      <a:pt x="444" y="123"/>
                    </a:lnTo>
                    <a:lnTo>
                      <a:pt x="439" y="123"/>
                    </a:lnTo>
                    <a:lnTo>
                      <a:pt x="422" y="168"/>
                    </a:lnTo>
                    <a:lnTo>
                      <a:pt x="399" y="229"/>
                    </a:lnTo>
                    <a:lnTo>
                      <a:pt x="371" y="302"/>
                    </a:lnTo>
                    <a:lnTo>
                      <a:pt x="343" y="375"/>
                    </a:lnTo>
                    <a:lnTo>
                      <a:pt x="315" y="448"/>
                    </a:lnTo>
                    <a:lnTo>
                      <a:pt x="292" y="509"/>
                    </a:lnTo>
                    <a:lnTo>
                      <a:pt x="275" y="554"/>
                    </a:lnTo>
                    <a:lnTo>
                      <a:pt x="270" y="571"/>
                    </a:lnTo>
                    <a:lnTo>
                      <a:pt x="264" y="582"/>
                    </a:lnTo>
                    <a:lnTo>
                      <a:pt x="264" y="588"/>
                    </a:lnTo>
                    <a:lnTo>
                      <a:pt x="259" y="594"/>
                    </a:lnTo>
                    <a:lnTo>
                      <a:pt x="253" y="594"/>
                    </a:lnTo>
                    <a:lnTo>
                      <a:pt x="247" y="594"/>
                    </a:lnTo>
                    <a:lnTo>
                      <a:pt x="247" y="588"/>
                    </a:lnTo>
                    <a:lnTo>
                      <a:pt x="242" y="582"/>
                    </a:lnTo>
                    <a:lnTo>
                      <a:pt x="236" y="571"/>
                    </a:lnTo>
                    <a:lnTo>
                      <a:pt x="230" y="554"/>
                    </a:lnTo>
                    <a:lnTo>
                      <a:pt x="225" y="532"/>
                    </a:lnTo>
                    <a:lnTo>
                      <a:pt x="84" y="72"/>
                    </a:lnTo>
                    <a:lnTo>
                      <a:pt x="78" y="50"/>
                    </a:lnTo>
                    <a:lnTo>
                      <a:pt x="73" y="39"/>
                    </a:lnTo>
                    <a:lnTo>
                      <a:pt x="61" y="28"/>
                    </a:lnTo>
                    <a:lnTo>
                      <a:pt x="56" y="16"/>
                    </a:lnTo>
                    <a:lnTo>
                      <a:pt x="45" y="11"/>
                    </a:lnTo>
                    <a:lnTo>
                      <a:pt x="33" y="11"/>
                    </a:lnTo>
                    <a:lnTo>
                      <a:pt x="16" y="11"/>
                    </a:lnTo>
                    <a:lnTo>
                      <a:pt x="11" y="11"/>
                    </a:lnTo>
                    <a:lnTo>
                      <a:pt x="5" y="5"/>
                    </a:lnTo>
                    <a:lnTo>
                      <a:pt x="0" y="5"/>
                    </a:lnTo>
                    <a:lnTo>
                      <a:pt x="5" y="0"/>
                    </a:lnTo>
                    <a:lnTo>
                      <a:pt x="16" y="0"/>
                    </a:lnTo>
                    <a:lnTo>
                      <a:pt x="56" y="0"/>
                    </a:lnTo>
                    <a:lnTo>
                      <a:pt x="90" y="0"/>
                    </a:lnTo>
                    <a:lnTo>
                      <a:pt x="107" y="0"/>
                    </a:lnTo>
                    <a:lnTo>
                      <a:pt x="118" y="0"/>
                    </a:lnTo>
                    <a:lnTo>
                      <a:pt x="135" y="0"/>
                    </a:lnTo>
                    <a:lnTo>
                      <a:pt x="157" y="0"/>
                    </a:lnTo>
                    <a:lnTo>
                      <a:pt x="185" y="0"/>
                    </a:lnTo>
                    <a:lnTo>
                      <a:pt x="197" y="0"/>
                    </a:lnTo>
                    <a:lnTo>
                      <a:pt x="202" y="5"/>
                    </a:lnTo>
                    <a:lnTo>
                      <a:pt x="197" y="5"/>
                    </a:lnTo>
                    <a:lnTo>
                      <a:pt x="197" y="11"/>
                    </a:lnTo>
                    <a:lnTo>
                      <a:pt x="191" y="11"/>
                    </a:lnTo>
                    <a:lnTo>
                      <a:pt x="185" y="11"/>
                    </a:lnTo>
                    <a:lnTo>
                      <a:pt x="174" y="11"/>
                    </a:lnTo>
                    <a:lnTo>
                      <a:pt x="163" y="11"/>
                    </a:lnTo>
                    <a:lnTo>
                      <a:pt x="157" y="16"/>
                    </a:lnTo>
                    <a:lnTo>
                      <a:pt x="152" y="22"/>
                    </a:lnTo>
                    <a:lnTo>
                      <a:pt x="152" y="33"/>
                    </a:lnTo>
                    <a:lnTo>
                      <a:pt x="152" y="44"/>
                    </a:lnTo>
                    <a:lnTo>
                      <a:pt x="157" y="61"/>
                    </a:lnTo>
                    <a:lnTo>
                      <a:pt x="163" y="78"/>
                    </a:lnTo>
                    <a:lnTo>
                      <a:pt x="168" y="106"/>
                    </a:lnTo>
                    <a:lnTo>
                      <a:pt x="174" y="140"/>
                    </a:lnTo>
                    <a:lnTo>
                      <a:pt x="191" y="190"/>
                    </a:lnTo>
                    <a:lnTo>
                      <a:pt x="208" y="257"/>
                    </a:lnTo>
                    <a:lnTo>
                      <a:pt x="230" y="330"/>
                    </a:lnTo>
                    <a:lnTo>
                      <a:pt x="247" y="397"/>
                    </a:lnTo>
                    <a:lnTo>
                      <a:pt x="264" y="448"/>
                    </a:lnTo>
                    <a:lnTo>
                      <a:pt x="270" y="476"/>
                    </a:lnTo>
                    <a:lnTo>
                      <a:pt x="439" y="39"/>
                    </a:lnTo>
                    <a:lnTo>
                      <a:pt x="444" y="22"/>
                    </a:lnTo>
                    <a:lnTo>
                      <a:pt x="450" y="11"/>
                    </a:lnTo>
                    <a:lnTo>
                      <a:pt x="450" y="5"/>
                    </a:lnTo>
                    <a:lnTo>
                      <a:pt x="456" y="0"/>
                    </a:lnTo>
                    <a:lnTo>
                      <a:pt x="461" y="5"/>
                    </a:lnTo>
                    <a:lnTo>
                      <a:pt x="467" y="11"/>
                    </a:lnTo>
                    <a:lnTo>
                      <a:pt x="473" y="22"/>
                    </a:lnTo>
                    <a:lnTo>
                      <a:pt x="478" y="39"/>
                    </a:lnTo>
                    <a:lnTo>
                      <a:pt x="630" y="4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389"/>
              <p:cNvSpPr>
                <a:spLocks/>
              </p:cNvSpPr>
              <p:nvPr/>
            </p:nvSpPr>
            <p:spPr bwMode="auto">
              <a:xfrm>
                <a:off x="3550" y="11278"/>
                <a:ext cx="766" cy="728"/>
              </a:xfrm>
              <a:custGeom>
                <a:avLst/>
                <a:gdLst>
                  <a:gd name="T0" fmla="*/ 676 w 766"/>
                  <a:gd name="T1" fmla="*/ 605 h 728"/>
                  <a:gd name="T2" fmla="*/ 682 w 766"/>
                  <a:gd name="T3" fmla="*/ 689 h 728"/>
                  <a:gd name="T4" fmla="*/ 716 w 766"/>
                  <a:gd name="T5" fmla="*/ 711 h 728"/>
                  <a:gd name="T6" fmla="*/ 761 w 766"/>
                  <a:gd name="T7" fmla="*/ 717 h 728"/>
                  <a:gd name="T8" fmla="*/ 766 w 766"/>
                  <a:gd name="T9" fmla="*/ 728 h 728"/>
                  <a:gd name="T10" fmla="*/ 699 w 766"/>
                  <a:gd name="T11" fmla="*/ 728 h 728"/>
                  <a:gd name="T12" fmla="*/ 609 w 766"/>
                  <a:gd name="T13" fmla="*/ 728 h 728"/>
                  <a:gd name="T14" fmla="*/ 524 w 766"/>
                  <a:gd name="T15" fmla="*/ 728 h 728"/>
                  <a:gd name="T16" fmla="*/ 530 w 766"/>
                  <a:gd name="T17" fmla="*/ 717 h 728"/>
                  <a:gd name="T18" fmla="*/ 569 w 766"/>
                  <a:gd name="T19" fmla="*/ 706 h 728"/>
                  <a:gd name="T20" fmla="*/ 581 w 766"/>
                  <a:gd name="T21" fmla="*/ 678 h 728"/>
                  <a:gd name="T22" fmla="*/ 592 w 766"/>
                  <a:gd name="T23" fmla="*/ 538 h 728"/>
                  <a:gd name="T24" fmla="*/ 586 w 766"/>
                  <a:gd name="T25" fmla="*/ 342 h 728"/>
                  <a:gd name="T26" fmla="*/ 164 w 766"/>
                  <a:gd name="T27" fmla="*/ 448 h 728"/>
                  <a:gd name="T28" fmla="*/ 169 w 766"/>
                  <a:gd name="T29" fmla="*/ 661 h 728"/>
                  <a:gd name="T30" fmla="*/ 186 w 766"/>
                  <a:gd name="T31" fmla="*/ 700 h 728"/>
                  <a:gd name="T32" fmla="*/ 226 w 766"/>
                  <a:gd name="T33" fmla="*/ 717 h 728"/>
                  <a:gd name="T34" fmla="*/ 260 w 766"/>
                  <a:gd name="T35" fmla="*/ 717 h 728"/>
                  <a:gd name="T36" fmla="*/ 254 w 766"/>
                  <a:gd name="T37" fmla="*/ 728 h 728"/>
                  <a:gd name="T38" fmla="*/ 147 w 766"/>
                  <a:gd name="T39" fmla="*/ 728 h 728"/>
                  <a:gd name="T40" fmla="*/ 68 w 766"/>
                  <a:gd name="T41" fmla="*/ 728 h 728"/>
                  <a:gd name="T42" fmla="*/ 17 w 766"/>
                  <a:gd name="T43" fmla="*/ 728 h 728"/>
                  <a:gd name="T44" fmla="*/ 23 w 766"/>
                  <a:gd name="T45" fmla="*/ 717 h 728"/>
                  <a:gd name="T46" fmla="*/ 62 w 766"/>
                  <a:gd name="T47" fmla="*/ 706 h 728"/>
                  <a:gd name="T48" fmla="*/ 79 w 766"/>
                  <a:gd name="T49" fmla="*/ 678 h 728"/>
                  <a:gd name="T50" fmla="*/ 85 w 766"/>
                  <a:gd name="T51" fmla="*/ 538 h 728"/>
                  <a:gd name="T52" fmla="*/ 85 w 766"/>
                  <a:gd name="T53" fmla="*/ 202 h 728"/>
                  <a:gd name="T54" fmla="*/ 85 w 766"/>
                  <a:gd name="T55" fmla="*/ 90 h 728"/>
                  <a:gd name="T56" fmla="*/ 74 w 766"/>
                  <a:gd name="T57" fmla="*/ 39 h 728"/>
                  <a:gd name="T58" fmla="*/ 40 w 766"/>
                  <a:gd name="T59" fmla="*/ 17 h 728"/>
                  <a:gd name="T60" fmla="*/ 6 w 766"/>
                  <a:gd name="T61" fmla="*/ 11 h 728"/>
                  <a:gd name="T62" fmla="*/ 0 w 766"/>
                  <a:gd name="T63" fmla="*/ 0 h 728"/>
                  <a:gd name="T64" fmla="*/ 62 w 766"/>
                  <a:gd name="T65" fmla="*/ 0 h 728"/>
                  <a:gd name="T66" fmla="*/ 147 w 766"/>
                  <a:gd name="T67" fmla="*/ 0 h 728"/>
                  <a:gd name="T68" fmla="*/ 231 w 766"/>
                  <a:gd name="T69" fmla="*/ 0 h 728"/>
                  <a:gd name="T70" fmla="*/ 231 w 766"/>
                  <a:gd name="T71" fmla="*/ 11 h 728"/>
                  <a:gd name="T72" fmla="*/ 203 w 766"/>
                  <a:gd name="T73" fmla="*/ 17 h 728"/>
                  <a:gd name="T74" fmla="*/ 175 w 766"/>
                  <a:gd name="T75" fmla="*/ 39 h 728"/>
                  <a:gd name="T76" fmla="*/ 169 w 766"/>
                  <a:gd name="T77" fmla="*/ 90 h 728"/>
                  <a:gd name="T78" fmla="*/ 164 w 766"/>
                  <a:gd name="T79" fmla="*/ 202 h 728"/>
                  <a:gd name="T80" fmla="*/ 169 w 766"/>
                  <a:gd name="T81" fmla="*/ 303 h 728"/>
                  <a:gd name="T82" fmla="*/ 592 w 766"/>
                  <a:gd name="T83" fmla="*/ 280 h 728"/>
                  <a:gd name="T84" fmla="*/ 592 w 766"/>
                  <a:gd name="T85" fmla="*/ 112 h 728"/>
                  <a:gd name="T86" fmla="*/ 586 w 766"/>
                  <a:gd name="T87" fmla="*/ 50 h 728"/>
                  <a:gd name="T88" fmla="*/ 564 w 766"/>
                  <a:gd name="T89" fmla="*/ 22 h 728"/>
                  <a:gd name="T90" fmla="*/ 524 w 766"/>
                  <a:gd name="T91" fmla="*/ 11 h 728"/>
                  <a:gd name="T92" fmla="*/ 507 w 766"/>
                  <a:gd name="T93" fmla="*/ 6 h 728"/>
                  <a:gd name="T94" fmla="*/ 519 w 766"/>
                  <a:gd name="T95" fmla="*/ 0 h 728"/>
                  <a:gd name="T96" fmla="*/ 631 w 766"/>
                  <a:gd name="T97" fmla="*/ 0 h 728"/>
                  <a:gd name="T98" fmla="*/ 727 w 766"/>
                  <a:gd name="T99" fmla="*/ 0 h 728"/>
                  <a:gd name="T100" fmla="*/ 744 w 766"/>
                  <a:gd name="T101" fmla="*/ 6 h 728"/>
                  <a:gd name="T102" fmla="*/ 721 w 766"/>
                  <a:gd name="T103" fmla="*/ 11 h 728"/>
                  <a:gd name="T104" fmla="*/ 687 w 766"/>
                  <a:gd name="T105" fmla="*/ 28 h 728"/>
                  <a:gd name="T106" fmla="*/ 676 w 766"/>
                  <a:gd name="T107" fmla="*/ 67 h 728"/>
                  <a:gd name="T108" fmla="*/ 671 w 766"/>
                  <a:gd name="T109" fmla="*/ 151 h 728"/>
                  <a:gd name="T110" fmla="*/ 671 w 766"/>
                  <a:gd name="T111" fmla="*/ 44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6" h="728">
                    <a:moveTo>
                      <a:pt x="671" y="448"/>
                    </a:moveTo>
                    <a:lnTo>
                      <a:pt x="671" y="538"/>
                    </a:lnTo>
                    <a:lnTo>
                      <a:pt x="676" y="605"/>
                    </a:lnTo>
                    <a:lnTo>
                      <a:pt x="676" y="661"/>
                    </a:lnTo>
                    <a:lnTo>
                      <a:pt x="682" y="678"/>
                    </a:lnTo>
                    <a:lnTo>
                      <a:pt x="682" y="689"/>
                    </a:lnTo>
                    <a:lnTo>
                      <a:pt x="687" y="700"/>
                    </a:lnTo>
                    <a:lnTo>
                      <a:pt x="699" y="706"/>
                    </a:lnTo>
                    <a:lnTo>
                      <a:pt x="716" y="711"/>
                    </a:lnTo>
                    <a:lnTo>
                      <a:pt x="733" y="717"/>
                    </a:lnTo>
                    <a:lnTo>
                      <a:pt x="744" y="717"/>
                    </a:lnTo>
                    <a:lnTo>
                      <a:pt x="761" y="717"/>
                    </a:lnTo>
                    <a:lnTo>
                      <a:pt x="766" y="717"/>
                    </a:lnTo>
                    <a:lnTo>
                      <a:pt x="766" y="723"/>
                    </a:lnTo>
                    <a:lnTo>
                      <a:pt x="766" y="728"/>
                    </a:lnTo>
                    <a:lnTo>
                      <a:pt x="761" y="728"/>
                    </a:lnTo>
                    <a:lnTo>
                      <a:pt x="749" y="728"/>
                    </a:lnTo>
                    <a:lnTo>
                      <a:pt x="699" y="728"/>
                    </a:lnTo>
                    <a:lnTo>
                      <a:pt x="654" y="728"/>
                    </a:lnTo>
                    <a:lnTo>
                      <a:pt x="631" y="728"/>
                    </a:lnTo>
                    <a:lnTo>
                      <a:pt x="609" y="728"/>
                    </a:lnTo>
                    <a:lnTo>
                      <a:pt x="575" y="728"/>
                    </a:lnTo>
                    <a:lnTo>
                      <a:pt x="535" y="728"/>
                    </a:lnTo>
                    <a:lnTo>
                      <a:pt x="524" y="728"/>
                    </a:lnTo>
                    <a:lnTo>
                      <a:pt x="519" y="723"/>
                    </a:lnTo>
                    <a:lnTo>
                      <a:pt x="524" y="717"/>
                    </a:lnTo>
                    <a:lnTo>
                      <a:pt x="530" y="717"/>
                    </a:lnTo>
                    <a:lnTo>
                      <a:pt x="541" y="717"/>
                    </a:lnTo>
                    <a:lnTo>
                      <a:pt x="558" y="711"/>
                    </a:lnTo>
                    <a:lnTo>
                      <a:pt x="569" y="706"/>
                    </a:lnTo>
                    <a:lnTo>
                      <a:pt x="575" y="700"/>
                    </a:lnTo>
                    <a:lnTo>
                      <a:pt x="581" y="689"/>
                    </a:lnTo>
                    <a:lnTo>
                      <a:pt x="581" y="678"/>
                    </a:lnTo>
                    <a:lnTo>
                      <a:pt x="586" y="661"/>
                    </a:lnTo>
                    <a:lnTo>
                      <a:pt x="586" y="605"/>
                    </a:lnTo>
                    <a:lnTo>
                      <a:pt x="592" y="538"/>
                    </a:lnTo>
                    <a:lnTo>
                      <a:pt x="592" y="448"/>
                    </a:lnTo>
                    <a:lnTo>
                      <a:pt x="592" y="347"/>
                    </a:lnTo>
                    <a:lnTo>
                      <a:pt x="586" y="342"/>
                    </a:lnTo>
                    <a:lnTo>
                      <a:pt x="169" y="342"/>
                    </a:lnTo>
                    <a:lnTo>
                      <a:pt x="164" y="347"/>
                    </a:lnTo>
                    <a:lnTo>
                      <a:pt x="164" y="448"/>
                    </a:lnTo>
                    <a:lnTo>
                      <a:pt x="164" y="538"/>
                    </a:lnTo>
                    <a:lnTo>
                      <a:pt x="169" y="605"/>
                    </a:lnTo>
                    <a:lnTo>
                      <a:pt x="169" y="661"/>
                    </a:lnTo>
                    <a:lnTo>
                      <a:pt x="175" y="678"/>
                    </a:lnTo>
                    <a:lnTo>
                      <a:pt x="175" y="689"/>
                    </a:lnTo>
                    <a:lnTo>
                      <a:pt x="186" y="700"/>
                    </a:lnTo>
                    <a:lnTo>
                      <a:pt x="192" y="706"/>
                    </a:lnTo>
                    <a:lnTo>
                      <a:pt x="209" y="711"/>
                    </a:lnTo>
                    <a:lnTo>
                      <a:pt x="226" y="717"/>
                    </a:lnTo>
                    <a:lnTo>
                      <a:pt x="243" y="717"/>
                    </a:lnTo>
                    <a:lnTo>
                      <a:pt x="254" y="717"/>
                    </a:lnTo>
                    <a:lnTo>
                      <a:pt x="260" y="717"/>
                    </a:lnTo>
                    <a:lnTo>
                      <a:pt x="260" y="723"/>
                    </a:lnTo>
                    <a:lnTo>
                      <a:pt x="260" y="728"/>
                    </a:lnTo>
                    <a:lnTo>
                      <a:pt x="254" y="728"/>
                    </a:lnTo>
                    <a:lnTo>
                      <a:pt x="243" y="728"/>
                    </a:lnTo>
                    <a:lnTo>
                      <a:pt x="192" y="728"/>
                    </a:lnTo>
                    <a:lnTo>
                      <a:pt x="147" y="728"/>
                    </a:lnTo>
                    <a:lnTo>
                      <a:pt x="124" y="728"/>
                    </a:lnTo>
                    <a:lnTo>
                      <a:pt x="107" y="728"/>
                    </a:lnTo>
                    <a:lnTo>
                      <a:pt x="68" y="728"/>
                    </a:lnTo>
                    <a:lnTo>
                      <a:pt x="29" y="728"/>
                    </a:lnTo>
                    <a:lnTo>
                      <a:pt x="23" y="728"/>
                    </a:lnTo>
                    <a:lnTo>
                      <a:pt x="17" y="728"/>
                    </a:lnTo>
                    <a:lnTo>
                      <a:pt x="12" y="723"/>
                    </a:lnTo>
                    <a:lnTo>
                      <a:pt x="17" y="717"/>
                    </a:lnTo>
                    <a:lnTo>
                      <a:pt x="23" y="717"/>
                    </a:lnTo>
                    <a:lnTo>
                      <a:pt x="34" y="717"/>
                    </a:lnTo>
                    <a:lnTo>
                      <a:pt x="51" y="711"/>
                    </a:lnTo>
                    <a:lnTo>
                      <a:pt x="62" y="706"/>
                    </a:lnTo>
                    <a:lnTo>
                      <a:pt x="68" y="700"/>
                    </a:lnTo>
                    <a:lnTo>
                      <a:pt x="74" y="689"/>
                    </a:lnTo>
                    <a:lnTo>
                      <a:pt x="79" y="678"/>
                    </a:lnTo>
                    <a:lnTo>
                      <a:pt x="79" y="661"/>
                    </a:lnTo>
                    <a:lnTo>
                      <a:pt x="85" y="605"/>
                    </a:lnTo>
                    <a:lnTo>
                      <a:pt x="85" y="538"/>
                    </a:lnTo>
                    <a:lnTo>
                      <a:pt x="85" y="448"/>
                    </a:lnTo>
                    <a:lnTo>
                      <a:pt x="85" y="280"/>
                    </a:lnTo>
                    <a:lnTo>
                      <a:pt x="85" y="202"/>
                    </a:lnTo>
                    <a:lnTo>
                      <a:pt x="85" y="151"/>
                    </a:lnTo>
                    <a:lnTo>
                      <a:pt x="85" y="112"/>
                    </a:lnTo>
                    <a:lnTo>
                      <a:pt x="85" y="90"/>
                    </a:lnTo>
                    <a:lnTo>
                      <a:pt x="85" y="67"/>
                    </a:lnTo>
                    <a:lnTo>
                      <a:pt x="79" y="50"/>
                    </a:lnTo>
                    <a:lnTo>
                      <a:pt x="74" y="39"/>
                    </a:lnTo>
                    <a:lnTo>
                      <a:pt x="68" y="28"/>
                    </a:lnTo>
                    <a:lnTo>
                      <a:pt x="57" y="22"/>
                    </a:lnTo>
                    <a:lnTo>
                      <a:pt x="40" y="17"/>
                    </a:lnTo>
                    <a:lnTo>
                      <a:pt x="29" y="11"/>
                    </a:lnTo>
                    <a:lnTo>
                      <a:pt x="17" y="11"/>
                    </a:lnTo>
                    <a:lnTo>
                      <a:pt x="6" y="11"/>
                    </a:lnTo>
                    <a:lnTo>
                      <a:pt x="0" y="11"/>
                    </a:lnTo>
                    <a:lnTo>
                      <a:pt x="0" y="6"/>
                    </a:lnTo>
                    <a:lnTo>
                      <a:pt x="0" y="0"/>
                    </a:lnTo>
                    <a:lnTo>
                      <a:pt x="6" y="0"/>
                    </a:lnTo>
                    <a:lnTo>
                      <a:pt x="17" y="0"/>
                    </a:lnTo>
                    <a:lnTo>
                      <a:pt x="62" y="0"/>
                    </a:lnTo>
                    <a:lnTo>
                      <a:pt x="102" y="0"/>
                    </a:lnTo>
                    <a:lnTo>
                      <a:pt x="124" y="0"/>
                    </a:lnTo>
                    <a:lnTo>
                      <a:pt x="147" y="0"/>
                    </a:lnTo>
                    <a:lnTo>
                      <a:pt x="186" y="0"/>
                    </a:lnTo>
                    <a:lnTo>
                      <a:pt x="220" y="0"/>
                    </a:lnTo>
                    <a:lnTo>
                      <a:pt x="231" y="0"/>
                    </a:lnTo>
                    <a:lnTo>
                      <a:pt x="237" y="0"/>
                    </a:lnTo>
                    <a:lnTo>
                      <a:pt x="237" y="6"/>
                    </a:lnTo>
                    <a:lnTo>
                      <a:pt x="231" y="11"/>
                    </a:lnTo>
                    <a:lnTo>
                      <a:pt x="226" y="11"/>
                    </a:lnTo>
                    <a:lnTo>
                      <a:pt x="220" y="11"/>
                    </a:lnTo>
                    <a:lnTo>
                      <a:pt x="203" y="17"/>
                    </a:lnTo>
                    <a:lnTo>
                      <a:pt x="192" y="17"/>
                    </a:lnTo>
                    <a:lnTo>
                      <a:pt x="181" y="28"/>
                    </a:lnTo>
                    <a:lnTo>
                      <a:pt x="175" y="39"/>
                    </a:lnTo>
                    <a:lnTo>
                      <a:pt x="169" y="50"/>
                    </a:lnTo>
                    <a:lnTo>
                      <a:pt x="169" y="67"/>
                    </a:lnTo>
                    <a:lnTo>
                      <a:pt x="169" y="90"/>
                    </a:lnTo>
                    <a:lnTo>
                      <a:pt x="164" y="112"/>
                    </a:lnTo>
                    <a:lnTo>
                      <a:pt x="164" y="151"/>
                    </a:lnTo>
                    <a:lnTo>
                      <a:pt x="164" y="202"/>
                    </a:lnTo>
                    <a:lnTo>
                      <a:pt x="164" y="280"/>
                    </a:lnTo>
                    <a:lnTo>
                      <a:pt x="164" y="297"/>
                    </a:lnTo>
                    <a:lnTo>
                      <a:pt x="169" y="303"/>
                    </a:lnTo>
                    <a:lnTo>
                      <a:pt x="586" y="303"/>
                    </a:lnTo>
                    <a:lnTo>
                      <a:pt x="592" y="297"/>
                    </a:lnTo>
                    <a:lnTo>
                      <a:pt x="592" y="280"/>
                    </a:lnTo>
                    <a:lnTo>
                      <a:pt x="592" y="202"/>
                    </a:lnTo>
                    <a:lnTo>
                      <a:pt x="592" y="151"/>
                    </a:lnTo>
                    <a:lnTo>
                      <a:pt x="592" y="112"/>
                    </a:lnTo>
                    <a:lnTo>
                      <a:pt x="592" y="90"/>
                    </a:lnTo>
                    <a:lnTo>
                      <a:pt x="586" y="67"/>
                    </a:lnTo>
                    <a:lnTo>
                      <a:pt x="586" y="50"/>
                    </a:lnTo>
                    <a:lnTo>
                      <a:pt x="581" y="39"/>
                    </a:lnTo>
                    <a:lnTo>
                      <a:pt x="575" y="28"/>
                    </a:lnTo>
                    <a:lnTo>
                      <a:pt x="564" y="22"/>
                    </a:lnTo>
                    <a:lnTo>
                      <a:pt x="547" y="17"/>
                    </a:lnTo>
                    <a:lnTo>
                      <a:pt x="535" y="11"/>
                    </a:lnTo>
                    <a:lnTo>
                      <a:pt x="524" y="11"/>
                    </a:lnTo>
                    <a:lnTo>
                      <a:pt x="513" y="11"/>
                    </a:lnTo>
                    <a:lnTo>
                      <a:pt x="507" y="11"/>
                    </a:lnTo>
                    <a:lnTo>
                      <a:pt x="507" y="6"/>
                    </a:lnTo>
                    <a:lnTo>
                      <a:pt x="507" y="0"/>
                    </a:lnTo>
                    <a:lnTo>
                      <a:pt x="513" y="0"/>
                    </a:lnTo>
                    <a:lnTo>
                      <a:pt x="519" y="0"/>
                    </a:lnTo>
                    <a:lnTo>
                      <a:pt x="569" y="0"/>
                    </a:lnTo>
                    <a:lnTo>
                      <a:pt x="609" y="0"/>
                    </a:lnTo>
                    <a:lnTo>
                      <a:pt x="631" y="0"/>
                    </a:lnTo>
                    <a:lnTo>
                      <a:pt x="654" y="0"/>
                    </a:lnTo>
                    <a:lnTo>
                      <a:pt x="687" y="0"/>
                    </a:lnTo>
                    <a:lnTo>
                      <a:pt x="727" y="0"/>
                    </a:lnTo>
                    <a:lnTo>
                      <a:pt x="733" y="0"/>
                    </a:lnTo>
                    <a:lnTo>
                      <a:pt x="738" y="0"/>
                    </a:lnTo>
                    <a:lnTo>
                      <a:pt x="744" y="6"/>
                    </a:lnTo>
                    <a:lnTo>
                      <a:pt x="738" y="11"/>
                    </a:lnTo>
                    <a:lnTo>
                      <a:pt x="733" y="11"/>
                    </a:lnTo>
                    <a:lnTo>
                      <a:pt x="721" y="11"/>
                    </a:lnTo>
                    <a:lnTo>
                      <a:pt x="710" y="17"/>
                    </a:lnTo>
                    <a:lnTo>
                      <a:pt x="699" y="17"/>
                    </a:lnTo>
                    <a:lnTo>
                      <a:pt x="687" y="28"/>
                    </a:lnTo>
                    <a:lnTo>
                      <a:pt x="682" y="39"/>
                    </a:lnTo>
                    <a:lnTo>
                      <a:pt x="676" y="50"/>
                    </a:lnTo>
                    <a:lnTo>
                      <a:pt x="676" y="67"/>
                    </a:lnTo>
                    <a:lnTo>
                      <a:pt x="671" y="90"/>
                    </a:lnTo>
                    <a:lnTo>
                      <a:pt x="671" y="112"/>
                    </a:lnTo>
                    <a:lnTo>
                      <a:pt x="671" y="151"/>
                    </a:lnTo>
                    <a:lnTo>
                      <a:pt x="671" y="202"/>
                    </a:lnTo>
                    <a:lnTo>
                      <a:pt x="671" y="280"/>
                    </a:lnTo>
                    <a:lnTo>
                      <a:pt x="671" y="4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390"/>
              <p:cNvSpPr>
                <a:spLocks/>
              </p:cNvSpPr>
              <p:nvPr/>
            </p:nvSpPr>
            <p:spPr bwMode="auto">
              <a:xfrm>
                <a:off x="4435" y="11412"/>
                <a:ext cx="597" cy="594"/>
              </a:xfrm>
              <a:custGeom>
                <a:avLst/>
                <a:gdLst>
                  <a:gd name="T0" fmla="*/ 270 w 597"/>
                  <a:gd name="T1" fmla="*/ 124 h 594"/>
                  <a:gd name="T2" fmla="*/ 281 w 597"/>
                  <a:gd name="T3" fmla="*/ 118 h 594"/>
                  <a:gd name="T4" fmla="*/ 354 w 597"/>
                  <a:gd name="T5" fmla="*/ 337 h 594"/>
                  <a:gd name="T6" fmla="*/ 95 w 597"/>
                  <a:gd name="T7" fmla="*/ 510 h 594"/>
                  <a:gd name="T8" fmla="*/ 78 w 597"/>
                  <a:gd name="T9" fmla="*/ 549 h 594"/>
                  <a:gd name="T10" fmla="*/ 50 w 597"/>
                  <a:gd name="T11" fmla="*/ 577 h 594"/>
                  <a:gd name="T12" fmla="*/ 16 w 597"/>
                  <a:gd name="T13" fmla="*/ 583 h 594"/>
                  <a:gd name="T14" fmla="*/ 5 w 597"/>
                  <a:gd name="T15" fmla="*/ 589 h 594"/>
                  <a:gd name="T16" fmla="*/ 0 w 597"/>
                  <a:gd name="T17" fmla="*/ 594 h 594"/>
                  <a:gd name="T18" fmla="*/ 16 w 597"/>
                  <a:gd name="T19" fmla="*/ 594 h 594"/>
                  <a:gd name="T20" fmla="*/ 62 w 597"/>
                  <a:gd name="T21" fmla="*/ 594 h 594"/>
                  <a:gd name="T22" fmla="*/ 95 w 597"/>
                  <a:gd name="T23" fmla="*/ 594 h 594"/>
                  <a:gd name="T24" fmla="*/ 112 w 597"/>
                  <a:gd name="T25" fmla="*/ 594 h 594"/>
                  <a:gd name="T26" fmla="*/ 146 w 597"/>
                  <a:gd name="T27" fmla="*/ 594 h 594"/>
                  <a:gd name="T28" fmla="*/ 169 w 597"/>
                  <a:gd name="T29" fmla="*/ 594 h 594"/>
                  <a:gd name="T30" fmla="*/ 174 w 597"/>
                  <a:gd name="T31" fmla="*/ 589 h 594"/>
                  <a:gd name="T32" fmla="*/ 163 w 597"/>
                  <a:gd name="T33" fmla="*/ 583 h 594"/>
                  <a:gd name="T34" fmla="*/ 140 w 597"/>
                  <a:gd name="T35" fmla="*/ 577 h 594"/>
                  <a:gd name="T36" fmla="*/ 129 w 597"/>
                  <a:gd name="T37" fmla="*/ 561 h 594"/>
                  <a:gd name="T38" fmla="*/ 135 w 597"/>
                  <a:gd name="T39" fmla="*/ 527 h 594"/>
                  <a:gd name="T40" fmla="*/ 191 w 597"/>
                  <a:gd name="T41" fmla="*/ 376 h 594"/>
                  <a:gd name="T42" fmla="*/ 197 w 597"/>
                  <a:gd name="T43" fmla="*/ 365 h 594"/>
                  <a:gd name="T44" fmla="*/ 366 w 597"/>
                  <a:gd name="T45" fmla="*/ 370 h 594"/>
                  <a:gd name="T46" fmla="*/ 444 w 597"/>
                  <a:gd name="T47" fmla="*/ 561 h 594"/>
                  <a:gd name="T48" fmla="*/ 444 w 597"/>
                  <a:gd name="T49" fmla="*/ 577 h 594"/>
                  <a:gd name="T50" fmla="*/ 433 w 597"/>
                  <a:gd name="T51" fmla="*/ 583 h 594"/>
                  <a:gd name="T52" fmla="*/ 433 w 597"/>
                  <a:gd name="T53" fmla="*/ 594 h 594"/>
                  <a:gd name="T54" fmla="*/ 456 w 597"/>
                  <a:gd name="T55" fmla="*/ 594 h 594"/>
                  <a:gd name="T56" fmla="*/ 551 w 597"/>
                  <a:gd name="T57" fmla="*/ 594 h 594"/>
                  <a:gd name="T58" fmla="*/ 585 w 597"/>
                  <a:gd name="T59" fmla="*/ 594 h 594"/>
                  <a:gd name="T60" fmla="*/ 597 w 597"/>
                  <a:gd name="T61" fmla="*/ 589 h 594"/>
                  <a:gd name="T62" fmla="*/ 585 w 597"/>
                  <a:gd name="T63" fmla="*/ 583 h 594"/>
                  <a:gd name="T64" fmla="*/ 557 w 597"/>
                  <a:gd name="T65" fmla="*/ 577 h 594"/>
                  <a:gd name="T66" fmla="*/ 535 w 597"/>
                  <a:gd name="T67" fmla="*/ 572 h 594"/>
                  <a:gd name="T68" fmla="*/ 512 w 597"/>
                  <a:gd name="T69" fmla="*/ 544 h 594"/>
                  <a:gd name="T70" fmla="*/ 490 w 597"/>
                  <a:gd name="T71" fmla="*/ 493 h 594"/>
                  <a:gd name="T72" fmla="*/ 439 w 597"/>
                  <a:gd name="T73" fmla="*/ 376 h 594"/>
                  <a:gd name="T74" fmla="*/ 383 w 597"/>
                  <a:gd name="T75" fmla="*/ 230 h 594"/>
                  <a:gd name="T76" fmla="*/ 332 w 597"/>
                  <a:gd name="T77" fmla="*/ 96 h 594"/>
                  <a:gd name="T78" fmla="*/ 309 w 597"/>
                  <a:gd name="T79" fmla="*/ 28 h 594"/>
                  <a:gd name="T80" fmla="*/ 298 w 597"/>
                  <a:gd name="T81" fmla="*/ 6 h 594"/>
                  <a:gd name="T82" fmla="*/ 287 w 597"/>
                  <a:gd name="T83" fmla="*/ 0 h 594"/>
                  <a:gd name="T84" fmla="*/ 276 w 597"/>
                  <a:gd name="T85" fmla="*/ 12 h 594"/>
                  <a:gd name="T86" fmla="*/ 95 w 597"/>
                  <a:gd name="T87" fmla="*/ 510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7" h="594">
                    <a:moveTo>
                      <a:pt x="202" y="337"/>
                    </a:moveTo>
                    <a:lnTo>
                      <a:pt x="270" y="124"/>
                    </a:lnTo>
                    <a:lnTo>
                      <a:pt x="276" y="118"/>
                    </a:lnTo>
                    <a:lnTo>
                      <a:pt x="281" y="118"/>
                    </a:lnTo>
                    <a:lnTo>
                      <a:pt x="281" y="124"/>
                    </a:lnTo>
                    <a:lnTo>
                      <a:pt x="354" y="337"/>
                    </a:lnTo>
                    <a:lnTo>
                      <a:pt x="202" y="337"/>
                    </a:lnTo>
                    <a:lnTo>
                      <a:pt x="95" y="510"/>
                    </a:lnTo>
                    <a:lnTo>
                      <a:pt x="90" y="533"/>
                    </a:lnTo>
                    <a:lnTo>
                      <a:pt x="78" y="549"/>
                    </a:lnTo>
                    <a:lnTo>
                      <a:pt x="67" y="566"/>
                    </a:lnTo>
                    <a:lnTo>
                      <a:pt x="50" y="577"/>
                    </a:lnTo>
                    <a:lnTo>
                      <a:pt x="28" y="583"/>
                    </a:lnTo>
                    <a:lnTo>
                      <a:pt x="16" y="583"/>
                    </a:lnTo>
                    <a:lnTo>
                      <a:pt x="5" y="583"/>
                    </a:lnTo>
                    <a:lnTo>
                      <a:pt x="5" y="589"/>
                    </a:lnTo>
                    <a:lnTo>
                      <a:pt x="0" y="589"/>
                    </a:lnTo>
                    <a:lnTo>
                      <a:pt x="0" y="594"/>
                    </a:lnTo>
                    <a:lnTo>
                      <a:pt x="5" y="594"/>
                    </a:lnTo>
                    <a:lnTo>
                      <a:pt x="16" y="594"/>
                    </a:lnTo>
                    <a:lnTo>
                      <a:pt x="39" y="594"/>
                    </a:lnTo>
                    <a:lnTo>
                      <a:pt x="62" y="594"/>
                    </a:lnTo>
                    <a:lnTo>
                      <a:pt x="78" y="594"/>
                    </a:lnTo>
                    <a:lnTo>
                      <a:pt x="95" y="594"/>
                    </a:lnTo>
                    <a:lnTo>
                      <a:pt x="101" y="594"/>
                    </a:lnTo>
                    <a:lnTo>
                      <a:pt x="112" y="594"/>
                    </a:lnTo>
                    <a:lnTo>
                      <a:pt x="129" y="594"/>
                    </a:lnTo>
                    <a:lnTo>
                      <a:pt x="146" y="594"/>
                    </a:lnTo>
                    <a:lnTo>
                      <a:pt x="163" y="594"/>
                    </a:lnTo>
                    <a:lnTo>
                      <a:pt x="169" y="594"/>
                    </a:lnTo>
                    <a:lnTo>
                      <a:pt x="174" y="594"/>
                    </a:lnTo>
                    <a:lnTo>
                      <a:pt x="174" y="589"/>
                    </a:lnTo>
                    <a:lnTo>
                      <a:pt x="169" y="583"/>
                    </a:lnTo>
                    <a:lnTo>
                      <a:pt x="163" y="583"/>
                    </a:lnTo>
                    <a:lnTo>
                      <a:pt x="152" y="583"/>
                    </a:lnTo>
                    <a:lnTo>
                      <a:pt x="140" y="577"/>
                    </a:lnTo>
                    <a:lnTo>
                      <a:pt x="135" y="572"/>
                    </a:lnTo>
                    <a:lnTo>
                      <a:pt x="129" y="561"/>
                    </a:lnTo>
                    <a:lnTo>
                      <a:pt x="129" y="549"/>
                    </a:lnTo>
                    <a:lnTo>
                      <a:pt x="135" y="527"/>
                    </a:lnTo>
                    <a:lnTo>
                      <a:pt x="140" y="510"/>
                    </a:lnTo>
                    <a:lnTo>
                      <a:pt x="191" y="376"/>
                    </a:lnTo>
                    <a:lnTo>
                      <a:pt x="191" y="370"/>
                    </a:lnTo>
                    <a:lnTo>
                      <a:pt x="197" y="365"/>
                    </a:lnTo>
                    <a:lnTo>
                      <a:pt x="366" y="365"/>
                    </a:lnTo>
                    <a:lnTo>
                      <a:pt x="366" y="370"/>
                    </a:lnTo>
                    <a:lnTo>
                      <a:pt x="371" y="370"/>
                    </a:lnTo>
                    <a:lnTo>
                      <a:pt x="444" y="561"/>
                    </a:lnTo>
                    <a:lnTo>
                      <a:pt x="444" y="572"/>
                    </a:lnTo>
                    <a:lnTo>
                      <a:pt x="444" y="577"/>
                    </a:lnTo>
                    <a:lnTo>
                      <a:pt x="439" y="583"/>
                    </a:lnTo>
                    <a:lnTo>
                      <a:pt x="433" y="583"/>
                    </a:lnTo>
                    <a:lnTo>
                      <a:pt x="433" y="589"/>
                    </a:lnTo>
                    <a:lnTo>
                      <a:pt x="433" y="594"/>
                    </a:lnTo>
                    <a:lnTo>
                      <a:pt x="444" y="594"/>
                    </a:lnTo>
                    <a:lnTo>
                      <a:pt x="456" y="594"/>
                    </a:lnTo>
                    <a:lnTo>
                      <a:pt x="506" y="594"/>
                    </a:lnTo>
                    <a:lnTo>
                      <a:pt x="551" y="594"/>
                    </a:lnTo>
                    <a:lnTo>
                      <a:pt x="580" y="594"/>
                    </a:lnTo>
                    <a:lnTo>
                      <a:pt x="585" y="594"/>
                    </a:lnTo>
                    <a:lnTo>
                      <a:pt x="591" y="594"/>
                    </a:lnTo>
                    <a:lnTo>
                      <a:pt x="597" y="589"/>
                    </a:lnTo>
                    <a:lnTo>
                      <a:pt x="591" y="583"/>
                    </a:lnTo>
                    <a:lnTo>
                      <a:pt x="585" y="583"/>
                    </a:lnTo>
                    <a:lnTo>
                      <a:pt x="574" y="583"/>
                    </a:lnTo>
                    <a:lnTo>
                      <a:pt x="557" y="577"/>
                    </a:lnTo>
                    <a:lnTo>
                      <a:pt x="546" y="577"/>
                    </a:lnTo>
                    <a:lnTo>
                      <a:pt x="535" y="572"/>
                    </a:lnTo>
                    <a:lnTo>
                      <a:pt x="523" y="561"/>
                    </a:lnTo>
                    <a:lnTo>
                      <a:pt x="512" y="544"/>
                    </a:lnTo>
                    <a:lnTo>
                      <a:pt x="501" y="521"/>
                    </a:lnTo>
                    <a:lnTo>
                      <a:pt x="490" y="493"/>
                    </a:lnTo>
                    <a:lnTo>
                      <a:pt x="467" y="443"/>
                    </a:lnTo>
                    <a:lnTo>
                      <a:pt x="439" y="376"/>
                    </a:lnTo>
                    <a:lnTo>
                      <a:pt x="411" y="303"/>
                    </a:lnTo>
                    <a:lnTo>
                      <a:pt x="383" y="230"/>
                    </a:lnTo>
                    <a:lnTo>
                      <a:pt x="354" y="157"/>
                    </a:lnTo>
                    <a:lnTo>
                      <a:pt x="332" y="96"/>
                    </a:lnTo>
                    <a:lnTo>
                      <a:pt x="315" y="51"/>
                    </a:lnTo>
                    <a:lnTo>
                      <a:pt x="309" y="28"/>
                    </a:lnTo>
                    <a:lnTo>
                      <a:pt x="298" y="12"/>
                    </a:lnTo>
                    <a:lnTo>
                      <a:pt x="298" y="6"/>
                    </a:lnTo>
                    <a:lnTo>
                      <a:pt x="292" y="0"/>
                    </a:lnTo>
                    <a:lnTo>
                      <a:pt x="287" y="0"/>
                    </a:lnTo>
                    <a:lnTo>
                      <a:pt x="281" y="6"/>
                    </a:lnTo>
                    <a:lnTo>
                      <a:pt x="276" y="12"/>
                    </a:lnTo>
                    <a:lnTo>
                      <a:pt x="270" y="28"/>
                    </a:lnTo>
                    <a:lnTo>
                      <a:pt x="95" y="510"/>
                    </a:lnTo>
                    <a:lnTo>
                      <a:pt x="202" y="3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391"/>
              <p:cNvSpPr>
                <a:spLocks/>
              </p:cNvSpPr>
              <p:nvPr/>
            </p:nvSpPr>
            <p:spPr bwMode="auto">
              <a:xfrm>
                <a:off x="5116" y="11378"/>
                <a:ext cx="783" cy="594"/>
              </a:xfrm>
              <a:custGeom>
                <a:avLst/>
                <a:gdLst>
                  <a:gd name="T0" fmla="*/ 681 w 783"/>
                  <a:gd name="T1" fmla="*/ 510 h 594"/>
                  <a:gd name="T2" fmla="*/ 693 w 783"/>
                  <a:gd name="T3" fmla="*/ 544 h 594"/>
                  <a:gd name="T4" fmla="*/ 710 w 783"/>
                  <a:gd name="T5" fmla="*/ 572 h 594"/>
                  <a:gd name="T6" fmla="*/ 743 w 783"/>
                  <a:gd name="T7" fmla="*/ 583 h 594"/>
                  <a:gd name="T8" fmla="*/ 771 w 783"/>
                  <a:gd name="T9" fmla="*/ 583 h 594"/>
                  <a:gd name="T10" fmla="*/ 783 w 783"/>
                  <a:gd name="T11" fmla="*/ 589 h 594"/>
                  <a:gd name="T12" fmla="*/ 771 w 783"/>
                  <a:gd name="T13" fmla="*/ 594 h 594"/>
                  <a:gd name="T14" fmla="*/ 738 w 783"/>
                  <a:gd name="T15" fmla="*/ 594 h 594"/>
                  <a:gd name="T16" fmla="*/ 664 w 783"/>
                  <a:gd name="T17" fmla="*/ 594 h 594"/>
                  <a:gd name="T18" fmla="*/ 619 w 783"/>
                  <a:gd name="T19" fmla="*/ 589 h 594"/>
                  <a:gd name="T20" fmla="*/ 614 w 783"/>
                  <a:gd name="T21" fmla="*/ 583 h 594"/>
                  <a:gd name="T22" fmla="*/ 619 w 783"/>
                  <a:gd name="T23" fmla="*/ 577 h 594"/>
                  <a:gd name="T24" fmla="*/ 619 w 783"/>
                  <a:gd name="T25" fmla="*/ 561 h 594"/>
                  <a:gd name="T26" fmla="*/ 586 w 783"/>
                  <a:gd name="T27" fmla="*/ 152 h 594"/>
                  <a:gd name="T28" fmla="*/ 389 w 783"/>
                  <a:gd name="T29" fmla="*/ 555 h 594"/>
                  <a:gd name="T30" fmla="*/ 377 w 783"/>
                  <a:gd name="T31" fmla="*/ 583 h 594"/>
                  <a:gd name="T32" fmla="*/ 366 w 783"/>
                  <a:gd name="T33" fmla="*/ 594 h 594"/>
                  <a:gd name="T34" fmla="*/ 360 w 783"/>
                  <a:gd name="T35" fmla="*/ 589 h 594"/>
                  <a:gd name="T36" fmla="*/ 349 w 783"/>
                  <a:gd name="T37" fmla="*/ 572 h 594"/>
                  <a:gd name="T38" fmla="*/ 327 w 783"/>
                  <a:gd name="T39" fmla="*/ 533 h 594"/>
                  <a:gd name="T40" fmla="*/ 287 w 783"/>
                  <a:gd name="T41" fmla="*/ 460 h 594"/>
                  <a:gd name="T42" fmla="*/ 253 w 783"/>
                  <a:gd name="T43" fmla="*/ 393 h 594"/>
                  <a:gd name="T44" fmla="*/ 242 w 783"/>
                  <a:gd name="T45" fmla="*/ 359 h 594"/>
                  <a:gd name="T46" fmla="*/ 197 w 783"/>
                  <a:gd name="T47" fmla="*/ 269 h 594"/>
                  <a:gd name="T48" fmla="*/ 158 w 783"/>
                  <a:gd name="T49" fmla="*/ 180 h 594"/>
                  <a:gd name="T50" fmla="*/ 141 w 783"/>
                  <a:gd name="T51" fmla="*/ 157 h 594"/>
                  <a:gd name="T52" fmla="*/ 113 w 783"/>
                  <a:gd name="T53" fmla="*/ 538 h 594"/>
                  <a:gd name="T54" fmla="*/ 113 w 783"/>
                  <a:gd name="T55" fmla="*/ 566 h 594"/>
                  <a:gd name="T56" fmla="*/ 130 w 783"/>
                  <a:gd name="T57" fmla="*/ 583 h 594"/>
                  <a:gd name="T58" fmla="*/ 152 w 783"/>
                  <a:gd name="T59" fmla="*/ 583 h 594"/>
                  <a:gd name="T60" fmla="*/ 169 w 783"/>
                  <a:gd name="T61" fmla="*/ 589 h 594"/>
                  <a:gd name="T62" fmla="*/ 152 w 783"/>
                  <a:gd name="T63" fmla="*/ 594 h 594"/>
                  <a:gd name="T64" fmla="*/ 118 w 783"/>
                  <a:gd name="T65" fmla="*/ 594 h 594"/>
                  <a:gd name="T66" fmla="*/ 90 w 783"/>
                  <a:gd name="T67" fmla="*/ 594 h 594"/>
                  <a:gd name="T68" fmla="*/ 73 w 783"/>
                  <a:gd name="T69" fmla="*/ 594 h 594"/>
                  <a:gd name="T70" fmla="*/ 45 w 783"/>
                  <a:gd name="T71" fmla="*/ 594 h 594"/>
                  <a:gd name="T72" fmla="*/ 17 w 783"/>
                  <a:gd name="T73" fmla="*/ 594 h 594"/>
                  <a:gd name="T74" fmla="*/ 6 w 783"/>
                  <a:gd name="T75" fmla="*/ 594 h 594"/>
                  <a:gd name="T76" fmla="*/ 6 w 783"/>
                  <a:gd name="T77" fmla="*/ 583 h 594"/>
                  <a:gd name="T78" fmla="*/ 17 w 783"/>
                  <a:gd name="T79" fmla="*/ 583 h 594"/>
                  <a:gd name="T80" fmla="*/ 34 w 783"/>
                  <a:gd name="T81" fmla="*/ 583 h 594"/>
                  <a:gd name="T82" fmla="*/ 51 w 783"/>
                  <a:gd name="T83" fmla="*/ 572 h 594"/>
                  <a:gd name="T84" fmla="*/ 62 w 783"/>
                  <a:gd name="T85" fmla="*/ 549 h 594"/>
                  <a:gd name="T86" fmla="*/ 62 w 783"/>
                  <a:gd name="T87" fmla="*/ 516 h 594"/>
                  <a:gd name="T88" fmla="*/ 124 w 783"/>
                  <a:gd name="T89" fmla="*/ 6 h 594"/>
                  <a:gd name="T90" fmla="*/ 130 w 783"/>
                  <a:gd name="T91" fmla="*/ 0 h 594"/>
                  <a:gd name="T92" fmla="*/ 141 w 783"/>
                  <a:gd name="T93" fmla="*/ 12 h 594"/>
                  <a:gd name="T94" fmla="*/ 608 w 783"/>
                  <a:gd name="T95" fmla="*/ 12 h 594"/>
                  <a:gd name="T96" fmla="*/ 614 w 783"/>
                  <a:gd name="T97" fmla="*/ 0 h 594"/>
                  <a:gd name="T98" fmla="*/ 625 w 783"/>
                  <a:gd name="T99" fmla="*/ 0 h 594"/>
                  <a:gd name="T100" fmla="*/ 631 w 783"/>
                  <a:gd name="T101" fmla="*/ 23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83" h="594">
                    <a:moveTo>
                      <a:pt x="681" y="493"/>
                    </a:moveTo>
                    <a:lnTo>
                      <a:pt x="681" y="510"/>
                    </a:lnTo>
                    <a:lnTo>
                      <a:pt x="687" y="527"/>
                    </a:lnTo>
                    <a:lnTo>
                      <a:pt x="693" y="544"/>
                    </a:lnTo>
                    <a:lnTo>
                      <a:pt x="698" y="561"/>
                    </a:lnTo>
                    <a:lnTo>
                      <a:pt x="710" y="572"/>
                    </a:lnTo>
                    <a:lnTo>
                      <a:pt x="721" y="577"/>
                    </a:lnTo>
                    <a:lnTo>
                      <a:pt x="743" y="583"/>
                    </a:lnTo>
                    <a:lnTo>
                      <a:pt x="760" y="583"/>
                    </a:lnTo>
                    <a:lnTo>
                      <a:pt x="771" y="583"/>
                    </a:lnTo>
                    <a:lnTo>
                      <a:pt x="777" y="583"/>
                    </a:lnTo>
                    <a:lnTo>
                      <a:pt x="783" y="589"/>
                    </a:lnTo>
                    <a:lnTo>
                      <a:pt x="777" y="594"/>
                    </a:lnTo>
                    <a:lnTo>
                      <a:pt x="771" y="594"/>
                    </a:lnTo>
                    <a:lnTo>
                      <a:pt x="766" y="594"/>
                    </a:lnTo>
                    <a:lnTo>
                      <a:pt x="738" y="594"/>
                    </a:lnTo>
                    <a:lnTo>
                      <a:pt x="704" y="594"/>
                    </a:lnTo>
                    <a:lnTo>
                      <a:pt x="664" y="594"/>
                    </a:lnTo>
                    <a:lnTo>
                      <a:pt x="636" y="589"/>
                    </a:lnTo>
                    <a:lnTo>
                      <a:pt x="619" y="589"/>
                    </a:lnTo>
                    <a:lnTo>
                      <a:pt x="614" y="589"/>
                    </a:lnTo>
                    <a:lnTo>
                      <a:pt x="614" y="583"/>
                    </a:lnTo>
                    <a:lnTo>
                      <a:pt x="614" y="577"/>
                    </a:lnTo>
                    <a:lnTo>
                      <a:pt x="619" y="577"/>
                    </a:lnTo>
                    <a:lnTo>
                      <a:pt x="619" y="572"/>
                    </a:lnTo>
                    <a:lnTo>
                      <a:pt x="619" y="561"/>
                    </a:lnTo>
                    <a:lnTo>
                      <a:pt x="619" y="549"/>
                    </a:lnTo>
                    <a:lnTo>
                      <a:pt x="586" y="152"/>
                    </a:lnTo>
                    <a:lnTo>
                      <a:pt x="580" y="152"/>
                    </a:lnTo>
                    <a:lnTo>
                      <a:pt x="389" y="555"/>
                    </a:lnTo>
                    <a:lnTo>
                      <a:pt x="383" y="572"/>
                    </a:lnTo>
                    <a:lnTo>
                      <a:pt x="377" y="583"/>
                    </a:lnTo>
                    <a:lnTo>
                      <a:pt x="372" y="589"/>
                    </a:lnTo>
                    <a:lnTo>
                      <a:pt x="366" y="594"/>
                    </a:lnTo>
                    <a:lnTo>
                      <a:pt x="360" y="594"/>
                    </a:lnTo>
                    <a:lnTo>
                      <a:pt x="360" y="589"/>
                    </a:lnTo>
                    <a:lnTo>
                      <a:pt x="355" y="583"/>
                    </a:lnTo>
                    <a:lnTo>
                      <a:pt x="349" y="572"/>
                    </a:lnTo>
                    <a:lnTo>
                      <a:pt x="338" y="561"/>
                    </a:lnTo>
                    <a:lnTo>
                      <a:pt x="327" y="533"/>
                    </a:lnTo>
                    <a:lnTo>
                      <a:pt x="310" y="499"/>
                    </a:lnTo>
                    <a:lnTo>
                      <a:pt x="287" y="460"/>
                    </a:lnTo>
                    <a:lnTo>
                      <a:pt x="270" y="421"/>
                    </a:lnTo>
                    <a:lnTo>
                      <a:pt x="253" y="393"/>
                    </a:lnTo>
                    <a:lnTo>
                      <a:pt x="248" y="381"/>
                    </a:lnTo>
                    <a:lnTo>
                      <a:pt x="242" y="359"/>
                    </a:lnTo>
                    <a:lnTo>
                      <a:pt x="220" y="320"/>
                    </a:lnTo>
                    <a:lnTo>
                      <a:pt x="197" y="269"/>
                    </a:lnTo>
                    <a:lnTo>
                      <a:pt x="175" y="219"/>
                    </a:lnTo>
                    <a:lnTo>
                      <a:pt x="158" y="180"/>
                    </a:lnTo>
                    <a:lnTo>
                      <a:pt x="146" y="157"/>
                    </a:lnTo>
                    <a:lnTo>
                      <a:pt x="141" y="157"/>
                    </a:lnTo>
                    <a:lnTo>
                      <a:pt x="113" y="516"/>
                    </a:lnTo>
                    <a:lnTo>
                      <a:pt x="113" y="538"/>
                    </a:lnTo>
                    <a:lnTo>
                      <a:pt x="113" y="555"/>
                    </a:lnTo>
                    <a:lnTo>
                      <a:pt x="113" y="566"/>
                    </a:lnTo>
                    <a:lnTo>
                      <a:pt x="124" y="577"/>
                    </a:lnTo>
                    <a:lnTo>
                      <a:pt x="130" y="583"/>
                    </a:lnTo>
                    <a:lnTo>
                      <a:pt x="146" y="583"/>
                    </a:lnTo>
                    <a:lnTo>
                      <a:pt x="152" y="583"/>
                    </a:lnTo>
                    <a:lnTo>
                      <a:pt x="163" y="583"/>
                    </a:lnTo>
                    <a:lnTo>
                      <a:pt x="169" y="589"/>
                    </a:lnTo>
                    <a:lnTo>
                      <a:pt x="163" y="594"/>
                    </a:lnTo>
                    <a:lnTo>
                      <a:pt x="152" y="594"/>
                    </a:lnTo>
                    <a:lnTo>
                      <a:pt x="135" y="594"/>
                    </a:lnTo>
                    <a:lnTo>
                      <a:pt x="118" y="594"/>
                    </a:lnTo>
                    <a:lnTo>
                      <a:pt x="101" y="594"/>
                    </a:lnTo>
                    <a:lnTo>
                      <a:pt x="90" y="594"/>
                    </a:lnTo>
                    <a:lnTo>
                      <a:pt x="79" y="594"/>
                    </a:lnTo>
                    <a:lnTo>
                      <a:pt x="73" y="594"/>
                    </a:lnTo>
                    <a:lnTo>
                      <a:pt x="62" y="594"/>
                    </a:lnTo>
                    <a:lnTo>
                      <a:pt x="45" y="594"/>
                    </a:lnTo>
                    <a:lnTo>
                      <a:pt x="28" y="594"/>
                    </a:lnTo>
                    <a:lnTo>
                      <a:pt x="17" y="594"/>
                    </a:lnTo>
                    <a:lnTo>
                      <a:pt x="11" y="594"/>
                    </a:lnTo>
                    <a:lnTo>
                      <a:pt x="6" y="594"/>
                    </a:lnTo>
                    <a:lnTo>
                      <a:pt x="0" y="589"/>
                    </a:lnTo>
                    <a:lnTo>
                      <a:pt x="6" y="583"/>
                    </a:lnTo>
                    <a:lnTo>
                      <a:pt x="11" y="583"/>
                    </a:lnTo>
                    <a:lnTo>
                      <a:pt x="17" y="583"/>
                    </a:lnTo>
                    <a:lnTo>
                      <a:pt x="23" y="583"/>
                    </a:lnTo>
                    <a:lnTo>
                      <a:pt x="34" y="583"/>
                    </a:lnTo>
                    <a:lnTo>
                      <a:pt x="45" y="577"/>
                    </a:lnTo>
                    <a:lnTo>
                      <a:pt x="51" y="572"/>
                    </a:lnTo>
                    <a:lnTo>
                      <a:pt x="56" y="561"/>
                    </a:lnTo>
                    <a:lnTo>
                      <a:pt x="62" y="549"/>
                    </a:lnTo>
                    <a:lnTo>
                      <a:pt x="62" y="533"/>
                    </a:lnTo>
                    <a:lnTo>
                      <a:pt x="62" y="516"/>
                    </a:lnTo>
                    <a:lnTo>
                      <a:pt x="118" y="12"/>
                    </a:lnTo>
                    <a:lnTo>
                      <a:pt x="124" y="6"/>
                    </a:lnTo>
                    <a:lnTo>
                      <a:pt x="124" y="0"/>
                    </a:lnTo>
                    <a:lnTo>
                      <a:pt x="130" y="0"/>
                    </a:lnTo>
                    <a:lnTo>
                      <a:pt x="135" y="0"/>
                    </a:lnTo>
                    <a:lnTo>
                      <a:pt x="141" y="12"/>
                    </a:lnTo>
                    <a:lnTo>
                      <a:pt x="377" y="499"/>
                    </a:lnTo>
                    <a:lnTo>
                      <a:pt x="608" y="12"/>
                    </a:lnTo>
                    <a:lnTo>
                      <a:pt x="614" y="6"/>
                    </a:lnTo>
                    <a:lnTo>
                      <a:pt x="614" y="0"/>
                    </a:lnTo>
                    <a:lnTo>
                      <a:pt x="619" y="0"/>
                    </a:lnTo>
                    <a:lnTo>
                      <a:pt x="625" y="0"/>
                    </a:lnTo>
                    <a:lnTo>
                      <a:pt x="625" y="6"/>
                    </a:lnTo>
                    <a:lnTo>
                      <a:pt x="631" y="23"/>
                    </a:lnTo>
                    <a:lnTo>
                      <a:pt x="681" y="4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392"/>
              <p:cNvSpPr>
                <a:spLocks/>
              </p:cNvSpPr>
              <p:nvPr/>
            </p:nvSpPr>
            <p:spPr bwMode="auto">
              <a:xfrm>
                <a:off x="6028" y="11390"/>
                <a:ext cx="383" cy="582"/>
              </a:xfrm>
              <a:custGeom>
                <a:avLst/>
                <a:gdLst>
                  <a:gd name="T0" fmla="*/ 68 w 383"/>
                  <a:gd name="T1" fmla="*/ 151 h 582"/>
                  <a:gd name="T2" fmla="*/ 68 w 383"/>
                  <a:gd name="T3" fmla="*/ 72 h 582"/>
                  <a:gd name="T4" fmla="*/ 62 w 383"/>
                  <a:gd name="T5" fmla="*/ 39 h 582"/>
                  <a:gd name="T6" fmla="*/ 45 w 383"/>
                  <a:gd name="T7" fmla="*/ 16 h 582"/>
                  <a:gd name="T8" fmla="*/ 23 w 383"/>
                  <a:gd name="T9" fmla="*/ 11 h 582"/>
                  <a:gd name="T10" fmla="*/ 6 w 383"/>
                  <a:gd name="T11" fmla="*/ 11 h 582"/>
                  <a:gd name="T12" fmla="*/ 0 w 383"/>
                  <a:gd name="T13" fmla="*/ 0 h 582"/>
                  <a:gd name="T14" fmla="*/ 34 w 383"/>
                  <a:gd name="T15" fmla="*/ 0 h 582"/>
                  <a:gd name="T16" fmla="*/ 73 w 383"/>
                  <a:gd name="T17" fmla="*/ 0 h 582"/>
                  <a:gd name="T18" fmla="*/ 102 w 383"/>
                  <a:gd name="T19" fmla="*/ 0 h 582"/>
                  <a:gd name="T20" fmla="*/ 158 w 383"/>
                  <a:gd name="T21" fmla="*/ 0 h 582"/>
                  <a:gd name="T22" fmla="*/ 259 w 383"/>
                  <a:gd name="T23" fmla="*/ 5 h 582"/>
                  <a:gd name="T24" fmla="*/ 327 w 383"/>
                  <a:gd name="T25" fmla="*/ 28 h 582"/>
                  <a:gd name="T26" fmla="*/ 366 w 383"/>
                  <a:gd name="T27" fmla="*/ 78 h 582"/>
                  <a:gd name="T28" fmla="*/ 366 w 383"/>
                  <a:gd name="T29" fmla="*/ 207 h 582"/>
                  <a:gd name="T30" fmla="*/ 265 w 383"/>
                  <a:gd name="T31" fmla="*/ 308 h 582"/>
                  <a:gd name="T32" fmla="*/ 180 w 383"/>
                  <a:gd name="T33" fmla="*/ 319 h 582"/>
                  <a:gd name="T34" fmla="*/ 169 w 383"/>
                  <a:gd name="T35" fmla="*/ 319 h 582"/>
                  <a:gd name="T36" fmla="*/ 169 w 383"/>
                  <a:gd name="T37" fmla="*/ 308 h 582"/>
                  <a:gd name="T38" fmla="*/ 186 w 383"/>
                  <a:gd name="T39" fmla="*/ 308 h 582"/>
                  <a:gd name="T40" fmla="*/ 282 w 383"/>
                  <a:gd name="T41" fmla="*/ 269 h 582"/>
                  <a:gd name="T42" fmla="*/ 321 w 383"/>
                  <a:gd name="T43" fmla="*/ 179 h 582"/>
                  <a:gd name="T44" fmla="*/ 304 w 383"/>
                  <a:gd name="T45" fmla="*/ 106 h 582"/>
                  <a:gd name="T46" fmla="*/ 237 w 383"/>
                  <a:gd name="T47" fmla="*/ 33 h 582"/>
                  <a:gd name="T48" fmla="*/ 169 w 383"/>
                  <a:gd name="T49" fmla="*/ 22 h 582"/>
                  <a:gd name="T50" fmla="*/ 147 w 383"/>
                  <a:gd name="T51" fmla="*/ 22 h 582"/>
                  <a:gd name="T52" fmla="*/ 130 w 383"/>
                  <a:gd name="T53" fmla="*/ 33 h 582"/>
                  <a:gd name="T54" fmla="*/ 130 w 383"/>
                  <a:gd name="T55" fmla="*/ 358 h 582"/>
                  <a:gd name="T56" fmla="*/ 130 w 383"/>
                  <a:gd name="T57" fmla="*/ 487 h 582"/>
                  <a:gd name="T58" fmla="*/ 135 w 383"/>
                  <a:gd name="T59" fmla="*/ 537 h 582"/>
                  <a:gd name="T60" fmla="*/ 147 w 383"/>
                  <a:gd name="T61" fmla="*/ 560 h 582"/>
                  <a:gd name="T62" fmla="*/ 164 w 383"/>
                  <a:gd name="T63" fmla="*/ 571 h 582"/>
                  <a:gd name="T64" fmla="*/ 192 w 383"/>
                  <a:gd name="T65" fmla="*/ 571 h 582"/>
                  <a:gd name="T66" fmla="*/ 203 w 383"/>
                  <a:gd name="T67" fmla="*/ 577 h 582"/>
                  <a:gd name="T68" fmla="*/ 203 w 383"/>
                  <a:gd name="T69" fmla="*/ 582 h 582"/>
                  <a:gd name="T70" fmla="*/ 152 w 383"/>
                  <a:gd name="T71" fmla="*/ 582 h 582"/>
                  <a:gd name="T72" fmla="*/ 96 w 383"/>
                  <a:gd name="T73" fmla="*/ 582 h 582"/>
                  <a:gd name="T74" fmla="*/ 85 w 383"/>
                  <a:gd name="T75" fmla="*/ 582 h 582"/>
                  <a:gd name="T76" fmla="*/ 51 w 383"/>
                  <a:gd name="T77" fmla="*/ 582 h 582"/>
                  <a:gd name="T78" fmla="*/ 23 w 383"/>
                  <a:gd name="T79" fmla="*/ 582 h 582"/>
                  <a:gd name="T80" fmla="*/ 12 w 383"/>
                  <a:gd name="T81" fmla="*/ 577 h 582"/>
                  <a:gd name="T82" fmla="*/ 28 w 383"/>
                  <a:gd name="T83" fmla="*/ 571 h 582"/>
                  <a:gd name="T84" fmla="*/ 51 w 383"/>
                  <a:gd name="T85" fmla="*/ 565 h 582"/>
                  <a:gd name="T86" fmla="*/ 62 w 383"/>
                  <a:gd name="T87" fmla="*/ 543 h 582"/>
                  <a:gd name="T88" fmla="*/ 68 w 383"/>
                  <a:gd name="T89" fmla="*/ 487 h 582"/>
                  <a:gd name="T90" fmla="*/ 68 w 383"/>
                  <a:gd name="T91" fmla="*/ 35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3" h="582">
                    <a:moveTo>
                      <a:pt x="68" y="224"/>
                    </a:moveTo>
                    <a:lnTo>
                      <a:pt x="68" y="151"/>
                    </a:lnTo>
                    <a:lnTo>
                      <a:pt x="68" y="101"/>
                    </a:lnTo>
                    <a:lnTo>
                      <a:pt x="68" y="72"/>
                    </a:lnTo>
                    <a:lnTo>
                      <a:pt x="62" y="56"/>
                    </a:lnTo>
                    <a:lnTo>
                      <a:pt x="62" y="39"/>
                    </a:lnTo>
                    <a:lnTo>
                      <a:pt x="57" y="28"/>
                    </a:lnTo>
                    <a:lnTo>
                      <a:pt x="45" y="16"/>
                    </a:lnTo>
                    <a:lnTo>
                      <a:pt x="34" y="11"/>
                    </a:lnTo>
                    <a:lnTo>
                      <a:pt x="23" y="11"/>
                    </a:lnTo>
                    <a:lnTo>
                      <a:pt x="12" y="11"/>
                    </a:lnTo>
                    <a:lnTo>
                      <a:pt x="6" y="11"/>
                    </a:lnTo>
                    <a:lnTo>
                      <a:pt x="0" y="5"/>
                    </a:lnTo>
                    <a:lnTo>
                      <a:pt x="0" y="0"/>
                    </a:lnTo>
                    <a:lnTo>
                      <a:pt x="12" y="0"/>
                    </a:lnTo>
                    <a:lnTo>
                      <a:pt x="34" y="0"/>
                    </a:lnTo>
                    <a:lnTo>
                      <a:pt x="57" y="0"/>
                    </a:lnTo>
                    <a:lnTo>
                      <a:pt x="73" y="0"/>
                    </a:lnTo>
                    <a:lnTo>
                      <a:pt x="90" y="0"/>
                    </a:lnTo>
                    <a:lnTo>
                      <a:pt x="102" y="0"/>
                    </a:lnTo>
                    <a:lnTo>
                      <a:pt x="124" y="0"/>
                    </a:lnTo>
                    <a:lnTo>
                      <a:pt x="158" y="0"/>
                    </a:lnTo>
                    <a:lnTo>
                      <a:pt x="197" y="0"/>
                    </a:lnTo>
                    <a:lnTo>
                      <a:pt x="259" y="5"/>
                    </a:lnTo>
                    <a:lnTo>
                      <a:pt x="304" y="16"/>
                    </a:lnTo>
                    <a:lnTo>
                      <a:pt x="327" y="28"/>
                    </a:lnTo>
                    <a:lnTo>
                      <a:pt x="344" y="44"/>
                    </a:lnTo>
                    <a:lnTo>
                      <a:pt x="366" y="78"/>
                    </a:lnTo>
                    <a:lnTo>
                      <a:pt x="383" y="134"/>
                    </a:lnTo>
                    <a:lnTo>
                      <a:pt x="366" y="207"/>
                    </a:lnTo>
                    <a:lnTo>
                      <a:pt x="327" y="269"/>
                    </a:lnTo>
                    <a:lnTo>
                      <a:pt x="265" y="308"/>
                    </a:lnTo>
                    <a:lnTo>
                      <a:pt x="192" y="319"/>
                    </a:lnTo>
                    <a:lnTo>
                      <a:pt x="180" y="319"/>
                    </a:lnTo>
                    <a:lnTo>
                      <a:pt x="175" y="319"/>
                    </a:lnTo>
                    <a:lnTo>
                      <a:pt x="169" y="319"/>
                    </a:lnTo>
                    <a:lnTo>
                      <a:pt x="164" y="313"/>
                    </a:lnTo>
                    <a:lnTo>
                      <a:pt x="169" y="308"/>
                    </a:lnTo>
                    <a:lnTo>
                      <a:pt x="175" y="308"/>
                    </a:lnTo>
                    <a:lnTo>
                      <a:pt x="186" y="308"/>
                    </a:lnTo>
                    <a:lnTo>
                      <a:pt x="237" y="297"/>
                    </a:lnTo>
                    <a:lnTo>
                      <a:pt x="282" y="269"/>
                    </a:lnTo>
                    <a:lnTo>
                      <a:pt x="310" y="229"/>
                    </a:lnTo>
                    <a:lnTo>
                      <a:pt x="321" y="179"/>
                    </a:lnTo>
                    <a:lnTo>
                      <a:pt x="316" y="145"/>
                    </a:lnTo>
                    <a:lnTo>
                      <a:pt x="304" y="106"/>
                    </a:lnTo>
                    <a:lnTo>
                      <a:pt x="276" y="61"/>
                    </a:lnTo>
                    <a:lnTo>
                      <a:pt x="237" y="33"/>
                    </a:lnTo>
                    <a:lnTo>
                      <a:pt x="197" y="22"/>
                    </a:lnTo>
                    <a:lnTo>
                      <a:pt x="169" y="22"/>
                    </a:lnTo>
                    <a:lnTo>
                      <a:pt x="158" y="22"/>
                    </a:lnTo>
                    <a:lnTo>
                      <a:pt x="147" y="22"/>
                    </a:lnTo>
                    <a:lnTo>
                      <a:pt x="135" y="28"/>
                    </a:lnTo>
                    <a:lnTo>
                      <a:pt x="130" y="33"/>
                    </a:lnTo>
                    <a:lnTo>
                      <a:pt x="130" y="39"/>
                    </a:lnTo>
                    <a:lnTo>
                      <a:pt x="130" y="358"/>
                    </a:lnTo>
                    <a:lnTo>
                      <a:pt x="130" y="431"/>
                    </a:lnTo>
                    <a:lnTo>
                      <a:pt x="130" y="487"/>
                    </a:lnTo>
                    <a:lnTo>
                      <a:pt x="135" y="526"/>
                    </a:lnTo>
                    <a:lnTo>
                      <a:pt x="135" y="537"/>
                    </a:lnTo>
                    <a:lnTo>
                      <a:pt x="141" y="549"/>
                    </a:lnTo>
                    <a:lnTo>
                      <a:pt x="147" y="560"/>
                    </a:lnTo>
                    <a:lnTo>
                      <a:pt x="152" y="565"/>
                    </a:lnTo>
                    <a:lnTo>
                      <a:pt x="164" y="571"/>
                    </a:lnTo>
                    <a:lnTo>
                      <a:pt x="175" y="571"/>
                    </a:lnTo>
                    <a:lnTo>
                      <a:pt x="192" y="571"/>
                    </a:lnTo>
                    <a:lnTo>
                      <a:pt x="197" y="571"/>
                    </a:lnTo>
                    <a:lnTo>
                      <a:pt x="203" y="577"/>
                    </a:lnTo>
                    <a:lnTo>
                      <a:pt x="209" y="577"/>
                    </a:lnTo>
                    <a:lnTo>
                      <a:pt x="203" y="582"/>
                    </a:lnTo>
                    <a:lnTo>
                      <a:pt x="192" y="582"/>
                    </a:lnTo>
                    <a:lnTo>
                      <a:pt x="152" y="582"/>
                    </a:lnTo>
                    <a:lnTo>
                      <a:pt x="113" y="582"/>
                    </a:lnTo>
                    <a:lnTo>
                      <a:pt x="96" y="582"/>
                    </a:lnTo>
                    <a:lnTo>
                      <a:pt x="90" y="582"/>
                    </a:lnTo>
                    <a:lnTo>
                      <a:pt x="85" y="582"/>
                    </a:lnTo>
                    <a:lnTo>
                      <a:pt x="68" y="582"/>
                    </a:lnTo>
                    <a:lnTo>
                      <a:pt x="51" y="582"/>
                    </a:lnTo>
                    <a:lnTo>
                      <a:pt x="34" y="582"/>
                    </a:lnTo>
                    <a:lnTo>
                      <a:pt x="23" y="582"/>
                    </a:lnTo>
                    <a:lnTo>
                      <a:pt x="12" y="582"/>
                    </a:lnTo>
                    <a:lnTo>
                      <a:pt x="12" y="577"/>
                    </a:lnTo>
                    <a:lnTo>
                      <a:pt x="17" y="571"/>
                    </a:lnTo>
                    <a:lnTo>
                      <a:pt x="28" y="571"/>
                    </a:lnTo>
                    <a:lnTo>
                      <a:pt x="40" y="571"/>
                    </a:lnTo>
                    <a:lnTo>
                      <a:pt x="51" y="565"/>
                    </a:lnTo>
                    <a:lnTo>
                      <a:pt x="57" y="554"/>
                    </a:lnTo>
                    <a:lnTo>
                      <a:pt x="62" y="543"/>
                    </a:lnTo>
                    <a:lnTo>
                      <a:pt x="62" y="526"/>
                    </a:lnTo>
                    <a:lnTo>
                      <a:pt x="68" y="487"/>
                    </a:lnTo>
                    <a:lnTo>
                      <a:pt x="68" y="431"/>
                    </a:lnTo>
                    <a:lnTo>
                      <a:pt x="68" y="358"/>
                    </a:lnTo>
                    <a:lnTo>
                      <a:pt x="68" y="22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393"/>
              <p:cNvSpPr>
                <a:spLocks/>
              </p:cNvSpPr>
              <p:nvPr/>
            </p:nvSpPr>
            <p:spPr bwMode="auto">
              <a:xfrm>
                <a:off x="6597" y="11378"/>
                <a:ext cx="299" cy="606"/>
              </a:xfrm>
              <a:custGeom>
                <a:avLst/>
                <a:gdLst>
                  <a:gd name="T0" fmla="*/ 6 w 299"/>
                  <a:gd name="T1" fmla="*/ 583 h 606"/>
                  <a:gd name="T2" fmla="*/ 0 w 299"/>
                  <a:gd name="T3" fmla="*/ 566 h 606"/>
                  <a:gd name="T4" fmla="*/ 0 w 299"/>
                  <a:gd name="T5" fmla="*/ 527 h 606"/>
                  <a:gd name="T6" fmla="*/ 0 w 299"/>
                  <a:gd name="T7" fmla="*/ 488 h 606"/>
                  <a:gd name="T8" fmla="*/ 6 w 299"/>
                  <a:gd name="T9" fmla="*/ 465 h 606"/>
                  <a:gd name="T10" fmla="*/ 17 w 299"/>
                  <a:gd name="T11" fmla="*/ 465 h 606"/>
                  <a:gd name="T12" fmla="*/ 17 w 299"/>
                  <a:gd name="T13" fmla="*/ 482 h 606"/>
                  <a:gd name="T14" fmla="*/ 34 w 299"/>
                  <a:gd name="T15" fmla="*/ 533 h 606"/>
                  <a:gd name="T16" fmla="*/ 96 w 299"/>
                  <a:gd name="T17" fmla="*/ 572 h 606"/>
                  <a:gd name="T18" fmla="*/ 180 w 299"/>
                  <a:gd name="T19" fmla="*/ 566 h 606"/>
                  <a:gd name="T20" fmla="*/ 237 w 299"/>
                  <a:gd name="T21" fmla="*/ 510 h 606"/>
                  <a:gd name="T22" fmla="*/ 242 w 299"/>
                  <a:gd name="T23" fmla="*/ 437 h 606"/>
                  <a:gd name="T24" fmla="*/ 197 w 299"/>
                  <a:gd name="T25" fmla="*/ 370 h 606"/>
                  <a:gd name="T26" fmla="*/ 118 w 299"/>
                  <a:gd name="T27" fmla="*/ 309 h 606"/>
                  <a:gd name="T28" fmla="*/ 39 w 299"/>
                  <a:gd name="T29" fmla="*/ 219 h 606"/>
                  <a:gd name="T30" fmla="*/ 17 w 299"/>
                  <a:gd name="T31" fmla="*/ 141 h 606"/>
                  <a:gd name="T32" fmla="*/ 62 w 299"/>
                  <a:gd name="T33" fmla="*/ 40 h 606"/>
                  <a:gd name="T34" fmla="*/ 180 w 299"/>
                  <a:gd name="T35" fmla="*/ 0 h 606"/>
                  <a:gd name="T36" fmla="*/ 231 w 299"/>
                  <a:gd name="T37" fmla="*/ 0 h 606"/>
                  <a:gd name="T38" fmla="*/ 265 w 299"/>
                  <a:gd name="T39" fmla="*/ 12 h 606"/>
                  <a:gd name="T40" fmla="*/ 282 w 299"/>
                  <a:gd name="T41" fmla="*/ 12 h 606"/>
                  <a:gd name="T42" fmla="*/ 287 w 299"/>
                  <a:gd name="T43" fmla="*/ 17 h 606"/>
                  <a:gd name="T44" fmla="*/ 287 w 299"/>
                  <a:gd name="T45" fmla="*/ 34 h 606"/>
                  <a:gd name="T46" fmla="*/ 282 w 299"/>
                  <a:gd name="T47" fmla="*/ 68 h 606"/>
                  <a:gd name="T48" fmla="*/ 282 w 299"/>
                  <a:gd name="T49" fmla="*/ 107 h 606"/>
                  <a:gd name="T50" fmla="*/ 276 w 299"/>
                  <a:gd name="T51" fmla="*/ 118 h 606"/>
                  <a:gd name="T52" fmla="*/ 270 w 299"/>
                  <a:gd name="T53" fmla="*/ 113 h 606"/>
                  <a:gd name="T54" fmla="*/ 270 w 299"/>
                  <a:gd name="T55" fmla="*/ 96 h 606"/>
                  <a:gd name="T56" fmla="*/ 265 w 299"/>
                  <a:gd name="T57" fmla="*/ 68 h 606"/>
                  <a:gd name="T58" fmla="*/ 237 w 299"/>
                  <a:gd name="T59" fmla="*/ 45 h 606"/>
                  <a:gd name="T60" fmla="*/ 163 w 299"/>
                  <a:gd name="T61" fmla="*/ 28 h 606"/>
                  <a:gd name="T62" fmla="*/ 85 w 299"/>
                  <a:gd name="T63" fmla="*/ 68 h 606"/>
                  <a:gd name="T64" fmla="*/ 73 w 299"/>
                  <a:gd name="T65" fmla="*/ 146 h 606"/>
                  <a:gd name="T66" fmla="*/ 118 w 299"/>
                  <a:gd name="T67" fmla="*/ 208 h 606"/>
                  <a:gd name="T68" fmla="*/ 186 w 299"/>
                  <a:gd name="T69" fmla="*/ 264 h 606"/>
                  <a:gd name="T70" fmla="*/ 276 w 299"/>
                  <a:gd name="T71" fmla="*/ 359 h 606"/>
                  <a:gd name="T72" fmla="*/ 299 w 299"/>
                  <a:gd name="T73" fmla="*/ 443 h 606"/>
                  <a:gd name="T74" fmla="*/ 276 w 299"/>
                  <a:gd name="T75" fmla="*/ 533 h 606"/>
                  <a:gd name="T76" fmla="*/ 180 w 299"/>
                  <a:gd name="T77" fmla="*/ 600 h 606"/>
                  <a:gd name="T78" fmla="*/ 62 w 299"/>
                  <a:gd name="T79" fmla="*/ 600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9" h="606">
                    <a:moveTo>
                      <a:pt x="11" y="583"/>
                    </a:moveTo>
                    <a:lnTo>
                      <a:pt x="6" y="583"/>
                    </a:lnTo>
                    <a:lnTo>
                      <a:pt x="0" y="577"/>
                    </a:lnTo>
                    <a:lnTo>
                      <a:pt x="0" y="566"/>
                    </a:lnTo>
                    <a:lnTo>
                      <a:pt x="0" y="555"/>
                    </a:lnTo>
                    <a:lnTo>
                      <a:pt x="0" y="527"/>
                    </a:lnTo>
                    <a:lnTo>
                      <a:pt x="0" y="505"/>
                    </a:lnTo>
                    <a:lnTo>
                      <a:pt x="0" y="488"/>
                    </a:lnTo>
                    <a:lnTo>
                      <a:pt x="6" y="477"/>
                    </a:lnTo>
                    <a:lnTo>
                      <a:pt x="6" y="465"/>
                    </a:lnTo>
                    <a:lnTo>
                      <a:pt x="11" y="460"/>
                    </a:lnTo>
                    <a:lnTo>
                      <a:pt x="17" y="465"/>
                    </a:lnTo>
                    <a:lnTo>
                      <a:pt x="17" y="471"/>
                    </a:lnTo>
                    <a:lnTo>
                      <a:pt x="17" y="482"/>
                    </a:lnTo>
                    <a:lnTo>
                      <a:pt x="17" y="499"/>
                    </a:lnTo>
                    <a:lnTo>
                      <a:pt x="34" y="533"/>
                    </a:lnTo>
                    <a:lnTo>
                      <a:pt x="62" y="561"/>
                    </a:lnTo>
                    <a:lnTo>
                      <a:pt x="96" y="572"/>
                    </a:lnTo>
                    <a:lnTo>
                      <a:pt x="135" y="577"/>
                    </a:lnTo>
                    <a:lnTo>
                      <a:pt x="180" y="566"/>
                    </a:lnTo>
                    <a:lnTo>
                      <a:pt x="214" y="544"/>
                    </a:lnTo>
                    <a:lnTo>
                      <a:pt x="237" y="510"/>
                    </a:lnTo>
                    <a:lnTo>
                      <a:pt x="242" y="477"/>
                    </a:lnTo>
                    <a:lnTo>
                      <a:pt x="242" y="437"/>
                    </a:lnTo>
                    <a:lnTo>
                      <a:pt x="225" y="404"/>
                    </a:lnTo>
                    <a:lnTo>
                      <a:pt x="197" y="370"/>
                    </a:lnTo>
                    <a:lnTo>
                      <a:pt x="152" y="337"/>
                    </a:lnTo>
                    <a:lnTo>
                      <a:pt x="118" y="309"/>
                    </a:lnTo>
                    <a:lnTo>
                      <a:pt x="68" y="258"/>
                    </a:lnTo>
                    <a:lnTo>
                      <a:pt x="39" y="219"/>
                    </a:lnTo>
                    <a:lnTo>
                      <a:pt x="23" y="180"/>
                    </a:lnTo>
                    <a:lnTo>
                      <a:pt x="17" y="141"/>
                    </a:lnTo>
                    <a:lnTo>
                      <a:pt x="28" y="84"/>
                    </a:lnTo>
                    <a:lnTo>
                      <a:pt x="62" y="40"/>
                    </a:lnTo>
                    <a:lnTo>
                      <a:pt x="113" y="12"/>
                    </a:lnTo>
                    <a:lnTo>
                      <a:pt x="180" y="0"/>
                    </a:lnTo>
                    <a:lnTo>
                      <a:pt x="208" y="0"/>
                    </a:lnTo>
                    <a:lnTo>
                      <a:pt x="231" y="0"/>
                    </a:lnTo>
                    <a:lnTo>
                      <a:pt x="253" y="6"/>
                    </a:lnTo>
                    <a:lnTo>
                      <a:pt x="265" y="12"/>
                    </a:lnTo>
                    <a:lnTo>
                      <a:pt x="270" y="12"/>
                    </a:lnTo>
                    <a:lnTo>
                      <a:pt x="282" y="12"/>
                    </a:lnTo>
                    <a:lnTo>
                      <a:pt x="287" y="12"/>
                    </a:lnTo>
                    <a:lnTo>
                      <a:pt x="287" y="17"/>
                    </a:lnTo>
                    <a:lnTo>
                      <a:pt x="287" y="23"/>
                    </a:lnTo>
                    <a:lnTo>
                      <a:pt x="287" y="34"/>
                    </a:lnTo>
                    <a:lnTo>
                      <a:pt x="287" y="45"/>
                    </a:lnTo>
                    <a:lnTo>
                      <a:pt x="282" y="68"/>
                    </a:lnTo>
                    <a:lnTo>
                      <a:pt x="282" y="96"/>
                    </a:lnTo>
                    <a:lnTo>
                      <a:pt x="282" y="107"/>
                    </a:lnTo>
                    <a:lnTo>
                      <a:pt x="282" y="113"/>
                    </a:lnTo>
                    <a:lnTo>
                      <a:pt x="276" y="118"/>
                    </a:lnTo>
                    <a:lnTo>
                      <a:pt x="276" y="113"/>
                    </a:lnTo>
                    <a:lnTo>
                      <a:pt x="270" y="113"/>
                    </a:lnTo>
                    <a:lnTo>
                      <a:pt x="270" y="107"/>
                    </a:lnTo>
                    <a:lnTo>
                      <a:pt x="270" y="96"/>
                    </a:lnTo>
                    <a:lnTo>
                      <a:pt x="265" y="79"/>
                    </a:lnTo>
                    <a:lnTo>
                      <a:pt x="265" y="68"/>
                    </a:lnTo>
                    <a:lnTo>
                      <a:pt x="253" y="56"/>
                    </a:lnTo>
                    <a:lnTo>
                      <a:pt x="237" y="45"/>
                    </a:lnTo>
                    <a:lnTo>
                      <a:pt x="208" y="34"/>
                    </a:lnTo>
                    <a:lnTo>
                      <a:pt x="163" y="28"/>
                    </a:lnTo>
                    <a:lnTo>
                      <a:pt x="118" y="40"/>
                    </a:lnTo>
                    <a:lnTo>
                      <a:pt x="85" y="68"/>
                    </a:lnTo>
                    <a:lnTo>
                      <a:pt x="68" y="118"/>
                    </a:lnTo>
                    <a:lnTo>
                      <a:pt x="73" y="146"/>
                    </a:lnTo>
                    <a:lnTo>
                      <a:pt x="90" y="174"/>
                    </a:lnTo>
                    <a:lnTo>
                      <a:pt x="118" y="208"/>
                    </a:lnTo>
                    <a:lnTo>
                      <a:pt x="163" y="247"/>
                    </a:lnTo>
                    <a:lnTo>
                      <a:pt x="186" y="264"/>
                    </a:lnTo>
                    <a:lnTo>
                      <a:pt x="242" y="314"/>
                    </a:lnTo>
                    <a:lnTo>
                      <a:pt x="276" y="359"/>
                    </a:lnTo>
                    <a:lnTo>
                      <a:pt x="293" y="398"/>
                    </a:lnTo>
                    <a:lnTo>
                      <a:pt x="299" y="443"/>
                    </a:lnTo>
                    <a:lnTo>
                      <a:pt x="293" y="482"/>
                    </a:lnTo>
                    <a:lnTo>
                      <a:pt x="276" y="533"/>
                    </a:lnTo>
                    <a:lnTo>
                      <a:pt x="231" y="572"/>
                    </a:lnTo>
                    <a:lnTo>
                      <a:pt x="180" y="600"/>
                    </a:lnTo>
                    <a:lnTo>
                      <a:pt x="118" y="606"/>
                    </a:lnTo>
                    <a:lnTo>
                      <a:pt x="62" y="600"/>
                    </a:lnTo>
                    <a:lnTo>
                      <a:pt x="11" y="5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Freeform 394"/>
              <p:cNvSpPr>
                <a:spLocks/>
              </p:cNvSpPr>
              <p:nvPr/>
            </p:nvSpPr>
            <p:spPr bwMode="auto">
              <a:xfrm>
                <a:off x="7093" y="11390"/>
                <a:ext cx="613" cy="582"/>
              </a:xfrm>
              <a:custGeom>
                <a:avLst/>
                <a:gdLst>
                  <a:gd name="T0" fmla="*/ 540 w 613"/>
                  <a:gd name="T1" fmla="*/ 487 h 582"/>
                  <a:gd name="T2" fmla="*/ 546 w 613"/>
                  <a:gd name="T3" fmla="*/ 549 h 582"/>
                  <a:gd name="T4" fmla="*/ 574 w 613"/>
                  <a:gd name="T5" fmla="*/ 571 h 582"/>
                  <a:gd name="T6" fmla="*/ 608 w 613"/>
                  <a:gd name="T7" fmla="*/ 571 h 582"/>
                  <a:gd name="T8" fmla="*/ 602 w 613"/>
                  <a:gd name="T9" fmla="*/ 582 h 582"/>
                  <a:gd name="T10" fmla="*/ 506 w 613"/>
                  <a:gd name="T11" fmla="*/ 582 h 582"/>
                  <a:gd name="T12" fmla="*/ 473 w 613"/>
                  <a:gd name="T13" fmla="*/ 582 h 582"/>
                  <a:gd name="T14" fmla="*/ 428 w 613"/>
                  <a:gd name="T15" fmla="*/ 582 h 582"/>
                  <a:gd name="T16" fmla="*/ 422 w 613"/>
                  <a:gd name="T17" fmla="*/ 571 h 582"/>
                  <a:gd name="T18" fmla="*/ 456 w 613"/>
                  <a:gd name="T19" fmla="*/ 565 h 582"/>
                  <a:gd name="T20" fmla="*/ 467 w 613"/>
                  <a:gd name="T21" fmla="*/ 526 h 582"/>
                  <a:gd name="T22" fmla="*/ 473 w 613"/>
                  <a:gd name="T23" fmla="*/ 358 h 582"/>
                  <a:gd name="T24" fmla="*/ 467 w 613"/>
                  <a:gd name="T25" fmla="*/ 274 h 582"/>
                  <a:gd name="T26" fmla="*/ 135 w 613"/>
                  <a:gd name="T27" fmla="*/ 280 h 582"/>
                  <a:gd name="T28" fmla="*/ 135 w 613"/>
                  <a:gd name="T29" fmla="*/ 487 h 582"/>
                  <a:gd name="T30" fmla="*/ 140 w 613"/>
                  <a:gd name="T31" fmla="*/ 549 h 582"/>
                  <a:gd name="T32" fmla="*/ 169 w 613"/>
                  <a:gd name="T33" fmla="*/ 571 h 582"/>
                  <a:gd name="T34" fmla="*/ 202 w 613"/>
                  <a:gd name="T35" fmla="*/ 571 h 582"/>
                  <a:gd name="T36" fmla="*/ 197 w 613"/>
                  <a:gd name="T37" fmla="*/ 582 h 582"/>
                  <a:gd name="T38" fmla="*/ 101 w 613"/>
                  <a:gd name="T39" fmla="*/ 582 h 582"/>
                  <a:gd name="T40" fmla="*/ 67 w 613"/>
                  <a:gd name="T41" fmla="*/ 582 h 582"/>
                  <a:gd name="T42" fmla="*/ 22 w 613"/>
                  <a:gd name="T43" fmla="*/ 582 h 582"/>
                  <a:gd name="T44" fmla="*/ 16 w 613"/>
                  <a:gd name="T45" fmla="*/ 571 h 582"/>
                  <a:gd name="T46" fmla="*/ 50 w 613"/>
                  <a:gd name="T47" fmla="*/ 565 h 582"/>
                  <a:gd name="T48" fmla="*/ 62 w 613"/>
                  <a:gd name="T49" fmla="*/ 526 h 582"/>
                  <a:gd name="T50" fmla="*/ 67 w 613"/>
                  <a:gd name="T51" fmla="*/ 358 h 582"/>
                  <a:gd name="T52" fmla="*/ 67 w 613"/>
                  <a:gd name="T53" fmla="*/ 101 h 582"/>
                  <a:gd name="T54" fmla="*/ 62 w 613"/>
                  <a:gd name="T55" fmla="*/ 39 h 582"/>
                  <a:gd name="T56" fmla="*/ 33 w 613"/>
                  <a:gd name="T57" fmla="*/ 11 h 582"/>
                  <a:gd name="T58" fmla="*/ 5 w 613"/>
                  <a:gd name="T59" fmla="*/ 11 h 582"/>
                  <a:gd name="T60" fmla="*/ 11 w 613"/>
                  <a:gd name="T61" fmla="*/ 0 h 582"/>
                  <a:gd name="T62" fmla="*/ 67 w 613"/>
                  <a:gd name="T63" fmla="*/ 0 h 582"/>
                  <a:gd name="T64" fmla="*/ 101 w 613"/>
                  <a:gd name="T65" fmla="*/ 0 h 582"/>
                  <a:gd name="T66" fmla="*/ 129 w 613"/>
                  <a:gd name="T67" fmla="*/ 0 h 582"/>
                  <a:gd name="T68" fmla="*/ 180 w 613"/>
                  <a:gd name="T69" fmla="*/ 0 h 582"/>
                  <a:gd name="T70" fmla="*/ 185 w 613"/>
                  <a:gd name="T71" fmla="*/ 5 h 582"/>
                  <a:gd name="T72" fmla="*/ 163 w 613"/>
                  <a:gd name="T73" fmla="*/ 11 h 582"/>
                  <a:gd name="T74" fmla="*/ 135 w 613"/>
                  <a:gd name="T75" fmla="*/ 39 h 582"/>
                  <a:gd name="T76" fmla="*/ 135 w 613"/>
                  <a:gd name="T77" fmla="*/ 101 h 582"/>
                  <a:gd name="T78" fmla="*/ 135 w 613"/>
                  <a:gd name="T79" fmla="*/ 241 h 582"/>
                  <a:gd name="T80" fmla="*/ 473 w 613"/>
                  <a:gd name="T81" fmla="*/ 241 h 582"/>
                  <a:gd name="T82" fmla="*/ 473 w 613"/>
                  <a:gd name="T83" fmla="*/ 101 h 582"/>
                  <a:gd name="T84" fmla="*/ 467 w 613"/>
                  <a:gd name="T85" fmla="*/ 39 h 582"/>
                  <a:gd name="T86" fmla="*/ 439 w 613"/>
                  <a:gd name="T87" fmla="*/ 11 h 582"/>
                  <a:gd name="T88" fmla="*/ 411 w 613"/>
                  <a:gd name="T89" fmla="*/ 11 h 582"/>
                  <a:gd name="T90" fmla="*/ 416 w 613"/>
                  <a:gd name="T91" fmla="*/ 0 h 582"/>
                  <a:gd name="T92" fmla="*/ 473 w 613"/>
                  <a:gd name="T93" fmla="*/ 0 h 582"/>
                  <a:gd name="T94" fmla="*/ 506 w 613"/>
                  <a:gd name="T95" fmla="*/ 0 h 582"/>
                  <a:gd name="T96" fmla="*/ 535 w 613"/>
                  <a:gd name="T97" fmla="*/ 0 h 582"/>
                  <a:gd name="T98" fmla="*/ 580 w 613"/>
                  <a:gd name="T99" fmla="*/ 0 h 582"/>
                  <a:gd name="T100" fmla="*/ 591 w 613"/>
                  <a:gd name="T101" fmla="*/ 5 h 582"/>
                  <a:gd name="T102" fmla="*/ 568 w 613"/>
                  <a:gd name="T103" fmla="*/ 11 h 582"/>
                  <a:gd name="T104" fmla="*/ 540 w 613"/>
                  <a:gd name="T105" fmla="*/ 39 h 582"/>
                  <a:gd name="T106" fmla="*/ 540 w 613"/>
                  <a:gd name="T107" fmla="*/ 101 h 582"/>
                  <a:gd name="T108" fmla="*/ 540 w 613"/>
                  <a:gd name="T109" fmla="*/ 35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3" h="582">
                    <a:moveTo>
                      <a:pt x="540" y="358"/>
                    </a:moveTo>
                    <a:lnTo>
                      <a:pt x="540" y="431"/>
                    </a:lnTo>
                    <a:lnTo>
                      <a:pt x="540" y="487"/>
                    </a:lnTo>
                    <a:lnTo>
                      <a:pt x="540" y="526"/>
                    </a:lnTo>
                    <a:lnTo>
                      <a:pt x="546" y="537"/>
                    </a:lnTo>
                    <a:lnTo>
                      <a:pt x="546" y="549"/>
                    </a:lnTo>
                    <a:lnTo>
                      <a:pt x="551" y="560"/>
                    </a:lnTo>
                    <a:lnTo>
                      <a:pt x="563" y="565"/>
                    </a:lnTo>
                    <a:lnTo>
                      <a:pt x="574" y="571"/>
                    </a:lnTo>
                    <a:lnTo>
                      <a:pt x="585" y="571"/>
                    </a:lnTo>
                    <a:lnTo>
                      <a:pt x="597" y="571"/>
                    </a:lnTo>
                    <a:lnTo>
                      <a:pt x="608" y="571"/>
                    </a:lnTo>
                    <a:lnTo>
                      <a:pt x="613" y="577"/>
                    </a:lnTo>
                    <a:lnTo>
                      <a:pt x="613" y="582"/>
                    </a:lnTo>
                    <a:lnTo>
                      <a:pt x="602" y="582"/>
                    </a:lnTo>
                    <a:lnTo>
                      <a:pt x="557" y="582"/>
                    </a:lnTo>
                    <a:lnTo>
                      <a:pt x="523" y="582"/>
                    </a:lnTo>
                    <a:lnTo>
                      <a:pt x="506" y="582"/>
                    </a:lnTo>
                    <a:lnTo>
                      <a:pt x="501" y="582"/>
                    </a:lnTo>
                    <a:lnTo>
                      <a:pt x="490" y="582"/>
                    </a:lnTo>
                    <a:lnTo>
                      <a:pt x="473" y="582"/>
                    </a:lnTo>
                    <a:lnTo>
                      <a:pt x="461" y="582"/>
                    </a:lnTo>
                    <a:lnTo>
                      <a:pt x="444" y="582"/>
                    </a:lnTo>
                    <a:lnTo>
                      <a:pt x="428" y="582"/>
                    </a:lnTo>
                    <a:lnTo>
                      <a:pt x="422" y="582"/>
                    </a:lnTo>
                    <a:lnTo>
                      <a:pt x="416" y="577"/>
                    </a:lnTo>
                    <a:lnTo>
                      <a:pt x="422" y="571"/>
                    </a:lnTo>
                    <a:lnTo>
                      <a:pt x="433" y="571"/>
                    </a:lnTo>
                    <a:lnTo>
                      <a:pt x="444" y="571"/>
                    </a:lnTo>
                    <a:lnTo>
                      <a:pt x="456" y="565"/>
                    </a:lnTo>
                    <a:lnTo>
                      <a:pt x="461" y="554"/>
                    </a:lnTo>
                    <a:lnTo>
                      <a:pt x="467" y="543"/>
                    </a:lnTo>
                    <a:lnTo>
                      <a:pt x="467" y="526"/>
                    </a:lnTo>
                    <a:lnTo>
                      <a:pt x="473" y="487"/>
                    </a:lnTo>
                    <a:lnTo>
                      <a:pt x="473" y="431"/>
                    </a:lnTo>
                    <a:lnTo>
                      <a:pt x="473" y="358"/>
                    </a:lnTo>
                    <a:lnTo>
                      <a:pt x="473" y="280"/>
                    </a:lnTo>
                    <a:lnTo>
                      <a:pt x="473" y="274"/>
                    </a:lnTo>
                    <a:lnTo>
                      <a:pt x="467" y="274"/>
                    </a:lnTo>
                    <a:lnTo>
                      <a:pt x="140" y="274"/>
                    </a:lnTo>
                    <a:lnTo>
                      <a:pt x="135" y="274"/>
                    </a:lnTo>
                    <a:lnTo>
                      <a:pt x="135" y="280"/>
                    </a:lnTo>
                    <a:lnTo>
                      <a:pt x="135" y="358"/>
                    </a:lnTo>
                    <a:lnTo>
                      <a:pt x="135" y="431"/>
                    </a:lnTo>
                    <a:lnTo>
                      <a:pt x="135" y="487"/>
                    </a:lnTo>
                    <a:lnTo>
                      <a:pt x="135" y="526"/>
                    </a:lnTo>
                    <a:lnTo>
                      <a:pt x="140" y="537"/>
                    </a:lnTo>
                    <a:lnTo>
                      <a:pt x="140" y="549"/>
                    </a:lnTo>
                    <a:lnTo>
                      <a:pt x="146" y="560"/>
                    </a:lnTo>
                    <a:lnTo>
                      <a:pt x="157" y="565"/>
                    </a:lnTo>
                    <a:lnTo>
                      <a:pt x="169" y="571"/>
                    </a:lnTo>
                    <a:lnTo>
                      <a:pt x="180" y="571"/>
                    </a:lnTo>
                    <a:lnTo>
                      <a:pt x="191" y="571"/>
                    </a:lnTo>
                    <a:lnTo>
                      <a:pt x="202" y="571"/>
                    </a:lnTo>
                    <a:lnTo>
                      <a:pt x="208" y="577"/>
                    </a:lnTo>
                    <a:lnTo>
                      <a:pt x="208" y="582"/>
                    </a:lnTo>
                    <a:lnTo>
                      <a:pt x="197" y="582"/>
                    </a:lnTo>
                    <a:lnTo>
                      <a:pt x="152" y="582"/>
                    </a:lnTo>
                    <a:lnTo>
                      <a:pt x="118" y="582"/>
                    </a:lnTo>
                    <a:lnTo>
                      <a:pt x="101" y="582"/>
                    </a:lnTo>
                    <a:lnTo>
                      <a:pt x="95" y="582"/>
                    </a:lnTo>
                    <a:lnTo>
                      <a:pt x="84" y="582"/>
                    </a:lnTo>
                    <a:lnTo>
                      <a:pt x="67" y="582"/>
                    </a:lnTo>
                    <a:lnTo>
                      <a:pt x="56" y="582"/>
                    </a:lnTo>
                    <a:lnTo>
                      <a:pt x="39" y="582"/>
                    </a:lnTo>
                    <a:lnTo>
                      <a:pt x="22" y="582"/>
                    </a:lnTo>
                    <a:lnTo>
                      <a:pt x="16" y="582"/>
                    </a:lnTo>
                    <a:lnTo>
                      <a:pt x="11" y="577"/>
                    </a:lnTo>
                    <a:lnTo>
                      <a:pt x="16" y="571"/>
                    </a:lnTo>
                    <a:lnTo>
                      <a:pt x="28" y="571"/>
                    </a:lnTo>
                    <a:lnTo>
                      <a:pt x="39" y="571"/>
                    </a:lnTo>
                    <a:lnTo>
                      <a:pt x="50" y="565"/>
                    </a:lnTo>
                    <a:lnTo>
                      <a:pt x="56" y="554"/>
                    </a:lnTo>
                    <a:lnTo>
                      <a:pt x="62" y="543"/>
                    </a:lnTo>
                    <a:lnTo>
                      <a:pt x="62" y="526"/>
                    </a:lnTo>
                    <a:lnTo>
                      <a:pt x="67" y="487"/>
                    </a:lnTo>
                    <a:lnTo>
                      <a:pt x="67" y="431"/>
                    </a:lnTo>
                    <a:lnTo>
                      <a:pt x="67" y="358"/>
                    </a:lnTo>
                    <a:lnTo>
                      <a:pt x="67" y="224"/>
                    </a:lnTo>
                    <a:lnTo>
                      <a:pt x="67" y="151"/>
                    </a:lnTo>
                    <a:lnTo>
                      <a:pt x="67" y="101"/>
                    </a:lnTo>
                    <a:lnTo>
                      <a:pt x="67" y="72"/>
                    </a:lnTo>
                    <a:lnTo>
                      <a:pt x="67" y="56"/>
                    </a:lnTo>
                    <a:lnTo>
                      <a:pt x="62" y="39"/>
                    </a:lnTo>
                    <a:lnTo>
                      <a:pt x="62" y="28"/>
                    </a:lnTo>
                    <a:lnTo>
                      <a:pt x="50" y="16"/>
                    </a:lnTo>
                    <a:lnTo>
                      <a:pt x="33" y="11"/>
                    </a:lnTo>
                    <a:lnTo>
                      <a:pt x="28" y="11"/>
                    </a:lnTo>
                    <a:lnTo>
                      <a:pt x="16" y="11"/>
                    </a:lnTo>
                    <a:lnTo>
                      <a:pt x="5" y="11"/>
                    </a:lnTo>
                    <a:lnTo>
                      <a:pt x="0" y="5"/>
                    </a:lnTo>
                    <a:lnTo>
                      <a:pt x="5" y="0"/>
                    </a:lnTo>
                    <a:lnTo>
                      <a:pt x="11" y="0"/>
                    </a:lnTo>
                    <a:lnTo>
                      <a:pt x="33" y="0"/>
                    </a:lnTo>
                    <a:lnTo>
                      <a:pt x="50" y="0"/>
                    </a:lnTo>
                    <a:lnTo>
                      <a:pt x="67" y="0"/>
                    </a:lnTo>
                    <a:lnTo>
                      <a:pt x="84" y="0"/>
                    </a:lnTo>
                    <a:lnTo>
                      <a:pt x="95" y="0"/>
                    </a:lnTo>
                    <a:lnTo>
                      <a:pt x="101" y="0"/>
                    </a:lnTo>
                    <a:lnTo>
                      <a:pt x="107" y="0"/>
                    </a:lnTo>
                    <a:lnTo>
                      <a:pt x="118" y="0"/>
                    </a:lnTo>
                    <a:lnTo>
                      <a:pt x="129" y="0"/>
                    </a:lnTo>
                    <a:lnTo>
                      <a:pt x="146" y="0"/>
                    </a:lnTo>
                    <a:lnTo>
                      <a:pt x="163" y="0"/>
                    </a:lnTo>
                    <a:lnTo>
                      <a:pt x="180" y="0"/>
                    </a:lnTo>
                    <a:lnTo>
                      <a:pt x="185" y="0"/>
                    </a:lnTo>
                    <a:lnTo>
                      <a:pt x="191" y="5"/>
                    </a:lnTo>
                    <a:lnTo>
                      <a:pt x="185" y="5"/>
                    </a:lnTo>
                    <a:lnTo>
                      <a:pt x="185" y="11"/>
                    </a:lnTo>
                    <a:lnTo>
                      <a:pt x="174" y="11"/>
                    </a:lnTo>
                    <a:lnTo>
                      <a:pt x="163" y="11"/>
                    </a:lnTo>
                    <a:lnTo>
                      <a:pt x="152" y="16"/>
                    </a:lnTo>
                    <a:lnTo>
                      <a:pt x="140" y="22"/>
                    </a:lnTo>
                    <a:lnTo>
                      <a:pt x="135" y="39"/>
                    </a:lnTo>
                    <a:lnTo>
                      <a:pt x="135" y="56"/>
                    </a:lnTo>
                    <a:lnTo>
                      <a:pt x="135" y="72"/>
                    </a:lnTo>
                    <a:lnTo>
                      <a:pt x="135" y="101"/>
                    </a:lnTo>
                    <a:lnTo>
                      <a:pt x="135" y="151"/>
                    </a:lnTo>
                    <a:lnTo>
                      <a:pt x="135" y="224"/>
                    </a:lnTo>
                    <a:lnTo>
                      <a:pt x="135" y="241"/>
                    </a:lnTo>
                    <a:lnTo>
                      <a:pt x="140" y="246"/>
                    </a:lnTo>
                    <a:lnTo>
                      <a:pt x="467" y="246"/>
                    </a:lnTo>
                    <a:lnTo>
                      <a:pt x="473" y="241"/>
                    </a:lnTo>
                    <a:lnTo>
                      <a:pt x="473" y="224"/>
                    </a:lnTo>
                    <a:lnTo>
                      <a:pt x="473" y="151"/>
                    </a:lnTo>
                    <a:lnTo>
                      <a:pt x="473" y="101"/>
                    </a:lnTo>
                    <a:lnTo>
                      <a:pt x="473" y="72"/>
                    </a:lnTo>
                    <a:lnTo>
                      <a:pt x="473" y="56"/>
                    </a:lnTo>
                    <a:lnTo>
                      <a:pt x="467" y="39"/>
                    </a:lnTo>
                    <a:lnTo>
                      <a:pt x="461" y="28"/>
                    </a:lnTo>
                    <a:lnTo>
                      <a:pt x="456" y="16"/>
                    </a:lnTo>
                    <a:lnTo>
                      <a:pt x="439" y="11"/>
                    </a:lnTo>
                    <a:lnTo>
                      <a:pt x="428" y="11"/>
                    </a:lnTo>
                    <a:lnTo>
                      <a:pt x="422" y="11"/>
                    </a:lnTo>
                    <a:lnTo>
                      <a:pt x="411" y="11"/>
                    </a:lnTo>
                    <a:lnTo>
                      <a:pt x="405" y="5"/>
                    </a:lnTo>
                    <a:lnTo>
                      <a:pt x="411" y="0"/>
                    </a:lnTo>
                    <a:lnTo>
                      <a:pt x="416" y="0"/>
                    </a:lnTo>
                    <a:lnTo>
                      <a:pt x="433" y="0"/>
                    </a:lnTo>
                    <a:lnTo>
                      <a:pt x="456" y="0"/>
                    </a:lnTo>
                    <a:lnTo>
                      <a:pt x="473" y="0"/>
                    </a:lnTo>
                    <a:lnTo>
                      <a:pt x="490" y="0"/>
                    </a:lnTo>
                    <a:lnTo>
                      <a:pt x="501" y="0"/>
                    </a:lnTo>
                    <a:lnTo>
                      <a:pt x="506" y="0"/>
                    </a:lnTo>
                    <a:lnTo>
                      <a:pt x="512" y="0"/>
                    </a:lnTo>
                    <a:lnTo>
                      <a:pt x="523" y="0"/>
                    </a:lnTo>
                    <a:lnTo>
                      <a:pt x="535" y="0"/>
                    </a:lnTo>
                    <a:lnTo>
                      <a:pt x="551" y="0"/>
                    </a:lnTo>
                    <a:lnTo>
                      <a:pt x="568" y="0"/>
                    </a:lnTo>
                    <a:lnTo>
                      <a:pt x="580" y="0"/>
                    </a:lnTo>
                    <a:lnTo>
                      <a:pt x="591" y="0"/>
                    </a:lnTo>
                    <a:lnTo>
                      <a:pt x="597" y="5"/>
                    </a:lnTo>
                    <a:lnTo>
                      <a:pt x="591" y="5"/>
                    </a:lnTo>
                    <a:lnTo>
                      <a:pt x="591" y="11"/>
                    </a:lnTo>
                    <a:lnTo>
                      <a:pt x="580" y="11"/>
                    </a:lnTo>
                    <a:lnTo>
                      <a:pt x="568" y="11"/>
                    </a:lnTo>
                    <a:lnTo>
                      <a:pt x="557" y="16"/>
                    </a:lnTo>
                    <a:lnTo>
                      <a:pt x="546" y="22"/>
                    </a:lnTo>
                    <a:lnTo>
                      <a:pt x="540" y="39"/>
                    </a:lnTo>
                    <a:lnTo>
                      <a:pt x="540" y="56"/>
                    </a:lnTo>
                    <a:lnTo>
                      <a:pt x="540" y="72"/>
                    </a:lnTo>
                    <a:lnTo>
                      <a:pt x="540" y="101"/>
                    </a:lnTo>
                    <a:lnTo>
                      <a:pt x="540" y="151"/>
                    </a:lnTo>
                    <a:lnTo>
                      <a:pt x="540" y="224"/>
                    </a:lnTo>
                    <a:lnTo>
                      <a:pt x="540"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7" name="Freeform 395"/>
              <p:cNvSpPr>
                <a:spLocks/>
              </p:cNvSpPr>
              <p:nvPr/>
            </p:nvSpPr>
            <p:spPr bwMode="auto">
              <a:xfrm>
                <a:off x="7909" y="11390"/>
                <a:ext cx="197" cy="582"/>
              </a:xfrm>
              <a:custGeom>
                <a:avLst/>
                <a:gdLst>
                  <a:gd name="T0" fmla="*/ 124 w 197"/>
                  <a:gd name="T1" fmla="*/ 431 h 582"/>
                  <a:gd name="T2" fmla="*/ 130 w 197"/>
                  <a:gd name="T3" fmla="*/ 526 h 582"/>
                  <a:gd name="T4" fmla="*/ 135 w 197"/>
                  <a:gd name="T5" fmla="*/ 549 h 582"/>
                  <a:gd name="T6" fmla="*/ 147 w 197"/>
                  <a:gd name="T7" fmla="*/ 565 h 582"/>
                  <a:gd name="T8" fmla="*/ 169 w 197"/>
                  <a:gd name="T9" fmla="*/ 571 h 582"/>
                  <a:gd name="T10" fmla="*/ 192 w 197"/>
                  <a:gd name="T11" fmla="*/ 571 h 582"/>
                  <a:gd name="T12" fmla="*/ 197 w 197"/>
                  <a:gd name="T13" fmla="*/ 582 h 582"/>
                  <a:gd name="T14" fmla="*/ 147 w 197"/>
                  <a:gd name="T15" fmla="*/ 582 h 582"/>
                  <a:gd name="T16" fmla="*/ 90 w 197"/>
                  <a:gd name="T17" fmla="*/ 582 h 582"/>
                  <a:gd name="T18" fmla="*/ 73 w 197"/>
                  <a:gd name="T19" fmla="*/ 582 h 582"/>
                  <a:gd name="T20" fmla="*/ 45 w 197"/>
                  <a:gd name="T21" fmla="*/ 582 h 582"/>
                  <a:gd name="T22" fmla="*/ 17 w 197"/>
                  <a:gd name="T23" fmla="*/ 582 h 582"/>
                  <a:gd name="T24" fmla="*/ 0 w 197"/>
                  <a:gd name="T25" fmla="*/ 577 h 582"/>
                  <a:gd name="T26" fmla="*/ 11 w 197"/>
                  <a:gd name="T27" fmla="*/ 571 h 582"/>
                  <a:gd name="T28" fmla="*/ 34 w 197"/>
                  <a:gd name="T29" fmla="*/ 571 h 582"/>
                  <a:gd name="T30" fmla="*/ 51 w 197"/>
                  <a:gd name="T31" fmla="*/ 554 h 582"/>
                  <a:gd name="T32" fmla="*/ 56 w 197"/>
                  <a:gd name="T33" fmla="*/ 526 h 582"/>
                  <a:gd name="T34" fmla="*/ 56 w 197"/>
                  <a:gd name="T35" fmla="*/ 431 h 582"/>
                  <a:gd name="T36" fmla="*/ 56 w 197"/>
                  <a:gd name="T37" fmla="*/ 224 h 582"/>
                  <a:gd name="T38" fmla="*/ 56 w 197"/>
                  <a:gd name="T39" fmla="*/ 101 h 582"/>
                  <a:gd name="T40" fmla="*/ 56 w 197"/>
                  <a:gd name="T41" fmla="*/ 56 h 582"/>
                  <a:gd name="T42" fmla="*/ 51 w 197"/>
                  <a:gd name="T43" fmla="*/ 28 h 582"/>
                  <a:gd name="T44" fmla="*/ 28 w 197"/>
                  <a:gd name="T45" fmla="*/ 11 h 582"/>
                  <a:gd name="T46" fmla="*/ 6 w 197"/>
                  <a:gd name="T47" fmla="*/ 11 h 582"/>
                  <a:gd name="T48" fmla="*/ 6 w 197"/>
                  <a:gd name="T49" fmla="*/ 0 h 582"/>
                  <a:gd name="T50" fmla="*/ 28 w 197"/>
                  <a:gd name="T51" fmla="*/ 0 h 582"/>
                  <a:gd name="T52" fmla="*/ 62 w 197"/>
                  <a:gd name="T53" fmla="*/ 0 h 582"/>
                  <a:gd name="T54" fmla="*/ 85 w 197"/>
                  <a:gd name="T55" fmla="*/ 0 h 582"/>
                  <a:gd name="T56" fmla="*/ 96 w 197"/>
                  <a:gd name="T57" fmla="*/ 0 h 582"/>
                  <a:gd name="T58" fmla="*/ 124 w 197"/>
                  <a:gd name="T59" fmla="*/ 0 h 582"/>
                  <a:gd name="T60" fmla="*/ 152 w 197"/>
                  <a:gd name="T61" fmla="*/ 0 h 582"/>
                  <a:gd name="T62" fmla="*/ 175 w 197"/>
                  <a:gd name="T63" fmla="*/ 0 h 582"/>
                  <a:gd name="T64" fmla="*/ 175 w 197"/>
                  <a:gd name="T65" fmla="*/ 11 h 582"/>
                  <a:gd name="T66" fmla="*/ 152 w 197"/>
                  <a:gd name="T67" fmla="*/ 11 h 582"/>
                  <a:gd name="T68" fmla="*/ 135 w 197"/>
                  <a:gd name="T69" fmla="*/ 22 h 582"/>
                  <a:gd name="T70" fmla="*/ 124 w 197"/>
                  <a:gd name="T71" fmla="*/ 56 h 582"/>
                  <a:gd name="T72" fmla="*/ 124 w 197"/>
                  <a:gd name="T73" fmla="*/ 101 h 582"/>
                  <a:gd name="T74" fmla="*/ 124 w 197"/>
                  <a:gd name="T75" fmla="*/ 22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582">
                    <a:moveTo>
                      <a:pt x="124" y="358"/>
                    </a:moveTo>
                    <a:lnTo>
                      <a:pt x="124" y="431"/>
                    </a:lnTo>
                    <a:lnTo>
                      <a:pt x="124" y="487"/>
                    </a:lnTo>
                    <a:lnTo>
                      <a:pt x="130" y="526"/>
                    </a:lnTo>
                    <a:lnTo>
                      <a:pt x="130" y="537"/>
                    </a:lnTo>
                    <a:lnTo>
                      <a:pt x="135" y="549"/>
                    </a:lnTo>
                    <a:lnTo>
                      <a:pt x="135" y="560"/>
                    </a:lnTo>
                    <a:lnTo>
                      <a:pt x="147" y="565"/>
                    </a:lnTo>
                    <a:lnTo>
                      <a:pt x="158" y="571"/>
                    </a:lnTo>
                    <a:lnTo>
                      <a:pt x="169" y="571"/>
                    </a:lnTo>
                    <a:lnTo>
                      <a:pt x="186" y="571"/>
                    </a:lnTo>
                    <a:lnTo>
                      <a:pt x="192" y="571"/>
                    </a:lnTo>
                    <a:lnTo>
                      <a:pt x="197" y="577"/>
                    </a:lnTo>
                    <a:lnTo>
                      <a:pt x="197" y="582"/>
                    </a:lnTo>
                    <a:lnTo>
                      <a:pt x="186" y="582"/>
                    </a:lnTo>
                    <a:lnTo>
                      <a:pt x="147" y="582"/>
                    </a:lnTo>
                    <a:lnTo>
                      <a:pt x="107" y="582"/>
                    </a:lnTo>
                    <a:lnTo>
                      <a:pt x="90" y="582"/>
                    </a:lnTo>
                    <a:lnTo>
                      <a:pt x="85" y="582"/>
                    </a:lnTo>
                    <a:lnTo>
                      <a:pt x="73" y="582"/>
                    </a:lnTo>
                    <a:lnTo>
                      <a:pt x="62" y="582"/>
                    </a:lnTo>
                    <a:lnTo>
                      <a:pt x="45" y="582"/>
                    </a:lnTo>
                    <a:lnTo>
                      <a:pt x="28" y="582"/>
                    </a:lnTo>
                    <a:lnTo>
                      <a:pt x="17" y="582"/>
                    </a:lnTo>
                    <a:lnTo>
                      <a:pt x="6" y="582"/>
                    </a:lnTo>
                    <a:lnTo>
                      <a:pt x="0" y="577"/>
                    </a:lnTo>
                    <a:lnTo>
                      <a:pt x="6" y="577"/>
                    </a:lnTo>
                    <a:lnTo>
                      <a:pt x="11" y="571"/>
                    </a:lnTo>
                    <a:lnTo>
                      <a:pt x="23" y="571"/>
                    </a:lnTo>
                    <a:lnTo>
                      <a:pt x="34" y="571"/>
                    </a:lnTo>
                    <a:lnTo>
                      <a:pt x="40" y="565"/>
                    </a:lnTo>
                    <a:lnTo>
                      <a:pt x="51" y="554"/>
                    </a:lnTo>
                    <a:lnTo>
                      <a:pt x="51" y="543"/>
                    </a:lnTo>
                    <a:lnTo>
                      <a:pt x="56" y="526"/>
                    </a:lnTo>
                    <a:lnTo>
                      <a:pt x="56" y="487"/>
                    </a:lnTo>
                    <a:lnTo>
                      <a:pt x="56" y="431"/>
                    </a:lnTo>
                    <a:lnTo>
                      <a:pt x="56" y="358"/>
                    </a:lnTo>
                    <a:lnTo>
                      <a:pt x="56" y="224"/>
                    </a:lnTo>
                    <a:lnTo>
                      <a:pt x="56" y="151"/>
                    </a:lnTo>
                    <a:lnTo>
                      <a:pt x="56" y="101"/>
                    </a:lnTo>
                    <a:lnTo>
                      <a:pt x="56" y="72"/>
                    </a:lnTo>
                    <a:lnTo>
                      <a:pt x="56" y="56"/>
                    </a:lnTo>
                    <a:lnTo>
                      <a:pt x="56" y="39"/>
                    </a:lnTo>
                    <a:lnTo>
                      <a:pt x="51" y="28"/>
                    </a:lnTo>
                    <a:lnTo>
                      <a:pt x="40" y="16"/>
                    </a:lnTo>
                    <a:lnTo>
                      <a:pt x="28" y="11"/>
                    </a:lnTo>
                    <a:lnTo>
                      <a:pt x="17" y="11"/>
                    </a:lnTo>
                    <a:lnTo>
                      <a:pt x="6" y="11"/>
                    </a:lnTo>
                    <a:lnTo>
                      <a:pt x="0" y="5"/>
                    </a:lnTo>
                    <a:lnTo>
                      <a:pt x="6" y="0"/>
                    </a:lnTo>
                    <a:lnTo>
                      <a:pt x="11" y="0"/>
                    </a:lnTo>
                    <a:lnTo>
                      <a:pt x="28" y="0"/>
                    </a:lnTo>
                    <a:lnTo>
                      <a:pt x="45" y="0"/>
                    </a:lnTo>
                    <a:lnTo>
                      <a:pt x="62" y="0"/>
                    </a:lnTo>
                    <a:lnTo>
                      <a:pt x="73" y="0"/>
                    </a:lnTo>
                    <a:lnTo>
                      <a:pt x="85" y="0"/>
                    </a:lnTo>
                    <a:lnTo>
                      <a:pt x="90" y="0"/>
                    </a:lnTo>
                    <a:lnTo>
                      <a:pt x="96" y="0"/>
                    </a:lnTo>
                    <a:lnTo>
                      <a:pt x="107" y="0"/>
                    </a:lnTo>
                    <a:lnTo>
                      <a:pt x="124" y="0"/>
                    </a:lnTo>
                    <a:lnTo>
                      <a:pt x="141" y="0"/>
                    </a:lnTo>
                    <a:lnTo>
                      <a:pt x="152" y="0"/>
                    </a:lnTo>
                    <a:lnTo>
                      <a:pt x="169" y="0"/>
                    </a:lnTo>
                    <a:lnTo>
                      <a:pt x="175" y="0"/>
                    </a:lnTo>
                    <a:lnTo>
                      <a:pt x="180" y="5"/>
                    </a:lnTo>
                    <a:lnTo>
                      <a:pt x="175" y="11"/>
                    </a:lnTo>
                    <a:lnTo>
                      <a:pt x="163" y="11"/>
                    </a:lnTo>
                    <a:lnTo>
                      <a:pt x="152" y="11"/>
                    </a:lnTo>
                    <a:lnTo>
                      <a:pt x="141" y="16"/>
                    </a:lnTo>
                    <a:lnTo>
                      <a:pt x="135" y="22"/>
                    </a:lnTo>
                    <a:lnTo>
                      <a:pt x="130" y="39"/>
                    </a:lnTo>
                    <a:lnTo>
                      <a:pt x="124" y="56"/>
                    </a:lnTo>
                    <a:lnTo>
                      <a:pt x="124" y="72"/>
                    </a:lnTo>
                    <a:lnTo>
                      <a:pt x="124" y="101"/>
                    </a:lnTo>
                    <a:lnTo>
                      <a:pt x="124" y="151"/>
                    </a:lnTo>
                    <a:lnTo>
                      <a:pt x="124" y="224"/>
                    </a:lnTo>
                    <a:lnTo>
                      <a:pt x="124"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396"/>
              <p:cNvSpPr>
                <a:spLocks/>
              </p:cNvSpPr>
              <p:nvPr/>
            </p:nvSpPr>
            <p:spPr bwMode="auto">
              <a:xfrm>
                <a:off x="8303" y="11390"/>
                <a:ext cx="586" cy="582"/>
              </a:xfrm>
              <a:custGeom>
                <a:avLst/>
                <a:gdLst>
                  <a:gd name="T0" fmla="*/ 130 w 586"/>
                  <a:gd name="T1" fmla="*/ 33 h 582"/>
                  <a:gd name="T2" fmla="*/ 147 w 586"/>
                  <a:gd name="T3" fmla="*/ 28 h 582"/>
                  <a:gd name="T4" fmla="*/ 186 w 586"/>
                  <a:gd name="T5" fmla="*/ 22 h 582"/>
                  <a:gd name="T6" fmla="*/ 288 w 586"/>
                  <a:gd name="T7" fmla="*/ 61 h 582"/>
                  <a:gd name="T8" fmla="*/ 321 w 586"/>
                  <a:gd name="T9" fmla="*/ 179 h 582"/>
                  <a:gd name="T10" fmla="*/ 299 w 586"/>
                  <a:gd name="T11" fmla="*/ 269 h 582"/>
                  <a:gd name="T12" fmla="*/ 254 w 586"/>
                  <a:gd name="T13" fmla="*/ 308 h 582"/>
                  <a:gd name="T14" fmla="*/ 214 w 586"/>
                  <a:gd name="T15" fmla="*/ 313 h 582"/>
                  <a:gd name="T16" fmla="*/ 164 w 586"/>
                  <a:gd name="T17" fmla="*/ 308 h 582"/>
                  <a:gd name="T18" fmla="*/ 136 w 586"/>
                  <a:gd name="T19" fmla="*/ 297 h 582"/>
                  <a:gd name="T20" fmla="*/ 130 w 586"/>
                  <a:gd name="T21" fmla="*/ 291 h 582"/>
                  <a:gd name="T22" fmla="*/ 68 w 586"/>
                  <a:gd name="T23" fmla="*/ 358 h 582"/>
                  <a:gd name="T24" fmla="*/ 62 w 586"/>
                  <a:gd name="T25" fmla="*/ 487 h 582"/>
                  <a:gd name="T26" fmla="*/ 62 w 586"/>
                  <a:gd name="T27" fmla="*/ 543 h 582"/>
                  <a:gd name="T28" fmla="*/ 51 w 586"/>
                  <a:gd name="T29" fmla="*/ 565 h 582"/>
                  <a:gd name="T30" fmla="*/ 29 w 586"/>
                  <a:gd name="T31" fmla="*/ 571 h 582"/>
                  <a:gd name="T32" fmla="*/ 12 w 586"/>
                  <a:gd name="T33" fmla="*/ 577 h 582"/>
                  <a:gd name="T34" fmla="*/ 23 w 586"/>
                  <a:gd name="T35" fmla="*/ 582 h 582"/>
                  <a:gd name="T36" fmla="*/ 51 w 586"/>
                  <a:gd name="T37" fmla="*/ 582 h 582"/>
                  <a:gd name="T38" fmla="*/ 79 w 586"/>
                  <a:gd name="T39" fmla="*/ 582 h 582"/>
                  <a:gd name="T40" fmla="*/ 96 w 586"/>
                  <a:gd name="T41" fmla="*/ 582 h 582"/>
                  <a:gd name="T42" fmla="*/ 147 w 586"/>
                  <a:gd name="T43" fmla="*/ 582 h 582"/>
                  <a:gd name="T44" fmla="*/ 203 w 586"/>
                  <a:gd name="T45" fmla="*/ 582 h 582"/>
                  <a:gd name="T46" fmla="*/ 197 w 586"/>
                  <a:gd name="T47" fmla="*/ 571 h 582"/>
                  <a:gd name="T48" fmla="*/ 175 w 586"/>
                  <a:gd name="T49" fmla="*/ 571 h 582"/>
                  <a:gd name="T50" fmla="*/ 152 w 586"/>
                  <a:gd name="T51" fmla="*/ 565 h 582"/>
                  <a:gd name="T52" fmla="*/ 136 w 586"/>
                  <a:gd name="T53" fmla="*/ 549 h 582"/>
                  <a:gd name="T54" fmla="*/ 130 w 586"/>
                  <a:gd name="T55" fmla="*/ 526 h 582"/>
                  <a:gd name="T56" fmla="*/ 130 w 586"/>
                  <a:gd name="T57" fmla="*/ 431 h 582"/>
                  <a:gd name="T58" fmla="*/ 130 w 586"/>
                  <a:gd name="T59" fmla="*/ 341 h 582"/>
                  <a:gd name="T60" fmla="*/ 136 w 586"/>
                  <a:gd name="T61" fmla="*/ 336 h 582"/>
                  <a:gd name="T62" fmla="*/ 237 w 586"/>
                  <a:gd name="T63" fmla="*/ 336 h 582"/>
                  <a:gd name="T64" fmla="*/ 259 w 586"/>
                  <a:gd name="T65" fmla="*/ 369 h 582"/>
                  <a:gd name="T66" fmla="*/ 327 w 586"/>
                  <a:gd name="T67" fmla="*/ 453 h 582"/>
                  <a:gd name="T68" fmla="*/ 400 w 586"/>
                  <a:gd name="T69" fmla="*/ 543 h 582"/>
                  <a:gd name="T70" fmla="*/ 445 w 586"/>
                  <a:gd name="T71" fmla="*/ 577 h 582"/>
                  <a:gd name="T72" fmla="*/ 485 w 586"/>
                  <a:gd name="T73" fmla="*/ 582 h 582"/>
                  <a:gd name="T74" fmla="*/ 569 w 586"/>
                  <a:gd name="T75" fmla="*/ 582 h 582"/>
                  <a:gd name="T76" fmla="*/ 586 w 586"/>
                  <a:gd name="T77" fmla="*/ 582 h 582"/>
                  <a:gd name="T78" fmla="*/ 580 w 586"/>
                  <a:gd name="T79" fmla="*/ 571 h 582"/>
                  <a:gd name="T80" fmla="*/ 552 w 586"/>
                  <a:gd name="T81" fmla="*/ 571 h 582"/>
                  <a:gd name="T82" fmla="*/ 496 w 586"/>
                  <a:gd name="T83" fmla="*/ 549 h 582"/>
                  <a:gd name="T84" fmla="*/ 383 w 586"/>
                  <a:gd name="T85" fmla="*/ 425 h 582"/>
                  <a:gd name="T86" fmla="*/ 349 w 586"/>
                  <a:gd name="T87" fmla="*/ 252 h 582"/>
                  <a:gd name="T88" fmla="*/ 389 w 586"/>
                  <a:gd name="T89" fmla="*/ 140 h 582"/>
                  <a:gd name="T90" fmla="*/ 355 w 586"/>
                  <a:gd name="T91" fmla="*/ 56 h 582"/>
                  <a:gd name="T92" fmla="*/ 288 w 586"/>
                  <a:gd name="T93" fmla="*/ 11 h 582"/>
                  <a:gd name="T94" fmla="*/ 192 w 586"/>
                  <a:gd name="T95" fmla="*/ 0 h 582"/>
                  <a:gd name="T96" fmla="*/ 119 w 586"/>
                  <a:gd name="T97" fmla="*/ 0 h 582"/>
                  <a:gd name="T98" fmla="*/ 96 w 586"/>
                  <a:gd name="T99" fmla="*/ 0 h 582"/>
                  <a:gd name="T100" fmla="*/ 68 w 586"/>
                  <a:gd name="T101" fmla="*/ 0 h 582"/>
                  <a:gd name="T102" fmla="*/ 29 w 586"/>
                  <a:gd name="T103" fmla="*/ 0 h 582"/>
                  <a:gd name="T104" fmla="*/ 0 w 586"/>
                  <a:gd name="T105" fmla="*/ 0 h 582"/>
                  <a:gd name="T106" fmla="*/ 6 w 586"/>
                  <a:gd name="T107" fmla="*/ 11 h 582"/>
                  <a:gd name="T108" fmla="*/ 23 w 586"/>
                  <a:gd name="T109" fmla="*/ 11 h 582"/>
                  <a:gd name="T110" fmla="*/ 45 w 586"/>
                  <a:gd name="T111" fmla="*/ 16 h 582"/>
                  <a:gd name="T112" fmla="*/ 62 w 586"/>
                  <a:gd name="T113" fmla="*/ 39 h 582"/>
                  <a:gd name="T114" fmla="*/ 68 w 586"/>
                  <a:gd name="T115" fmla="*/ 72 h 582"/>
                  <a:gd name="T116" fmla="*/ 68 w 586"/>
                  <a:gd name="T117" fmla="*/ 151 h 582"/>
                  <a:gd name="T118" fmla="*/ 68 w 586"/>
                  <a:gd name="T119" fmla="*/ 35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86" h="582">
                    <a:moveTo>
                      <a:pt x="130" y="39"/>
                    </a:moveTo>
                    <a:lnTo>
                      <a:pt x="130" y="33"/>
                    </a:lnTo>
                    <a:lnTo>
                      <a:pt x="136" y="28"/>
                    </a:lnTo>
                    <a:lnTo>
                      <a:pt x="147" y="28"/>
                    </a:lnTo>
                    <a:lnTo>
                      <a:pt x="164" y="22"/>
                    </a:lnTo>
                    <a:lnTo>
                      <a:pt x="186" y="22"/>
                    </a:lnTo>
                    <a:lnTo>
                      <a:pt x="243" y="33"/>
                    </a:lnTo>
                    <a:lnTo>
                      <a:pt x="288" y="61"/>
                    </a:lnTo>
                    <a:lnTo>
                      <a:pt x="310" y="112"/>
                    </a:lnTo>
                    <a:lnTo>
                      <a:pt x="321" y="179"/>
                    </a:lnTo>
                    <a:lnTo>
                      <a:pt x="316" y="229"/>
                    </a:lnTo>
                    <a:lnTo>
                      <a:pt x="299" y="269"/>
                    </a:lnTo>
                    <a:lnTo>
                      <a:pt x="276" y="297"/>
                    </a:lnTo>
                    <a:lnTo>
                      <a:pt x="254" y="308"/>
                    </a:lnTo>
                    <a:lnTo>
                      <a:pt x="237" y="313"/>
                    </a:lnTo>
                    <a:lnTo>
                      <a:pt x="214" y="313"/>
                    </a:lnTo>
                    <a:lnTo>
                      <a:pt x="192" y="313"/>
                    </a:lnTo>
                    <a:lnTo>
                      <a:pt x="164" y="308"/>
                    </a:lnTo>
                    <a:lnTo>
                      <a:pt x="147" y="302"/>
                    </a:lnTo>
                    <a:lnTo>
                      <a:pt x="136" y="297"/>
                    </a:lnTo>
                    <a:lnTo>
                      <a:pt x="130" y="297"/>
                    </a:lnTo>
                    <a:lnTo>
                      <a:pt x="130" y="291"/>
                    </a:lnTo>
                    <a:lnTo>
                      <a:pt x="130" y="39"/>
                    </a:lnTo>
                    <a:lnTo>
                      <a:pt x="68" y="358"/>
                    </a:lnTo>
                    <a:lnTo>
                      <a:pt x="68" y="431"/>
                    </a:lnTo>
                    <a:lnTo>
                      <a:pt x="62" y="487"/>
                    </a:lnTo>
                    <a:lnTo>
                      <a:pt x="62" y="526"/>
                    </a:lnTo>
                    <a:lnTo>
                      <a:pt x="62" y="543"/>
                    </a:lnTo>
                    <a:lnTo>
                      <a:pt x="57" y="554"/>
                    </a:lnTo>
                    <a:lnTo>
                      <a:pt x="51" y="565"/>
                    </a:lnTo>
                    <a:lnTo>
                      <a:pt x="40" y="571"/>
                    </a:lnTo>
                    <a:lnTo>
                      <a:pt x="29" y="571"/>
                    </a:lnTo>
                    <a:lnTo>
                      <a:pt x="17" y="571"/>
                    </a:lnTo>
                    <a:lnTo>
                      <a:pt x="12" y="577"/>
                    </a:lnTo>
                    <a:lnTo>
                      <a:pt x="12" y="582"/>
                    </a:lnTo>
                    <a:lnTo>
                      <a:pt x="23" y="582"/>
                    </a:lnTo>
                    <a:lnTo>
                      <a:pt x="34" y="582"/>
                    </a:lnTo>
                    <a:lnTo>
                      <a:pt x="51" y="582"/>
                    </a:lnTo>
                    <a:lnTo>
                      <a:pt x="68" y="582"/>
                    </a:lnTo>
                    <a:lnTo>
                      <a:pt x="79" y="582"/>
                    </a:lnTo>
                    <a:lnTo>
                      <a:pt x="90" y="582"/>
                    </a:lnTo>
                    <a:lnTo>
                      <a:pt x="96" y="582"/>
                    </a:lnTo>
                    <a:lnTo>
                      <a:pt x="113" y="582"/>
                    </a:lnTo>
                    <a:lnTo>
                      <a:pt x="147" y="582"/>
                    </a:lnTo>
                    <a:lnTo>
                      <a:pt x="192" y="582"/>
                    </a:lnTo>
                    <a:lnTo>
                      <a:pt x="203" y="582"/>
                    </a:lnTo>
                    <a:lnTo>
                      <a:pt x="203" y="577"/>
                    </a:lnTo>
                    <a:lnTo>
                      <a:pt x="197" y="571"/>
                    </a:lnTo>
                    <a:lnTo>
                      <a:pt x="186" y="571"/>
                    </a:lnTo>
                    <a:lnTo>
                      <a:pt x="175" y="571"/>
                    </a:lnTo>
                    <a:lnTo>
                      <a:pt x="164" y="571"/>
                    </a:lnTo>
                    <a:lnTo>
                      <a:pt x="152" y="565"/>
                    </a:lnTo>
                    <a:lnTo>
                      <a:pt x="141" y="560"/>
                    </a:lnTo>
                    <a:lnTo>
                      <a:pt x="136" y="549"/>
                    </a:lnTo>
                    <a:lnTo>
                      <a:pt x="136" y="537"/>
                    </a:lnTo>
                    <a:lnTo>
                      <a:pt x="130" y="526"/>
                    </a:lnTo>
                    <a:lnTo>
                      <a:pt x="130" y="487"/>
                    </a:lnTo>
                    <a:lnTo>
                      <a:pt x="130" y="431"/>
                    </a:lnTo>
                    <a:lnTo>
                      <a:pt x="130" y="358"/>
                    </a:lnTo>
                    <a:lnTo>
                      <a:pt x="130" y="341"/>
                    </a:lnTo>
                    <a:lnTo>
                      <a:pt x="130" y="336"/>
                    </a:lnTo>
                    <a:lnTo>
                      <a:pt x="136" y="336"/>
                    </a:lnTo>
                    <a:lnTo>
                      <a:pt x="231" y="336"/>
                    </a:lnTo>
                    <a:lnTo>
                      <a:pt x="237" y="336"/>
                    </a:lnTo>
                    <a:lnTo>
                      <a:pt x="243" y="341"/>
                    </a:lnTo>
                    <a:lnTo>
                      <a:pt x="259" y="369"/>
                    </a:lnTo>
                    <a:lnTo>
                      <a:pt x="293" y="409"/>
                    </a:lnTo>
                    <a:lnTo>
                      <a:pt x="327" y="453"/>
                    </a:lnTo>
                    <a:lnTo>
                      <a:pt x="366" y="504"/>
                    </a:lnTo>
                    <a:lnTo>
                      <a:pt x="400" y="543"/>
                    </a:lnTo>
                    <a:lnTo>
                      <a:pt x="428" y="571"/>
                    </a:lnTo>
                    <a:lnTo>
                      <a:pt x="445" y="577"/>
                    </a:lnTo>
                    <a:lnTo>
                      <a:pt x="462" y="582"/>
                    </a:lnTo>
                    <a:lnTo>
                      <a:pt x="485" y="582"/>
                    </a:lnTo>
                    <a:lnTo>
                      <a:pt x="513" y="582"/>
                    </a:lnTo>
                    <a:lnTo>
                      <a:pt x="569" y="582"/>
                    </a:lnTo>
                    <a:lnTo>
                      <a:pt x="580" y="582"/>
                    </a:lnTo>
                    <a:lnTo>
                      <a:pt x="586" y="582"/>
                    </a:lnTo>
                    <a:lnTo>
                      <a:pt x="586" y="577"/>
                    </a:lnTo>
                    <a:lnTo>
                      <a:pt x="580" y="571"/>
                    </a:lnTo>
                    <a:lnTo>
                      <a:pt x="569" y="571"/>
                    </a:lnTo>
                    <a:lnTo>
                      <a:pt x="552" y="571"/>
                    </a:lnTo>
                    <a:lnTo>
                      <a:pt x="524" y="565"/>
                    </a:lnTo>
                    <a:lnTo>
                      <a:pt x="496" y="549"/>
                    </a:lnTo>
                    <a:lnTo>
                      <a:pt x="456" y="515"/>
                    </a:lnTo>
                    <a:lnTo>
                      <a:pt x="383" y="425"/>
                    </a:lnTo>
                    <a:lnTo>
                      <a:pt x="293" y="319"/>
                    </a:lnTo>
                    <a:lnTo>
                      <a:pt x="349" y="252"/>
                    </a:lnTo>
                    <a:lnTo>
                      <a:pt x="378" y="196"/>
                    </a:lnTo>
                    <a:lnTo>
                      <a:pt x="389" y="140"/>
                    </a:lnTo>
                    <a:lnTo>
                      <a:pt x="378" y="89"/>
                    </a:lnTo>
                    <a:lnTo>
                      <a:pt x="355" y="56"/>
                    </a:lnTo>
                    <a:lnTo>
                      <a:pt x="333" y="33"/>
                    </a:lnTo>
                    <a:lnTo>
                      <a:pt x="288" y="11"/>
                    </a:lnTo>
                    <a:lnTo>
                      <a:pt x="243" y="0"/>
                    </a:lnTo>
                    <a:lnTo>
                      <a:pt x="192" y="0"/>
                    </a:lnTo>
                    <a:lnTo>
                      <a:pt x="158" y="0"/>
                    </a:lnTo>
                    <a:lnTo>
                      <a:pt x="119" y="0"/>
                    </a:lnTo>
                    <a:lnTo>
                      <a:pt x="102" y="0"/>
                    </a:lnTo>
                    <a:lnTo>
                      <a:pt x="96" y="0"/>
                    </a:lnTo>
                    <a:lnTo>
                      <a:pt x="85" y="0"/>
                    </a:lnTo>
                    <a:lnTo>
                      <a:pt x="68" y="0"/>
                    </a:lnTo>
                    <a:lnTo>
                      <a:pt x="51" y="0"/>
                    </a:lnTo>
                    <a:lnTo>
                      <a:pt x="29" y="0"/>
                    </a:lnTo>
                    <a:lnTo>
                      <a:pt x="12" y="0"/>
                    </a:lnTo>
                    <a:lnTo>
                      <a:pt x="0" y="0"/>
                    </a:lnTo>
                    <a:lnTo>
                      <a:pt x="0" y="5"/>
                    </a:lnTo>
                    <a:lnTo>
                      <a:pt x="6" y="11"/>
                    </a:lnTo>
                    <a:lnTo>
                      <a:pt x="12" y="11"/>
                    </a:lnTo>
                    <a:lnTo>
                      <a:pt x="23" y="11"/>
                    </a:lnTo>
                    <a:lnTo>
                      <a:pt x="29" y="11"/>
                    </a:lnTo>
                    <a:lnTo>
                      <a:pt x="45" y="16"/>
                    </a:lnTo>
                    <a:lnTo>
                      <a:pt x="57" y="28"/>
                    </a:lnTo>
                    <a:lnTo>
                      <a:pt x="62" y="39"/>
                    </a:lnTo>
                    <a:lnTo>
                      <a:pt x="62" y="56"/>
                    </a:lnTo>
                    <a:lnTo>
                      <a:pt x="68" y="72"/>
                    </a:lnTo>
                    <a:lnTo>
                      <a:pt x="68" y="101"/>
                    </a:lnTo>
                    <a:lnTo>
                      <a:pt x="68" y="151"/>
                    </a:lnTo>
                    <a:lnTo>
                      <a:pt x="68" y="224"/>
                    </a:lnTo>
                    <a:lnTo>
                      <a:pt x="68" y="358"/>
                    </a:lnTo>
                    <a:lnTo>
                      <a:pt x="130"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397"/>
              <p:cNvSpPr>
                <a:spLocks/>
              </p:cNvSpPr>
              <p:nvPr/>
            </p:nvSpPr>
            <p:spPr bwMode="auto">
              <a:xfrm>
                <a:off x="8945" y="11384"/>
                <a:ext cx="349" cy="594"/>
              </a:xfrm>
              <a:custGeom>
                <a:avLst/>
                <a:gdLst>
                  <a:gd name="T0" fmla="*/ 68 w 349"/>
                  <a:gd name="T1" fmla="*/ 107 h 594"/>
                  <a:gd name="T2" fmla="*/ 68 w 349"/>
                  <a:gd name="T3" fmla="*/ 45 h 594"/>
                  <a:gd name="T4" fmla="*/ 34 w 349"/>
                  <a:gd name="T5" fmla="*/ 17 h 594"/>
                  <a:gd name="T6" fmla="*/ 12 w 349"/>
                  <a:gd name="T7" fmla="*/ 17 h 594"/>
                  <a:gd name="T8" fmla="*/ 6 w 349"/>
                  <a:gd name="T9" fmla="*/ 6 h 594"/>
                  <a:gd name="T10" fmla="*/ 51 w 349"/>
                  <a:gd name="T11" fmla="*/ 6 h 594"/>
                  <a:gd name="T12" fmla="*/ 96 w 349"/>
                  <a:gd name="T13" fmla="*/ 6 h 594"/>
                  <a:gd name="T14" fmla="*/ 164 w 349"/>
                  <a:gd name="T15" fmla="*/ 6 h 594"/>
                  <a:gd name="T16" fmla="*/ 282 w 349"/>
                  <a:gd name="T17" fmla="*/ 6 h 594"/>
                  <a:gd name="T18" fmla="*/ 321 w 349"/>
                  <a:gd name="T19" fmla="*/ 0 h 594"/>
                  <a:gd name="T20" fmla="*/ 327 w 349"/>
                  <a:gd name="T21" fmla="*/ 11 h 594"/>
                  <a:gd name="T22" fmla="*/ 321 w 349"/>
                  <a:gd name="T23" fmla="*/ 50 h 594"/>
                  <a:gd name="T24" fmla="*/ 321 w 349"/>
                  <a:gd name="T25" fmla="*/ 90 h 594"/>
                  <a:gd name="T26" fmla="*/ 304 w 349"/>
                  <a:gd name="T27" fmla="*/ 90 h 594"/>
                  <a:gd name="T28" fmla="*/ 304 w 349"/>
                  <a:gd name="T29" fmla="*/ 62 h 594"/>
                  <a:gd name="T30" fmla="*/ 282 w 349"/>
                  <a:gd name="T31" fmla="*/ 45 h 594"/>
                  <a:gd name="T32" fmla="*/ 226 w 349"/>
                  <a:gd name="T33" fmla="*/ 34 h 594"/>
                  <a:gd name="T34" fmla="*/ 141 w 349"/>
                  <a:gd name="T35" fmla="*/ 34 h 594"/>
                  <a:gd name="T36" fmla="*/ 135 w 349"/>
                  <a:gd name="T37" fmla="*/ 258 h 594"/>
                  <a:gd name="T38" fmla="*/ 164 w 349"/>
                  <a:gd name="T39" fmla="*/ 263 h 594"/>
                  <a:gd name="T40" fmla="*/ 265 w 349"/>
                  <a:gd name="T41" fmla="*/ 263 h 594"/>
                  <a:gd name="T42" fmla="*/ 299 w 349"/>
                  <a:gd name="T43" fmla="*/ 252 h 594"/>
                  <a:gd name="T44" fmla="*/ 316 w 349"/>
                  <a:gd name="T45" fmla="*/ 241 h 594"/>
                  <a:gd name="T46" fmla="*/ 310 w 349"/>
                  <a:gd name="T47" fmla="*/ 269 h 594"/>
                  <a:gd name="T48" fmla="*/ 310 w 349"/>
                  <a:gd name="T49" fmla="*/ 319 h 594"/>
                  <a:gd name="T50" fmla="*/ 304 w 349"/>
                  <a:gd name="T51" fmla="*/ 347 h 594"/>
                  <a:gd name="T52" fmla="*/ 299 w 349"/>
                  <a:gd name="T53" fmla="*/ 347 h 594"/>
                  <a:gd name="T54" fmla="*/ 293 w 349"/>
                  <a:gd name="T55" fmla="*/ 314 h 594"/>
                  <a:gd name="T56" fmla="*/ 271 w 349"/>
                  <a:gd name="T57" fmla="*/ 297 h 594"/>
                  <a:gd name="T58" fmla="*/ 169 w 349"/>
                  <a:gd name="T59" fmla="*/ 291 h 594"/>
                  <a:gd name="T60" fmla="*/ 135 w 349"/>
                  <a:gd name="T61" fmla="*/ 297 h 594"/>
                  <a:gd name="T62" fmla="*/ 135 w 349"/>
                  <a:gd name="T63" fmla="*/ 437 h 594"/>
                  <a:gd name="T64" fmla="*/ 141 w 349"/>
                  <a:gd name="T65" fmla="*/ 532 h 594"/>
                  <a:gd name="T66" fmla="*/ 226 w 349"/>
                  <a:gd name="T67" fmla="*/ 560 h 594"/>
                  <a:gd name="T68" fmla="*/ 282 w 349"/>
                  <a:gd name="T69" fmla="*/ 555 h 594"/>
                  <a:gd name="T70" fmla="*/ 321 w 349"/>
                  <a:gd name="T71" fmla="*/ 532 h 594"/>
                  <a:gd name="T72" fmla="*/ 338 w 349"/>
                  <a:gd name="T73" fmla="*/ 487 h 594"/>
                  <a:gd name="T74" fmla="*/ 349 w 349"/>
                  <a:gd name="T75" fmla="*/ 499 h 594"/>
                  <a:gd name="T76" fmla="*/ 344 w 349"/>
                  <a:gd name="T77" fmla="*/ 532 h 594"/>
                  <a:gd name="T78" fmla="*/ 338 w 349"/>
                  <a:gd name="T79" fmla="*/ 571 h 594"/>
                  <a:gd name="T80" fmla="*/ 316 w 349"/>
                  <a:gd name="T81" fmla="*/ 594 h 594"/>
                  <a:gd name="T82" fmla="*/ 164 w 349"/>
                  <a:gd name="T83" fmla="*/ 588 h 594"/>
                  <a:gd name="T84" fmla="*/ 96 w 349"/>
                  <a:gd name="T85" fmla="*/ 588 h 594"/>
                  <a:gd name="T86" fmla="*/ 57 w 349"/>
                  <a:gd name="T87" fmla="*/ 588 h 594"/>
                  <a:gd name="T88" fmla="*/ 17 w 349"/>
                  <a:gd name="T89" fmla="*/ 588 h 594"/>
                  <a:gd name="T90" fmla="*/ 23 w 349"/>
                  <a:gd name="T91" fmla="*/ 577 h 594"/>
                  <a:gd name="T92" fmla="*/ 51 w 349"/>
                  <a:gd name="T93" fmla="*/ 571 h 594"/>
                  <a:gd name="T94" fmla="*/ 68 w 349"/>
                  <a:gd name="T95" fmla="*/ 532 h 594"/>
                  <a:gd name="T96" fmla="*/ 68 w 349"/>
                  <a:gd name="T97" fmla="*/ 364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9" h="594">
                    <a:moveTo>
                      <a:pt x="68" y="230"/>
                    </a:moveTo>
                    <a:lnTo>
                      <a:pt x="68" y="157"/>
                    </a:lnTo>
                    <a:lnTo>
                      <a:pt x="68" y="107"/>
                    </a:lnTo>
                    <a:lnTo>
                      <a:pt x="68" y="78"/>
                    </a:lnTo>
                    <a:lnTo>
                      <a:pt x="68" y="62"/>
                    </a:lnTo>
                    <a:lnTo>
                      <a:pt x="68" y="45"/>
                    </a:lnTo>
                    <a:lnTo>
                      <a:pt x="62" y="34"/>
                    </a:lnTo>
                    <a:lnTo>
                      <a:pt x="51" y="22"/>
                    </a:lnTo>
                    <a:lnTo>
                      <a:pt x="34" y="17"/>
                    </a:lnTo>
                    <a:lnTo>
                      <a:pt x="28" y="17"/>
                    </a:lnTo>
                    <a:lnTo>
                      <a:pt x="17" y="17"/>
                    </a:lnTo>
                    <a:lnTo>
                      <a:pt x="12" y="17"/>
                    </a:lnTo>
                    <a:lnTo>
                      <a:pt x="6" y="11"/>
                    </a:lnTo>
                    <a:lnTo>
                      <a:pt x="0" y="11"/>
                    </a:lnTo>
                    <a:lnTo>
                      <a:pt x="6" y="6"/>
                    </a:lnTo>
                    <a:lnTo>
                      <a:pt x="17" y="6"/>
                    </a:lnTo>
                    <a:lnTo>
                      <a:pt x="34" y="6"/>
                    </a:lnTo>
                    <a:lnTo>
                      <a:pt x="51" y="6"/>
                    </a:lnTo>
                    <a:lnTo>
                      <a:pt x="74" y="6"/>
                    </a:lnTo>
                    <a:lnTo>
                      <a:pt x="85" y="6"/>
                    </a:lnTo>
                    <a:lnTo>
                      <a:pt x="96" y="6"/>
                    </a:lnTo>
                    <a:lnTo>
                      <a:pt x="102" y="6"/>
                    </a:lnTo>
                    <a:lnTo>
                      <a:pt x="124" y="6"/>
                    </a:lnTo>
                    <a:lnTo>
                      <a:pt x="164" y="6"/>
                    </a:lnTo>
                    <a:lnTo>
                      <a:pt x="214" y="6"/>
                    </a:lnTo>
                    <a:lnTo>
                      <a:pt x="254" y="6"/>
                    </a:lnTo>
                    <a:lnTo>
                      <a:pt x="282" y="6"/>
                    </a:lnTo>
                    <a:lnTo>
                      <a:pt x="299" y="6"/>
                    </a:lnTo>
                    <a:lnTo>
                      <a:pt x="316" y="0"/>
                    </a:lnTo>
                    <a:lnTo>
                      <a:pt x="321" y="0"/>
                    </a:lnTo>
                    <a:lnTo>
                      <a:pt x="327" y="0"/>
                    </a:lnTo>
                    <a:lnTo>
                      <a:pt x="327" y="6"/>
                    </a:lnTo>
                    <a:lnTo>
                      <a:pt x="327" y="11"/>
                    </a:lnTo>
                    <a:lnTo>
                      <a:pt x="327" y="22"/>
                    </a:lnTo>
                    <a:lnTo>
                      <a:pt x="321" y="39"/>
                    </a:lnTo>
                    <a:lnTo>
                      <a:pt x="321" y="50"/>
                    </a:lnTo>
                    <a:lnTo>
                      <a:pt x="321" y="67"/>
                    </a:lnTo>
                    <a:lnTo>
                      <a:pt x="321" y="84"/>
                    </a:lnTo>
                    <a:lnTo>
                      <a:pt x="321" y="90"/>
                    </a:lnTo>
                    <a:lnTo>
                      <a:pt x="316" y="101"/>
                    </a:lnTo>
                    <a:lnTo>
                      <a:pt x="310" y="101"/>
                    </a:lnTo>
                    <a:lnTo>
                      <a:pt x="304" y="90"/>
                    </a:lnTo>
                    <a:lnTo>
                      <a:pt x="304" y="84"/>
                    </a:lnTo>
                    <a:lnTo>
                      <a:pt x="304" y="73"/>
                    </a:lnTo>
                    <a:lnTo>
                      <a:pt x="304" y="62"/>
                    </a:lnTo>
                    <a:lnTo>
                      <a:pt x="299" y="56"/>
                    </a:lnTo>
                    <a:lnTo>
                      <a:pt x="293" y="50"/>
                    </a:lnTo>
                    <a:lnTo>
                      <a:pt x="282" y="45"/>
                    </a:lnTo>
                    <a:lnTo>
                      <a:pt x="271" y="39"/>
                    </a:lnTo>
                    <a:lnTo>
                      <a:pt x="248" y="39"/>
                    </a:lnTo>
                    <a:lnTo>
                      <a:pt x="226" y="34"/>
                    </a:lnTo>
                    <a:lnTo>
                      <a:pt x="192" y="34"/>
                    </a:lnTo>
                    <a:lnTo>
                      <a:pt x="158" y="34"/>
                    </a:lnTo>
                    <a:lnTo>
                      <a:pt x="141" y="34"/>
                    </a:lnTo>
                    <a:lnTo>
                      <a:pt x="135" y="34"/>
                    </a:lnTo>
                    <a:lnTo>
                      <a:pt x="135" y="39"/>
                    </a:lnTo>
                    <a:lnTo>
                      <a:pt x="135" y="258"/>
                    </a:lnTo>
                    <a:lnTo>
                      <a:pt x="135" y="263"/>
                    </a:lnTo>
                    <a:lnTo>
                      <a:pt x="141" y="263"/>
                    </a:lnTo>
                    <a:lnTo>
                      <a:pt x="164" y="263"/>
                    </a:lnTo>
                    <a:lnTo>
                      <a:pt x="197" y="263"/>
                    </a:lnTo>
                    <a:lnTo>
                      <a:pt x="237" y="263"/>
                    </a:lnTo>
                    <a:lnTo>
                      <a:pt x="265" y="263"/>
                    </a:lnTo>
                    <a:lnTo>
                      <a:pt x="282" y="258"/>
                    </a:lnTo>
                    <a:lnTo>
                      <a:pt x="293" y="258"/>
                    </a:lnTo>
                    <a:lnTo>
                      <a:pt x="299" y="252"/>
                    </a:lnTo>
                    <a:lnTo>
                      <a:pt x="310" y="247"/>
                    </a:lnTo>
                    <a:lnTo>
                      <a:pt x="310" y="241"/>
                    </a:lnTo>
                    <a:lnTo>
                      <a:pt x="316" y="241"/>
                    </a:lnTo>
                    <a:lnTo>
                      <a:pt x="316" y="247"/>
                    </a:lnTo>
                    <a:lnTo>
                      <a:pt x="316" y="252"/>
                    </a:lnTo>
                    <a:lnTo>
                      <a:pt x="310" y="269"/>
                    </a:lnTo>
                    <a:lnTo>
                      <a:pt x="310" y="291"/>
                    </a:lnTo>
                    <a:lnTo>
                      <a:pt x="310" y="303"/>
                    </a:lnTo>
                    <a:lnTo>
                      <a:pt x="310" y="319"/>
                    </a:lnTo>
                    <a:lnTo>
                      <a:pt x="310" y="331"/>
                    </a:lnTo>
                    <a:lnTo>
                      <a:pt x="304" y="342"/>
                    </a:lnTo>
                    <a:lnTo>
                      <a:pt x="304" y="347"/>
                    </a:lnTo>
                    <a:lnTo>
                      <a:pt x="304" y="353"/>
                    </a:lnTo>
                    <a:lnTo>
                      <a:pt x="299" y="353"/>
                    </a:lnTo>
                    <a:lnTo>
                      <a:pt x="299" y="347"/>
                    </a:lnTo>
                    <a:lnTo>
                      <a:pt x="293" y="336"/>
                    </a:lnTo>
                    <a:lnTo>
                      <a:pt x="293" y="325"/>
                    </a:lnTo>
                    <a:lnTo>
                      <a:pt x="293" y="314"/>
                    </a:lnTo>
                    <a:lnTo>
                      <a:pt x="288" y="308"/>
                    </a:lnTo>
                    <a:lnTo>
                      <a:pt x="276" y="303"/>
                    </a:lnTo>
                    <a:lnTo>
                      <a:pt x="271" y="297"/>
                    </a:lnTo>
                    <a:lnTo>
                      <a:pt x="254" y="297"/>
                    </a:lnTo>
                    <a:lnTo>
                      <a:pt x="220" y="291"/>
                    </a:lnTo>
                    <a:lnTo>
                      <a:pt x="169" y="291"/>
                    </a:lnTo>
                    <a:lnTo>
                      <a:pt x="141" y="291"/>
                    </a:lnTo>
                    <a:lnTo>
                      <a:pt x="135" y="291"/>
                    </a:lnTo>
                    <a:lnTo>
                      <a:pt x="135" y="297"/>
                    </a:lnTo>
                    <a:lnTo>
                      <a:pt x="135" y="364"/>
                    </a:lnTo>
                    <a:lnTo>
                      <a:pt x="135" y="392"/>
                    </a:lnTo>
                    <a:lnTo>
                      <a:pt x="135" y="437"/>
                    </a:lnTo>
                    <a:lnTo>
                      <a:pt x="135" y="476"/>
                    </a:lnTo>
                    <a:lnTo>
                      <a:pt x="135" y="499"/>
                    </a:lnTo>
                    <a:lnTo>
                      <a:pt x="141" y="532"/>
                    </a:lnTo>
                    <a:lnTo>
                      <a:pt x="152" y="549"/>
                    </a:lnTo>
                    <a:lnTo>
                      <a:pt x="181" y="560"/>
                    </a:lnTo>
                    <a:lnTo>
                      <a:pt x="226" y="560"/>
                    </a:lnTo>
                    <a:lnTo>
                      <a:pt x="242" y="560"/>
                    </a:lnTo>
                    <a:lnTo>
                      <a:pt x="265" y="560"/>
                    </a:lnTo>
                    <a:lnTo>
                      <a:pt x="282" y="555"/>
                    </a:lnTo>
                    <a:lnTo>
                      <a:pt x="299" y="555"/>
                    </a:lnTo>
                    <a:lnTo>
                      <a:pt x="316" y="543"/>
                    </a:lnTo>
                    <a:lnTo>
                      <a:pt x="321" y="532"/>
                    </a:lnTo>
                    <a:lnTo>
                      <a:pt x="333" y="515"/>
                    </a:lnTo>
                    <a:lnTo>
                      <a:pt x="338" y="499"/>
                    </a:lnTo>
                    <a:lnTo>
                      <a:pt x="338" y="487"/>
                    </a:lnTo>
                    <a:lnTo>
                      <a:pt x="344" y="487"/>
                    </a:lnTo>
                    <a:lnTo>
                      <a:pt x="349" y="493"/>
                    </a:lnTo>
                    <a:lnTo>
                      <a:pt x="349" y="499"/>
                    </a:lnTo>
                    <a:lnTo>
                      <a:pt x="349" y="504"/>
                    </a:lnTo>
                    <a:lnTo>
                      <a:pt x="344" y="515"/>
                    </a:lnTo>
                    <a:lnTo>
                      <a:pt x="344" y="532"/>
                    </a:lnTo>
                    <a:lnTo>
                      <a:pt x="344" y="549"/>
                    </a:lnTo>
                    <a:lnTo>
                      <a:pt x="338" y="560"/>
                    </a:lnTo>
                    <a:lnTo>
                      <a:pt x="338" y="571"/>
                    </a:lnTo>
                    <a:lnTo>
                      <a:pt x="333" y="583"/>
                    </a:lnTo>
                    <a:lnTo>
                      <a:pt x="327" y="588"/>
                    </a:lnTo>
                    <a:lnTo>
                      <a:pt x="316" y="594"/>
                    </a:lnTo>
                    <a:lnTo>
                      <a:pt x="293" y="594"/>
                    </a:lnTo>
                    <a:lnTo>
                      <a:pt x="220" y="594"/>
                    </a:lnTo>
                    <a:lnTo>
                      <a:pt x="164" y="588"/>
                    </a:lnTo>
                    <a:lnTo>
                      <a:pt x="124" y="588"/>
                    </a:lnTo>
                    <a:lnTo>
                      <a:pt x="102" y="588"/>
                    </a:lnTo>
                    <a:lnTo>
                      <a:pt x="96" y="588"/>
                    </a:lnTo>
                    <a:lnTo>
                      <a:pt x="85" y="588"/>
                    </a:lnTo>
                    <a:lnTo>
                      <a:pt x="74" y="588"/>
                    </a:lnTo>
                    <a:lnTo>
                      <a:pt x="57" y="588"/>
                    </a:lnTo>
                    <a:lnTo>
                      <a:pt x="40" y="588"/>
                    </a:lnTo>
                    <a:lnTo>
                      <a:pt x="28" y="588"/>
                    </a:lnTo>
                    <a:lnTo>
                      <a:pt x="17" y="588"/>
                    </a:lnTo>
                    <a:lnTo>
                      <a:pt x="12" y="583"/>
                    </a:lnTo>
                    <a:lnTo>
                      <a:pt x="17" y="583"/>
                    </a:lnTo>
                    <a:lnTo>
                      <a:pt x="23" y="577"/>
                    </a:lnTo>
                    <a:lnTo>
                      <a:pt x="34" y="577"/>
                    </a:lnTo>
                    <a:lnTo>
                      <a:pt x="45" y="577"/>
                    </a:lnTo>
                    <a:lnTo>
                      <a:pt x="51" y="571"/>
                    </a:lnTo>
                    <a:lnTo>
                      <a:pt x="62" y="560"/>
                    </a:lnTo>
                    <a:lnTo>
                      <a:pt x="62" y="549"/>
                    </a:lnTo>
                    <a:lnTo>
                      <a:pt x="68" y="532"/>
                    </a:lnTo>
                    <a:lnTo>
                      <a:pt x="68" y="493"/>
                    </a:lnTo>
                    <a:lnTo>
                      <a:pt x="68" y="437"/>
                    </a:lnTo>
                    <a:lnTo>
                      <a:pt x="68" y="364"/>
                    </a:lnTo>
                    <a:lnTo>
                      <a:pt x="68" y="2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120" name="Group 119"/>
          <p:cNvGrpSpPr/>
          <p:nvPr/>
        </p:nvGrpSpPr>
        <p:grpSpPr>
          <a:xfrm>
            <a:off x="39674690" y="927384"/>
            <a:ext cx="2749899" cy="3768615"/>
            <a:chOff x="16865821" y="20913338"/>
            <a:chExt cx="3129691" cy="4172921"/>
          </a:xfrm>
        </p:grpSpPr>
        <p:pic>
          <p:nvPicPr>
            <p:cNvPr id="121" name="Picture 120" descr="MOG13197460467001.jp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6865821" y="20913338"/>
              <a:ext cx="3129691" cy="4172921"/>
            </a:xfrm>
            <a:prstGeom prst="rect">
              <a:avLst/>
            </a:prstGeom>
          </p:spPr>
        </p:pic>
        <p:sp>
          <p:nvSpPr>
            <p:cNvPr id="122" name="Rectangle 121"/>
            <p:cNvSpPr/>
            <p:nvPr/>
          </p:nvSpPr>
          <p:spPr>
            <a:xfrm>
              <a:off x="18227675" y="23301325"/>
              <a:ext cx="333375" cy="200025"/>
            </a:xfrm>
            <a:prstGeom prst="rect">
              <a:avLst/>
            </a:prstGeom>
            <a:noFill/>
            <a:ln w="3175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23" name="TextBox 122"/>
          <p:cNvSpPr txBox="1"/>
          <p:nvPr/>
        </p:nvSpPr>
        <p:spPr>
          <a:xfrm>
            <a:off x="814202" y="15740777"/>
            <a:ext cx="16934303"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METHODS</a:t>
            </a:r>
            <a:endParaRPr lang="en-US" sz="4600" dirty="0">
              <a:solidFill>
                <a:srgbClr val="FFFFFF"/>
              </a:solidFill>
            </a:endParaRPr>
          </a:p>
        </p:txBody>
      </p:sp>
      <p:sp>
        <p:nvSpPr>
          <p:cNvPr id="124" name="TextBox 123"/>
          <p:cNvSpPr txBox="1"/>
          <p:nvPr/>
        </p:nvSpPr>
        <p:spPr>
          <a:xfrm>
            <a:off x="800654" y="16619016"/>
            <a:ext cx="17044770" cy="2523768"/>
          </a:xfrm>
          <a:prstGeom prst="rect">
            <a:avLst/>
          </a:prstGeom>
          <a:noFill/>
        </p:spPr>
        <p:txBody>
          <a:bodyPr wrap="square" rtlCol="0">
            <a:spAutoFit/>
          </a:bodyPr>
          <a:lstStyle/>
          <a:p>
            <a:r>
              <a:rPr lang="en-US" sz="3200" b="1" u="sng" dirty="0" smtClean="0"/>
              <a:t>Field Study</a:t>
            </a:r>
            <a:endParaRPr lang="en-US" sz="1800" dirty="0" smtClean="0"/>
          </a:p>
          <a:p>
            <a:pPr marL="342900" indent="-342900">
              <a:buFont typeface="Arial"/>
              <a:buChar char="•"/>
            </a:pPr>
            <a:r>
              <a:rPr lang="en-US" sz="2800" dirty="0" smtClean="0"/>
              <a:t>In August 2012, 14-day study conducted at </a:t>
            </a:r>
            <a:r>
              <a:rPr lang="en-US" sz="2800" dirty="0"/>
              <a:t>Jakobshavn Isbrae </a:t>
            </a:r>
            <a:r>
              <a:rPr lang="en-US" sz="2800" dirty="0" smtClean="0"/>
              <a:t>to monitor short-term dynamics at the calving front</a:t>
            </a:r>
          </a:p>
          <a:p>
            <a:pPr marL="342900" indent="-342900">
              <a:buFont typeface="Arial"/>
              <a:buChar char="•"/>
            </a:pPr>
            <a:endParaRPr lang="en-US" sz="1400" dirty="0" smtClean="0"/>
          </a:p>
          <a:p>
            <a:pPr marL="342900" indent="-342900">
              <a:buFont typeface="Arial"/>
              <a:buChar char="•"/>
            </a:pPr>
            <a:r>
              <a:rPr lang="en-US" sz="2800" dirty="0" smtClean="0"/>
              <a:t>Ground Portable Radar Interferometer (see below), tide pressure gauges (30-sec sampling), and 3 digital cameras (15-min &amp; 10-sec sampling windows) were used to document the conditions at the terminus. </a:t>
            </a:r>
          </a:p>
          <a:p>
            <a:pPr marL="342900" indent="-342900">
              <a:buFont typeface="Arial"/>
              <a:buChar char="•"/>
            </a:pPr>
            <a:endParaRPr lang="en-US" sz="2800" dirty="0"/>
          </a:p>
        </p:txBody>
      </p:sp>
      <p:grpSp>
        <p:nvGrpSpPr>
          <p:cNvPr id="133" name="Group 132"/>
          <p:cNvGrpSpPr/>
          <p:nvPr/>
        </p:nvGrpSpPr>
        <p:grpSpPr>
          <a:xfrm>
            <a:off x="857853" y="19557575"/>
            <a:ext cx="6616410" cy="4045964"/>
            <a:chOff x="10941658" y="21189830"/>
            <a:chExt cx="6857939" cy="3546081"/>
          </a:xfrm>
        </p:grpSpPr>
        <p:grpSp>
          <p:nvGrpSpPr>
            <p:cNvPr id="55" name="Group 54"/>
            <p:cNvGrpSpPr/>
            <p:nvPr/>
          </p:nvGrpSpPr>
          <p:grpSpPr>
            <a:xfrm>
              <a:off x="10941658" y="21189830"/>
              <a:ext cx="6857939" cy="3546081"/>
              <a:chOff x="9830926" y="14643748"/>
              <a:chExt cx="6857939" cy="3546081"/>
            </a:xfrm>
          </p:grpSpPr>
          <p:pic>
            <p:nvPicPr>
              <p:cNvPr id="56" name="Picture 55" descr="20120807-012450.jpg"/>
              <p:cNvPicPr>
                <a:picLocks noChangeAspect="1"/>
              </p:cNvPicPr>
              <p:nvPr/>
            </p:nvPicPr>
            <p:blipFill rotWithShape="1">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a:ext>
                </a:extLst>
              </a:blip>
              <a:srcRect/>
              <a:stretch/>
            </p:blipFill>
            <p:spPr>
              <a:xfrm>
                <a:off x="9830926" y="14643748"/>
                <a:ext cx="6857939" cy="3546081"/>
              </a:xfrm>
              <a:prstGeom prst="rect">
                <a:avLst/>
              </a:prstGeom>
            </p:spPr>
          </p:pic>
          <p:sp>
            <p:nvSpPr>
              <p:cNvPr id="57" name="TextBox 56"/>
              <p:cNvSpPr txBox="1"/>
              <p:nvPr/>
            </p:nvSpPr>
            <p:spPr>
              <a:xfrm>
                <a:off x="13535567" y="15126313"/>
                <a:ext cx="2540035" cy="377650"/>
              </a:xfrm>
              <a:prstGeom prst="rect">
                <a:avLst/>
              </a:prstGeom>
              <a:noFill/>
            </p:spPr>
            <p:txBody>
              <a:bodyPr wrap="square" rtlCol="0">
                <a:spAutoFit/>
              </a:bodyPr>
              <a:lstStyle/>
              <a:p>
                <a:r>
                  <a:rPr lang="en-US" sz="2200" dirty="0" smtClean="0">
                    <a:solidFill>
                      <a:srgbClr val="FFFF00"/>
                    </a:solidFill>
                  </a:rPr>
                  <a:t>South Terminus</a:t>
                </a:r>
                <a:endParaRPr lang="en-US" sz="2200" dirty="0">
                  <a:solidFill>
                    <a:srgbClr val="FFFF00"/>
                  </a:solidFill>
                </a:endParaRPr>
              </a:p>
            </p:txBody>
          </p:sp>
          <p:sp>
            <p:nvSpPr>
              <p:cNvPr id="58" name="TextBox 57"/>
              <p:cNvSpPr txBox="1"/>
              <p:nvPr/>
            </p:nvSpPr>
            <p:spPr>
              <a:xfrm>
                <a:off x="10180360" y="14910869"/>
                <a:ext cx="2540035" cy="377650"/>
              </a:xfrm>
              <a:prstGeom prst="rect">
                <a:avLst/>
              </a:prstGeom>
              <a:noFill/>
            </p:spPr>
            <p:txBody>
              <a:bodyPr wrap="square" rtlCol="0">
                <a:spAutoFit/>
              </a:bodyPr>
              <a:lstStyle/>
              <a:p>
                <a:r>
                  <a:rPr lang="en-US" sz="2200" dirty="0" smtClean="0">
                    <a:solidFill>
                      <a:srgbClr val="FFFF00"/>
                    </a:solidFill>
                  </a:rPr>
                  <a:t>North Terminus</a:t>
                </a:r>
                <a:endParaRPr lang="en-US" sz="2200" dirty="0">
                  <a:solidFill>
                    <a:srgbClr val="FFFF00"/>
                  </a:solidFill>
                </a:endParaRPr>
              </a:p>
            </p:txBody>
          </p:sp>
          <p:sp>
            <p:nvSpPr>
              <p:cNvPr id="59" name="TextBox 58"/>
              <p:cNvSpPr txBox="1"/>
              <p:nvPr/>
            </p:nvSpPr>
            <p:spPr>
              <a:xfrm>
                <a:off x="13640929" y="17481884"/>
                <a:ext cx="1423362" cy="377650"/>
              </a:xfrm>
              <a:prstGeom prst="rect">
                <a:avLst/>
              </a:prstGeom>
              <a:noFill/>
            </p:spPr>
            <p:txBody>
              <a:bodyPr wrap="square" rtlCol="0">
                <a:spAutoFit/>
              </a:bodyPr>
              <a:lstStyle/>
              <a:p>
                <a:r>
                  <a:rPr lang="en-US" sz="2200" dirty="0" smtClean="0">
                    <a:solidFill>
                      <a:srgbClr val="FFFF00"/>
                    </a:solidFill>
                  </a:rPr>
                  <a:t>GPRI</a:t>
                </a:r>
                <a:endParaRPr lang="en-US" sz="2200" dirty="0">
                  <a:solidFill>
                    <a:srgbClr val="FFFF00"/>
                  </a:solidFill>
                </a:endParaRPr>
              </a:p>
            </p:txBody>
          </p:sp>
          <p:cxnSp>
            <p:nvCxnSpPr>
              <p:cNvPr id="60" name="Straight Arrow Connector 59"/>
              <p:cNvCxnSpPr/>
              <p:nvPr/>
            </p:nvCxnSpPr>
            <p:spPr>
              <a:xfrm flipH="1">
                <a:off x="14134825" y="15680906"/>
                <a:ext cx="235190" cy="554884"/>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1" name="Straight Arrow Connector 60"/>
              <p:cNvCxnSpPr/>
              <p:nvPr/>
            </p:nvCxnSpPr>
            <p:spPr>
              <a:xfrm flipH="1">
                <a:off x="9830926" y="15474668"/>
                <a:ext cx="860588" cy="611912"/>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p:nvPr/>
            </p:nvCxnSpPr>
            <p:spPr>
              <a:xfrm flipV="1">
                <a:off x="14522413" y="17481884"/>
                <a:ext cx="741316" cy="180429"/>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grpSp>
        <p:sp>
          <p:nvSpPr>
            <p:cNvPr id="125" name="TextBox 124"/>
            <p:cNvSpPr txBox="1"/>
            <p:nvPr/>
          </p:nvSpPr>
          <p:spPr>
            <a:xfrm>
              <a:off x="12186464" y="23607920"/>
              <a:ext cx="1423362" cy="377650"/>
            </a:xfrm>
            <a:prstGeom prst="rect">
              <a:avLst/>
            </a:prstGeom>
            <a:noFill/>
          </p:spPr>
          <p:txBody>
            <a:bodyPr wrap="square" rtlCol="0">
              <a:spAutoFit/>
            </a:bodyPr>
            <a:lstStyle/>
            <a:p>
              <a:r>
                <a:rPr lang="en-US" sz="2200" dirty="0" smtClean="0">
                  <a:solidFill>
                    <a:srgbClr val="FFFF00"/>
                  </a:solidFill>
                </a:rPr>
                <a:t>cameras</a:t>
              </a:r>
              <a:endParaRPr lang="en-US" sz="2200" dirty="0">
                <a:solidFill>
                  <a:srgbClr val="FFFF00"/>
                </a:solidFill>
              </a:endParaRPr>
            </a:p>
          </p:txBody>
        </p:sp>
        <p:cxnSp>
          <p:nvCxnSpPr>
            <p:cNvPr id="126" name="Straight Arrow Connector 125"/>
            <p:cNvCxnSpPr/>
            <p:nvPr/>
          </p:nvCxnSpPr>
          <p:spPr>
            <a:xfrm flipH="1">
              <a:off x="12496207" y="23952001"/>
              <a:ext cx="176941" cy="173612"/>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128" name="Straight Arrow Connector 127"/>
            <p:cNvCxnSpPr/>
            <p:nvPr/>
          </p:nvCxnSpPr>
          <p:spPr>
            <a:xfrm>
              <a:off x="12673149" y="23951999"/>
              <a:ext cx="182967" cy="129549"/>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grpSp>
      <p:sp>
        <p:nvSpPr>
          <p:cNvPr id="134" name="TextBox 133"/>
          <p:cNvSpPr txBox="1"/>
          <p:nvPr/>
        </p:nvSpPr>
        <p:spPr>
          <a:xfrm>
            <a:off x="18037962" y="5672392"/>
            <a:ext cx="25236993"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RESULTS</a:t>
            </a:r>
            <a:endParaRPr lang="en-US" sz="4600" dirty="0">
              <a:solidFill>
                <a:srgbClr val="FFFFFF"/>
              </a:solidFill>
            </a:endParaRPr>
          </a:p>
        </p:txBody>
      </p:sp>
      <p:sp>
        <p:nvSpPr>
          <p:cNvPr id="135" name="TextBox 134"/>
          <p:cNvSpPr txBox="1"/>
          <p:nvPr/>
        </p:nvSpPr>
        <p:spPr>
          <a:xfrm>
            <a:off x="30431805" y="27533295"/>
            <a:ext cx="12775183"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FUTURE WORK</a:t>
            </a:r>
            <a:endParaRPr lang="en-US" sz="4600" dirty="0">
              <a:solidFill>
                <a:srgbClr val="FFFFFF"/>
              </a:solidFill>
            </a:endParaRPr>
          </a:p>
        </p:txBody>
      </p:sp>
      <p:sp>
        <p:nvSpPr>
          <p:cNvPr id="136" name="TextBox 135"/>
          <p:cNvSpPr txBox="1"/>
          <p:nvPr/>
        </p:nvSpPr>
        <p:spPr>
          <a:xfrm>
            <a:off x="30400450" y="34861528"/>
            <a:ext cx="12810367"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CITATIONS</a:t>
            </a:r>
            <a:endParaRPr lang="en-US" sz="4600" dirty="0">
              <a:solidFill>
                <a:srgbClr val="FFFFFF"/>
              </a:solidFill>
            </a:endParaRPr>
          </a:p>
        </p:txBody>
      </p:sp>
      <p:sp>
        <p:nvSpPr>
          <p:cNvPr id="138" name="TextBox 137"/>
          <p:cNvSpPr txBox="1"/>
          <p:nvPr/>
        </p:nvSpPr>
        <p:spPr>
          <a:xfrm>
            <a:off x="30438404" y="36105902"/>
            <a:ext cx="12370633" cy="1754327"/>
          </a:xfrm>
          <a:prstGeom prst="rect">
            <a:avLst/>
          </a:prstGeom>
          <a:noFill/>
        </p:spPr>
        <p:txBody>
          <a:bodyPr wrap="square" rtlCol="0">
            <a:spAutoFit/>
          </a:bodyPr>
          <a:lstStyle/>
          <a:p>
            <a:r>
              <a:rPr lang="en-US" sz="1800" b="1" dirty="0"/>
              <a:t>R. </a:t>
            </a:r>
            <a:r>
              <a:rPr lang="en-US" sz="1800" b="1" dirty="0" err="1"/>
              <a:t>Pawlowicz</a:t>
            </a:r>
            <a:r>
              <a:rPr lang="en-US" sz="1800" dirty="0"/>
              <a:t>, B. Beardsley, and S. Lentz, "Classical tidal harmonic analysis including error estimates in MATLAB using T_TIDE", Computers and Geosciences 28 (2002), 929-937</a:t>
            </a:r>
            <a:r>
              <a:rPr lang="en-US" sz="1800" dirty="0" smtClean="0"/>
              <a:t>.</a:t>
            </a:r>
          </a:p>
          <a:p>
            <a:endParaRPr lang="en-US" sz="1800" dirty="0"/>
          </a:p>
          <a:p>
            <a:r>
              <a:rPr lang="en-US" sz="1800" b="1" dirty="0" smtClean="0"/>
              <a:t>I. Joughin</a:t>
            </a:r>
            <a:r>
              <a:rPr lang="en-US" sz="1800" dirty="0" smtClean="0"/>
              <a:t>, NASA </a:t>
            </a:r>
            <a:r>
              <a:rPr lang="en-US" sz="1800" dirty="0" err="1" smtClean="0"/>
              <a:t>MEaSURES</a:t>
            </a:r>
            <a:r>
              <a:rPr lang="en-US" sz="1800" dirty="0" smtClean="0"/>
              <a:t>, DLR for TerraSAR-X derived velocities</a:t>
            </a:r>
          </a:p>
          <a:p>
            <a:pPr marL="400050" indent="-400050">
              <a:buAutoNum type="romanUcPeriod"/>
            </a:pPr>
            <a:endParaRPr lang="en-US" sz="1800" dirty="0"/>
          </a:p>
          <a:p>
            <a:r>
              <a:rPr lang="en-US" sz="1800" b="1" dirty="0">
                <a:solidFill>
                  <a:srgbClr val="262626"/>
                </a:solidFill>
              </a:rPr>
              <a:t>U.S. Geological Survey. </a:t>
            </a:r>
            <a:r>
              <a:rPr lang="en-US" sz="1800" i="1" dirty="0">
                <a:solidFill>
                  <a:srgbClr val="262626"/>
                </a:solidFill>
              </a:rPr>
              <a:t>Landsat Images.</a:t>
            </a:r>
            <a:r>
              <a:rPr lang="en-US" sz="1800" dirty="0">
                <a:solidFill>
                  <a:srgbClr val="262626"/>
                </a:solidFill>
              </a:rPr>
              <a:t> Department of the Interior/USGS. </a:t>
            </a:r>
            <a:r>
              <a:rPr lang="en-US" sz="1800" dirty="0">
                <a:solidFill>
                  <a:srgbClr val="262626"/>
                </a:solidFill>
                <a:hlinkClick r:id="rId8"/>
              </a:rPr>
              <a:t>http://glovis.usgs.gov</a:t>
            </a:r>
            <a:endParaRPr lang="en-US" sz="1800" dirty="0"/>
          </a:p>
        </p:txBody>
      </p:sp>
      <p:grpSp>
        <p:nvGrpSpPr>
          <p:cNvPr id="142" name="Group 141"/>
          <p:cNvGrpSpPr/>
          <p:nvPr/>
        </p:nvGrpSpPr>
        <p:grpSpPr>
          <a:xfrm>
            <a:off x="30905987" y="6857426"/>
            <a:ext cx="11518604" cy="7681547"/>
            <a:chOff x="20766773" y="8419163"/>
            <a:chExt cx="11060608" cy="6584183"/>
          </a:xfrm>
        </p:grpSpPr>
        <p:pic>
          <p:nvPicPr>
            <p:cNvPr id="36" name="Picture 35" descr="TSX_20120816.jpg"/>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24877807" y="8488004"/>
              <a:ext cx="410391" cy="3200400"/>
            </a:xfrm>
            <a:prstGeom prst="rect">
              <a:avLst/>
            </a:prstGeom>
          </p:spPr>
        </p:pic>
        <p:grpSp>
          <p:nvGrpSpPr>
            <p:cNvPr id="132" name="Group 131"/>
            <p:cNvGrpSpPr/>
            <p:nvPr/>
          </p:nvGrpSpPr>
          <p:grpSpPr>
            <a:xfrm>
              <a:off x="20766773" y="8419163"/>
              <a:ext cx="5171496" cy="5036102"/>
              <a:chOff x="23189126" y="18904926"/>
              <a:chExt cx="5171496" cy="5036102"/>
            </a:xfrm>
          </p:grpSpPr>
          <p:pic>
            <p:nvPicPr>
              <p:cNvPr id="33" name="Picture 32" descr="TSX_20120725.jpg"/>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3189126" y="18904926"/>
                <a:ext cx="3996488" cy="3500128"/>
              </a:xfrm>
              <a:prstGeom prst="rect">
                <a:avLst/>
              </a:prstGeom>
            </p:spPr>
          </p:pic>
          <p:grpSp>
            <p:nvGrpSpPr>
              <p:cNvPr id="40" name="Group 39"/>
              <p:cNvGrpSpPr/>
              <p:nvPr/>
            </p:nvGrpSpPr>
            <p:grpSpPr>
              <a:xfrm>
                <a:off x="25773598" y="22443702"/>
                <a:ext cx="2587024" cy="1493817"/>
                <a:chOff x="4467581" y="28766364"/>
                <a:chExt cx="2587024" cy="1493817"/>
              </a:xfrm>
            </p:grpSpPr>
            <p:pic>
              <p:nvPicPr>
                <p:cNvPr id="35" name="Picture 34" descr="TSX_20120816.jpg"/>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4467581" y="28766763"/>
                  <a:ext cx="2587024" cy="1493418"/>
                </a:xfrm>
                <a:prstGeom prst="rect">
                  <a:avLst/>
                </a:prstGeom>
              </p:spPr>
            </p:pic>
            <p:sp>
              <p:nvSpPr>
                <p:cNvPr id="37" name="TextBox 36"/>
                <p:cNvSpPr txBox="1"/>
                <p:nvPr/>
              </p:nvSpPr>
              <p:spPr>
                <a:xfrm>
                  <a:off x="5079971" y="28766364"/>
                  <a:ext cx="1599251" cy="342952"/>
                </a:xfrm>
                <a:prstGeom prst="rect">
                  <a:avLst/>
                </a:prstGeom>
                <a:noFill/>
              </p:spPr>
              <p:txBody>
                <a:bodyPr wrap="square" rtlCol="0">
                  <a:spAutoFit/>
                </a:bodyPr>
                <a:lstStyle/>
                <a:p>
                  <a:r>
                    <a:rPr lang="en-US" sz="2000" dirty="0" smtClean="0">
                      <a:solidFill>
                        <a:schemeClr val="bg1"/>
                      </a:solidFill>
                    </a:rPr>
                    <a:t>16-Aug-2012</a:t>
                  </a:r>
                  <a:endParaRPr lang="en-US" sz="2000" dirty="0">
                    <a:solidFill>
                      <a:schemeClr val="bg1"/>
                    </a:solidFill>
                  </a:endParaRPr>
                </a:p>
              </p:txBody>
            </p:sp>
          </p:grpSp>
          <p:grpSp>
            <p:nvGrpSpPr>
              <p:cNvPr id="39" name="Group 38"/>
              <p:cNvGrpSpPr/>
              <p:nvPr/>
            </p:nvGrpSpPr>
            <p:grpSpPr>
              <a:xfrm>
                <a:off x="23239871" y="22401041"/>
                <a:ext cx="2469432" cy="1539987"/>
                <a:chOff x="9532541" y="28958589"/>
                <a:chExt cx="2469432" cy="1539987"/>
              </a:xfrm>
            </p:grpSpPr>
            <p:pic>
              <p:nvPicPr>
                <p:cNvPr id="34" name="Picture 33" descr="TSX_20120805.jpg"/>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9532541" y="29028677"/>
                  <a:ext cx="2469432" cy="1469899"/>
                </a:xfrm>
                <a:prstGeom prst="rect">
                  <a:avLst/>
                </a:prstGeom>
              </p:spPr>
            </p:pic>
            <p:sp>
              <p:nvSpPr>
                <p:cNvPr id="38" name="TextBox 37"/>
                <p:cNvSpPr txBox="1"/>
                <p:nvPr/>
              </p:nvSpPr>
              <p:spPr>
                <a:xfrm>
                  <a:off x="10291541" y="28958589"/>
                  <a:ext cx="1599251" cy="342952"/>
                </a:xfrm>
                <a:prstGeom prst="rect">
                  <a:avLst/>
                </a:prstGeom>
                <a:noFill/>
              </p:spPr>
              <p:txBody>
                <a:bodyPr wrap="square" rtlCol="0">
                  <a:spAutoFit/>
                </a:bodyPr>
                <a:lstStyle/>
                <a:p>
                  <a:r>
                    <a:rPr lang="en-US" sz="2000" dirty="0" smtClean="0">
                      <a:solidFill>
                        <a:schemeClr val="bg1"/>
                      </a:solidFill>
                    </a:rPr>
                    <a:t>5-Aug-2012</a:t>
                  </a:r>
                  <a:endParaRPr lang="en-US" sz="2000" dirty="0">
                    <a:solidFill>
                      <a:schemeClr val="bg1"/>
                    </a:solidFill>
                  </a:endParaRPr>
                </a:p>
              </p:txBody>
            </p:sp>
          </p:grpSp>
        </p:grpSp>
        <p:sp>
          <p:nvSpPr>
            <p:cNvPr id="140" name="TextBox 139"/>
            <p:cNvSpPr txBox="1"/>
            <p:nvPr/>
          </p:nvSpPr>
          <p:spPr>
            <a:xfrm>
              <a:off x="21428963" y="8688400"/>
              <a:ext cx="1599251" cy="342951"/>
            </a:xfrm>
            <a:prstGeom prst="rect">
              <a:avLst/>
            </a:prstGeom>
            <a:noFill/>
          </p:spPr>
          <p:txBody>
            <a:bodyPr wrap="square" rtlCol="0">
              <a:spAutoFit/>
            </a:bodyPr>
            <a:lstStyle/>
            <a:p>
              <a:r>
                <a:rPr lang="en-US" sz="2000" dirty="0" smtClean="0">
                  <a:solidFill>
                    <a:schemeClr val="bg1"/>
                  </a:solidFill>
                </a:rPr>
                <a:t>25-Jul-2012</a:t>
              </a:r>
              <a:endParaRPr lang="en-US" sz="2000" dirty="0">
                <a:solidFill>
                  <a:schemeClr val="bg1"/>
                </a:solidFill>
              </a:endParaRPr>
            </a:p>
          </p:txBody>
        </p:sp>
        <p:sp>
          <p:nvSpPr>
            <p:cNvPr id="141" name="TextBox 140"/>
            <p:cNvSpPr txBox="1"/>
            <p:nvPr/>
          </p:nvSpPr>
          <p:spPr>
            <a:xfrm>
              <a:off x="20766773" y="13657923"/>
              <a:ext cx="11060608" cy="1345423"/>
            </a:xfrm>
            <a:prstGeom prst="rect">
              <a:avLst/>
            </a:prstGeom>
            <a:noFill/>
          </p:spPr>
          <p:txBody>
            <a:bodyPr wrap="square" rtlCol="0">
              <a:spAutoFit/>
            </a:bodyPr>
            <a:lstStyle/>
            <a:p>
              <a:r>
                <a:rPr lang="en-US" sz="2400" b="1" dirty="0" smtClean="0"/>
                <a:t>Figure 6: (L) TerraSAR-X (TSX) derived velocity maps for the time spanning the observation period; (R) TSX and GPRI derived velocities for profile 1 shown in Figure 2.  GPRI observations are consistently lower than the TSX, suggesting phase unwrapping correction requires refinement.   (TSX courtesy of I. Joughin)</a:t>
              </a:r>
              <a:endParaRPr lang="en-US" sz="2400" b="1" dirty="0"/>
            </a:p>
          </p:txBody>
        </p:sp>
      </p:grpSp>
      <p:pic>
        <p:nvPicPr>
          <p:cNvPr id="25" name="Picture 24" descr="LOS_vel_hourly_mean_31Jul_12Aug_PROFILE1_SLOW_wLEGEND.jpg"/>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27375986" y="13939644"/>
            <a:ext cx="2286000" cy="599329"/>
          </a:xfrm>
          <a:prstGeom prst="rect">
            <a:avLst/>
          </a:prstGeom>
        </p:spPr>
      </p:pic>
      <p:pic>
        <p:nvPicPr>
          <p:cNvPr id="43" name="Picture 42" descr="ABS_vel_hourly_mean_31Jul_12Aug_PROFILE2_FAST.jpg"/>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27638457" y="14796331"/>
            <a:ext cx="990431" cy="8534400"/>
          </a:xfrm>
          <a:prstGeom prst="rect">
            <a:avLst/>
          </a:prstGeom>
        </p:spPr>
      </p:pic>
      <p:pic>
        <p:nvPicPr>
          <p:cNvPr id="166" name="Picture 165" descr="ABS_vel_hourly_mean_31Jul_12Aug_PROFILE1_SLOW_noYlabels.jpg"/>
          <p:cNvPicPr>
            <a:picLocks noChangeAspect="1"/>
          </p:cNvPicPr>
          <p:nvPr/>
        </p:nvPicPr>
        <p:blipFill rotWithShape="1">
          <a:blip r:embed="rId15" cstate="print">
            <a:extLst>
              <a:ext uri="{28A0092B-C50C-407E-A947-70E740481C1C}">
                <a14:useLocalDpi xmlns:a14="http://schemas.microsoft.com/office/drawing/2010/main"/>
              </a:ext>
            </a:extLst>
          </a:blip>
          <a:srcRect/>
          <a:stretch/>
        </p:blipFill>
        <p:spPr>
          <a:xfrm>
            <a:off x="21651607" y="24065204"/>
            <a:ext cx="3412090" cy="676240"/>
          </a:xfrm>
          <a:prstGeom prst="rect">
            <a:avLst/>
          </a:prstGeom>
        </p:spPr>
      </p:pic>
      <p:sp>
        <p:nvSpPr>
          <p:cNvPr id="23" name="TextBox 22"/>
          <p:cNvSpPr txBox="1"/>
          <p:nvPr/>
        </p:nvSpPr>
        <p:spPr>
          <a:xfrm>
            <a:off x="21411133" y="22093368"/>
            <a:ext cx="2166355" cy="461665"/>
          </a:xfrm>
          <a:prstGeom prst="rect">
            <a:avLst/>
          </a:prstGeom>
          <a:noFill/>
        </p:spPr>
        <p:txBody>
          <a:bodyPr wrap="square" rtlCol="0">
            <a:spAutoFit/>
          </a:bodyPr>
          <a:lstStyle/>
          <a:p>
            <a:r>
              <a:rPr lang="en-US" sz="2400" dirty="0" smtClean="0"/>
              <a:t>Profile 2</a:t>
            </a:r>
            <a:endParaRPr lang="en-US" sz="2400" dirty="0"/>
          </a:p>
        </p:txBody>
      </p:sp>
      <p:sp>
        <p:nvSpPr>
          <p:cNvPr id="24" name="TextBox 23"/>
          <p:cNvSpPr txBox="1"/>
          <p:nvPr/>
        </p:nvSpPr>
        <p:spPr>
          <a:xfrm>
            <a:off x="25063697" y="22108631"/>
            <a:ext cx="2166355" cy="461665"/>
          </a:xfrm>
          <a:prstGeom prst="rect">
            <a:avLst/>
          </a:prstGeom>
          <a:noFill/>
        </p:spPr>
        <p:txBody>
          <a:bodyPr wrap="square" rtlCol="0">
            <a:spAutoFit/>
          </a:bodyPr>
          <a:lstStyle/>
          <a:p>
            <a:r>
              <a:rPr lang="en-US" sz="2400" dirty="0" smtClean="0"/>
              <a:t>Profile 1</a:t>
            </a:r>
            <a:endParaRPr lang="en-US" sz="2400" dirty="0"/>
          </a:p>
        </p:txBody>
      </p:sp>
      <p:sp>
        <p:nvSpPr>
          <p:cNvPr id="177" name="TextBox 176"/>
          <p:cNvSpPr txBox="1"/>
          <p:nvPr/>
        </p:nvSpPr>
        <p:spPr>
          <a:xfrm>
            <a:off x="1068830" y="30495472"/>
            <a:ext cx="6087574" cy="461665"/>
          </a:xfrm>
          <a:prstGeom prst="rect">
            <a:avLst/>
          </a:prstGeom>
          <a:noFill/>
        </p:spPr>
        <p:txBody>
          <a:bodyPr wrap="square" rtlCol="0">
            <a:spAutoFit/>
          </a:bodyPr>
          <a:lstStyle/>
          <a:p>
            <a:r>
              <a:rPr lang="en-US" sz="2400" b="1" dirty="0" smtClean="0"/>
              <a:t>Figure </a:t>
            </a:r>
            <a:r>
              <a:rPr lang="en-US" sz="2400" b="1" dirty="0"/>
              <a:t>3</a:t>
            </a:r>
            <a:r>
              <a:rPr lang="en-US" sz="2400" b="1" dirty="0" smtClean="0"/>
              <a:t>: 3-minute differential </a:t>
            </a:r>
            <a:r>
              <a:rPr lang="en-US" sz="2400" b="1" dirty="0"/>
              <a:t>i</a:t>
            </a:r>
            <a:r>
              <a:rPr lang="en-US" sz="2400" b="1" dirty="0" smtClean="0"/>
              <a:t>nterferogram </a:t>
            </a:r>
            <a:endParaRPr lang="en-US" sz="2400" b="1" dirty="0"/>
          </a:p>
        </p:txBody>
      </p:sp>
      <p:grpSp>
        <p:nvGrpSpPr>
          <p:cNvPr id="7" name="Group 6"/>
          <p:cNvGrpSpPr/>
          <p:nvPr/>
        </p:nvGrpSpPr>
        <p:grpSpPr>
          <a:xfrm>
            <a:off x="891955" y="25278158"/>
            <a:ext cx="7384929" cy="5180565"/>
            <a:chOff x="973713" y="24989451"/>
            <a:chExt cx="7384929" cy="5180565"/>
          </a:xfrm>
        </p:grpSpPr>
        <p:grpSp>
          <p:nvGrpSpPr>
            <p:cNvPr id="6" name="Group 5"/>
            <p:cNvGrpSpPr/>
            <p:nvPr/>
          </p:nvGrpSpPr>
          <p:grpSpPr>
            <a:xfrm>
              <a:off x="973713" y="24989451"/>
              <a:ext cx="7384929" cy="5180565"/>
              <a:chOff x="973713" y="24989451"/>
              <a:chExt cx="7384929" cy="5180565"/>
            </a:xfrm>
          </p:grpSpPr>
          <p:grpSp>
            <p:nvGrpSpPr>
              <p:cNvPr id="157" name="Group 156"/>
              <p:cNvGrpSpPr>
                <a:grpSpLocks noChangeAspect="1"/>
              </p:cNvGrpSpPr>
              <p:nvPr/>
            </p:nvGrpSpPr>
            <p:grpSpPr>
              <a:xfrm>
                <a:off x="973713" y="24989451"/>
                <a:ext cx="6334885" cy="5180565"/>
                <a:chOff x="9020194" y="25296018"/>
                <a:chExt cx="6810310" cy="4751789"/>
              </a:xfrm>
            </p:grpSpPr>
            <p:pic>
              <p:nvPicPr>
                <p:cNvPr id="49" name="Picture 48" descr="Diff_int.jpg"/>
                <p:cNvPicPr>
                  <a:picLocks noChangeAspect="1"/>
                </p:cNvPicPr>
                <p:nvPr/>
              </p:nvPicPr>
              <p:blipFill rotWithShape="1">
                <a:blip r:embed="rId16" cstate="print">
                  <a:extLst>
                    <a:ext uri="{28A0092B-C50C-407E-A947-70E740481C1C}">
                      <a14:useLocalDpi xmlns:a14="http://schemas.microsoft.com/office/drawing/2010/main"/>
                    </a:ext>
                  </a:extLst>
                </a:blip>
                <a:srcRect/>
                <a:stretch/>
              </p:blipFill>
              <p:spPr>
                <a:xfrm>
                  <a:off x="9020194" y="25296018"/>
                  <a:ext cx="6810310" cy="4751789"/>
                </a:xfrm>
                <a:prstGeom prst="rect">
                  <a:avLst/>
                </a:prstGeom>
              </p:spPr>
            </p:pic>
            <p:sp>
              <p:nvSpPr>
                <p:cNvPr id="143" name="TextBox 142"/>
                <p:cNvSpPr txBox="1"/>
                <p:nvPr/>
              </p:nvSpPr>
              <p:spPr>
                <a:xfrm>
                  <a:off x="11985603" y="29515153"/>
                  <a:ext cx="3159889" cy="532652"/>
                </a:xfrm>
                <a:prstGeom prst="rect">
                  <a:avLst/>
                </a:prstGeom>
                <a:noFill/>
              </p:spPr>
              <p:txBody>
                <a:bodyPr wrap="square" rtlCol="0">
                  <a:spAutoFit/>
                </a:bodyPr>
                <a:lstStyle/>
                <a:p>
                  <a:r>
                    <a:rPr lang="en-US" sz="2000" dirty="0" smtClean="0">
                      <a:solidFill>
                        <a:schemeClr val="bg1"/>
                      </a:solidFill>
                    </a:rPr>
                    <a:t>South  Branch</a:t>
                  </a:r>
                  <a:endParaRPr lang="en-US" sz="2000" dirty="0">
                    <a:solidFill>
                      <a:schemeClr val="bg1"/>
                    </a:solidFill>
                  </a:endParaRPr>
                </a:p>
              </p:txBody>
            </p:sp>
            <p:sp>
              <p:nvSpPr>
                <p:cNvPr id="144" name="TextBox 143"/>
                <p:cNvSpPr txBox="1"/>
                <p:nvPr/>
              </p:nvSpPr>
              <p:spPr>
                <a:xfrm>
                  <a:off x="13387723" y="25302384"/>
                  <a:ext cx="2442781" cy="532652"/>
                </a:xfrm>
                <a:prstGeom prst="rect">
                  <a:avLst/>
                </a:prstGeom>
                <a:noFill/>
              </p:spPr>
              <p:txBody>
                <a:bodyPr wrap="square" rtlCol="0">
                  <a:spAutoFit/>
                </a:bodyPr>
                <a:lstStyle/>
                <a:p>
                  <a:r>
                    <a:rPr lang="en-US" sz="2000" dirty="0" smtClean="0">
                      <a:solidFill>
                        <a:schemeClr val="bg1"/>
                      </a:solidFill>
                    </a:rPr>
                    <a:t>North Branch</a:t>
                  </a:r>
                  <a:endParaRPr lang="en-US" sz="2000" dirty="0">
                    <a:solidFill>
                      <a:schemeClr val="bg1"/>
                    </a:solidFill>
                  </a:endParaRPr>
                </a:p>
              </p:txBody>
            </p:sp>
            <p:sp>
              <p:nvSpPr>
                <p:cNvPr id="145" name="TextBox 144"/>
                <p:cNvSpPr txBox="1"/>
                <p:nvPr/>
              </p:nvSpPr>
              <p:spPr>
                <a:xfrm>
                  <a:off x="9309760" y="28318656"/>
                  <a:ext cx="2442781" cy="474891"/>
                </a:xfrm>
                <a:prstGeom prst="rect">
                  <a:avLst/>
                </a:prstGeom>
                <a:noFill/>
              </p:spPr>
              <p:txBody>
                <a:bodyPr wrap="square" rtlCol="0">
                  <a:spAutoFit/>
                </a:bodyPr>
                <a:lstStyle/>
                <a:p>
                  <a:r>
                    <a:rPr lang="en-US" sz="2000" dirty="0" smtClean="0">
                      <a:solidFill>
                        <a:schemeClr val="bg1"/>
                      </a:solidFill>
                    </a:rPr>
                    <a:t>Ice Mélange</a:t>
                  </a:r>
                  <a:endParaRPr lang="en-US" sz="2000" dirty="0">
                    <a:solidFill>
                      <a:schemeClr val="bg1"/>
                    </a:solidFill>
                  </a:endParaRPr>
                </a:p>
              </p:txBody>
            </p:sp>
            <p:cxnSp>
              <p:nvCxnSpPr>
                <p:cNvPr id="146" name="Straight Arrow Connector 145"/>
                <p:cNvCxnSpPr/>
                <p:nvPr/>
              </p:nvCxnSpPr>
              <p:spPr>
                <a:xfrm flipV="1">
                  <a:off x="13061377" y="28914037"/>
                  <a:ext cx="469459" cy="588450"/>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cxnSp>
              <p:nvCxnSpPr>
                <p:cNvPr id="148" name="Straight Arrow Connector 147"/>
                <p:cNvCxnSpPr/>
                <p:nvPr/>
              </p:nvCxnSpPr>
              <p:spPr>
                <a:xfrm flipV="1">
                  <a:off x="10945882" y="28109936"/>
                  <a:ext cx="540194" cy="325676"/>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cxnSp>
              <p:nvCxnSpPr>
                <p:cNvPr id="150" name="Straight Arrow Connector 149"/>
                <p:cNvCxnSpPr>
                  <a:stCxn id="144" idx="1"/>
                </p:cNvCxnSpPr>
                <p:nvPr/>
              </p:nvCxnSpPr>
              <p:spPr>
                <a:xfrm flipH="1">
                  <a:off x="11646268" y="25568710"/>
                  <a:ext cx="1741455" cy="266326"/>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grpSp>
          <p:grpSp>
            <p:nvGrpSpPr>
              <p:cNvPr id="3" name="Group 2"/>
              <p:cNvGrpSpPr/>
              <p:nvPr/>
            </p:nvGrpSpPr>
            <p:grpSpPr>
              <a:xfrm>
                <a:off x="7361033" y="25899617"/>
                <a:ext cx="997609" cy="3721761"/>
                <a:chOff x="14214044" y="30044049"/>
                <a:chExt cx="997609" cy="3721761"/>
              </a:xfrm>
            </p:grpSpPr>
            <p:pic>
              <p:nvPicPr>
                <p:cNvPr id="179" name="Picture 178" descr="Diff_colorbar_pi_negpi_nolabel.jpg"/>
                <p:cNvPicPr>
                  <a:picLocks noChangeAspect="1"/>
                </p:cNvPicPr>
                <p:nvPr/>
              </p:nvPicPr>
              <p:blipFill rotWithShape="1">
                <a:blip r:embed="rId17" cstate="print">
                  <a:extLst>
                    <a:ext uri="{28A0092B-C50C-407E-A947-70E740481C1C}">
                      <a14:useLocalDpi xmlns:a14="http://schemas.microsoft.com/office/drawing/2010/main"/>
                    </a:ext>
                  </a:extLst>
                </a:blip>
                <a:srcRect/>
                <a:stretch/>
              </p:blipFill>
              <p:spPr>
                <a:xfrm>
                  <a:off x="14214044" y="30273763"/>
                  <a:ext cx="372421" cy="3216338"/>
                </a:xfrm>
                <a:prstGeom prst="rect">
                  <a:avLst/>
                </a:prstGeom>
              </p:spPr>
            </p:pic>
            <p:sp>
              <p:nvSpPr>
                <p:cNvPr id="180" name="TextBox 179"/>
                <p:cNvSpPr txBox="1"/>
                <p:nvPr/>
              </p:nvSpPr>
              <p:spPr>
                <a:xfrm>
                  <a:off x="14559618" y="33168417"/>
                  <a:ext cx="652035" cy="597393"/>
                </a:xfrm>
                <a:prstGeom prst="rect">
                  <a:avLst/>
                </a:prstGeom>
                <a:noFill/>
              </p:spPr>
              <p:txBody>
                <a:bodyPr wrap="square" rtlCol="0">
                  <a:spAutoFit/>
                </a:bodyPr>
                <a:lstStyle/>
                <a:p>
                  <a:r>
                    <a:rPr lang="en-US" sz="2400" dirty="0" smtClean="0"/>
                    <a:t>-π</a:t>
                  </a:r>
                  <a:endParaRPr lang="en-US" sz="2400" dirty="0"/>
                </a:p>
              </p:txBody>
            </p:sp>
            <p:sp>
              <p:nvSpPr>
                <p:cNvPr id="181" name="TextBox 180"/>
                <p:cNvSpPr txBox="1"/>
                <p:nvPr/>
              </p:nvSpPr>
              <p:spPr>
                <a:xfrm>
                  <a:off x="14559618" y="30044049"/>
                  <a:ext cx="652035" cy="597393"/>
                </a:xfrm>
                <a:prstGeom prst="rect">
                  <a:avLst/>
                </a:prstGeom>
                <a:noFill/>
              </p:spPr>
              <p:txBody>
                <a:bodyPr wrap="square" rtlCol="0">
                  <a:spAutoFit/>
                </a:bodyPr>
                <a:lstStyle/>
                <a:p>
                  <a:r>
                    <a:rPr lang="en-US" sz="2400" dirty="0" smtClean="0"/>
                    <a:t>π</a:t>
                  </a:r>
                  <a:endParaRPr lang="en-US" sz="2400" dirty="0"/>
                </a:p>
              </p:txBody>
            </p:sp>
          </p:grpSp>
        </p:grpSp>
        <p:sp>
          <p:nvSpPr>
            <p:cNvPr id="183" name="TextBox 182"/>
            <p:cNvSpPr txBox="1"/>
            <p:nvPr/>
          </p:nvSpPr>
          <p:spPr>
            <a:xfrm>
              <a:off x="1517038" y="28891515"/>
              <a:ext cx="2272251" cy="517742"/>
            </a:xfrm>
            <a:prstGeom prst="rect">
              <a:avLst/>
            </a:prstGeom>
            <a:noFill/>
          </p:spPr>
          <p:txBody>
            <a:bodyPr wrap="square" rtlCol="0">
              <a:spAutoFit/>
            </a:bodyPr>
            <a:lstStyle/>
            <a:p>
              <a:r>
                <a:rPr lang="en-US" sz="2000" dirty="0" smtClean="0">
                  <a:solidFill>
                    <a:schemeClr val="bg1"/>
                  </a:solidFill>
                </a:rPr>
                <a:t>August 4, 2012</a:t>
              </a:r>
              <a:endParaRPr lang="en-US" sz="2000" dirty="0">
                <a:solidFill>
                  <a:schemeClr val="bg1"/>
                </a:solidFill>
              </a:endParaRPr>
            </a:p>
          </p:txBody>
        </p:sp>
      </p:grpSp>
      <p:sp>
        <p:nvSpPr>
          <p:cNvPr id="187" name="TextBox 186"/>
          <p:cNvSpPr txBox="1"/>
          <p:nvPr/>
        </p:nvSpPr>
        <p:spPr>
          <a:xfrm>
            <a:off x="12447026" y="36300861"/>
            <a:ext cx="6098733" cy="461665"/>
          </a:xfrm>
          <a:prstGeom prst="rect">
            <a:avLst/>
          </a:prstGeom>
          <a:noFill/>
        </p:spPr>
        <p:txBody>
          <a:bodyPr wrap="square" rtlCol="0">
            <a:spAutoFit/>
          </a:bodyPr>
          <a:lstStyle/>
          <a:p>
            <a:r>
              <a:rPr lang="en-US" sz="2400" b="1" dirty="0" smtClean="0"/>
              <a:t>Figure 4: 2π integer unwrapping errors</a:t>
            </a:r>
            <a:endParaRPr lang="en-US" sz="2400" b="1" dirty="0"/>
          </a:p>
        </p:txBody>
      </p:sp>
      <p:sp>
        <p:nvSpPr>
          <p:cNvPr id="191" name="TextBox 190"/>
          <p:cNvSpPr txBox="1"/>
          <p:nvPr/>
        </p:nvSpPr>
        <p:spPr>
          <a:xfrm>
            <a:off x="884036" y="36895418"/>
            <a:ext cx="16492077" cy="954107"/>
          </a:xfrm>
          <a:prstGeom prst="rect">
            <a:avLst/>
          </a:prstGeom>
          <a:noFill/>
        </p:spPr>
        <p:txBody>
          <a:bodyPr wrap="square" rtlCol="0">
            <a:spAutoFit/>
          </a:bodyPr>
          <a:lstStyle/>
          <a:p>
            <a:pPr marL="457200" indent="-457200">
              <a:buFont typeface="Arial"/>
              <a:buChar char="•"/>
            </a:pPr>
            <a:r>
              <a:rPr lang="en-US" sz="2800" dirty="0" smtClean="0"/>
              <a:t>Horizontal velocities were determined using true vector displacements obtained using a featuring tracking algorithm to the backscatter images.</a:t>
            </a:r>
          </a:p>
        </p:txBody>
      </p:sp>
      <p:pic>
        <p:nvPicPr>
          <p:cNvPr id="206" name="Picture 205" descr="PostCalving_vlos.jpg"/>
          <p:cNvPicPr>
            <a:picLocks noChangeAspect="1"/>
          </p:cNvPicPr>
          <p:nvPr/>
        </p:nvPicPr>
        <p:blipFill rotWithShape="1">
          <a:blip r:embed="rId18" cstate="print">
            <a:extLst>
              <a:ext uri="{28A0092B-C50C-407E-A947-70E740481C1C}">
                <a14:useLocalDpi xmlns:a14="http://schemas.microsoft.com/office/drawing/2010/main"/>
              </a:ext>
            </a:extLst>
          </a:blip>
          <a:srcRect/>
          <a:stretch/>
        </p:blipFill>
        <p:spPr>
          <a:xfrm>
            <a:off x="23183958" y="6526143"/>
            <a:ext cx="5050613" cy="5120640"/>
          </a:xfrm>
          <a:prstGeom prst="rect">
            <a:avLst/>
          </a:prstGeom>
        </p:spPr>
      </p:pic>
      <p:pic>
        <p:nvPicPr>
          <p:cNvPr id="207" name="Picture 206" descr="PreCalving_vlos.jpg"/>
          <p:cNvPicPr>
            <a:picLocks noChangeAspect="1"/>
          </p:cNvPicPr>
          <p:nvPr/>
        </p:nvPicPr>
        <p:blipFill rotWithShape="1">
          <a:blip r:embed="rId19" cstate="print">
            <a:extLst>
              <a:ext uri="{28A0092B-C50C-407E-A947-70E740481C1C}">
                <a14:useLocalDpi xmlns:a14="http://schemas.microsoft.com/office/drawing/2010/main"/>
              </a:ext>
            </a:extLst>
          </a:blip>
          <a:srcRect/>
          <a:stretch/>
        </p:blipFill>
        <p:spPr>
          <a:xfrm>
            <a:off x="18037962" y="6499298"/>
            <a:ext cx="5030543" cy="5122824"/>
          </a:xfrm>
          <a:prstGeom prst="rect">
            <a:avLst/>
          </a:prstGeom>
        </p:spPr>
      </p:pic>
      <p:pic>
        <p:nvPicPr>
          <p:cNvPr id="208" name="Picture 207" descr="PostCalving_vlos.jpg"/>
          <p:cNvPicPr>
            <a:picLocks noChangeAspect="1"/>
          </p:cNvPicPr>
          <p:nvPr/>
        </p:nvPicPr>
        <p:blipFill rotWithShape="1">
          <a:blip r:embed="rId20" cstate="print">
            <a:extLst>
              <a:ext uri="{28A0092B-C50C-407E-A947-70E740481C1C}">
                <a14:useLocalDpi xmlns:a14="http://schemas.microsoft.com/office/drawing/2010/main"/>
              </a:ext>
            </a:extLst>
          </a:blip>
          <a:srcRect/>
          <a:stretch/>
        </p:blipFill>
        <p:spPr>
          <a:xfrm>
            <a:off x="28405414" y="7024774"/>
            <a:ext cx="470926" cy="3657600"/>
          </a:xfrm>
          <a:prstGeom prst="rect">
            <a:avLst/>
          </a:prstGeom>
        </p:spPr>
      </p:pic>
      <p:sp>
        <p:nvSpPr>
          <p:cNvPr id="212" name="TextBox 211"/>
          <p:cNvSpPr txBox="1"/>
          <p:nvPr/>
        </p:nvSpPr>
        <p:spPr>
          <a:xfrm>
            <a:off x="18545759" y="11711086"/>
            <a:ext cx="10330581" cy="1200328"/>
          </a:xfrm>
          <a:prstGeom prst="rect">
            <a:avLst/>
          </a:prstGeom>
          <a:noFill/>
        </p:spPr>
        <p:txBody>
          <a:bodyPr wrap="square" rtlCol="0">
            <a:spAutoFit/>
          </a:bodyPr>
          <a:lstStyle/>
          <a:p>
            <a:r>
              <a:rPr lang="en-US" sz="2400" b="1" dirty="0" smtClean="0"/>
              <a:t>Figure 5: GPRI-II derived LOS velocities before (left) and after (right) a large calving event at 23:10 on August 2.  The calving event caused a sudden increase in near-terminus velocities that was sustained for several days. </a:t>
            </a:r>
            <a:endParaRPr lang="en-US" sz="2400" b="1" dirty="0"/>
          </a:p>
        </p:txBody>
      </p:sp>
      <p:sp>
        <p:nvSpPr>
          <p:cNvPr id="214" name="TextBox 213"/>
          <p:cNvSpPr txBox="1"/>
          <p:nvPr/>
        </p:nvSpPr>
        <p:spPr>
          <a:xfrm>
            <a:off x="19643163" y="24597691"/>
            <a:ext cx="9509947" cy="1569660"/>
          </a:xfrm>
          <a:prstGeom prst="rect">
            <a:avLst/>
          </a:prstGeom>
          <a:noFill/>
        </p:spPr>
        <p:txBody>
          <a:bodyPr wrap="square" rtlCol="0">
            <a:spAutoFit/>
          </a:bodyPr>
          <a:lstStyle/>
          <a:p>
            <a:r>
              <a:rPr lang="en-US" sz="2400" b="1" dirty="0" smtClean="0"/>
              <a:t>Figure 7: Velocity time-series along two profiles near the terminus.  Black horizontal lines denote calving events, diamonds represent terminus locations along each profile, gray vertical lines show the location of pixels sampled for the time-series in figure 8.</a:t>
            </a:r>
            <a:endParaRPr lang="en-US" sz="2400" b="1" dirty="0"/>
          </a:p>
        </p:txBody>
      </p:sp>
      <p:sp>
        <p:nvSpPr>
          <p:cNvPr id="215" name="TextBox 214"/>
          <p:cNvSpPr txBox="1"/>
          <p:nvPr/>
        </p:nvSpPr>
        <p:spPr>
          <a:xfrm>
            <a:off x="20133976" y="36293803"/>
            <a:ext cx="9019134" cy="1569660"/>
          </a:xfrm>
          <a:prstGeom prst="rect">
            <a:avLst/>
          </a:prstGeom>
          <a:noFill/>
        </p:spPr>
        <p:txBody>
          <a:bodyPr wrap="square" rtlCol="0">
            <a:spAutoFit/>
          </a:bodyPr>
          <a:lstStyle/>
          <a:p>
            <a:r>
              <a:rPr lang="en-US" sz="2400" b="1" dirty="0" smtClean="0"/>
              <a:t>Figure 8: Velocity time-series at discrete points show strong diurnal variability 180° out of phase with the tides, and also different behavior from two parallel profiles spaced ~ 1 km apart. Predicted record estimated using t-tide (</a:t>
            </a:r>
            <a:r>
              <a:rPr lang="en-US" sz="2400" b="1" dirty="0" err="1" smtClean="0"/>
              <a:t>Pawlowicz</a:t>
            </a:r>
            <a:r>
              <a:rPr lang="en-US" sz="2400" b="1" dirty="0" smtClean="0"/>
              <a:t> et al., 2002)</a:t>
            </a:r>
            <a:endParaRPr lang="en-US" sz="2400" b="1" dirty="0"/>
          </a:p>
        </p:txBody>
      </p:sp>
      <p:grpSp>
        <p:nvGrpSpPr>
          <p:cNvPr id="238" name="Group 237"/>
          <p:cNvGrpSpPr/>
          <p:nvPr/>
        </p:nvGrpSpPr>
        <p:grpSpPr>
          <a:xfrm>
            <a:off x="19835861" y="26359312"/>
            <a:ext cx="8240956" cy="9934491"/>
            <a:chOff x="19812159" y="26359313"/>
            <a:chExt cx="8240956" cy="9934491"/>
          </a:xfrm>
        </p:grpSpPr>
        <p:grpSp>
          <p:nvGrpSpPr>
            <p:cNvPr id="31" name="Group 30"/>
            <p:cNvGrpSpPr/>
            <p:nvPr/>
          </p:nvGrpSpPr>
          <p:grpSpPr>
            <a:xfrm>
              <a:off x="19812159" y="26359313"/>
              <a:ext cx="8240956" cy="9934491"/>
              <a:chOff x="19812159" y="26359313"/>
              <a:chExt cx="8240956" cy="9934491"/>
            </a:xfrm>
          </p:grpSpPr>
          <p:pic>
            <p:nvPicPr>
              <p:cNvPr id="30" name="Picture 29" descr="Vabs_vs_Tides_PROFILE2_FAST.jpg"/>
              <p:cNvPicPr>
                <a:picLocks noChangeAspect="1"/>
              </p:cNvPicPr>
              <p:nvPr/>
            </p:nvPicPr>
            <p:blipFill rotWithShape="1">
              <a:blip r:embed="rId21" cstate="print">
                <a:extLst>
                  <a:ext uri="{28A0092B-C50C-407E-A947-70E740481C1C}">
                    <a14:useLocalDpi xmlns:a14="http://schemas.microsoft.com/office/drawing/2010/main"/>
                  </a:ext>
                </a:extLst>
              </a:blip>
              <a:srcRect/>
              <a:stretch/>
            </p:blipFill>
            <p:spPr>
              <a:xfrm>
                <a:off x="19812159" y="33090252"/>
                <a:ext cx="8240956" cy="3203552"/>
              </a:xfrm>
              <a:prstGeom prst="rect">
                <a:avLst/>
              </a:prstGeom>
            </p:spPr>
          </p:pic>
          <p:pic>
            <p:nvPicPr>
              <p:cNvPr id="29" name="Picture 28" descr="Vabs_vs_Tides_PROFILE1_SLOW.jpg"/>
              <p:cNvPicPr>
                <a:picLocks noChangeAspect="1"/>
              </p:cNvPicPr>
              <p:nvPr/>
            </p:nvPicPr>
            <p:blipFill rotWithShape="1">
              <a:blip r:embed="rId22" cstate="print">
                <a:extLst>
                  <a:ext uri="{28A0092B-C50C-407E-A947-70E740481C1C}">
                    <a14:useLocalDpi xmlns:a14="http://schemas.microsoft.com/office/drawing/2010/main"/>
                  </a:ext>
                </a:extLst>
              </a:blip>
              <a:srcRect/>
              <a:stretch/>
            </p:blipFill>
            <p:spPr>
              <a:xfrm>
                <a:off x="19812159" y="26359313"/>
                <a:ext cx="8240956" cy="6547496"/>
              </a:xfrm>
              <a:prstGeom prst="rect">
                <a:avLst/>
              </a:prstGeom>
            </p:spPr>
          </p:pic>
        </p:grpSp>
        <p:pic>
          <p:nvPicPr>
            <p:cNvPr id="44" name="Picture 43" descr="Vabs_vs_Tides_PROFILE1_SLOW_wLEGEND.jpg"/>
            <p:cNvPicPr>
              <a:picLocks noChangeAspect="1"/>
            </p:cNvPicPr>
            <p:nvPr/>
          </p:nvPicPr>
          <p:blipFill rotWithShape="1">
            <a:blip r:embed="rId23" cstate="print">
              <a:extLst>
                <a:ext uri="{28A0092B-C50C-407E-A947-70E740481C1C}">
                  <a14:useLocalDpi xmlns:a14="http://schemas.microsoft.com/office/drawing/2010/main"/>
                </a:ext>
              </a:extLst>
            </a:blip>
            <a:srcRect/>
            <a:stretch/>
          </p:blipFill>
          <p:spPr>
            <a:xfrm>
              <a:off x="26605258" y="33090252"/>
              <a:ext cx="1249588" cy="1053548"/>
            </a:xfrm>
            <a:prstGeom prst="rect">
              <a:avLst/>
            </a:prstGeom>
          </p:spPr>
        </p:pic>
        <p:pic>
          <p:nvPicPr>
            <p:cNvPr id="46" name="Picture 45" descr="Vabs_vs_Tides_PROFILE2_FAST_wLEGEND.jpg"/>
            <p:cNvPicPr>
              <a:picLocks noChangeAspect="1"/>
            </p:cNvPicPr>
            <p:nvPr/>
          </p:nvPicPr>
          <p:blipFill rotWithShape="1">
            <a:blip r:embed="rId24" cstate="print">
              <a:extLst>
                <a:ext uri="{28A0092B-C50C-407E-A947-70E740481C1C}">
                  <a14:useLocalDpi xmlns:a14="http://schemas.microsoft.com/office/drawing/2010/main"/>
                </a:ext>
              </a:extLst>
            </a:blip>
            <a:srcRect/>
            <a:stretch/>
          </p:blipFill>
          <p:spPr>
            <a:xfrm>
              <a:off x="26218975" y="29687357"/>
              <a:ext cx="1245368" cy="1038949"/>
            </a:xfrm>
            <a:prstGeom prst="rect">
              <a:avLst/>
            </a:prstGeom>
          </p:spPr>
        </p:pic>
        <p:sp>
          <p:nvSpPr>
            <p:cNvPr id="14" name="TextBox 13"/>
            <p:cNvSpPr txBox="1"/>
            <p:nvPr/>
          </p:nvSpPr>
          <p:spPr>
            <a:xfrm>
              <a:off x="20377150" y="29718112"/>
              <a:ext cx="2130293" cy="461665"/>
            </a:xfrm>
            <a:prstGeom prst="rect">
              <a:avLst/>
            </a:prstGeom>
            <a:noFill/>
          </p:spPr>
          <p:txBody>
            <a:bodyPr wrap="square" rtlCol="0">
              <a:spAutoFit/>
            </a:bodyPr>
            <a:lstStyle/>
            <a:p>
              <a:r>
                <a:rPr lang="en-US" sz="2400" dirty="0" smtClean="0"/>
                <a:t>Profile 2</a:t>
              </a:r>
              <a:endParaRPr lang="en-US" sz="2400" dirty="0"/>
            </a:p>
          </p:txBody>
        </p:sp>
        <p:sp>
          <p:nvSpPr>
            <p:cNvPr id="12" name="TextBox 11"/>
            <p:cNvSpPr txBox="1"/>
            <p:nvPr/>
          </p:nvSpPr>
          <p:spPr>
            <a:xfrm>
              <a:off x="20377150" y="33028435"/>
              <a:ext cx="2130293" cy="461665"/>
            </a:xfrm>
            <a:prstGeom prst="rect">
              <a:avLst/>
            </a:prstGeom>
            <a:noFill/>
          </p:spPr>
          <p:txBody>
            <a:bodyPr wrap="square" rtlCol="0">
              <a:spAutoFit/>
            </a:bodyPr>
            <a:lstStyle/>
            <a:p>
              <a:r>
                <a:rPr lang="en-US" sz="2400" dirty="0" smtClean="0"/>
                <a:t>Profile 1</a:t>
              </a:r>
              <a:endParaRPr lang="en-US" sz="2400" dirty="0"/>
            </a:p>
          </p:txBody>
        </p:sp>
      </p:grpSp>
      <p:pic>
        <p:nvPicPr>
          <p:cNvPr id="225" name="Picture 224" descr="MLIonLS7_plus_2Profiles.jpg"/>
          <p:cNvPicPr>
            <a:picLocks noChangeAspect="1"/>
          </p:cNvPicPr>
          <p:nvPr/>
        </p:nvPicPr>
        <p:blipFill rotWithShape="1">
          <a:blip r:embed="rId25" cstate="print">
            <a:extLst>
              <a:ext uri="{28A0092B-C50C-407E-A947-70E740481C1C}">
                <a14:useLocalDpi xmlns:a14="http://schemas.microsoft.com/office/drawing/2010/main"/>
              </a:ext>
            </a:extLst>
          </a:blip>
          <a:srcRect/>
          <a:stretch/>
        </p:blipFill>
        <p:spPr>
          <a:xfrm>
            <a:off x="8358642" y="21855863"/>
            <a:ext cx="9389865" cy="7447663"/>
          </a:xfrm>
          <a:prstGeom prst="rect">
            <a:avLst/>
          </a:prstGeom>
        </p:spPr>
      </p:pic>
      <p:sp>
        <p:nvSpPr>
          <p:cNvPr id="226" name="TextBox 225"/>
          <p:cNvSpPr txBox="1"/>
          <p:nvPr/>
        </p:nvSpPr>
        <p:spPr>
          <a:xfrm>
            <a:off x="30346991" y="14940705"/>
            <a:ext cx="12775183" cy="800072"/>
          </a:xfrm>
          <a:prstGeom prst="rect">
            <a:avLst/>
          </a:prstGeom>
          <a:solidFill>
            <a:srgbClr val="0000FF"/>
          </a:solidFill>
        </p:spPr>
        <p:txBody>
          <a:bodyPr wrap="square" lIns="91287" tIns="45647" rIns="91287" bIns="45647" rtlCol="0">
            <a:spAutoFit/>
          </a:bodyPr>
          <a:lstStyle/>
          <a:p>
            <a:pPr algn="ctr"/>
            <a:r>
              <a:rPr lang="en-US" sz="4600" dirty="0" smtClean="0">
                <a:solidFill>
                  <a:srgbClr val="FFFFFF"/>
                </a:solidFill>
              </a:rPr>
              <a:t>CONCLUSIONS</a:t>
            </a:r>
            <a:endParaRPr lang="en-US" sz="4600" dirty="0">
              <a:solidFill>
                <a:srgbClr val="FFFFFF"/>
              </a:solidFill>
            </a:endParaRPr>
          </a:p>
        </p:txBody>
      </p:sp>
      <p:sp>
        <p:nvSpPr>
          <p:cNvPr id="227" name="TextBox 226"/>
          <p:cNvSpPr txBox="1"/>
          <p:nvPr/>
        </p:nvSpPr>
        <p:spPr>
          <a:xfrm>
            <a:off x="30528529" y="16120591"/>
            <a:ext cx="12593645" cy="11356957"/>
          </a:xfrm>
          <a:prstGeom prst="rect">
            <a:avLst/>
          </a:prstGeom>
          <a:noFill/>
        </p:spPr>
        <p:txBody>
          <a:bodyPr wrap="square" rtlCol="0">
            <a:spAutoFit/>
          </a:bodyPr>
          <a:lstStyle/>
          <a:p>
            <a:pPr marL="457200" indent="-457200">
              <a:buFont typeface="Arial"/>
              <a:buChar char="•"/>
            </a:pPr>
            <a:r>
              <a:rPr lang="en-US" sz="3200" dirty="0" smtClean="0"/>
              <a:t>These </a:t>
            </a:r>
            <a:r>
              <a:rPr lang="en-US" sz="3200" dirty="0"/>
              <a:t>results demonstrate the GPRI is a powerful instrument to monitor short-term perturbations at the calving fronts of fast moving tidewater </a:t>
            </a:r>
            <a:r>
              <a:rPr lang="en-US" sz="3200" dirty="0" smtClean="0"/>
              <a:t>glaciers; though additional refinement and validation of the image processing techniques is required (e.g. improved unwrapping methods, </a:t>
            </a:r>
            <a:r>
              <a:rPr lang="en-US" sz="3200" dirty="0" err="1" smtClean="0"/>
              <a:t>georeference</a:t>
            </a:r>
            <a:r>
              <a:rPr lang="en-US" sz="3200" dirty="0" smtClean="0"/>
              <a:t> verification), the GPRI provides valuable observations of target areas otherwise not observed by modern satellite technology.  </a:t>
            </a:r>
          </a:p>
          <a:p>
            <a:pPr marL="457200" indent="-457200">
              <a:buFont typeface="Arial"/>
              <a:buChar char="•"/>
            </a:pPr>
            <a:endParaRPr lang="en-US" sz="3200" dirty="0" smtClean="0"/>
          </a:p>
          <a:p>
            <a:pPr marL="457200" indent="-457200">
              <a:buFont typeface="Arial"/>
              <a:buChar char="•"/>
            </a:pPr>
            <a:r>
              <a:rPr lang="en-US" sz="3200" dirty="0" smtClean="0"/>
              <a:t>Of the nearly 12 calving events that occurred during the field study, only 1 event caused significant change in the glacier’s stability; that event caused velocities up to 4.5 km behind the terminus to increase and remain high for several days before gradually returning to pre-event values more than 10 days later.  </a:t>
            </a:r>
          </a:p>
          <a:p>
            <a:pPr marL="457200" indent="-457200">
              <a:buFont typeface="Arial"/>
              <a:buChar char="•"/>
            </a:pPr>
            <a:endParaRPr lang="en-US" sz="3200" dirty="0"/>
          </a:p>
          <a:p>
            <a:pPr marL="457200" indent="-457200">
              <a:buFont typeface="Arial"/>
              <a:buChar char="•"/>
            </a:pPr>
            <a:r>
              <a:rPr lang="en-US" sz="3200" dirty="0" smtClean="0"/>
              <a:t>Prior to the large calving event the terminus flowed as a coherent mass; following the event the GPRI observed a reconfiguration of the terminus as the glacier stretched and velocities slowly converged to pre-event rates. </a:t>
            </a:r>
          </a:p>
          <a:p>
            <a:pPr marL="457200" indent="-457200">
              <a:buFont typeface="Arial"/>
              <a:buChar char="•"/>
            </a:pPr>
            <a:endParaRPr lang="en-US" sz="3200" dirty="0" smtClean="0"/>
          </a:p>
          <a:p>
            <a:pPr marL="457200" indent="-457200">
              <a:buFont typeface="Arial"/>
              <a:buChar char="•"/>
            </a:pPr>
            <a:r>
              <a:rPr lang="en-US" sz="3200" dirty="0" smtClean="0"/>
              <a:t>As expected, the grounded terminus of Jakobshavn Isbrae shows diurnal variability 180° out of phase with tidal modulations, the glacier is slowest during high tide and speeds up during during the low tide when when the water level (and subsequent forced imposed) is lower.  </a:t>
            </a:r>
            <a:endParaRPr lang="en-US" sz="2800" dirty="0" smtClean="0"/>
          </a:p>
          <a:p>
            <a:pPr marL="457200" indent="-457200">
              <a:buFont typeface="Arial"/>
              <a:buChar char="•"/>
            </a:pPr>
            <a:endParaRPr lang="en-US" sz="2800" dirty="0" smtClean="0"/>
          </a:p>
        </p:txBody>
      </p:sp>
      <p:sp>
        <p:nvSpPr>
          <p:cNvPr id="244" name="TextBox 243"/>
          <p:cNvSpPr txBox="1"/>
          <p:nvPr/>
        </p:nvSpPr>
        <p:spPr>
          <a:xfrm>
            <a:off x="30528529" y="29127042"/>
            <a:ext cx="12593645" cy="5016757"/>
          </a:xfrm>
          <a:prstGeom prst="rect">
            <a:avLst/>
          </a:prstGeom>
          <a:noFill/>
        </p:spPr>
        <p:txBody>
          <a:bodyPr wrap="square" rtlCol="0">
            <a:spAutoFit/>
          </a:bodyPr>
          <a:lstStyle/>
          <a:p>
            <a:pPr marL="457200" indent="-457200">
              <a:buFont typeface="Arial"/>
              <a:buChar char="•"/>
            </a:pPr>
            <a:r>
              <a:rPr lang="en-US" sz="3200" dirty="0" smtClean="0"/>
              <a:t>Derive strain rates from the GPRI data and compare those observations with estimates of strain rate based on ice dynamics.  </a:t>
            </a:r>
          </a:p>
          <a:p>
            <a:pPr marL="457200" indent="-457200">
              <a:buFont typeface="Arial"/>
              <a:buChar char="•"/>
            </a:pPr>
            <a:endParaRPr lang="en-US" sz="3200" dirty="0" smtClean="0"/>
          </a:p>
          <a:p>
            <a:pPr marL="457200" indent="-457200">
              <a:buFont typeface="Arial"/>
              <a:buChar char="•"/>
            </a:pPr>
            <a:r>
              <a:rPr lang="en-US" sz="3200" dirty="0" smtClean="0"/>
              <a:t>Perform similar interferometric analysis on ice mélange observations to better constrain mélange – glacier relationships</a:t>
            </a:r>
            <a:endParaRPr lang="en-US" sz="3200" dirty="0"/>
          </a:p>
          <a:p>
            <a:pPr marL="457200" indent="-457200">
              <a:buFont typeface="Arial"/>
              <a:buChar char="•"/>
            </a:pPr>
            <a:endParaRPr lang="en-US" sz="3200" dirty="0" smtClean="0"/>
          </a:p>
          <a:p>
            <a:pPr marL="457200" indent="-457200">
              <a:buFont typeface="Arial"/>
              <a:buChar char="•"/>
            </a:pPr>
            <a:r>
              <a:rPr lang="en-US" sz="3200" dirty="0" smtClean="0"/>
              <a:t>Develop a robust atmospheric correction and phase unwrapping techniques</a:t>
            </a:r>
          </a:p>
          <a:p>
            <a:pPr marL="457200" indent="-457200">
              <a:buFont typeface="Arial"/>
              <a:buChar char="•"/>
            </a:pPr>
            <a:endParaRPr lang="en-US" sz="3200" dirty="0"/>
          </a:p>
          <a:p>
            <a:pPr marL="457200" indent="-457200">
              <a:buFont typeface="Arial"/>
              <a:buChar char="•"/>
            </a:pPr>
            <a:r>
              <a:rPr lang="en-US" sz="3200" dirty="0" smtClean="0"/>
              <a:t>Investigate the significance of the large calving event</a:t>
            </a:r>
          </a:p>
        </p:txBody>
      </p:sp>
      <p:pic>
        <p:nvPicPr>
          <p:cNvPr id="2" name="Picture 1" descr="TSX_vs_GPRI.jpg"/>
          <p:cNvPicPr>
            <a:picLocks noChangeAspect="1"/>
          </p:cNvPicPr>
          <p:nvPr/>
        </p:nvPicPr>
        <p:blipFill rotWithShape="1">
          <a:blip r:embed="rId26" cstate="print">
            <a:extLst>
              <a:ext uri="{28A0092B-C50C-407E-A947-70E740481C1C}">
                <a14:useLocalDpi xmlns:a14="http://schemas.microsoft.com/office/drawing/2010/main"/>
              </a:ext>
            </a:extLst>
          </a:blip>
          <a:srcRect/>
          <a:stretch/>
        </p:blipFill>
        <p:spPr>
          <a:xfrm>
            <a:off x="36571990" y="6950075"/>
            <a:ext cx="5928940" cy="4572000"/>
          </a:xfrm>
          <a:prstGeom prst="rect">
            <a:avLst/>
          </a:prstGeom>
        </p:spPr>
      </p:pic>
      <p:pic>
        <p:nvPicPr>
          <p:cNvPr id="8" name="Picture 7" descr="Unwrapping_correction_scatter.jpg"/>
          <p:cNvPicPr>
            <a:picLocks noChangeAspect="1"/>
          </p:cNvPicPr>
          <p:nvPr/>
        </p:nvPicPr>
        <p:blipFill rotWithShape="1">
          <a:blip r:embed="rId27" cstate="print">
            <a:extLst>
              <a:ext uri="{28A0092B-C50C-407E-A947-70E740481C1C}">
                <a14:useLocalDpi xmlns:a14="http://schemas.microsoft.com/office/drawing/2010/main"/>
              </a:ext>
            </a:extLst>
          </a:blip>
          <a:srcRect/>
          <a:stretch/>
        </p:blipFill>
        <p:spPr>
          <a:xfrm>
            <a:off x="12207738" y="31797701"/>
            <a:ext cx="5381836" cy="4503160"/>
          </a:xfrm>
          <a:prstGeom prst="rect">
            <a:avLst/>
          </a:prstGeom>
        </p:spPr>
      </p:pic>
      <p:sp>
        <p:nvSpPr>
          <p:cNvPr id="137" name="TextBox 136"/>
          <p:cNvSpPr txBox="1"/>
          <p:nvPr/>
        </p:nvSpPr>
        <p:spPr>
          <a:xfrm>
            <a:off x="9602257" y="29334737"/>
            <a:ext cx="7987317" cy="830997"/>
          </a:xfrm>
          <a:prstGeom prst="rect">
            <a:avLst/>
          </a:prstGeom>
          <a:noFill/>
        </p:spPr>
        <p:txBody>
          <a:bodyPr wrap="square" rtlCol="0">
            <a:spAutoFit/>
          </a:bodyPr>
          <a:lstStyle/>
          <a:p>
            <a:r>
              <a:rPr lang="en-US" sz="2400" b="1" dirty="0" smtClean="0"/>
              <a:t>Figure 2: GPRI-II Intensity Image superimposed on Landsat 7 image.  </a:t>
            </a:r>
            <a:endParaRPr lang="en-US" sz="2400" b="1" dirty="0"/>
          </a:p>
        </p:txBody>
      </p:sp>
      <p:pic>
        <p:nvPicPr>
          <p:cNvPr id="18" name="Picture 17" descr="ABS_vel_hourly_mean_31Jul_12Aug_PROFILE2_FAST.jpg"/>
          <p:cNvPicPr>
            <a:picLocks noChangeAspect="1"/>
          </p:cNvPicPr>
          <p:nvPr/>
        </p:nvPicPr>
        <p:blipFill rotWithShape="1">
          <a:blip r:embed="rId28"/>
          <a:srcRect/>
          <a:stretch/>
        </p:blipFill>
        <p:spPr>
          <a:xfrm>
            <a:off x="-488494" y="2743200"/>
            <a:ext cx="488494" cy="32918400"/>
          </a:xfrm>
          <a:prstGeom prst="rect">
            <a:avLst/>
          </a:prstGeom>
        </p:spPr>
      </p:pic>
      <p:sp>
        <p:nvSpPr>
          <p:cNvPr id="224" name="TextBox 223"/>
          <p:cNvSpPr txBox="1"/>
          <p:nvPr/>
        </p:nvSpPr>
        <p:spPr>
          <a:xfrm>
            <a:off x="37971625" y="7260303"/>
            <a:ext cx="1999068" cy="400110"/>
          </a:xfrm>
          <a:prstGeom prst="rect">
            <a:avLst/>
          </a:prstGeom>
          <a:noFill/>
        </p:spPr>
        <p:txBody>
          <a:bodyPr wrap="square" rtlCol="0">
            <a:spAutoFit/>
          </a:bodyPr>
          <a:lstStyle/>
          <a:p>
            <a:r>
              <a:rPr lang="en-US" sz="2000" dirty="0" smtClean="0">
                <a:solidFill>
                  <a:srgbClr val="3366FF"/>
                </a:solidFill>
              </a:rPr>
              <a:t>Good agreement </a:t>
            </a:r>
            <a:endParaRPr lang="en-US" sz="2000" dirty="0">
              <a:solidFill>
                <a:srgbClr val="3366FF"/>
              </a:solidFill>
            </a:endParaRPr>
          </a:p>
        </p:txBody>
      </p:sp>
      <p:sp>
        <p:nvSpPr>
          <p:cNvPr id="185" name="TextBox 184"/>
          <p:cNvSpPr txBox="1"/>
          <p:nvPr/>
        </p:nvSpPr>
        <p:spPr>
          <a:xfrm>
            <a:off x="37804860" y="10536117"/>
            <a:ext cx="2924224" cy="400110"/>
          </a:xfrm>
          <a:prstGeom prst="rect">
            <a:avLst/>
          </a:prstGeom>
          <a:noFill/>
        </p:spPr>
        <p:txBody>
          <a:bodyPr wrap="square" rtlCol="0">
            <a:spAutoFit/>
          </a:bodyPr>
          <a:lstStyle/>
          <a:p>
            <a:r>
              <a:rPr lang="en-US" sz="2000" dirty="0" smtClean="0">
                <a:solidFill>
                  <a:srgbClr val="FF0000"/>
                </a:solidFill>
              </a:rPr>
              <a:t>Improvement needed </a:t>
            </a:r>
            <a:endParaRPr lang="en-US" sz="2000" dirty="0">
              <a:solidFill>
                <a:srgbClr val="FF0000"/>
              </a:solidFill>
            </a:endParaRPr>
          </a:p>
        </p:txBody>
      </p:sp>
      <p:sp>
        <p:nvSpPr>
          <p:cNvPr id="233" name="Left Brace 232"/>
          <p:cNvSpPr/>
          <p:nvPr/>
        </p:nvSpPr>
        <p:spPr>
          <a:xfrm rot="7455058">
            <a:off x="37599611" y="7250574"/>
            <a:ext cx="410498" cy="1329756"/>
          </a:xfrm>
          <a:prstGeom prst="leftBrace">
            <a:avLst/>
          </a:prstGeom>
          <a:ln>
            <a:solidFill>
              <a:srgbClr val="3366FF"/>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2" name="Left Brace 191"/>
          <p:cNvSpPr/>
          <p:nvPr/>
        </p:nvSpPr>
        <p:spPr>
          <a:xfrm rot="17476674">
            <a:off x="39013115" y="8832732"/>
            <a:ext cx="410498" cy="2711744"/>
          </a:xfrm>
          <a:prstGeom prst="lef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3" name="TextBox 192"/>
          <p:cNvSpPr txBox="1"/>
          <p:nvPr/>
        </p:nvSpPr>
        <p:spPr>
          <a:xfrm>
            <a:off x="32125787" y="9682508"/>
            <a:ext cx="2270566" cy="707886"/>
          </a:xfrm>
          <a:prstGeom prst="rect">
            <a:avLst/>
          </a:prstGeom>
          <a:noFill/>
        </p:spPr>
        <p:txBody>
          <a:bodyPr wrap="square" rtlCol="0">
            <a:spAutoFit/>
          </a:bodyPr>
          <a:lstStyle/>
          <a:p>
            <a:r>
              <a:rPr lang="en-US" sz="2000" dirty="0" smtClean="0">
                <a:solidFill>
                  <a:srgbClr val="FFFFFF"/>
                </a:solidFill>
              </a:rPr>
              <a:t>Strain margins not observed by TSX</a:t>
            </a:r>
            <a:endParaRPr lang="en-US" sz="2000" dirty="0">
              <a:solidFill>
                <a:srgbClr val="FFFFFF"/>
              </a:solidFill>
            </a:endParaRPr>
          </a:p>
        </p:txBody>
      </p:sp>
      <p:cxnSp>
        <p:nvCxnSpPr>
          <p:cNvPr id="235" name="Straight Arrow Connector 234"/>
          <p:cNvCxnSpPr/>
          <p:nvPr/>
        </p:nvCxnSpPr>
        <p:spPr>
          <a:xfrm flipH="1">
            <a:off x="33261070" y="8602663"/>
            <a:ext cx="269449" cy="402822"/>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cxnSp>
        <p:nvCxnSpPr>
          <p:cNvPr id="194" name="Straight Arrow Connector 193"/>
          <p:cNvCxnSpPr/>
          <p:nvPr/>
        </p:nvCxnSpPr>
        <p:spPr>
          <a:xfrm flipV="1">
            <a:off x="32544783" y="9359296"/>
            <a:ext cx="291426" cy="146015"/>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sp>
        <p:nvSpPr>
          <p:cNvPr id="237" name="TextBox 236"/>
          <p:cNvSpPr txBox="1"/>
          <p:nvPr/>
        </p:nvSpPr>
        <p:spPr>
          <a:xfrm>
            <a:off x="19056419" y="32706753"/>
            <a:ext cx="2155114" cy="400110"/>
          </a:xfrm>
          <a:prstGeom prst="rect">
            <a:avLst/>
          </a:prstGeom>
          <a:noFill/>
        </p:spPr>
        <p:txBody>
          <a:bodyPr wrap="square" rtlCol="0">
            <a:spAutoFit/>
          </a:bodyPr>
          <a:lstStyle/>
          <a:p>
            <a:r>
              <a:rPr lang="en-US" sz="2000" dirty="0" smtClean="0">
                <a:solidFill>
                  <a:srgbClr val="FF0000"/>
                </a:solidFill>
              </a:rPr>
              <a:t>Coherent flow</a:t>
            </a:r>
            <a:endParaRPr lang="en-US" sz="2000" dirty="0">
              <a:solidFill>
                <a:srgbClr val="FF0000"/>
              </a:solidFill>
            </a:endParaRPr>
          </a:p>
        </p:txBody>
      </p:sp>
      <p:sp>
        <p:nvSpPr>
          <p:cNvPr id="240" name="Left Brace 239"/>
          <p:cNvSpPr/>
          <p:nvPr/>
        </p:nvSpPr>
        <p:spPr>
          <a:xfrm>
            <a:off x="20300950" y="31087549"/>
            <a:ext cx="96304" cy="379108"/>
          </a:xfrm>
          <a:prstGeom prst="leftBrace">
            <a:avLst>
              <a:gd name="adj1" fmla="val 8333"/>
              <a:gd name="adj2" fmla="val 52500"/>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46" name="Straight Arrow Connector 245"/>
          <p:cNvCxnSpPr>
            <a:endCxn id="240" idx="1"/>
          </p:cNvCxnSpPr>
          <p:nvPr/>
        </p:nvCxnSpPr>
        <p:spPr>
          <a:xfrm flipV="1">
            <a:off x="19835861" y="31286581"/>
            <a:ext cx="465089" cy="1363767"/>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48" name="Right Brace 247"/>
          <p:cNvSpPr/>
          <p:nvPr/>
        </p:nvSpPr>
        <p:spPr>
          <a:xfrm>
            <a:off x="27997940" y="31202708"/>
            <a:ext cx="157754" cy="274140"/>
          </a:xfrm>
          <a:prstGeom prst="righ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2" name="Straight Arrow Connector 201"/>
          <p:cNvCxnSpPr>
            <a:stCxn id="203" idx="0"/>
          </p:cNvCxnSpPr>
          <p:nvPr/>
        </p:nvCxnSpPr>
        <p:spPr>
          <a:xfrm flipH="1" flipV="1">
            <a:off x="28155694" y="31315728"/>
            <a:ext cx="417002" cy="1330222"/>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03" name="TextBox 202"/>
          <p:cNvSpPr txBox="1"/>
          <p:nvPr/>
        </p:nvSpPr>
        <p:spPr>
          <a:xfrm>
            <a:off x="27878548" y="32645950"/>
            <a:ext cx="1388295" cy="400110"/>
          </a:xfrm>
          <a:prstGeom prst="rect">
            <a:avLst/>
          </a:prstGeom>
          <a:noFill/>
        </p:spPr>
        <p:txBody>
          <a:bodyPr wrap="square" rtlCol="0">
            <a:spAutoFit/>
          </a:bodyPr>
          <a:lstStyle/>
          <a:p>
            <a:r>
              <a:rPr lang="en-US" sz="2000" dirty="0" smtClean="0">
                <a:solidFill>
                  <a:srgbClr val="FF0000"/>
                </a:solidFill>
              </a:rPr>
              <a:t>Stretching</a:t>
            </a:r>
            <a:endParaRPr lang="en-US" sz="2000" dirty="0">
              <a:solidFill>
                <a:srgbClr val="FF0000"/>
              </a:solidFill>
            </a:endParaRPr>
          </a:p>
        </p:txBody>
      </p:sp>
      <p:sp>
        <p:nvSpPr>
          <p:cNvPr id="205" name="Right Brace 204"/>
          <p:cNvSpPr/>
          <p:nvPr/>
        </p:nvSpPr>
        <p:spPr>
          <a:xfrm>
            <a:off x="27997940" y="34498637"/>
            <a:ext cx="157754" cy="872115"/>
          </a:xfrm>
          <a:prstGeom prst="righ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9" name="Straight Arrow Connector 208"/>
          <p:cNvCxnSpPr>
            <a:stCxn id="203" idx="2"/>
          </p:cNvCxnSpPr>
          <p:nvPr/>
        </p:nvCxnSpPr>
        <p:spPr>
          <a:xfrm flipH="1">
            <a:off x="28155694" y="33046060"/>
            <a:ext cx="417002" cy="1898197"/>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13" name="Straight Arrow Connector 212"/>
          <p:cNvCxnSpPr/>
          <p:nvPr/>
        </p:nvCxnSpPr>
        <p:spPr>
          <a:xfrm>
            <a:off x="19835861" y="33200361"/>
            <a:ext cx="465089" cy="1601731"/>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17" name="Left Brace 216"/>
          <p:cNvSpPr/>
          <p:nvPr/>
        </p:nvSpPr>
        <p:spPr>
          <a:xfrm>
            <a:off x="20300950" y="34635708"/>
            <a:ext cx="96304" cy="379108"/>
          </a:xfrm>
          <a:prstGeom prst="leftBrace">
            <a:avLst>
              <a:gd name="adj1" fmla="val 8333"/>
              <a:gd name="adj2" fmla="val 52500"/>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72608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2572</TotalTime>
  <Words>1276</Words>
  <Application>Microsoft Macintosh PowerPoint</Application>
  <PresentationFormat>Custom</PresentationFormat>
  <Paragraphs>91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Cassotto</dc:creator>
  <cp:lastModifiedBy>Ryan Cassotto</cp:lastModifiedBy>
  <cp:revision>127</cp:revision>
  <dcterms:created xsi:type="dcterms:W3CDTF">2013-05-31T02:40:54Z</dcterms:created>
  <dcterms:modified xsi:type="dcterms:W3CDTF">2013-06-03T21:44:01Z</dcterms:modified>
</cp:coreProperties>
</file>