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2062400" cy="30175200"/>
  <p:notesSz cx="7019925" cy="9305925"/>
  <p:defaultTextStyle>
    <a:defPPr>
      <a:defRPr lang="en-US"/>
    </a:defPPr>
    <a:lvl1pPr marL="0" algn="l" defTabSz="4127784" rtl="0" eaLnBrk="1" latinLnBrk="0" hangingPunct="1">
      <a:defRPr sz="8100" kern="1200">
        <a:solidFill>
          <a:schemeClr val="tx1"/>
        </a:solidFill>
        <a:latin typeface="+mn-lt"/>
        <a:ea typeface="+mn-ea"/>
        <a:cs typeface="+mn-cs"/>
      </a:defRPr>
    </a:lvl1pPr>
    <a:lvl2pPr marL="2063892" algn="l" defTabSz="4127784" rtl="0" eaLnBrk="1" latinLnBrk="0" hangingPunct="1">
      <a:defRPr sz="8100" kern="1200">
        <a:solidFill>
          <a:schemeClr val="tx1"/>
        </a:solidFill>
        <a:latin typeface="+mn-lt"/>
        <a:ea typeface="+mn-ea"/>
        <a:cs typeface="+mn-cs"/>
      </a:defRPr>
    </a:lvl2pPr>
    <a:lvl3pPr marL="4127784" algn="l" defTabSz="4127784" rtl="0" eaLnBrk="1" latinLnBrk="0" hangingPunct="1">
      <a:defRPr sz="8100" kern="1200">
        <a:solidFill>
          <a:schemeClr val="tx1"/>
        </a:solidFill>
        <a:latin typeface="+mn-lt"/>
        <a:ea typeface="+mn-ea"/>
        <a:cs typeface="+mn-cs"/>
      </a:defRPr>
    </a:lvl3pPr>
    <a:lvl4pPr marL="6191677" algn="l" defTabSz="4127784" rtl="0" eaLnBrk="1" latinLnBrk="0" hangingPunct="1">
      <a:defRPr sz="8100" kern="1200">
        <a:solidFill>
          <a:schemeClr val="tx1"/>
        </a:solidFill>
        <a:latin typeface="+mn-lt"/>
        <a:ea typeface="+mn-ea"/>
        <a:cs typeface="+mn-cs"/>
      </a:defRPr>
    </a:lvl4pPr>
    <a:lvl5pPr marL="8255569" algn="l" defTabSz="4127784" rtl="0" eaLnBrk="1" latinLnBrk="0" hangingPunct="1">
      <a:defRPr sz="8100" kern="1200">
        <a:solidFill>
          <a:schemeClr val="tx1"/>
        </a:solidFill>
        <a:latin typeface="+mn-lt"/>
        <a:ea typeface="+mn-ea"/>
        <a:cs typeface="+mn-cs"/>
      </a:defRPr>
    </a:lvl5pPr>
    <a:lvl6pPr marL="10319461" algn="l" defTabSz="4127784" rtl="0" eaLnBrk="1" latinLnBrk="0" hangingPunct="1">
      <a:defRPr sz="8100" kern="1200">
        <a:solidFill>
          <a:schemeClr val="tx1"/>
        </a:solidFill>
        <a:latin typeface="+mn-lt"/>
        <a:ea typeface="+mn-ea"/>
        <a:cs typeface="+mn-cs"/>
      </a:defRPr>
    </a:lvl6pPr>
    <a:lvl7pPr marL="12383353" algn="l" defTabSz="4127784" rtl="0" eaLnBrk="1" latinLnBrk="0" hangingPunct="1">
      <a:defRPr sz="8100" kern="1200">
        <a:solidFill>
          <a:schemeClr val="tx1"/>
        </a:solidFill>
        <a:latin typeface="+mn-lt"/>
        <a:ea typeface="+mn-ea"/>
        <a:cs typeface="+mn-cs"/>
      </a:defRPr>
    </a:lvl7pPr>
    <a:lvl8pPr marL="14447246" algn="l" defTabSz="4127784" rtl="0" eaLnBrk="1" latinLnBrk="0" hangingPunct="1">
      <a:defRPr sz="8100" kern="1200">
        <a:solidFill>
          <a:schemeClr val="tx1"/>
        </a:solidFill>
        <a:latin typeface="+mn-lt"/>
        <a:ea typeface="+mn-ea"/>
        <a:cs typeface="+mn-cs"/>
      </a:defRPr>
    </a:lvl8pPr>
    <a:lvl9pPr marL="16511138" algn="l" defTabSz="4127784" rtl="0" eaLnBrk="1" latinLnBrk="0" hangingPunct="1">
      <a:defRPr sz="8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21" autoAdjust="0"/>
    <p:restoredTop sz="92540" autoAdjust="0"/>
  </p:normalViewPr>
  <p:slideViewPr>
    <p:cSldViewPr>
      <p:cViewPr varScale="1">
        <p:scale>
          <a:sx n="24" d="100"/>
          <a:sy n="24" d="100"/>
        </p:scale>
        <p:origin x="-222" y="-108"/>
      </p:cViewPr>
      <p:guideLst>
        <p:guide orient="horz" pos="9504"/>
        <p:guide pos="13248"/>
      </p:guideLst>
    </p:cSldViewPr>
  </p:slideViewPr>
  <p:notesTextViewPr>
    <p:cViewPr>
      <p:scale>
        <a:sx n="50" d="100"/>
        <a:sy n="5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1968" cy="465296"/>
          </a:xfrm>
          <a:prstGeom prst="rect">
            <a:avLst/>
          </a:prstGeom>
        </p:spPr>
        <p:txBody>
          <a:bodyPr vert="horz" lIns="93287" tIns="46644" rIns="93287" bIns="46644" rtlCol="0"/>
          <a:lstStyle>
            <a:lvl1pPr algn="l">
              <a:defRPr sz="1200"/>
            </a:lvl1pPr>
          </a:lstStyle>
          <a:p>
            <a:endParaRPr lang="en-US"/>
          </a:p>
        </p:txBody>
      </p:sp>
      <p:sp>
        <p:nvSpPr>
          <p:cNvPr id="3" name="Date Placeholder 2"/>
          <p:cNvSpPr>
            <a:spLocks noGrp="1"/>
          </p:cNvSpPr>
          <p:nvPr>
            <p:ph type="dt" idx="1"/>
          </p:nvPr>
        </p:nvSpPr>
        <p:spPr>
          <a:xfrm>
            <a:off x="3976333" y="0"/>
            <a:ext cx="3041968" cy="465296"/>
          </a:xfrm>
          <a:prstGeom prst="rect">
            <a:avLst/>
          </a:prstGeom>
        </p:spPr>
        <p:txBody>
          <a:bodyPr vert="horz" lIns="93287" tIns="46644" rIns="93287" bIns="46644" rtlCol="0"/>
          <a:lstStyle>
            <a:lvl1pPr algn="r">
              <a:defRPr sz="1200"/>
            </a:lvl1pPr>
          </a:lstStyle>
          <a:p>
            <a:fld id="{6A414801-6BC3-4D54-9176-EF57D1D40194}" type="datetimeFigureOut">
              <a:rPr lang="en-US" smtClean="0"/>
              <a:t>6/6/2013</a:t>
            </a:fld>
            <a:endParaRPr lang="en-US"/>
          </a:p>
        </p:txBody>
      </p:sp>
      <p:sp>
        <p:nvSpPr>
          <p:cNvPr id="4" name="Slide Image Placeholder 3"/>
          <p:cNvSpPr>
            <a:spLocks noGrp="1" noRot="1" noChangeAspect="1"/>
          </p:cNvSpPr>
          <p:nvPr>
            <p:ph type="sldImg" idx="2"/>
          </p:nvPr>
        </p:nvSpPr>
        <p:spPr>
          <a:xfrm>
            <a:off x="1077913" y="698500"/>
            <a:ext cx="4864100" cy="3489325"/>
          </a:xfrm>
          <a:prstGeom prst="rect">
            <a:avLst/>
          </a:prstGeom>
          <a:noFill/>
          <a:ln w="12700">
            <a:solidFill>
              <a:prstClr val="black"/>
            </a:solidFill>
          </a:ln>
        </p:spPr>
        <p:txBody>
          <a:bodyPr vert="horz" lIns="93287" tIns="46644" rIns="93287" bIns="46644" rtlCol="0" anchor="ctr"/>
          <a:lstStyle/>
          <a:p>
            <a:endParaRPr lang="en-US"/>
          </a:p>
        </p:txBody>
      </p:sp>
      <p:sp>
        <p:nvSpPr>
          <p:cNvPr id="5" name="Notes Placeholder 4"/>
          <p:cNvSpPr>
            <a:spLocks noGrp="1"/>
          </p:cNvSpPr>
          <p:nvPr>
            <p:ph type="body" sz="quarter" idx="3"/>
          </p:nvPr>
        </p:nvSpPr>
        <p:spPr>
          <a:xfrm>
            <a:off x="701993" y="4420315"/>
            <a:ext cx="5615940" cy="4187666"/>
          </a:xfrm>
          <a:prstGeom prst="rect">
            <a:avLst/>
          </a:prstGeom>
        </p:spPr>
        <p:txBody>
          <a:bodyPr vert="horz" lIns="93287" tIns="46644" rIns="93287" bIns="46644"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39014"/>
            <a:ext cx="3041968" cy="465296"/>
          </a:xfrm>
          <a:prstGeom prst="rect">
            <a:avLst/>
          </a:prstGeom>
        </p:spPr>
        <p:txBody>
          <a:bodyPr vert="horz" lIns="93287" tIns="46644" rIns="93287" bIns="46644" rtlCol="0" anchor="b"/>
          <a:lstStyle>
            <a:lvl1pPr algn="l">
              <a:defRPr sz="1200"/>
            </a:lvl1pPr>
          </a:lstStyle>
          <a:p>
            <a:endParaRPr lang="en-US"/>
          </a:p>
        </p:txBody>
      </p:sp>
      <p:sp>
        <p:nvSpPr>
          <p:cNvPr id="7" name="Slide Number Placeholder 6"/>
          <p:cNvSpPr>
            <a:spLocks noGrp="1"/>
          </p:cNvSpPr>
          <p:nvPr>
            <p:ph type="sldNum" sz="quarter" idx="5"/>
          </p:nvPr>
        </p:nvSpPr>
        <p:spPr>
          <a:xfrm>
            <a:off x="3976333" y="8839014"/>
            <a:ext cx="3041968" cy="465296"/>
          </a:xfrm>
          <a:prstGeom prst="rect">
            <a:avLst/>
          </a:prstGeom>
        </p:spPr>
        <p:txBody>
          <a:bodyPr vert="horz" lIns="93287" tIns="46644" rIns="93287" bIns="46644" rtlCol="0" anchor="b"/>
          <a:lstStyle>
            <a:lvl1pPr algn="r">
              <a:defRPr sz="1200"/>
            </a:lvl1pPr>
          </a:lstStyle>
          <a:p>
            <a:fld id="{ABC8CBEB-306E-4199-8A40-BC3D28AA513B}" type="slidenum">
              <a:rPr lang="en-US" smtClean="0"/>
              <a:t>‹#›</a:t>
            </a:fld>
            <a:endParaRPr lang="en-US"/>
          </a:p>
        </p:txBody>
      </p:sp>
    </p:spTree>
    <p:extLst>
      <p:ext uri="{BB962C8B-B14F-4D97-AF65-F5344CB8AC3E}">
        <p14:creationId xmlns:p14="http://schemas.microsoft.com/office/powerpoint/2010/main" val="1672307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C8CBEB-306E-4199-8A40-BC3D28AA513B}" type="slidenum">
              <a:rPr lang="en-US" smtClean="0"/>
              <a:t>1</a:t>
            </a:fld>
            <a:endParaRPr lang="en-US"/>
          </a:p>
        </p:txBody>
      </p:sp>
    </p:spTree>
    <p:extLst>
      <p:ext uri="{BB962C8B-B14F-4D97-AF65-F5344CB8AC3E}">
        <p14:creationId xmlns:p14="http://schemas.microsoft.com/office/powerpoint/2010/main" val="616130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154680" y="9373872"/>
            <a:ext cx="35753040" cy="6468110"/>
          </a:xfrm>
        </p:spPr>
        <p:txBody>
          <a:bodyPr/>
          <a:lstStyle/>
          <a:p>
            <a:r>
              <a:rPr lang="en-US" smtClean="0"/>
              <a:t>Click to edit Master title style</a:t>
            </a:r>
            <a:endParaRPr lang="en-US"/>
          </a:p>
        </p:txBody>
      </p:sp>
      <p:sp>
        <p:nvSpPr>
          <p:cNvPr id="3" name="Subtitle 2"/>
          <p:cNvSpPr>
            <a:spLocks noGrp="1"/>
          </p:cNvSpPr>
          <p:nvPr>
            <p:ph type="subTitle" idx="1"/>
          </p:nvPr>
        </p:nvSpPr>
        <p:spPr>
          <a:xfrm>
            <a:off x="6309360" y="17099280"/>
            <a:ext cx="29443680" cy="7711440"/>
          </a:xfrm>
        </p:spPr>
        <p:txBody>
          <a:bodyPr/>
          <a:lstStyle>
            <a:lvl1pPr marL="0" indent="0" algn="ctr">
              <a:buNone/>
              <a:defRPr>
                <a:solidFill>
                  <a:schemeClr val="tx1">
                    <a:tint val="75000"/>
                  </a:schemeClr>
                </a:solidFill>
              </a:defRPr>
            </a:lvl1pPr>
            <a:lvl2pPr marL="2063892" indent="0" algn="ctr">
              <a:buNone/>
              <a:defRPr>
                <a:solidFill>
                  <a:schemeClr val="tx1">
                    <a:tint val="75000"/>
                  </a:schemeClr>
                </a:solidFill>
              </a:defRPr>
            </a:lvl2pPr>
            <a:lvl3pPr marL="4127784" indent="0" algn="ctr">
              <a:buNone/>
              <a:defRPr>
                <a:solidFill>
                  <a:schemeClr val="tx1">
                    <a:tint val="75000"/>
                  </a:schemeClr>
                </a:solidFill>
              </a:defRPr>
            </a:lvl3pPr>
            <a:lvl4pPr marL="6191677" indent="0" algn="ctr">
              <a:buNone/>
              <a:defRPr>
                <a:solidFill>
                  <a:schemeClr val="tx1">
                    <a:tint val="75000"/>
                  </a:schemeClr>
                </a:solidFill>
              </a:defRPr>
            </a:lvl4pPr>
            <a:lvl5pPr marL="8255569" indent="0" algn="ctr">
              <a:buNone/>
              <a:defRPr>
                <a:solidFill>
                  <a:schemeClr val="tx1">
                    <a:tint val="75000"/>
                  </a:schemeClr>
                </a:solidFill>
              </a:defRPr>
            </a:lvl5pPr>
            <a:lvl6pPr marL="10319461" indent="0" algn="ctr">
              <a:buNone/>
              <a:defRPr>
                <a:solidFill>
                  <a:schemeClr val="tx1">
                    <a:tint val="75000"/>
                  </a:schemeClr>
                </a:solidFill>
              </a:defRPr>
            </a:lvl6pPr>
            <a:lvl7pPr marL="12383353" indent="0" algn="ctr">
              <a:buNone/>
              <a:defRPr>
                <a:solidFill>
                  <a:schemeClr val="tx1">
                    <a:tint val="75000"/>
                  </a:schemeClr>
                </a:solidFill>
              </a:defRPr>
            </a:lvl7pPr>
            <a:lvl8pPr marL="14447246" indent="0" algn="ctr">
              <a:buNone/>
              <a:defRPr>
                <a:solidFill>
                  <a:schemeClr val="tx1">
                    <a:tint val="75000"/>
                  </a:schemeClr>
                </a:solidFill>
              </a:defRPr>
            </a:lvl8pPr>
            <a:lvl9pPr marL="1651113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EEB5ACE-D7BB-4205-9F0A-39787E518E83}" type="datetimeFigureOut">
              <a:rPr lang="en-US" smtClean="0"/>
              <a:pPr/>
              <a:t>6/6/2013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763DDA-AC66-4381-A641-3480B4F8ACF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EEB5ACE-D7BB-4205-9F0A-39787E518E83}" type="datetimeFigureOut">
              <a:rPr lang="en-US" smtClean="0"/>
              <a:pPr/>
              <a:t>6/6/2013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763DDA-AC66-4381-A641-3480B4F8ACF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322640" y="19390362"/>
            <a:ext cx="35753040" cy="5993130"/>
          </a:xfrm>
        </p:spPr>
        <p:txBody>
          <a:bodyPr anchor="t"/>
          <a:lstStyle>
            <a:lvl1pPr algn="l">
              <a:defRPr sz="18100" b="1" cap="all"/>
            </a:lvl1pPr>
          </a:lstStyle>
          <a:p>
            <a:r>
              <a:rPr lang="en-US" smtClean="0"/>
              <a:t>Click to edit Master title style</a:t>
            </a:r>
            <a:endParaRPr lang="en-US"/>
          </a:p>
        </p:txBody>
      </p:sp>
      <p:sp>
        <p:nvSpPr>
          <p:cNvPr id="3" name="Text Placeholder 2"/>
          <p:cNvSpPr>
            <a:spLocks noGrp="1"/>
          </p:cNvSpPr>
          <p:nvPr>
            <p:ph type="body" idx="1"/>
          </p:nvPr>
        </p:nvSpPr>
        <p:spPr>
          <a:xfrm>
            <a:off x="3322640" y="12789539"/>
            <a:ext cx="35753040" cy="6600823"/>
          </a:xfrm>
        </p:spPr>
        <p:txBody>
          <a:bodyPr anchor="b"/>
          <a:lstStyle>
            <a:lvl1pPr marL="0" indent="0">
              <a:buNone/>
              <a:defRPr sz="9000">
                <a:solidFill>
                  <a:schemeClr val="tx1">
                    <a:tint val="75000"/>
                  </a:schemeClr>
                </a:solidFill>
              </a:defRPr>
            </a:lvl1pPr>
            <a:lvl2pPr marL="2063892" indent="0">
              <a:buNone/>
              <a:defRPr sz="8100">
                <a:solidFill>
                  <a:schemeClr val="tx1">
                    <a:tint val="75000"/>
                  </a:schemeClr>
                </a:solidFill>
              </a:defRPr>
            </a:lvl2pPr>
            <a:lvl3pPr marL="4127784" indent="0">
              <a:buNone/>
              <a:defRPr sz="7200">
                <a:solidFill>
                  <a:schemeClr val="tx1">
                    <a:tint val="75000"/>
                  </a:schemeClr>
                </a:solidFill>
              </a:defRPr>
            </a:lvl3pPr>
            <a:lvl4pPr marL="6191677" indent="0">
              <a:buNone/>
              <a:defRPr sz="6300">
                <a:solidFill>
                  <a:schemeClr val="tx1">
                    <a:tint val="75000"/>
                  </a:schemeClr>
                </a:solidFill>
              </a:defRPr>
            </a:lvl4pPr>
            <a:lvl5pPr marL="8255569" indent="0">
              <a:buNone/>
              <a:defRPr sz="6300">
                <a:solidFill>
                  <a:schemeClr val="tx1">
                    <a:tint val="75000"/>
                  </a:schemeClr>
                </a:solidFill>
              </a:defRPr>
            </a:lvl5pPr>
            <a:lvl6pPr marL="10319461" indent="0">
              <a:buNone/>
              <a:defRPr sz="6300">
                <a:solidFill>
                  <a:schemeClr val="tx1">
                    <a:tint val="75000"/>
                  </a:schemeClr>
                </a:solidFill>
              </a:defRPr>
            </a:lvl6pPr>
            <a:lvl7pPr marL="12383353" indent="0">
              <a:buNone/>
              <a:defRPr sz="6300">
                <a:solidFill>
                  <a:schemeClr val="tx1">
                    <a:tint val="75000"/>
                  </a:schemeClr>
                </a:solidFill>
              </a:defRPr>
            </a:lvl7pPr>
            <a:lvl8pPr marL="14447246" indent="0">
              <a:buNone/>
              <a:defRPr sz="6300">
                <a:solidFill>
                  <a:schemeClr val="tx1">
                    <a:tint val="75000"/>
                  </a:schemeClr>
                </a:solidFill>
              </a:defRPr>
            </a:lvl8pPr>
            <a:lvl9pPr marL="16511138" indent="0">
              <a:buNone/>
              <a:defRPr sz="6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EEB5ACE-D7BB-4205-9F0A-39787E518E83}" type="datetimeFigureOut">
              <a:rPr lang="en-US" smtClean="0"/>
              <a:pPr/>
              <a:t>6/6/2013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763DDA-AC66-4381-A641-3480B4F8ACF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03120" y="7040882"/>
            <a:ext cx="18577560" cy="19914237"/>
          </a:xfrm>
        </p:spPr>
        <p:txBody>
          <a:bodyPr/>
          <a:lstStyle>
            <a:lvl1pPr>
              <a:defRPr sz="12600"/>
            </a:lvl1pPr>
            <a:lvl2pPr>
              <a:defRPr sz="10800"/>
            </a:lvl2pPr>
            <a:lvl3pPr>
              <a:defRPr sz="9000"/>
            </a:lvl3pPr>
            <a:lvl4pPr>
              <a:defRPr sz="8100"/>
            </a:lvl4pPr>
            <a:lvl5pPr>
              <a:defRPr sz="8100"/>
            </a:lvl5pPr>
            <a:lvl6pPr>
              <a:defRPr sz="8100"/>
            </a:lvl6pPr>
            <a:lvl7pPr>
              <a:defRPr sz="8100"/>
            </a:lvl7pPr>
            <a:lvl8pPr>
              <a:defRPr sz="8100"/>
            </a:lvl8pPr>
            <a:lvl9pPr>
              <a:defRPr sz="8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1381720" y="7040882"/>
            <a:ext cx="18577560" cy="19914237"/>
          </a:xfrm>
        </p:spPr>
        <p:txBody>
          <a:bodyPr/>
          <a:lstStyle>
            <a:lvl1pPr>
              <a:defRPr sz="12600"/>
            </a:lvl1pPr>
            <a:lvl2pPr>
              <a:defRPr sz="10800"/>
            </a:lvl2pPr>
            <a:lvl3pPr>
              <a:defRPr sz="9000"/>
            </a:lvl3pPr>
            <a:lvl4pPr>
              <a:defRPr sz="8100"/>
            </a:lvl4pPr>
            <a:lvl5pPr>
              <a:defRPr sz="8100"/>
            </a:lvl5pPr>
            <a:lvl6pPr>
              <a:defRPr sz="8100"/>
            </a:lvl6pPr>
            <a:lvl7pPr>
              <a:defRPr sz="8100"/>
            </a:lvl7pPr>
            <a:lvl8pPr>
              <a:defRPr sz="8100"/>
            </a:lvl8pPr>
            <a:lvl9pPr>
              <a:defRPr sz="8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EEB5ACE-D7BB-4205-9F0A-39787E518E83}" type="datetimeFigureOut">
              <a:rPr lang="en-US" smtClean="0"/>
              <a:pPr/>
              <a:t>6/6/2013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763DDA-AC66-4381-A641-3480B4F8ACF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03120" y="6754497"/>
            <a:ext cx="18584865" cy="2814953"/>
          </a:xfrm>
        </p:spPr>
        <p:txBody>
          <a:bodyPr anchor="b"/>
          <a:lstStyle>
            <a:lvl1pPr marL="0" indent="0">
              <a:buNone/>
              <a:defRPr sz="10800" b="1"/>
            </a:lvl1pPr>
            <a:lvl2pPr marL="2063892" indent="0">
              <a:buNone/>
              <a:defRPr sz="9000" b="1"/>
            </a:lvl2pPr>
            <a:lvl3pPr marL="4127784" indent="0">
              <a:buNone/>
              <a:defRPr sz="8100" b="1"/>
            </a:lvl3pPr>
            <a:lvl4pPr marL="6191677" indent="0">
              <a:buNone/>
              <a:defRPr sz="7200" b="1"/>
            </a:lvl4pPr>
            <a:lvl5pPr marL="8255569" indent="0">
              <a:buNone/>
              <a:defRPr sz="7200" b="1"/>
            </a:lvl5pPr>
            <a:lvl6pPr marL="10319461" indent="0">
              <a:buNone/>
              <a:defRPr sz="7200" b="1"/>
            </a:lvl6pPr>
            <a:lvl7pPr marL="12383353" indent="0">
              <a:buNone/>
              <a:defRPr sz="7200" b="1"/>
            </a:lvl7pPr>
            <a:lvl8pPr marL="14447246" indent="0">
              <a:buNone/>
              <a:defRPr sz="7200" b="1"/>
            </a:lvl8pPr>
            <a:lvl9pPr marL="16511138" indent="0">
              <a:buNone/>
              <a:defRPr sz="7200" b="1"/>
            </a:lvl9pPr>
          </a:lstStyle>
          <a:p>
            <a:pPr lvl="0"/>
            <a:r>
              <a:rPr lang="en-US" smtClean="0"/>
              <a:t>Click to edit Master text styles</a:t>
            </a:r>
          </a:p>
        </p:txBody>
      </p:sp>
      <p:sp>
        <p:nvSpPr>
          <p:cNvPr id="4" name="Content Placeholder 3"/>
          <p:cNvSpPr>
            <a:spLocks noGrp="1"/>
          </p:cNvSpPr>
          <p:nvPr>
            <p:ph sz="half" idx="2"/>
          </p:nvPr>
        </p:nvSpPr>
        <p:spPr>
          <a:xfrm>
            <a:off x="2103120" y="9569450"/>
            <a:ext cx="18584865" cy="17385667"/>
          </a:xfrm>
        </p:spPr>
        <p:txBody>
          <a:bodyPr/>
          <a:lstStyle>
            <a:lvl1pPr>
              <a:defRPr sz="10800"/>
            </a:lvl1pPr>
            <a:lvl2pPr>
              <a:defRPr sz="9000"/>
            </a:lvl2pPr>
            <a:lvl3pPr>
              <a:defRPr sz="810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1367117" y="6754497"/>
            <a:ext cx="18592165" cy="2814953"/>
          </a:xfrm>
        </p:spPr>
        <p:txBody>
          <a:bodyPr anchor="b"/>
          <a:lstStyle>
            <a:lvl1pPr marL="0" indent="0">
              <a:buNone/>
              <a:defRPr sz="10800" b="1"/>
            </a:lvl1pPr>
            <a:lvl2pPr marL="2063892" indent="0">
              <a:buNone/>
              <a:defRPr sz="9000" b="1"/>
            </a:lvl2pPr>
            <a:lvl3pPr marL="4127784" indent="0">
              <a:buNone/>
              <a:defRPr sz="8100" b="1"/>
            </a:lvl3pPr>
            <a:lvl4pPr marL="6191677" indent="0">
              <a:buNone/>
              <a:defRPr sz="7200" b="1"/>
            </a:lvl4pPr>
            <a:lvl5pPr marL="8255569" indent="0">
              <a:buNone/>
              <a:defRPr sz="7200" b="1"/>
            </a:lvl5pPr>
            <a:lvl6pPr marL="10319461" indent="0">
              <a:buNone/>
              <a:defRPr sz="7200" b="1"/>
            </a:lvl6pPr>
            <a:lvl7pPr marL="12383353" indent="0">
              <a:buNone/>
              <a:defRPr sz="7200" b="1"/>
            </a:lvl7pPr>
            <a:lvl8pPr marL="14447246" indent="0">
              <a:buNone/>
              <a:defRPr sz="7200" b="1"/>
            </a:lvl8pPr>
            <a:lvl9pPr marL="16511138" indent="0">
              <a:buNone/>
              <a:defRPr sz="7200" b="1"/>
            </a:lvl9pPr>
          </a:lstStyle>
          <a:p>
            <a:pPr lvl="0"/>
            <a:r>
              <a:rPr lang="en-US" smtClean="0"/>
              <a:t>Click to edit Master text styles</a:t>
            </a:r>
          </a:p>
        </p:txBody>
      </p:sp>
      <p:sp>
        <p:nvSpPr>
          <p:cNvPr id="6" name="Content Placeholder 5"/>
          <p:cNvSpPr>
            <a:spLocks noGrp="1"/>
          </p:cNvSpPr>
          <p:nvPr>
            <p:ph sz="quarter" idx="4"/>
          </p:nvPr>
        </p:nvSpPr>
        <p:spPr>
          <a:xfrm>
            <a:off x="21367117" y="9569450"/>
            <a:ext cx="18592165" cy="17385667"/>
          </a:xfrm>
        </p:spPr>
        <p:txBody>
          <a:bodyPr/>
          <a:lstStyle>
            <a:lvl1pPr>
              <a:defRPr sz="10800"/>
            </a:lvl1pPr>
            <a:lvl2pPr>
              <a:defRPr sz="9000"/>
            </a:lvl2pPr>
            <a:lvl3pPr>
              <a:defRPr sz="810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EEB5ACE-D7BB-4205-9F0A-39787E518E83}" type="datetimeFigureOut">
              <a:rPr lang="en-US" smtClean="0"/>
              <a:pPr/>
              <a:t>6/6/2013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3763DDA-AC66-4381-A641-3480B4F8ACF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EEB5ACE-D7BB-4205-9F0A-39787E518E83}" type="datetimeFigureOut">
              <a:rPr lang="en-US" smtClean="0"/>
              <a:pPr/>
              <a:t>6/6/2013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3763DDA-AC66-4381-A641-3480B4F8ACF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EB5ACE-D7BB-4205-9F0A-39787E518E83}" type="datetimeFigureOut">
              <a:rPr lang="en-US" smtClean="0"/>
              <a:pPr/>
              <a:t>6/6/2013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3763DDA-AC66-4381-A641-3480B4F8ACF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03122" y="1201420"/>
            <a:ext cx="13838240" cy="5113020"/>
          </a:xfrm>
        </p:spPr>
        <p:txBody>
          <a:bodyPr anchor="b"/>
          <a:lstStyle>
            <a:lvl1pPr algn="l">
              <a:defRPr sz="9000" b="1"/>
            </a:lvl1pPr>
          </a:lstStyle>
          <a:p>
            <a:r>
              <a:rPr lang="en-US" smtClean="0"/>
              <a:t>Click to edit Master title style</a:t>
            </a:r>
            <a:endParaRPr lang="en-US"/>
          </a:p>
        </p:txBody>
      </p:sp>
      <p:sp>
        <p:nvSpPr>
          <p:cNvPr id="3" name="Content Placeholder 2"/>
          <p:cNvSpPr>
            <a:spLocks noGrp="1"/>
          </p:cNvSpPr>
          <p:nvPr>
            <p:ph idx="1"/>
          </p:nvPr>
        </p:nvSpPr>
        <p:spPr>
          <a:xfrm>
            <a:off x="16445230" y="1201422"/>
            <a:ext cx="23514050" cy="25753697"/>
          </a:xfrm>
        </p:spPr>
        <p:txBody>
          <a:bodyPr/>
          <a:lstStyle>
            <a:lvl1pPr>
              <a:defRPr sz="14400"/>
            </a:lvl1pPr>
            <a:lvl2pPr>
              <a:defRPr sz="12600"/>
            </a:lvl2pPr>
            <a:lvl3pPr>
              <a:defRPr sz="10800"/>
            </a:lvl3pPr>
            <a:lvl4pPr>
              <a:defRPr sz="9000"/>
            </a:lvl4pPr>
            <a:lvl5pPr>
              <a:defRPr sz="9000"/>
            </a:lvl5pPr>
            <a:lvl6pPr>
              <a:defRPr sz="9000"/>
            </a:lvl6pPr>
            <a:lvl7pPr>
              <a:defRPr sz="9000"/>
            </a:lvl7pPr>
            <a:lvl8pPr>
              <a:defRPr sz="9000"/>
            </a:lvl8pPr>
            <a:lvl9pPr>
              <a:defRPr sz="9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03122" y="6314442"/>
            <a:ext cx="13838240" cy="20640677"/>
          </a:xfrm>
        </p:spPr>
        <p:txBody>
          <a:bodyPr/>
          <a:lstStyle>
            <a:lvl1pPr marL="0" indent="0">
              <a:buNone/>
              <a:defRPr sz="6300"/>
            </a:lvl1pPr>
            <a:lvl2pPr marL="2063892" indent="0">
              <a:buNone/>
              <a:defRPr sz="5400"/>
            </a:lvl2pPr>
            <a:lvl3pPr marL="4127784" indent="0">
              <a:buNone/>
              <a:defRPr sz="4500"/>
            </a:lvl3pPr>
            <a:lvl4pPr marL="6191677" indent="0">
              <a:buNone/>
              <a:defRPr sz="4100"/>
            </a:lvl4pPr>
            <a:lvl5pPr marL="8255569" indent="0">
              <a:buNone/>
              <a:defRPr sz="4100"/>
            </a:lvl5pPr>
            <a:lvl6pPr marL="10319461" indent="0">
              <a:buNone/>
              <a:defRPr sz="4100"/>
            </a:lvl6pPr>
            <a:lvl7pPr marL="12383353" indent="0">
              <a:buNone/>
              <a:defRPr sz="4100"/>
            </a:lvl7pPr>
            <a:lvl8pPr marL="14447246" indent="0">
              <a:buNone/>
              <a:defRPr sz="4100"/>
            </a:lvl8pPr>
            <a:lvl9pPr marL="16511138"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EB5ACE-D7BB-4205-9F0A-39787E518E83}" type="datetimeFigureOut">
              <a:rPr lang="en-US" smtClean="0"/>
              <a:pPr/>
              <a:t>6/6/2013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763DDA-AC66-4381-A641-3480B4F8ACF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44525" y="21122640"/>
            <a:ext cx="25237440" cy="2493647"/>
          </a:xfrm>
        </p:spPr>
        <p:txBody>
          <a:bodyPr anchor="b"/>
          <a:lstStyle>
            <a:lvl1pPr algn="l">
              <a:defRPr sz="9000" b="1"/>
            </a:lvl1pPr>
          </a:lstStyle>
          <a:p>
            <a:r>
              <a:rPr lang="en-US" smtClean="0"/>
              <a:t>Click to edit Master title style</a:t>
            </a:r>
            <a:endParaRPr lang="en-US"/>
          </a:p>
        </p:txBody>
      </p:sp>
      <p:sp>
        <p:nvSpPr>
          <p:cNvPr id="3" name="Picture Placeholder 2"/>
          <p:cNvSpPr>
            <a:spLocks noGrp="1"/>
          </p:cNvSpPr>
          <p:nvPr>
            <p:ph type="pic" idx="1"/>
          </p:nvPr>
        </p:nvSpPr>
        <p:spPr>
          <a:xfrm>
            <a:off x="8244525" y="2696210"/>
            <a:ext cx="25237440" cy="18105120"/>
          </a:xfrm>
        </p:spPr>
        <p:txBody>
          <a:bodyPr/>
          <a:lstStyle>
            <a:lvl1pPr marL="0" indent="0">
              <a:buNone/>
              <a:defRPr sz="14400"/>
            </a:lvl1pPr>
            <a:lvl2pPr marL="2063892" indent="0">
              <a:buNone/>
              <a:defRPr sz="12600"/>
            </a:lvl2pPr>
            <a:lvl3pPr marL="4127784" indent="0">
              <a:buNone/>
              <a:defRPr sz="10800"/>
            </a:lvl3pPr>
            <a:lvl4pPr marL="6191677" indent="0">
              <a:buNone/>
              <a:defRPr sz="9000"/>
            </a:lvl4pPr>
            <a:lvl5pPr marL="8255569" indent="0">
              <a:buNone/>
              <a:defRPr sz="9000"/>
            </a:lvl5pPr>
            <a:lvl6pPr marL="10319461" indent="0">
              <a:buNone/>
              <a:defRPr sz="9000"/>
            </a:lvl6pPr>
            <a:lvl7pPr marL="12383353" indent="0">
              <a:buNone/>
              <a:defRPr sz="9000"/>
            </a:lvl7pPr>
            <a:lvl8pPr marL="14447246" indent="0">
              <a:buNone/>
              <a:defRPr sz="9000"/>
            </a:lvl8pPr>
            <a:lvl9pPr marL="16511138" indent="0">
              <a:buNone/>
              <a:defRPr sz="9000"/>
            </a:lvl9pPr>
          </a:lstStyle>
          <a:p>
            <a:endParaRPr lang="en-US"/>
          </a:p>
        </p:txBody>
      </p:sp>
      <p:sp>
        <p:nvSpPr>
          <p:cNvPr id="4" name="Text Placeholder 3"/>
          <p:cNvSpPr>
            <a:spLocks noGrp="1"/>
          </p:cNvSpPr>
          <p:nvPr>
            <p:ph type="body" sz="half" idx="2"/>
          </p:nvPr>
        </p:nvSpPr>
        <p:spPr>
          <a:xfrm>
            <a:off x="8244525" y="23616287"/>
            <a:ext cx="25237440" cy="3541393"/>
          </a:xfrm>
        </p:spPr>
        <p:txBody>
          <a:bodyPr/>
          <a:lstStyle>
            <a:lvl1pPr marL="0" indent="0">
              <a:buNone/>
              <a:defRPr sz="6300"/>
            </a:lvl1pPr>
            <a:lvl2pPr marL="2063892" indent="0">
              <a:buNone/>
              <a:defRPr sz="5400"/>
            </a:lvl2pPr>
            <a:lvl3pPr marL="4127784" indent="0">
              <a:buNone/>
              <a:defRPr sz="4500"/>
            </a:lvl3pPr>
            <a:lvl4pPr marL="6191677" indent="0">
              <a:buNone/>
              <a:defRPr sz="4100"/>
            </a:lvl4pPr>
            <a:lvl5pPr marL="8255569" indent="0">
              <a:buNone/>
              <a:defRPr sz="4100"/>
            </a:lvl5pPr>
            <a:lvl6pPr marL="10319461" indent="0">
              <a:buNone/>
              <a:defRPr sz="4100"/>
            </a:lvl6pPr>
            <a:lvl7pPr marL="12383353" indent="0">
              <a:buNone/>
              <a:defRPr sz="4100"/>
            </a:lvl7pPr>
            <a:lvl8pPr marL="14447246" indent="0">
              <a:buNone/>
              <a:defRPr sz="4100"/>
            </a:lvl8pPr>
            <a:lvl9pPr marL="16511138"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EB5ACE-D7BB-4205-9F0A-39787E518E83}" type="datetimeFigureOut">
              <a:rPr lang="en-US" smtClean="0"/>
              <a:pPr/>
              <a:t>6/6/2013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763DDA-AC66-4381-A641-3480B4F8ACF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EEB5ACE-D7BB-4205-9F0A-39787E518E83}" type="datetimeFigureOut">
              <a:rPr lang="en-US" smtClean="0"/>
              <a:pPr/>
              <a:t>6/6/2013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763DDA-AC66-4381-A641-3480B4F8ACF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0495240" y="1208409"/>
            <a:ext cx="9464040" cy="2574671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03120" y="1208409"/>
            <a:ext cx="27691080" cy="2574671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EEB5ACE-D7BB-4205-9F0A-39787E518E83}" type="datetimeFigureOut">
              <a:rPr lang="en-US" smtClean="0"/>
              <a:pPr/>
              <a:t>6/6/2013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3763DDA-AC66-4381-A641-3480B4F8ACF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03120" y="1208407"/>
            <a:ext cx="37856160" cy="5029200"/>
          </a:xfrm>
          <a:prstGeom prst="rect">
            <a:avLst/>
          </a:prstGeom>
        </p:spPr>
        <p:txBody>
          <a:bodyPr vert="horz" lIns="412778" tIns="206389" rIns="412778" bIns="20638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03120" y="7040882"/>
            <a:ext cx="37856160" cy="19914237"/>
          </a:xfrm>
          <a:prstGeom prst="rect">
            <a:avLst/>
          </a:prstGeom>
        </p:spPr>
        <p:txBody>
          <a:bodyPr vert="horz" lIns="412778" tIns="206389" rIns="412778" bIns="2063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03120" y="27967942"/>
            <a:ext cx="9814560" cy="1606550"/>
          </a:xfrm>
          <a:prstGeom prst="rect">
            <a:avLst/>
          </a:prstGeom>
        </p:spPr>
        <p:txBody>
          <a:bodyPr vert="horz" lIns="412778" tIns="206389" rIns="412778" bIns="206389" rtlCol="0" anchor="ctr"/>
          <a:lstStyle>
            <a:lvl1pPr algn="l">
              <a:defRPr sz="5400">
                <a:solidFill>
                  <a:schemeClr val="tx1">
                    <a:tint val="75000"/>
                  </a:schemeClr>
                </a:solidFill>
              </a:defRPr>
            </a:lvl1pPr>
          </a:lstStyle>
          <a:p>
            <a:fld id="{1EEB5ACE-D7BB-4205-9F0A-39787E518E83}" type="datetimeFigureOut">
              <a:rPr lang="en-US" smtClean="0"/>
              <a:pPr/>
              <a:t>6/6/2013</a:t>
            </a:fld>
            <a:endParaRPr lang="en-US"/>
          </a:p>
        </p:txBody>
      </p:sp>
      <p:sp>
        <p:nvSpPr>
          <p:cNvPr id="5" name="Footer Placeholder 4"/>
          <p:cNvSpPr>
            <a:spLocks noGrp="1"/>
          </p:cNvSpPr>
          <p:nvPr>
            <p:ph type="ftr" sz="quarter" idx="3"/>
          </p:nvPr>
        </p:nvSpPr>
        <p:spPr>
          <a:xfrm>
            <a:off x="14371320" y="27967942"/>
            <a:ext cx="13319760" cy="1606550"/>
          </a:xfrm>
          <a:prstGeom prst="rect">
            <a:avLst/>
          </a:prstGeom>
        </p:spPr>
        <p:txBody>
          <a:bodyPr vert="horz" lIns="412778" tIns="206389" rIns="412778" bIns="206389" rtlCol="0" anchor="ctr"/>
          <a:lstStyle>
            <a:lvl1pPr algn="ctr">
              <a:defRPr sz="5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144720" y="27967942"/>
            <a:ext cx="9814560" cy="1606550"/>
          </a:xfrm>
          <a:prstGeom prst="rect">
            <a:avLst/>
          </a:prstGeom>
        </p:spPr>
        <p:txBody>
          <a:bodyPr vert="horz" lIns="412778" tIns="206389" rIns="412778" bIns="206389" rtlCol="0" anchor="ctr"/>
          <a:lstStyle>
            <a:lvl1pPr algn="r">
              <a:defRPr sz="5400">
                <a:solidFill>
                  <a:schemeClr val="tx1">
                    <a:tint val="75000"/>
                  </a:schemeClr>
                </a:solidFill>
              </a:defRPr>
            </a:lvl1pPr>
          </a:lstStyle>
          <a:p>
            <a:fld id="{43763DDA-AC66-4381-A641-3480B4F8ACFF}"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127784" rtl="0" eaLnBrk="1" latinLnBrk="0" hangingPunct="1">
        <a:spcBef>
          <a:spcPct val="0"/>
        </a:spcBef>
        <a:buNone/>
        <a:defRPr sz="19900" kern="1200">
          <a:solidFill>
            <a:schemeClr val="tx1"/>
          </a:solidFill>
          <a:latin typeface="+mj-lt"/>
          <a:ea typeface="+mj-ea"/>
          <a:cs typeface="+mj-cs"/>
        </a:defRPr>
      </a:lvl1pPr>
    </p:titleStyle>
    <p:bodyStyle>
      <a:lvl1pPr marL="1547919" indent="-1547919" algn="l" defTabSz="4127784" rtl="0" eaLnBrk="1" latinLnBrk="0" hangingPunct="1">
        <a:spcBef>
          <a:spcPct val="20000"/>
        </a:spcBef>
        <a:buFont typeface="Arial" pitchFamily="34" charset="0"/>
        <a:buChar char="•"/>
        <a:defRPr sz="14400" kern="1200">
          <a:solidFill>
            <a:schemeClr val="tx1"/>
          </a:solidFill>
          <a:latin typeface="+mn-lt"/>
          <a:ea typeface="+mn-ea"/>
          <a:cs typeface="+mn-cs"/>
        </a:defRPr>
      </a:lvl1pPr>
      <a:lvl2pPr marL="3353825" indent="-1289933" algn="l" defTabSz="4127784" rtl="0" eaLnBrk="1" latinLnBrk="0" hangingPunct="1">
        <a:spcBef>
          <a:spcPct val="20000"/>
        </a:spcBef>
        <a:buFont typeface="Arial" pitchFamily="34" charset="0"/>
        <a:buChar char="–"/>
        <a:defRPr sz="12600" kern="1200">
          <a:solidFill>
            <a:schemeClr val="tx1"/>
          </a:solidFill>
          <a:latin typeface="+mn-lt"/>
          <a:ea typeface="+mn-ea"/>
          <a:cs typeface="+mn-cs"/>
        </a:defRPr>
      </a:lvl2pPr>
      <a:lvl3pPr marL="5159731" indent="-1031946" algn="l" defTabSz="4127784" rtl="0" eaLnBrk="1" latinLnBrk="0" hangingPunct="1">
        <a:spcBef>
          <a:spcPct val="20000"/>
        </a:spcBef>
        <a:buFont typeface="Arial" pitchFamily="34" charset="0"/>
        <a:buChar char="•"/>
        <a:defRPr sz="10800" kern="1200">
          <a:solidFill>
            <a:schemeClr val="tx1"/>
          </a:solidFill>
          <a:latin typeface="+mn-lt"/>
          <a:ea typeface="+mn-ea"/>
          <a:cs typeface="+mn-cs"/>
        </a:defRPr>
      </a:lvl3pPr>
      <a:lvl4pPr marL="7223623" indent="-1031946" algn="l" defTabSz="4127784" rtl="0" eaLnBrk="1" latinLnBrk="0" hangingPunct="1">
        <a:spcBef>
          <a:spcPct val="20000"/>
        </a:spcBef>
        <a:buFont typeface="Arial" pitchFamily="34" charset="0"/>
        <a:buChar char="–"/>
        <a:defRPr sz="9000" kern="1200">
          <a:solidFill>
            <a:schemeClr val="tx1"/>
          </a:solidFill>
          <a:latin typeface="+mn-lt"/>
          <a:ea typeface="+mn-ea"/>
          <a:cs typeface="+mn-cs"/>
        </a:defRPr>
      </a:lvl4pPr>
      <a:lvl5pPr marL="9287515" indent="-1031946" algn="l" defTabSz="4127784" rtl="0" eaLnBrk="1" latinLnBrk="0" hangingPunct="1">
        <a:spcBef>
          <a:spcPct val="20000"/>
        </a:spcBef>
        <a:buFont typeface="Arial" pitchFamily="34" charset="0"/>
        <a:buChar char="»"/>
        <a:defRPr sz="9000" kern="1200">
          <a:solidFill>
            <a:schemeClr val="tx1"/>
          </a:solidFill>
          <a:latin typeface="+mn-lt"/>
          <a:ea typeface="+mn-ea"/>
          <a:cs typeface="+mn-cs"/>
        </a:defRPr>
      </a:lvl5pPr>
      <a:lvl6pPr marL="11351407" indent="-1031946" algn="l" defTabSz="4127784" rtl="0" eaLnBrk="1" latinLnBrk="0" hangingPunct="1">
        <a:spcBef>
          <a:spcPct val="20000"/>
        </a:spcBef>
        <a:buFont typeface="Arial" pitchFamily="34" charset="0"/>
        <a:buChar char="•"/>
        <a:defRPr sz="9000" kern="1200">
          <a:solidFill>
            <a:schemeClr val="tx1"/>
          </a:solidFill>
          <a:latin typeface="+mn-lt"/>
          <a:ea typeface="+mn-ea"/>
          <a:cs typeface="+mn-cs"/>
        </a:defRPr>
      </a:lvl6pPr>
      <a:lvl7pPr marL="13415300" indent="-1031946" algn="l" defTabSz="4127784" rtl="0" eaLnBrk="1" latinLnBrk="0" hangingPunct="1">
        <a:spcBef>
          <a:spcPct val="20000"/>
        </a:spcBef>
        <a:buFont typeface="Arial" pitchFamily="34" charset="0"/>
        <a:buChar char="•"/>
        <a:defRPr sz="9000" kern="1200">
          <a:solidFill>
            <a:schemeClr val="tx1"/>
          </a:solidFill>
          <a:latin typeface="+mn-lt"/>
          <a:ea typeface="+mn-ea"/>
          <a:cs typeface="+mn-cs"/>
        </a:defRPr>
      </a:lvl7pPr>
      <a:lvl8pPr marL="15479192" indent="-1031946" algn="l" defTabSz="4127784" rtl="0" eaLnBrk="1" latinLnBrk="0" hangingPunct="1">
        <a:spcBef>
          <a:spcPct val="20000"/>
        </a:spcBef>
        <a:buFont typeface="Arial" pitchFamily="34" charset="0"/>
        <a:buChar char="•"/>
        <a:defRPr sz="9000" kern="1200">
          <a:solidFill>
            <a:schemeClr val="tx1"/>
          </a:solidFill>
          <a:latin typeface="+mn-lt"/>
          <a:ea typeface="+mn-ea"/>
          <a:cs typeface="+mn-cs"/>
        </a:defRPr>
      </a:lvl8pPr>
      <a:lvl9pPr marL="17543084" indent="-1031946" algn="l" defTabSz="4127784" rtl="0" eaLnBrk="1" latinLnBrk="0" hangingPunct="1">
        <a:spcBef>
          <a:spcPct val="20000"/>
        </a:spcBef>
        <a:buFont typeface="Arial" pitchFamily="34" charset="0"/>
        <a:buChar char="•"/>
        <a:defRPr sz="9000" kern="1200">
          <a:solidFill>
            <a:schemeClr val="tx1"/>
          </a:solidFill>
          <a:latin typeface="+mn-lt"/>
          <a:ea typeface="+mn-ea"/>
          <a:cs typeface="+mn-cs"/>
        </a:defRPr>
      </a:lvl9pPr>
    </p:bodyStyle>
    <p:otherStyle>
      <a:defPPr>
        <a:defRPr lang="en-US"/>
      </a:defPPr>
      <a:lvl1pPr marL="0" algn="l" defTabSz="4127784" rtl="0" eaLnBrk="1" latinLnBrk="0" hangingPunct="1">
        <a:defRPr sz="8100" kern="1200">
          <a:solidFill>
            <a:schemeClr val="tx1"/>
          </a:solidFill>
          <a:latin typeface="+mn-lt"/>
          <a:ea typeface="+mn-ea"/>
          <a:cs typeface="+mn-cs"/>
        </a:defRPr>
      </a:lvl1pPr>
      <a:lvl2pPr marL="2063892" algn="l" defTabSz="4127784" rtl="0" eaLnBrk="1" latinLnBrk="0" hangingPunct="1">
        <a:defRPr sz="8100" kern="1200">
          <a:solidFill>
            <a:schemeClr val="tx1"/>
          </a:solidFill>
          <a:latin typeface="+mn-lt"/>
          <a:ea typeface="+mn-ea"/>
          <a:cs typeface="+mn-cs"/>
        </a:defRPr>
      </a:lvl2pPr>
      <a:lvl3pPr marL="4127784" algn="l" defTabSz="4127784" rtl="0" eaLnBrk="1" latinLnBrk="0" hangingPunct="1">
        <a:defRPr sz="8100" kern="1200">
          <a:solidFill>
            <a:schemeClr val="tx1"/>
          </a:solidFill>
          <a:latin typeface="+mn-lt"/>
          <a:ea typeface="+mn-ea"/>
          <a:cs typeface="+mn-cs"/>
        </a:defRPr>
      </a:lvl3pPr>
      <a:lvl4pPr marL="6191677" algn="l" defTabSz="4127784" rtl="0" eaLnBrk="1" latinLnBrk="0" hangingPunct="1">
        <a:defRPr sz="8100" kern="1200">
          <a:solidFill>
            <a:schemeClr val="tx1"/>
          </a:solidFill>
          <a:latin typeface="+mn-lt"/>
          <a:ea typeface="+mn-ea"/>
          <a:cs typeface="+mn-cs"/>
        </a:defRPr>
      </a:lvl4pPr>
      <a:lvl5pPr marL="8255569" algn="l" defTabSz="4127784" rtl="0" eaLnBrk="1" latinLnBrk="0" hangingPunct="1">
        <a:defRPr sz="8100" kern="1200">
          <a:solidFill>
            <a:schemeClr val="tx1"/>
          </a:solidFill>
          <a:latin typeface="+mn-lt"/>
          <a:ea typeface="+mn-ea"/>
          <a:cs typeface="+mn-cs"/>
        </a:defRPr>
      </a:lvl5pPr>
      <a:lvl6pPr marL="10319461" algn="l" defTabSz="4127784" rtl="0" eaLnBrk="1" latinLnBrk="0" hangingPunct="1">
        <a:defRPr sz="8100" kern="1200">
          <a:solidFill>
            <a:schemeClr val="tx1"/>
          </a:solidFill>
          <a:latin typeface="+mn-lt"/>
          <a:ea typeface="+mn-ea"/>
          <a:cs typeface="+mn-cs"/>
        </a:defRPr>
      </a:lvl6pPr>
      <a:lvl7pPr marL="12383353" algn="l" defTabSz="4127784" rtl="0" eaLnBrk="1" latinLnBrk="0" hangingPunct="1">
        <a:defRPr sz="8100" kern="1200">
          <a:solidFill>
            <a:schemeClr val="tx1"/>
          </a:solidFill>
          <a:latin typeface="+mn-lt"/>
          <a:ea typeface="+mn-ea"/>
          <a:cs typeface="+mn-cs"/>
        </a:defRPr>
      </a:lvl7pPr>
      <a:lvl8pPr marL="14447246" algn="l" defTabSz="4127784" rtl="0" eaLnBrk="1" latinLnBrk="0" hangingPunct="1">
        <a:defRPr sz="8100" kern="1200">
          <a:solidFill>
            <a:schemeClr val="tx1"/>
          </a:solidFill>
          <a:latin typeface="+mn-lt"/>
          <a:ea typeface="+mn-ea"/>
          <a:cs typeface="+mn-cs"/>
        </a:defRPr>
      </a:lvl8pPr>
      <a:lvl9pPr marL="16511138" algn="l" defTabSz="4127784" rtl="0" eaLnBrk="1" latinLnBrk="0" hangingPunct="1">
        <a:defRPr sz="8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jpeg"/><Relationship Id="rId21" Type="http://schemas.openxmlformats.org/officeDocument/2006/relationships/image" Target="../media/image19.emf"/><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5" Type="http://schemas.openxmlformats.org/officeDocument/2006/relationships/image" Target="../media/image23.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24" Type="http://schemas.openxmlformats.org/officeDocument/2006/relationships/image" Target="../media/image22.jpeg"/><Relationship Id="rId5" Type="http://schemas.openxmlformats.org/officeDocument/2006/relationships/image" Target="../media/image3.gif"/><Relationship Id="rId15" Type="http://schemas.openxmlformats.org/officeDocument/2006/relationships/image" Target="../media/image13.png"/><Relationship Id="rId23" Type="http://schemas.openxmlformats.org/officeDocument/2006/relationships/image" Target="../media/image21.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png"/><Relationship Id="rId22"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lumMod val="75000"/>
          </a:schemeClr>
        </a:solidFill>
        <a:effectLst/>
      </p:bgPr>
    </p:bg>
    <p:spTree>
      <p:nvGrpSpPr>
        <p:cNvPr id="1" name=""/>
        <p:cNvGrpSpPr/>
        <p:nvPr/>
      </p:nvGrpSpPr>
      <p:grpSpPr>
        <a:xfrm>
          <a:off x="0" y="0"/>
          <a:ext cx="0" cy="0"/>
          <a:chOff x="0" y="0"/>
          <a:chExt cx="0" cy="0"/>
        </a:xfrm>
      </p:grpSpPr>
      <p:sp>
        <p:nvSpPr>
          <p:cNvPr id="80" name="Rounded Rectangle 79"/>
          <p:cNvSpPr/>
          <p:nvPr/>
        </p:nvSpPr>
        <p:spPr>
          <a:xfrm>
            <a:off x="14554200" y="4800600"/>
            <a:ext cx="12801600" cy="24688800"/>
          </a:xfrm>
          <a:prstGeom prst="roundRect">
            <a:avLst/>
          </a:prstGeom>
          <a:solidFill>
            <a:schemeClr val="tx1"/>
          </a:solidFill>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bg1"/>
              </a:solidFill>
            </a:endParaRPr>
          </a:p>
        </p:txBody>
      </p:sp>
      <p:sp>
        <p:nvSpPr>
          <p:cNvPr id="81" name="Rounded Rectangle 80"/>
          <p:cNvSpPr/>
          <p:nvPr/>
        </p:nvSpPr>
        <p:spPr>
          <a:xfrm>
            <a:off x="28727400" y="4724400"/>
            <a:ext cx="12801600" cy="24688800"/>
          </a:xfrm>
          <a:prstGeom prst="roundRect">
            <a:avLst/>
          </a:prstGeom>
          <a:solidFill>
            <a:schemeClr val="tx1"/>
          </a:solidFill>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79" name="Rounded Rectangle 78"/>
          <p:cNvSpPr/>
          <p:nvPr/>
        </p:nvSpPr>
        <p:spPr>
          <a:xfrm>
            <a:off x="533400" y="4883150"/>
            <a:ext cx="12801600" cy="24688800"/>
          </a:xfrm>
          <a:prstGeom prst="roundRect">
            <a:avLst/>
          </a:prstGeom>
          <a:solidFill>
            <a:schemeClr val="tx1"/>
          </a:solidFill>
        </p:spPr>
        <p:style>
          <a:lnRef idx="2">
            <a:schemeClr val="accent1"/>
          </a:lnRef>
          <a:fillRef idx="1">
            <a:schemeClr val="lt1"/>
          </a:fillRef>
          <a:effectRef idx="0">
            <a:schemeClr val="accent1"/>
          </a:effectRef>
          <a:fontRef idx="minor">
            <a:schemeClr val="dk1"/>
          </a:fontRef>
        </p:style>
        <p:txBody>
          <a:bodyPr rtlCol="0" anchor="ctr"/>
          <a:lstStyle/>
          <a:p>
            <a:pPr algn="ctr"/>
            <a:endParaRPr lang="en-US">
              <a:solidFill>
                <a:schemeClr val="bg1"/>
              </a:solidFill>
            </a:endParaRPr>
          </a:p>
        </p:txBody>
      </p:sp>
      <p:pic>
        <p:nvPicPr>
          <p:cNvPr id="41" name="Picture 40" descr="water.jpg"/>
          <p:cNvPicPr preferRelativeResize="0">
            <a:picLocks/>
          </p:cNvPicPr>
          <p:nvPr/>
        </p:nvPicPr>
        <p:blipFill>
          <a:blip r:embed="rId3" cstate="print">
            <a:lum bright="10000" contrast="-10000"/>
          </a:blip>
          <a:stretch>
            <a:fillRect/>
          </a:stretch>
        </p:blipFill>
        <p:spPr>
          <a:xfrm>
            <a:off x="228600" y="685800"/>
            <a:ext cx="41300400" cy="3657600"/>
          </a:xfrm>
          <a:prstGeom prst="roundRect">
            <a:avLst/>
          </a:prstGeom>
        </p:spPr>
      </p:pic>
      <p:sp>
        <p:nvSpPr>
          <p:cNvPr id="4" name="TextBox 3"/>
          <p:cNvSpPr txBox="1"/>
          <p:nvPr/>
        </p:nvSpPr>
        <p:spPr>
          <a:xfrm>
            <a:off x="304800" y="1100078"/>
            <a:ext cx="30708600" cy="2523768"/>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7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Mapping lake water quality &amp; ALS risk factors across northern New England</a:t>
            </a:r>
          </a:p>
          <a:p>
            <a:pPr algn="ctr"/>
            <a:r>
              <a:rPr lang="en-US" sz="2800" b="1" dirty="0" smtClean="0">
                <a:ln w="11430"/>
                <a:solidFill>
                  <a:srgbClr val="FFFF00"/>
                </a:solidFill>
                <a:effectLst>
                  <a:outerShdw blurRad="80000" dist="40000" dir="5040000" algn="tl">
                    <a:srgbClr val="000000">
                      <a:alpha val="30000"/>
                    </a:srgbClr>
                  </a:outerShdw>
                </a:effectLst>
              </a:rPr>
              <a:t>Nathan </a:t>
            </a:r>
            <a:r>
              <a:rPr lang="en-US" sz="2800" b="1" dirty="0" err="1" smtClean="0">
                <a:ln w="11430"/>
                <a:solidFill>
                  <a:srgbClr val="FFFF00"/>
                </a:solidFill>
                <a:effectLst>
                  <a:outerShdw blurRad="80000" dist="40000" dir="5040000" algn="tl">
                    <a:srgbClr val="000000">
                      <a:alpha val="30000"/>
                    </a:srgbClr>
                  </a:outerShdw>
                </a:effectLst>
              </a:rPr>
              <a:t>Torbick</a:t>
            </a:r>
            <a:r>
              <a:rPr lang="en-US" sz="2800" b="1" dirty="0" smtClean="0">
                <a:ln w="11430"/>
                <a:solidFill>
                  <a:srgbClr val="FFFF00"/>
                </a:solidFill>
                <a:effectLst>
                  <a:outerShdw blurRad="80000" dist="40000" dir="5040000" algn="tl">
                    <a:srgbClr val="000000">
                      <a:alpha val="30000"/>
                    </a:srgbClr>
                  </a:outerShdw>
                </a:effectLst>
              </a:rPr>
              <a:t>: ntorbick@appliedgeosolutions.com</a:t>
            </a:r>
            <a:r>
              <a:rPr lang="en-US" sz="2800" b="1" dirty="0">
                <a:ln w="11430"/>
                <a:solidFill>
                  <a:srgbClr val="FFFF00"/>
                </a:solidFill>
                <a:effectLst>
                  <a:outerShdw blurRad="80000" dist="40000" dir="5040000" algn="tl">
                    <a:srgbClr val="000000">
                      <a:alpha val="30000"/>
                    </a:srgbClr>
                  </a:outerShdw>
                </a:effectLst>
              </a:rPr>
              <a:t>, Megan </a:t>
            </a:r>
            <a:r>
              <a:rPr lang="en-US" sz="2800" b="1" dirty="0" err="1">
                <a:ln w="11430"/>
                <a:solidFill>
                  <a:srgbClr val="FFFF00"/>
                </a:solidFill>
                <a:effectLst>
                  <a:outerShdw blurRad="80000" dist="40000" dir="5040000" algn="tl">
                    <a:srgbClr val="000000">
                      <a:alpha val="30000"/>
                    </a:srgbClr>
                  </a:outerShdw>
                </a:effectLst>
              </a:rPr>
              <a:t>Corbiere</a:t>
            </a:r>
            <a:endParaRPr lang="en-US" sz="2800" b="1" dirty="0" smtClean="0">
              <a:ln w="11430"/>
              <a:solidFill>
                <a:srgbClr val="FFFF00"/>
              </a:solidFill>
              <a:effectLst>
                <a:outerShdw blurRad="80000" dist="40000" dir="5040000" algn="tl">
                  <a:srgbClr val="000000">
                    <a:alpha val="30000"/>
                  </a:srgbClr>
                </a:outerShdw>
              </a:effectLst>
            </a:endParaRPr>
          </a:p>
          <a:p>
            <a:pPr algn="ctr"/>
            <a:r>
              <a:rPr lang="en-US" sz="2800" b="1" dirty="0" smtClean="0">
                <a:ln w="11430"/>
                <a:solidFill>
                  <a:srgbClr val="FFFF00"/>
                </a:solidFill>
                <a:effectLst>
                  <a:outerShdw blurRad="80000" dist="40000" dir="5040000" algn="tl">
                    <a:srgbClr val="000000">
                      <a:alpha val="30000"/>
                    </a:srgbClr>
                  </a:outerShdw>
                </a:effectLst>
              </a:rPr>
              <a:t>Applied Geosolutions, LLC, </a:t>
            </a:r>
            <a:r>
              <a:rPr lang="en-US" sz="2800" b="1" dirty="0" err="1" smtClean="0">
                <a:ln w="11430"/>
                <a:solidFill>
                  <a:srgbClr val="FFFF00"/>
                </a:solidFill>
                <a:effectLst>
                  <a:outerShdw blurRad="80000" dist="40000" dir="5040000" algn="tl">
                    <a:srgbClr val="000000">
                      <a:alpha val="30000"/>
                    </a:srgbClr>
                  </a:outerShdw>
                </a:effectLst>
              </a:rPr>
              <a:t>Newmarket</a:t>
            </a:r>
            <a:r>
              <a:rPr lang="en-US" sz="2800" b="1" dirty="0" smtClean="0">
                <a:ln w="11430"/>
                <a:solidFill>
                  <a:srgbClr val="FFFF00"/>
                </a:solidFill>
                <a:effectLst>
                  <a:outerShdw blurRad="80000" dist="40000" dir="5040000" algn="tl">
                    <a:srgbClr val="000000">
                      <a:alpha val="30000"/>
                    </a:srgbClr>
                  </a:outerShdw>
                </a:effectLst>
              </a:rPr>
              <a:t>, New Hampshire, USA</a:t>
            </a:r>
          </a:p>
          <a:p>
            <a:pPr algn="ctr"/>
            <a:r>
              <a:rPr lang="en-US" sz="2800" b="1" dirty="0" smtClean="0">
                <a:ln w="11430"/>
                <a:solidFill>
                  <a:srgbClr val="FFFF00"/>
                </a:solidFill>
                <a:effectLst>
                  <a:outerShdw blurRad="80000" dist="40000" dir="5040000" algn="tl">
                    <a:srgbClr val="000000">
                      <a:alpha val="30000"/>
                    </a:srgbClr>
                  </a:outerShdw>
                </a:effectLst>
              </a:rPr>
              <a:t>Elijah </a:t>
            </a:r>
            <a:r>
              <a:rPr lang="en-US" sz="2800" b="1" dirty="0" err="1" smtClean="0">
                <a:ln w="11430"/>
                <a:solidFill>
                  <a:srgbClr val="FFFF00"/>
                </a:solidFill>
                <a:effectLst>
                  <a:outerShdw blurRad="80000" dist="40000" dir="5040000" algn="tl">
                    <a:srgbClr val="000000">
                      <a:alpha val="30000"/>
                    </a:srgbClr>
                  </a:outerShdw>
                </a:effectLst>
              </a:rPr>
              <a:t>Stommel</a:t>
            </a:r>
            <a:r>
              <a:rPr lang="en-US" sz="2800" b="1" dirty="0" smtClean="0">
                <a:ln w="11430"/>
                <a:solidFill>
                  <a:srgbClr val="FFFF00"/>
                </a:solidFill>
                <a:effectLst>
                  <a:outerShdw blurRad="80000" dist="40000" dir="5040000" algn="tl">
                    <a:srgbClr val="000000">
                      <a:alpha val="30000"/>
                    </a:srgbClr>
                  </a:outerShdw>
                </a:effectLst>
              </a:rPr>
              <a:t>, Dartmouth Hitchcock Medical Center</a:t>
            </a:r>
            <a:endParaRPr lang="en-US" sz="2800" b="1" dirty="0">
              <a:ln w="11430"/>
              <a:solidFill>
                <a:srgbClr val="FFFF00"/>
              </a:solidFill>
              <a:effectLst>
                <a:outerShdw blurRad="80000" dist="40000" dir="5040000" algn="tl">
                  <a:srgbClr val="000000">
                    <a:alpha val="30000"/>
                  </a:srgbClr>
                </a:outerShdw>
              </a:effectLst>
            </a:endParaRPr>
          </a:p>
        </p:txBody>
      </p:sp>
      <p:grpSp>
        <p:nvGrpSpPr>
          <p:cNvPr id="45" name="Group 44"/>
          <p:cNvGrpSpPr/>
          <p:nvPr/>
        </p:nvGrpSpPr>
        <p:grpSpPr>
          <a:xfrm>
            <a:off x="30708600" y="-76200"/>
            <a:ext cx="11190291" cy="5715000"/>
            <a:chOff x="5421309" y="211138"/>
            <a:chExt cx="3646491" cy="1852613"/>
          </a:xfrm>
        </p:grpSpPr>
        <p:sp>
          <p:nvSpPr>
            <p:cNvPr id="46" name="Flowchart: Alternate Process 45"/>
            <p:cNvSpPr/>
            <p:nvPr/>
          </p:nvSpPr>
          <p:spPr>
            <a:xfrm>
              <a:off x="6629400" y="457200"/>
              <a:ext cx="2438400" cy="1219200"/>
            </a:xfrm>
            <a:prstGeom prst="flowChartAlternateProcess">
              <a:avLst/>
            </a:prstGeom>
            <a:blipFill>
              <a:blip r:embed="rId4" cstate="print"/>
              <a:stretch>
                <a:fillRect/>
              </a:stretch>
            </a:blipFill>
            <a:ln w="25400" cap="flat" cmpd="sng" algn="ctr">
              <a:solidFill>
                <a:srgbClr val="C0504D">
                  <a:lumMod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 lastClr="FFFFFF"/>
                </a:solidFill>
                <a:effectLst/>
                <a:uLnTx/>
                <a:uFillTx/>
                <a:latin typeface="Calibri"/>
                <a:ea typeface="+mn-ea"/>
                <a:cs typeface="+mn-cs"/>
              </a:endParaRPr>
            </a:p>
          </p:txBody>
        </p:sp>
        <p:grpSp>
          <p:nvGrpSpPr>
            <p:cNvPr id="48" name="Group 110"/>
            <p:cNvGrpSpPr>
              <a:grpSpLocks/>
            </p:cNvGrpSpPr>
            <p:nvPr/>
          </p:nvGrpSpPr>
          <p:grpSpPr bwMode="auto">
            <a:xfrm>
              <a:off x="5421309" y="211138"/>
              <a:ext cx="2630487" cy="1852613"/>
              <a:chOff x="5420557" y="210371"/>
              <a:chExt cx="2631993" cy="1853935"/>
            </a:xfrm>
          </p:grpSpPr>
          <p:grpSp>
            <p:nvGrpSpPr>
              <p:cNvPr id="49" name="Group 107"/>
              <p:cNvGrpSpPr>
                <a:grpSpLocks/>
              </p:cNvGrpSpPr>
              <p:nvPr/>
            </p:nvGrpSpPr>
            <p:grpSpPr bwMode="auto">
              <a:xfrm>
                <a:off x="5420557" y="210371"/>
                <a:ext cx="2631993" cy="1853935"/>
                <a:chOff x="5420557" y="210371"/>
                <a:chExt cx="2631993" cy="1853935"/>
              </a:xfrm>
            </p:grpSpPr>
            <p:grpSp>
              <p:nvGrpSpPr>
                <p:cNvPr id="51" name="Group 99"/>
                <p:cNvGrpSpPr/>
                <p:nvPr/>
              </p:nvGrpSpPr>
              <p:grpSpPr>
                <a:xfrm rot="786593">
                  <a:off x="5420557" y="210371"/>
                  <a:ext cx="2631993" cy="1853935"/>
                  <a:chOff x="5395084" y="207444"/>
                  <a:chExt cx="2631993" cy="1853935"/>
                </a:xfrm>
                <a:solidFill>
                  <a:sysClr val="windowText" lastClr="000000"/>
                </a:solidFill>
              </p:grpSpPr>
              <p:grpSp>
                <p:nvGrpSpPr>
                  <p:cNvPr id="53" name="Group 98"/>
                  <p:cNvGrpSpPr/>
                  <p:nvPr/>
                </p:nvGrpSpPr>
                <p:grpSpPr>
                  <a:xfrm>
                    <a:off x="5395084" y="207444"/>
                    <a:ext cx="2631993" cy="1830070"/>
                    <a:chOff x="5395084" y="207444"/>
                    <a:chExt cx="2631993" cy="1830070"/>
                  </a:xfrm>
                  <a:grpFill/>
                </p:grpSpPr>
                <p:grpSp>
                  <p:nvGrpSpPr>
                    <p:cNvPr id="55" name="Group 85"/>
                    <p:cNvGrpSpPr/>
                    <p:nvPr/>
                  </p:nvGrpSpPr>
                  <p:grpSpPr>
                    <a:xfrm>
                      <a:off x="5395084" y="207444"/>
                      <a:ext cx="2631993" cy="1621356"/>
                      <a:chOff x="5395084" y="207444"/>
                      <a:chExt cx="2631993" cy="1621356"/>
                    </a:xfrm>
                    <a:grpFill/>
                  </p:grpSpPr>
                  <p:grpSp>
                    <p:nvGrpSpPr>
                      <p:cNvPr id="59" name="Group 83"/>
                      <p:cNvGrpSpPr/>
                      <p:nvPr/>
                    </p:nvGrpSpPr>
                    <p:grpSpPr>
                      <a:xfrm>
                        <a:off x="5395084" y="207444"/>
                        <a:ext cx="2631993" cy="1219201"/>
                        <a:chOff x="4572000" y="1676400"/>
                        <a:chExt cx="2631993" cy="1219201"/>
                      </a:xfrm>
                      <a:grpFill/>
                    </p:grpSpPr>
                    <p:grpSp>
                      <p:nvGrpSpPr>
                        <p:cNvPr id="61" name="Group 74"/>
                        <p:cNvGrpSpPr/>
                        <p:nvPr/>
                      </p:nvGrpSpPr>
                      <p:grpSpPr>
                        <a:xfrm>
                          <a:off x="6096000" y="2286000"/>
                          <a:ext cx="1107993" cy="381000"/>
                          <a:chOff x="6096000" y="2627892"/>
                          <a:chExt cx="1107993" cy="381000"/>
                        </a:xfrm>
                        <a:grpFill/>
                      </p:grpSpPr>
                      <p:sp>
                        <p:nvSpPr>
                          <p:cNvPr id="70" name="Trapezoid 69"/>
                          <p:cNvSpPr/>
                          <p:nvPr/>
                        </p:nvSpPr>
                        <p:spPr>
                          <a:xfrm rot="16200000">
                            <a:off x="6632493" y="2437392"/>
                            <a:ext cx="381000" cy="762000"/>
                          </a:xfrm>
                          <a:prstGeom prst="trapezoid">
                            <a:avLst/>
                          </a:prstGeom>
                          <a:grpFill/>
                          <a:ln w="25400" cap="flat" cmpd="sng" algn="ctr">
                            <a:solidFill>
                              <a:srgbClr val="C0504D">
                                <a:lumMod val="50000"/>
                              </a:srgbClr>
                            </a:solidFill>
                            <a:prstDash val="solid"/>
                          </a:ln>
                          <a:effectLst/>
                          <a:scene3d>
                            <a:camera prst="orthographicFront">
                              <a:rot lat="20999997" lon="1199978" rev="0"/>
                            </a:camera>
                            <a:lightRig rig="chilly" dir="t">
                              <a:rot lat="0" lon="0" rev="1800000"/>
                            </a:lightRig>
                          </a:scene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cxnSp>
                        <p:nvCxnSpPr>
                          <p:cNvPr id="71" name="Straight Connector 70"/>
                          <p:cNvCxnSpPr>
                            <a:stCxn id="70" idx="0"/>
                            <a:endCxn id="70" idx="2"/>
                          </p:cNvCxnSpPr>
                          <p:nvPr/>
                        </p:nvCxnSpPr>
                        <p:spPr>
                          <a:xfrm rot="10800000" flipH="1">
                            <a:off x="6441993" y="2818392"/>
                            <a:ext cx="762000" cy="0"/>
                          </a:xfrm>
                          <a:prstGeom prst="line">
                            <a:avLst/>
                          </a:prstGeom>
                          <a:grpFill/>
                          <a:ln w="28575" cap="flat" cmpd="sng" algn="ctr">
                            <a:solidFill>
                              <a:srgbClr val="C0504D">
                                <a:lumMod val="50000"/>
                              </a:srgbClr>
                            </a:solidFill>
                            <a:prstDash val="solid"/>
                          </a:ln>
                          <a:effectLst/>
                        </p:spPr>
                      </p:cxnSp>
                      <p:sp>
                        <p:nvSpPr>
                          <p:cNvPr id="72" name="Trapezoid 71"/>
                          <p:cNvSpPr/>
                          <p:nvPr/>
                        </p:nvSpPr>
                        <p:spPr>
                          <a:xfrm rot="16200000">
                            <a:off x="6172200" y="2667000"/>
                            <a:ext cx="152400" cy="304800"/>
                          </a:xfrm>
                          <a:prstGeom prst="trapezoid">
                            <a:avLst/>
                          </a:prstGeom>
                          <a:grpFill/>
                          <a:ln w="25400" cap="flat" cmpd="sng" algn="ctr">
                            <a:solidFill>
                              <a:srgbClr val="C0504D">
                                <a:lumMod val="50000"/>
                              </a:srgbClr>
                            </a:solidFill>
                            <a:prstDash val="solid"/>
                          </a:ln>
                          <a:effectLst/>
                          <a:scene3d>
                            <a:camera prst="orthographicFront">
                              <a:rot lat="20999997" lon="1199978" rev="0"/>
                            </a:camera>
                            <a:lightRig rig="chilly" dir="t">
                              <a:rot lat="0" lon="0" rev="1800000"/>
                            </a:lightRig>
                          </a:scene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grpSp>
                      <p:nvGrpSpPr>
                        <p:cNvPr id="62" name="Group 75"/>
                        <p:cNvGrpSpPr/>
                        <p:nvPr/>
                      </p:nvGrpSpPr>
                      <p:grpSpPr>
                        <a:xfrm rot="10800000">
                          <a:off x="4572000" y="2286000"/>
                          <a:ext cx="1107993" cy="381000"/>
                          <a:chOff x="6096000" y="2627892"/>
                          <a:chExt cx="1107993" cy="381000"/>
                        </a:xfrm>
                        <a:grpFill/>
                      </p:grpSpPr>
                      <p:sp>
                        <p:nvSpPr>
                          <p:cNvPr id="67" name="Trapezoid 66"/>
                          <p:cNvSpPr/>
                          <p:nvPr/>
                        </p:nvSpPr>
                        <p:spPr>
                          <a:xfrm rot="16200000">
                            <a:off x="6632493" y="2437392"/>
                            <a:ext cx="381000" cy="762000"/>
                          </a:xfrm>
                          <a:prstGeom prst="trapezoid">
                            <a:avLst/>
                          </a:prstGeom>
                          <a:grpFill/>
                          <a:ln w="25400" cap="flat" cmpd="sng" algn="ctr">
                            <a:solidFill>
                              <a:srgbClr val="C0504D">
                                <a:lumMod val="50000"/>
                              </a:srgbClr>
                            </a:solidFill>
                            <a:prstDash val="solid"/>
                          </a:ln>
                          <a:effectLst/>
                          <a:scene3d>
                            <a:camera prst="orthographicFront">
                              <a:rot lat="20999997" lon="1199978" rev="0"/>
                            </a:camera>
                            <a:lightRig rig="chilly" dir="t">
                              <a:rot lat="0" lon="0" rev="1800000"/>
                            </a:lightRig>
                          </a:scene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cxnSp>
                        <p:nvCxnSpPr>
                          <p:cNvPr id="68" name="Straight Connector 67"/>
                          <p:cNvCxnSpPr>
                            <a:stCxn id="67" idx="0"/>
                            <a:endCxn id="67" idx="2"/>
                          </p:cNvCxnSpPr>
                          <p:nvPr/>
                        </p:nvCxnSpPr>
                        <p:spPr>
                          <a:xfrm rot="10800000" flipH="1">
                            <a:off x="6441993" y="2818392"/>
                            <a:ext cx="762000" cy="0"/>
                          </a:xfrm>
                          <a:prstGeom prst="line">
                            <a:avLst/>
                          </a:prstGeom>
                          <a:grpFill/>
                          <a:ln w="28575" cap="flat" cmpd="sng" algn="ctr">
                            <a:solidFill>
                              <a:srgbClr val="C0504D">
                                <a:lumMod val="50000"/>
                              </a:srgbClr>
                            </a:solidFill>
                            <a:prstDash val="solid"/>
                          </a:ln>
                          <a:effectLst/>
                        </p:spPr>
                      </p:cxnSp>
                      <p:sp>
                        <p:nvSpPr>
                          <p:cNvPr id="69" name="Trapezoid 68"/>
                          <p:cNvSpPr/>
                          <p:nvPr/>
                        </p:nvSpPr>
                        <p:spPr>
                          <a:xfrm rot="16200000">
                            <a:off x="6172200" y="2667000"/>
                            <a:ext cx="152400" cy="304800"/>
                          </a:xfrm>
                          <a:prstGeom prst="trapezoid">
                            <a:avLst/>
                          </a:prstGeom>
                          <a:grpFill/>
                          <a:ln w="25400" cap="flat" cmpd="sng" algn="ctr">
                            <a:solidFill>
                              <a:srgbClr val="C0504D">
                                <a:lumMod val="50000"/>
                              </a:srgbClr>
                            </a:solidFill>
                            <a:prstDash val="solid"/>
                          </a:ln>
                          <a:effectLst/>
                          <a:scene3d>
                            <a:camera prst="orthographicFront">
                              <a:rot lat="20999997" lon="1199978" rev="0"/>
                            </a:camera>
                            <a:lightRig rig="chilly" dir="t">
                              <a:rot lat="0" lon="0" rev="1800000"/>
                            </a:lightRig>
                          </a:scene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sp>
                      <p:nvSpPr>
                        <p:cNvPr id="63" name="Trapezoid 62"/>
                        <p:cNvSpPr/>
                        <p:nvPr/>
                      </p:nvSpPr>
                      <p:spPr>
                        <a:xfrm>
                          <a:off x="5828292" y="2590801"/>
                          <a:ext cx="152400" cy="304800"/>
                        </a:xfrm>
                        <a:prstGeom prst="trapezoid">
                          <a:avLst/>
                        </a:prstGeom>
                        <a:grpFill/>
                        <a:ln w="25400" cap="flat" cmpd="sng" algn="ctr">
                          <a:solidFill>
                            <a:srgbClr val="C0504D">
                              <a:lumMod val="50000"/>
                            </a:srgbClr>
                          </a:solidFill>
                          <a:prstDash val="solid"/>
                        </a:ln>
                        <a:effectLst/>
                        <a:scene3d>
                          <a:camera prst="orthographicFront">
                            <a:rot lat="20999997" lon="1199978" rev="0"/>
                          </a:camera>
                          <a:lightRig rig="chilly" dir="t">
                            <a:rot lat="0" lon="0" rev="1800000"/>
                          </a:lightRig>
                        </a:scene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nvGrpSpPr>
                        <p:cNvPr id="64" name="Group 36"/>
                        <p:cNvGrpSpPr/>
                        <p:nvPr/>
                      </p:nvGrpSpPr>
                      <p:grpSpPr>
                        <a:xfrm>
                          <a:off x="5638800" y="1676400"/>
                          <a:ext cx="533400" cy="1077958"/>
                          <a:chOff x="5486400" y="2057400"/>
                          <a:chExt cx="533400" cy="1077958"/>
                        </a:xfrm>
                        <a:grpFill/>
                        <a:scene3d>
                          <a:camera prst="orthographicFront">
                            <a:rot lat="0" lon="0" rev="0"/>
                          </a:camera>
                          <a:lightRig rig="chilly" dir="t">
                            <a:rot lat="0" lon="0" rev="1800000"/>
                          </a:lightRig>
                        </a:scene3d>
                      </p:grpSpPr>
                      <p:sp>
                        <p:nvSpPr>
                          <p:cNvPr id="65" name="Flowchart: Magnetic Disk 64"/>
                          <p:cNvSpPr/>
                          <p:nvPr/>
                        </p:nvSpPr>
                        <p:spPr>
                          <a:xfrm>
                            <a:off x="5532979" y="2100196"/>
                            <a:ext cx="436875" cy="1035162"/>
                          </a:xfrm>
                          <a:prstGeom prst="flowChartMagneticDisk">
                            <a:avLst/>
                          </a:prstGeom>
                          <a:grpFill/>
                          <a:ln w="25400" cap="flat" cmpd="sng" algn="ctr">
                            <a:solidFill>
                              <a:srgbClr val="C0504D">
                                <a:lumMod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6" name="32-Point Star 65"/>
                          <p:cNvSpPr/>
                          <p:nvPr/>
                        </p:nvSpPr>
                        <p:spPr>
                          <a:xfrm>
                            <a:off x="5486400" y="2057400"/>
                            <a:ext cx="533400" cy="457200"/>
                          </a:xfrm>
                          <a:prstGeom prst="star32">
                            <a:avLst/>
                          </a:prstGeom>
                          <a:grpFill/>
                          <a:ln w="25400" cap="flat" cmpd="sng" algn="ctr">
                            <a:solidFill>
                              <a:srgbClr val="C0504D">
                                <a:lumMod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grpSp>
                  <p:sp>
                    <p:nvSpPr>
                      <p:cNvPr id="60" name="Flowchart: Delay 59"/>
                      <p:cNvSpPr/>
                      <p:nvPr/>
                    </p:nvSpPr>
                    <p:spPr>
                      <a:xfrm rot="16200000">
                        <a:off x="6515100" y="1333500"/>
                        <a:ext cx="457200" cy="533400"/>
                      </a:xfrm>
                      <a:prstGeom prst="flowChartDelay">
                        <a:avLst/>
                      </a:prstGeom>
                      <a:grpFill/>
                      <a:ln w="25400" cap="flat" cmpd="sng" algn="ctr">
                        <a:solidFill>
                          <a:srgbClr val="C0504D">
                            <a:lumMod val="50000"/>
                          </a:srgbClr>
                        </a:solidFill>
                        <a:prstDash val="solid"/>
                      </a:ln>
                      <a:effectLst/>
                      <a:scene3d>
                        <a:camera prst="orthographicFront"/>
                        <a:lightRig rig="flood" dir="t"/>
                      </a:scene3d>
                      <a:sp3d prstMaterial="softEdge"/>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grpSp>
                  <p:nvGrpSpPr>
                    <p:cNvPr id="56" name="Group 96"/>
                    <p:cNvGrpSpPr/>
                    <p:nvPr/>
                  </p:nvGrpSpPr>
                  <p:grpSpPr>
                    <a:xfrm>
                      <a:off x="6553201" y="1828800"/>
                      <a:ext cx="336420" cy="208714"/>
                      <a:chOff x="6553201" y="1828800"/>
                      <a:chExt cx="336420" cy="208714"/>
                    </a:xfrm>
                    <a:grpFill/>
                  </p:grpSpPr>
                  <p:sp>
                    <p:nvSpPr>
                      <p:cNvPr id="57" name="Isosceles Triangle 56"/>
                      <p:cNvSpPr/>
                      <p:nvPr/>
                    </p:nvSpPr>
                    <p:spPr>
                      <a:xfrm rot="10800000">
                        <a:off x="6553201" y="1828800"/>
                        <a:ext cx="336420" cy="208714"/>
                      </a:xfrm>
                      <a:prstGeom prst="triangle">
                        <a:avLst/>
                      </a:prstGeom>
                      <a:noFill/>
                      <a:ln w="25400" cap="flat" cmpd="sng" algn="ctr">
                        <a:solidFill>
                          <a:srgbClr val="C0504D">
                            <a:lumMod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cxnSp>
                    <p:nvCxnSpPr>
                      <p:cNvPr id="58" name="Straight Connector 57"/>
                      <p:cNvCxnSpPr>
                        <a:stCxn id="57" idx="3"/>
                        <a:endCxn id="54" idx="0"/>
                      </p:cNvCxnSpPr>
                      <p:nvPr/>
                    </p:nvCxnSpPr>
                    <p:spPr>
                      <a:xfrm rot="15413407" flipH="1" flipV="1">
                        <a:off x="6672139" y="1871407"/>
                        <a:ext cx="102942" cy="19459"/>
                      </a:xfrm>
                      <a:prstGeom prst="line">
                        <a:avLst/>
                      </a:prstGeom>
                      <a:grpFill/>
                      <a:ln w="28575" cap="flat" cmpd="sng" algn="ctr">
                        <a:solidFill>
                          <a:srgbClr val="C0504D">
                            <a:lumMod val="50000"/>
                          </a:srgbClr>
                        </a:solidFill>
                        <a:prstDash val="solid"/>
                      </a:ln>
                      <a:effectLst/>
                    </p:spPr>
                  </p:cxnSp>
                </p:grpSp>
              </p:grpSp>
              <p:sp>
                <p:nvSpPr>
                  <p:cNvPr id="54" name="Oval 53"/>
                  <p:cNvSpPr/>
                  <p:nvPr/>
                </p:nvSpPr>
                <p:spPr>
                  <a:xfrm>
                    <a:off x="6664463" y="1933474"/>
                    <a:ext cx="122689" cy="127905"/>
                  </a:xfrm>
                  <a:prstGeom prst="ellipse">
                    <a:avLst/>
                  </a:prstGeom>
                  <a:grpFill/>
                  <a:ln w="25400" cap="flat" cmpd="sng" algn="ctr">
                    <a:solidFill>
                      <a:srgbClr val="C0504D">
                        <a:lumMod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sp>
              <p:nvSpPr>
                <p:cNvPr id="52" name="32-Point Star 51"/>
                <p:cNvSpPr/>
                <p:nvPr/>
              </p:nvSpPr>
              <p:spPr>
                <a:xfrm rot="786593">
                  <a:off x="6775991" y="334302"/>
                  <a:ext cx="287423" cy="237474"/>
                </a:xfrm>
                <a:prstGeom prst="star32">
                  <a:avLst/>
                </a:prstGeom>
                <a:solidFill>
                  <a:sysClr val="windowText" lastClr="000000"/>
                </a:solidFill>
                <a:ln w="25400" cap="flat" cmpd="sng" algn="ctr">
                  <a:solidFill>
                    <a:srgbClr val="C0504D">
                      <a:lumMod val="50000"/>
                    </a:srgbClr>
                  </a:solidFill>
                  <a:prstDash val="solid"/>
                </a:ln>
                <a:effectLst/>
                <a:scene3d>
                  <a:camera prst="orthographicFront">
                    <a:rot lat="0" lon="0" rev="0"/>
                  </a:camera>
                  <a:lightRig rig="chilly" dir="t">
                    <a:rot lat="0" lon="0" rev="1800000"/>
                  </a:lightRig>
                </a:scene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sp>
            <p:nvSpPr>
              <p:cNvPr id="50" name="Flowchart: Sort 49"/>
              <p:cNvSpPr/>
              <p:nvPr/>
            </p:nvSpPr>
            <p:spPr>
              <a:xfrm rot="763044">
                <a:off x="6535620" y="655188"/>
                <a:ext cx="489230" cy="629099"/>
              </a:xfrm>
              <a:prstGeom prst="flowChartSort">
                <a:avLst/>
              </a:prstGeom>
              <a:solidFill>
                <a:sysClr val="windowText" lastClr="000000"/>
              </a:solidFill>
              <a:ln w="25400" cap="flat" cmpd="sng" algn="ctr">
                <a:solidFill>
                  <a:srgbClr val="C0504D">
                    <a:lumMod val="50000"/>
                  </a:srgb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mn-ea"/>
                  <a:cs typeface="+mn-cs"/>
                </a:endParaRPr>
              </a:p>
            </p:txBody>
          </p:sp>
        </p:grpSp>
      </p:grpSp>
      <p:sp>
        <p:nvSpPr>
          <p:cNvPr id="1025" name="Rectangle 1"/>
          <p:cNvSpPr>
            <a:spLocks noChangeArrowheads="1"/>
          </p:cNvSpPr>
          <p:nvPr/>
        </p:nvSpPr>
        <p:spPr bwMode="auto">
          <a:xfrm>
            <a:off x="1066800" y="4911626"/>
            <a:ext cx="11734800" cy="1215717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3600" u="sng" dirty="0" smtClean="0">
                <a:solidFill>
                  <a:schemeClr val="bg1"/>
                </a:solidFill>
                <a:ea typeface="Calibri" pitchFamily="34" charset="0"/>
                <a:cs typeface="Times New Roman" pitchFamily="18" charset="0"/>
              </a:rPr>
              <a:t>Overview</a:t>
            </a:r>
            <a:endParaRPr kumimoji="0" lang="en-US" sz="3600" b="0" i="0" u="sng" strike="noStrike" cap="none" normalizeH="0" baseline="0" dirty="0" smtClean="0">
              <a:ln>
                <a:noFill/>
              </a:ln>
              <a:solidFill>
                <a:schemeClr val="bg1"/>
              </a:solidFill>
              <a:effectLst/>
              <a:ea typeface="Calibri" pitchFamily="34" charset="0"/>
              <a:cs typeface="Times New Roman" pitchFamily="18" charset="0"/>
            </a:endParaRPr>
          </a:p>
          <a:p>
            <a:pPr lvl="0" algn="just" defTabSz="914400" fontAlgn="base">
              <a:spcBef>
                <a:spcPct val="0"/>
              </a:spcBef>
              <a:spcAft>
                <a:spcPct val="0"/>
              </a:spcAft>
            </a:pPr>
            <a:r>
              <a:rPr kumimoji="0" lang="en-US" sz="2800" b="0" i="0" u="none" strike="noStrike" cap="none" normalizeH="0" baseline="0" dirty="0" smtClean="0">
                <a:ln>
                  <a:noFill/>
                </a:ln>
                <a:solidFill>
                  <a:schemeClr val="bg1"/>
                </a:solidFill>
                <a:effectLst/>
                <a:ea typeface="Calibri" pitchFamily="34" charset="0"/>
                <a:cs typeface="Times New Roman" pitchFamily="18" charset="0"/>
              </a:rPr>
              <a:t>	Concern over water quality and human health is rising as anthropogenic</a:t>
            </a:r>
            <a:r>
              <a:rPr kumimoji="0" lang="en-US" sz="2800" b="0" i="0" u="none" strike="noStrike" cap="none" normalizeH="0" dirty="0" smtClean="0">
                <a:ln>
                  <a:noFill/>
                </a:ln>
                <a:solidFill>
                  <a:schemeClr val="bg1"/>
                </a:solidFill>
                <a:effectLst/>
                <a:ea typeface="Calibri" pitchFamily="34" charset="0"/>
                <a:cs typeface="Times New Roman" pitchFamily="18" charset="0"/>
              </a:rPr>
              <a:t> eutrophication and climate </a:t>
            </a:r>
            <a:r>
              <a:rPr lang="en-US" sz="2800" dirty="0" smtClean="0">
                <a:solidFill>
                  <a:schemeClr val="bg1"/>
                </a:solidFill>
                <a:ea typeface="Calibri" pitchFamily="34" charset="0"/>
                <a:cs typeface="Times New Roman" pitchFamily="18" charset="0"/>
              </a:rPr>
              <a:t>change</a:t>
            </a:r>
            <a:r>
              <a:rPr kumimoji="0" lang="en-US" sz="2800" b="0" i="0" u="none" strike="noStrike" cap="none" normalizeH="0" baseline="0" dirty="0" smtClean="0">
                <a:ln>
                  <a:noFill/>
                </a:ln>
                <a:solidFill>
                  <a:schemeClr val="bg1"/>
                </a:solidFill>
                <a:effectLst/>
                <a:ea typeface="Calibri" pitchFamily="34" charset="0"/>
                <a:cs typeface="Times New Roman" pitchFamily="18" charset="0"/>
              </a:rPr>
              <a:t> are increasing the frequency, magnitude,</a:t>
            </a:r>
            <a:r>
              <a:rPr kumimoji="0" lang="en-US" sz="2800" b="0" i="0" u="none" strike="noStrike" cap="none" normalizeH="0" dirty="0" smtClean="0">
                <a:ln>
                  <a:noFill/>
                </a:ln>
                <a:solidFill>
                  <a:schemeClr val="bg1"/>
                </a:solidFill>
                <a:effectLst/>
                <a:ea typeface="Calibri" pitchFamily="34" charset="0"/>
                <a:cs typeface="Times New Roman" pitchFamily="18" charset="0"/>
              </a:rPr>
              <a:t> and intensity of harmful algal blooms</a:t>
            </a:r>
            <a:r>
              <a:rPr kumimoji="0" lang="en-US" sz="2800" b="0" i="0" u="none" strike="noStrike" cap="none" normalizeH="0" baseline="0" dirty="0" smtClean="0">
                <a:ln>
                  <a:noFill/>
                </a:ln>
                <a:solidFill>
                  <a:schemeClr val="bg1"/>
                </a:solidFill>
                <a:effectLst/>
                <a:ea typeface="Calibri" pitchFamily="34" charset="0"/>
                <a:cs typeface="Times New Roman" pitchFamily="18" charset="0"/>
              </a:rPr>
              <a:t>.</a:t>
            </a:r>
            <a:r>
              <a:rPr lang="en-US" sz="2800" dirty="0" smtClean="0">
                <a:solidFill>
                  <a:schemeClr val="bg1"/>
                </a:solidFill>
                <a:ea typeface="Calibri" pitchFamily="34" charset="0"/>
                <a:cs typeface="Times New Roman" pitchFamily="18" charset="0"/>
              </a:rPr>
              <a:t> The </a:t>
            </a:r>
            <a:r>
              <a:rPr lang="en-US" sz="2800" dirty="0" err="1">
                <a:solidFill>
                  <a:schemeClr val="bg1"/>
                </a:solidFill>
                <a:ea typeface="Calibri" pitchFamily="34" charset="0"/>
                <a:cs typeface="Times New Roman" pitchFamily="18" charset="0"/>
              </a:rPr>
              <a:t>cyanotoxin</a:t>
            </a:r>
            <a:r>
              <a:rPr lang="en-US" sz="2800" dirty="0">
                <a:solidFill>
                  <a:schemeClr val="bg1"/>
                </a:solidFill>
                <a:ea typeface="Calibri" pitchFamily="34" charset="0"/>
                <a:cs typeface="Times New Roman" pitchFamily="18" charset="0"/>
              </a:rPr>
              <a:t>, Beta-</a:t>
            </a:r>
            <a:r>
              <a:rPr lang="en-US" sz="2800" dirty="0" err="1">
                <a:solidFill>
                  <a:schemeClr val="bg1"/>
                </a:solidFill>
                <a:ea typeface="Calibri" pitchFamily="34" charset="0"/>
                <a:cs typeface="Times New Roman" pitchFamily="18" charset="0"/>
              </a:rPr>
              <a:t>Methylamino</a:t>
            </a:r>
            <a:r>
              <a:rPr lang="en-US" sz="2800" dirty="0">
                <a:solidFill>
                  <a:schemeClr val="bg1"/>
                </a:solidFill>
                <a:ea typeface="Calibri" pitchFamily="34" charset="0"/>
                <a:cs typeface="Times New Roman" pitchFamily="18" charset="0"/>
              </a:rPr>
              <a:t> L-Alanine (BMAA), has been identified as a </a:t>
            </a:r>
            <a:r>
              <a:rPr lang="en-US" sz="2800" dirty="0" smtClean="0">
                <a:solidFill>
                  <a:schemeClr val="bg1"/>
                </a:solidFill>
                <a:ea typeface="Calibri" pitchFamily="34" charset="0"/>
                <a:cs typeface="Times New Roman" pitchFamily="18" charset="0"/>
              </a:rPr>
              <a:t>risk factor for </a:t>
            </a:r>
            <a:r>
              <a:rPr lang="en-US" sz="2800" dirty="0">
                <a:solidFill>
                  <a:schemeClr val="bg1"/>
                </a:solidFill>
                <a:ea typeface="Calibri" pitchFamily="34" charset="0"/>
                <a:cs typeface="Times New Roman" pitchFamily="18" charset="0"/>
              </a:rPr>
              <a:t>Amyotrophic </a:t>
            </a:r>
            <a:r>
              <a:rPr lang="en-US" sz="2800" dirty="0" smtClean="0">
                <a:solidFill>
                  <a:schemeClr val="bg1"/>
                </a:solidFill>
                <a:ea typeface="Calibri" pitchFamily="34" charset="0"/>
                <a:cs typeface="Times New Roman" pitchFamily="18" charset="0"/>
              </a:rPr>
              <a:t>Lateral Sclerosis </a:t>
            </a:r>
            <a:r>
              <a:rPr lang="en-US" sz="2800" dirty="0">
                <a:solidFill>
                  <a:schemeClr val="bg1"/>
                </a:solidFill>
                <a:ea typeface="Calibri" pitchFamily="34" charset="0"/>
                <a:cs typeface="Times New Roman" pitchFamily="18" charset="0"/>
              </a:rPr>
              <a:t>(ALS). </a:t>
            </a:r>
            <a:r>
              <a:rPr lang="en-US" sz="2800" dirty="0">
                <a:solidFill>
                  <a:schemeClr val="bg1"/>
                </a:solidFill>
              </a:rPr>
              <a:t>ALS is a progressive motor neuron disease with unknown </a:t>
            </a:r>
            <a:r>
              <a:rPr lang="en-US" sz="2800" dirty="0" smtClean="0">
                <a:solidFill>
                  <a:schemeClr val="bg1"/>
                </a:solidFill>
              </a:rPr>
              <a:t>etiology. </a:t>
            </a:r>
            <a:r>
              <a:rPr lang="en-US" sz="2800" dirty="0">
                <a:solidFill>
                  <a:schemeClr val="bg1"/>
                </a:solidFill>
              </a:rPr>
              <a:t>Amyotrophic lateral sclerosis (ALS) is the most common adult onset motor neuron disease.  The pathologic hallmark of ALS is the selective death of motor neurons in the brain and spinal cord that innervate skeletal muscles, producing debilitating symptoms of progressive weakness, muscle wasting and </a:t>
            </a:r>
            <a:r>
              <a:rPr lang="en-US" sz="2800" dirty="0" smtClean="0">
                <a:solidFill>
                  <a:schemeClr val="bg1"/>
                </a:solidFill>
              </a:rPr>
              <a:t>spasticity. A</a:t>
            </a:r>
            <a:r>
              <a:rPr lang="en-US" sz="2800" dirty="0" smtClean="0">
                <a:solidFill>
                  <a:schemeClr val="bg1"/>
                </a:solidFill>
                <a:ea typeface="Calibri" pitchFamily="34" charset="0"/>
                <a:cs typeface="Times New Roman" pitchFamily="18" charset="0"/>
              </a:rPr>
              <a:t> </a:t>
            </a:r>
            <a:r>
              <a:rPr lang="en-US" sz="2800" dirty="0">
                <a:solidFill>
                  <a:schemeClr val="bg1"/>
                </a:solidFill>
                <a:ea typeface="Calibri" pitchFamily="34" charset="0"/>
                <a:cs typeface="Times New Roman" pitchFamily="18" charset="0"/>
              </a:rPr>
              <a:t>lack of water quality information </a:t>
            </a:r>
            <a:r>
              <a:rPr lang="en-US" sz="2800" dirty="0" smtClean="0">
                <a:solidFill>
                  <a:schemeClr val="bg1"/>
                </a:solidFill>
                <a:ea typeface="Calibri" pitchFamily="34" charset="0"/>
                <a:cs typeface="Times New Roman" pitchFamily="18" charset="0"/>
              </a:rPr>
              <a:t>has </a:t>
            </a:r>
            <a:r>
              <a:rPr lang="en-US" sz="2800" dirty="0">
                <a:solidFill>
                  <a:schemeClr val="bg1"/>
                </a:solidFill>
                <a:ea typeface="Calibri" pitchFamily="34" charset="0"/>
                <a:cs typeface="Times New Roman" pitchFamily="18" charset="0"/>
              </a:rPr>
              <a:t>limited our ability to understand linkages among </a:t>
            </a:r>
            <a:r>
              <a:rPr lang="en-US" sz="2800" dirty="0" smtClean="0">
                <a:solidFill>
                  <a:schemeClr val="bg1"/>
                </a:solidFill>
                <a:ea typeface="Calibri" pitchFamily="34" charset="0"/>
                <a:cs typeface="Times New Roman" pitchFamily="18" charset="0"/>
              </a:rPr>
              <a:t>cyanobacteria </a:t>
            </a:r>
            <a:r>
              <a:rPr lang="en-US" sz="2800" dirty="0">
                <a:solidFill>
                  <a:schemeClr val="bg1"/>
                </a:solidFill>
                <a:ea typeface="Calibri" pitchFamily="34" charset="0"/>
                <a:cs typeface="Times New Roman" pitchFamily="18" charset="0"/>
              </a:rPr>
              <a:t>toxicity and human </a:t>
            </a:r>
            <a:r>
              <a:rPr lang="en-US" sz="2800" dirty="0" smtClean="0">
                <a:solidFill>
                  <a:schemeClr val="bg1"/>
                </a:solidFill>
                <a:ea typeface="Calibri" pitchFamily="34" charset="0"/>
                <a:cs typeface="Times New Roman" pitchFamily="18" charset="0"/>
              </a:rPr>
              <a:t>health.</a:t>
            </a:r>
          </a:p>
          <a:p>
            <a:pPr algn="just" defTabSz="914400" fontAlgn="base">
              <a:spcBef>
                <a:spcPct val="0"/>
              </a:spcBef>
              <a:spcAft>
                <a:spcPct val="0"/>
              </a:spcAft>
            </a:pPr>
            <a:r>
              <a:rPr kumimoji="0" lang="en-US" sz="2800" b="0" i="0" u="none" strike="noStrike" cap="none" normalizeH="0" baseline="0" dirty="0" smtClean="0">
                <a:ln>
                  <a:noFill/>
                </a:ln>
                <a:solidFill>
                  <a:schemeClr val="bg1"/>
                </a:solidFill>
                <a:effectLst/>
                <a:ea typeface="Calibri" pitchFamily="34" charset="0"/>
                <a:cs typeface="Times New Roman" pitchFamily="18" charset="0"/>
              </a:rPr>
              <a:t>	The goal of this project is the </a:t>
            </a:r>
            <a:r>
              <a:rPr lang="en-US" sz="2800" b="1" dirty="0" smtClean="0">
                <a:solidFill>
                  <a:schemeClr val="bg1"/>
                </a:solidFill>
              </a:rPr>
              <a:t>development </a:t>
            </a:r>
            <a:r>
              <a:rPr lang="en-US" sz="2800" b="1" dirty="0">
                <a:solidFill>
                  <a:schemeClr val="bg1"/>
                </a:solidFill>
              </a:rPr>
              <a:t>of operational water quality and cyanobacteria risk maps that utilize </a:t>
            </a:r>
            <a:r>
              <a:rPr lang="en-US" sz="2800" b="1" dirty="0" err="1">
                <a:solidFill>
                  <a:schemeClr val="bg1"/>
                </a:solidFill>
              </a:rPr>
              <a:t>multiscale</a:t>
            </a:r>
            <a:r>
              <a:rPr lang="en-US" sz="2800" b="1" dirty="0">
                <a:solidFill>
                  <a:schemeClr val="bg1"/>
                </a:solidFill>
              </a:rPr>
              <a:t> satellite remote sensing platforms to drive an eco-epidemiological model for evaluating linkages between water quality and Amyotrophic Lateral Sclerosis</a:t>
            </a:r>
            <a:r>
              <a:rPr lang="en-US" sz="2800" dirty="0" smtClean="0">
                <a:solidFill>
                  <a:schemeClr val="bg1"/>
                </a:solidFill>
              </a:rPr>
              <a:t>.</a:t>
            </a:r>
          </a:p>
          <a:p>
            <a:pPr algn="just" defTabSz="914400" fontAlgn="base">
              <a:spcBef>
                <a:spcPct val="0"/>
              </a:spcBef>
              <a:spcAft>
                <a:spcPct val="0"/>
              </a:spcAft>
            </a:pPr>
            <a:endParaRPr lang="en-US" sz="2800" dirty="0">
              <a:solidFill>
                <a:schemeClr val="bg1"/>
              </a:solidFill>
            </a:endParaRPr>
          </a:p>
          <a:p>
            <a:pPr algn="just" defTabSz="914400" fontAlgn="base">
              <a:spcBef>
                <a:spcPct val="0"/>
              </a:spcBef>
              <a:spcAft>
                <a:spcPct val="0"/>
              </a:spcAft>
            </a:pPr>
            <a:endParaRPr lang="en-US" sz="2800" dirty="0" smtClean="0">
              <a:solidFill>
                <a:schemeClr val="bg1"/>
              </a:solidFill>
            </a:endParaRPr>
          </a:p>
          <a:p>
            <a:pPr algn="just" defTabSz="914400" fontAlgn="base">
              <a:spcBef>
                <a:spcPct val="0"/>
              </a:spcBef>
              <a:spcAft>
                <a:spcPct val="0"/>
              </a:spcAft>
            </a:pPr>
            <a:endParaRPr lang="en-US" sz="2800" dirty="0">
              <a:solidFill>
                <a:schemeClr val="bg1"/>
              </a:solidFill>
            </a:endParaRPr>
          </a:p>
          <a:p>
            <a:pPr algn="just" defTabSz="914400" fontAlgn="base">
              <a:spcBef>
                <a:spcPct val="0"/>
              </a:spcBef>
              <a:spcAft>
                <a:spcPct val="0"/>
              </a:spcAft>
            </a:pPr>
            <a:endParaRPr lang="en-US" sz="2800" dirty="0" smtClean="0">
              <a:solidFill>
                <a:schemeClr val="bg1"/>
              </a:solidFill>
            </a:endParaRPr>
          </a:p>
          <a:p>
            <a:pPr algn="just" defTabSz="914400" fontAlgn="base">
              <a:spcBef>
                <a:spcPct val="0"/>
              </a:spcBef>
              <a:spcAft>
                <a:spcPct val="0"/>
              </a:spcAft>
            </a:pPr>
            <a:endParaRPr lang="en-US" sz="2800" dirty="0">
              <a:solidFill>
                <a:schemeClr val="bg1"/>
              </a:solidFill>
            </a:endParaRPr>
          </a:p>
          <a:p>
            <a:pPr algn="just" defTabSz="914400" fontAlgn="base">
              <a:spcBef>
                <a:spcPct val="0"/>
              </a:spcBef>
              <a:spcAft>
                <a:spcPct val="0"/>
              </a:spcAft>
            </a:pPr>
            <a:endParaRPr lang="en-US" sz="2800" dirty="0" smtClean="0">
              <a:solidFill>
                <a:schemeClr val="bg1"/>
              </a:solidFill>
            </a:endParaRPr>
          </a:p>
          <a:p>
            <a:pPr algn="just" defTabSz="914400" fontAlgn="base">
              <a:spcBef>
                <a:spcPct val="0"/>
              </a:spcBef>
              <a:spcAft>
                <a:spcPct val="0"/>
              </a:spcAft>
            </a:pPr>
            <a:endParaRPr lang="en-US" sz="2800" dirty="0">
              <a:solidFill>
                <a:schemeClr val="bg1"/>
              </a:solidFill>
            </a:endParaRPr>
          </a:p>
          <a:p>
            <a:pPr algn="just" defTabSz="914400" fontAlgn="base">
              <a:spcBef>
                <a:spcPct val="0"/>
              </a:spcBef>
              <a:spcAft>
                <a:spcPct val="0"/>
              </a:spcAft>
            </a:pPr>
            <a:endParaRPr lang="en-US" sz="2800" dirty="0" smtClean="0">
              <a:solidFill>
                <a:schemeClr val="bg1"/>
              </a:solidFill>
            </a:endParaRPr>
          </a:p>
          <a:p>
            <a:pPr algn="just" defTabSz="914400" fontAlgn="base">
              <a:spcBef>
                <a:spcPct val="0"/>
              </a:spcBef>
              <a:spcAft>
                <a:spcPct val="0"/>
              </a:spcAft>
            </a:pPr>
            <a:endParaRPr lang="en-US" sz="2800" dirty="0" smtClean="0">
              <a:solidFill>
                <a:schemeClr val="bg1"/>
              </a:solidFill>
            </a:endParaRPr>
          </a:p>
          <a:p>
            <a:pPr algn="just" defTabSz="914400" fontAlgn="base">
              <a:spcBef>
                <a:spcPct val="0"/>
              </a:spcBef>
              <a:spcAft>
                <a:spcPct val="0"/>
              </a:spcAft>
            </a:pPr>
            <a:endParaRPr lang="en-US" sz="2800" dirty="0">
              <a:solidFill>
                <a:schemeClr val="bg1"/>
              </a:solidFill>
            </a:endParaRPr>
          </a:p>
          <a:p>
            <a:pPr algn="just" defTabSz="914400" fontAlgn="base">
              <a:spcBef>
                <a:spcPct val="0"/>
              </a:spcBef>
              <a:spcAft>
                <a:spcPct val="0"/>
              </a:spcAft>
            </a:pPr>
            <a:endParaRPr lang="en-US" sz="2400" dirty="0" smtClean="0">
              <a:solidFill>
                <a:schemeClr val="bg1"/>
              </a:solidFill>
            </a:endParaRPr>
          </a:p>
          <a:p>
            <a:pPr algn="just" defTabSz="914400" fontAlgn="base">
              <a:spcBef>
                <a:spcPct val="0"/>
              </a:spcBef>
              <a:spcAft>
                <a:spcPct val="0"/>
              </a:spcAft>
            </a:pPr>
            <a:r>
              <a:rPr lang="en-US" sz="2400" dirty="0" smtClean="0">
                <a:solidFill>
                  <a:schemeClr val="bg1"/>
                </a:solidFill>
              </a:rPr>
              <a:t>Figure: NASA EOS Terra MODIS image. Lake Erie western basin, </a:t>
            </a:r>
            <a:r>
              <a:rPr lang="en-US" sz="2400" dirty="0" err="1" smtClean="0">
                <a:solidFill>
                  <a:schemeClr val="bg1"/>
                </a:solidFill>
              </a:rPr>
              <a:t>Microcystis</a:t>
            </a:r>
            <a:r>
              <a:rPr lang="en-US" sz="2400" dirty="0" smtClean="0">
                <a:solidFill>
                  <a:schemeClr val="bg1"/>
                </a:solidFill>
              </a:rPr>
              <a:t> </a:t>
            </a:r>
            <a:r>
              <a:rPr lang="en-US" sz="2400" dirty="0" err="1" smtClean="0">
                <a:solidFill>
                  <a:schemeClr val="bg1"/>
                </a:solidFill>
              </a:rPr>
              <a:t>aeruginosa</a:t>
            </a:r>
            <a:r>
              <a:rPr lang="en-US" sz="2400" dirty="0" smtClean="0">
                <a:solidFill>
                  <a:schemeClr val="bg1"/>
                </a:solidFill>
              </a:rPr>
              <a:t> bloom</a:t>
            </a:r>
            <a:endParaRPr lang="en-US" sz="2400" dirty="0">
              <a:solidFill>
                <a:schemeClr val="bg1"/>
              </a:solidFill>
            </a:endParaRPr>
          </a:p>
        </p:txBody>
      </p:sp>
      <p:sp>
        <p:nvSpPr>
          <p:cNvPr id="164" name="Rectangle 163"/>
          <p:cNvSpPr/>
          <p:nvPr/>
        </p:nvSpPr>
        <p:spPr>
          <a:xfrm>
            <a:off x="15087600" y="5257800"/>
            <a:ext cx="11734800" cy="24191238"/>
          </a:xfrm>
          <a:prstGeom prst="rect">
            <a:avLst/>
          </a:prstGeom>
        </p:spPr>
        <p:txBody>
          <a:bodyPr wrap="square">
            <a:spAutoFit/>
          </a:bodyPr>
          <a:lstStyle/>
          <a:p>
            <a:pPr algn="ctr"/>
            <a:r>
              <a:rPr lang="en-US" sz="3600" u="sng" dirty="0" smtClean="0">
                <a:solidFill>
                  <a:schemeClr val="bg1"/>
                </a:solidFill>
              </a:rPr>
              <a:t>Approach &amp; Results</a:t>
            </a:r>
          </a:p>
          <a:p>
            <a:pPr marL="571500" indent="-571500">
              <a:buFont typeface="Wingdings" pitchFamily="2" charset="2"/>
              <a:buChar char="q"/>
            </a:pPr>
            <a:r>
              <a:rPr lang="en-US" sz="2800" dirty="0" smtClean="0">
                <a:solidFill>
                  <a:schemeClr val="bg1"/>
                </a:solidFill>
              </a:rPr>
              <a:t>Operationalize Landsat </a:t>
            </a:r>
            <a:r>
              <a:rPr lang="en-US" sz="2800" dirty="0">
                <a:solidFill>
                  <a:schemeClr val="bg1"/>
                </a:solidFill>
              </a:rPr>
              <a:t>maps of lakes &gt;8 hectares </a:t>
            </a:r>
            <a:r>
              <a:rPr lang="en-US" sz="2800" dirty="0" smtClean="0">
                <a:solidFill>
                  <a:schemeClr val="bg1"/>
                </a:solidFill>
              </a:rPr>
              <a:t>for </a:t>
            </a:r>
            <a:r>
              <a:rPr lang="en-US" sz="2800" dirty="0">
                <a:solidFill>
                  <a:schemeClr val="bg1"/>
                </a:solidFill>
              </a:rPr>
              <a:t>for wall-to-wall mapping of </a:t>
            </a:r>
            <a:r>
              <a:rPr lang="en-US" sz="2800" dirty="0" err="1">
                <a:solidFill>
                  <a:schemeClr val="bg1"/>
                </a:solidFill>
              </a:rPr>
              <a:t>Chl</a:t>
            </a:r>
            <a:r>
              <a:rPr lang="en-US" sz="2800" dirty="0">
                <a:solidFill>
                  <a:schemeClr val="bg1"/>
                </a:solidFill>
              </a:rPr>
              <a:t>-a, TN, and </a:t>
            </a:r>
            <a:r>
              <a:rPr lang="en-US" sz="2800" dirty="0" smtClean="0">
                <a:solidFill>
                  <a:schemeClr val="bg1"/>
                </a:solidFill>
              </a:rPr>
              <a:t>SD</a:t>
            </a:r>
          </a:p>
          <a:p>
            <a:pPr marL="571500" indent="-571500">
              <a:buFont typeface="Wingdings" pitchFamily="2" charset="2"/>
              <a:buChar char="q"/>
            </a:pPr>
            <a:r>
              <a:rPr lang="en-US" sz="2800" dirty="0" smtClean="0">
                <a:solidFill>
                  <a:schemeClr val="bg1"/>
                </a:solidFill>
              </a:rPr>
              <a:t>Band ratio regression using MODTRAN corrected water leaving radiances</a:t>
            </a:r>
          </a:p>
          <a:p>
            <a:pPr marL="571500" indent="-571500">
              <a:buFont typeface="Wingdings" pitchFamily="2" charset="2"/>
              <a:buChar char="q"/>
            </a:pPr>
            <a:r>
              <a:rPr lang="en-US" sz="2800" dirty="0">
                <a:solidFill>
                  <a:schemeClr val="bg1"/>
                </a:solidFill>
              </a:rPr>
              <a:t>Operationalize cyanobacteria metrics for </a:t>
            </a:r>
            <a:r>
              <a:rPr lang="en-US" sz="2800" dirty="0" smtClean="0">
                <a:solidFill>
                  <a:schemeClr val="bg1"/>
                </a:solidFill>
              </a:rPr>
              <a:t>lakes </a:t>
            </a:r>
            <a:r>
              <a:rPr lang="en-US" sz="2800" dirty="0">
                <a:solidFill>
                  <a:schemeClr val="bg1"/>
                </a:solidFill>
              </a:rPr>
              <a:t>&gt;100 hectares with MERIS </a:t>
            </a:r>
            <a:r>
              <a:rPr lang="en-US" sz="2800" dirty="0" smtClean="0">
                <a:solidFill>
                  <a:schemeClr val="bg1"/>
                </a:solidFill>
              </a:rPr>
              <a:t>using spectra derivative shape filters</a:t>
            </a:r>
          </a:p>
          <a:p>
            <a:pPr marL="571500" indent="-571500">
              <a:buFont typeface="Wingdings" pitchFamily="2" charset="2"/>
              <a:buChar char="q"/>
            </a:pPr>
            <a:endParaRPr lang="en-US" sz="2800" dirty="0">
              <a:solidFill>
                <a:schemeClr val="bg1"/>
              </a:solidFill>
            </a:endParaRPr>
          </a:p>
          <a:p>
            <a:pPr marL="571500" indent="-571500">
              <a:buFont typeface="Wingdings" pitchFamily="2" charset="2"/>
              <a:buChar char="q"/>
            </a:pPr>
            <a:endParaRPr lang="en-US" sz="2800" dirty="0" smtClean="0">
              <a:solidFill>
                <a:schemeClr val="bg1"/>
              </a:solidFill>
            </a:endParaRPr>
          </a:p>
          <a:p>
            <a:pPr marL="571500" indent="-571500">
              <a:buFont typeface="Wingdings" pitchFamily="2" charset="2"/>
              <a:buChar char="q"/>
            </a:pPr>
            <a:endParaRPr lang="en-US" sz="2800" dirty="0">
              <a:solidFill>
                <a:schemeClr val="bg1"/>
              </a:solidFill>
            </a:endParaRPr>
          </a:p>
          <a:p>
            <a:pPr marL="571500" indent="-571500">
              <a:buFont typeface="Wingdings" pitchFamily="2" charset="2"/>
              <a:buChar char="q"/>
            </a:pPr>
            <a:endParaRPr lang="en-US" sz="2800" dirty="0" smtClean="0">
              <a:solidFill>
                <a:schemeClr val="bg1"/>
              </a:solidFill>
            </a:endParaRPr>
          </a:p>
          <a:p>
            <a:pPr marL="571500" indent="-571500">
              <a:buFont typeface="Wingdings" pitchFamily="2" charset="2"/>
              <a:buChar char="q"/>
            </a:pPr>
            <a:endParaRPr lang="en-US" sz="2800" dirty="0">
              <a:solidFill>
                <a:schemeClr val="bg1"/>
              </a:solidFill>
            </a:endParaRPr>
          </a:p>
          <a:p>
            <a:pPr marL="571500" indent="-571500">
              <a:buFont typeface="Wingdings" pitchFamily="2" charset="2"/>
              <a:buChar char="q"/>
            </a:pPr>
            <a:endParaRPr lang="en-US" sz="2800" dirty="0" smtClean="0">
              <a:solidFill>
                <a:schemeClr val="bg1"/>
              </a:solidFill>
            </a:endParaRPr>
          </a:p>
          <a:p>
            <a:pPr marL="571500" indent="-571500">
              <a:buFont typeface="Wingdings" pitchFamily="2" charset="2"/>
              <a:buChar char="q"/>
            </a:pPr>
            <a:endParaRPr lang="en-US" sz="2800" dirty="0">
              <a:solidFill>
                <a:schemeClr val="bg1"/>
              </a:solidFill>
            </a:endParaRPr>
          </a:p>
          <a:p>
            <a:pPr marL="571500" indent="-571500">
              <a:buFont typeface="Wingdings" pitchFamily="2" charset="2"/>
              <a:buChar char="q"/>
            </a:pPr>
            <a:endParaRPr lang="en-US" sz="2800" dirty="0" smtClean="0">
              <a:solidFill>
                <a:schemeClr val="bg1"/>
              </a:solidFill>
            </a:endParaRPr>
          </a:p>
          <a:p>
            <a:pPr marL="571500" indent="-571500">
              <a:buFont typeface="Wingdings" pitchFamily="2" charset="2"/>
              <a:buChar char="q"/>
            </a:pPr>
            <a:endParaRPr lang="en-US" sz="2800" dirty="0">
              <a:solidFill>
                <a:schemeClr val="bg1"/>
              </a:solidFill>
            </a:endParaRPr>
          </a:p>
          <a:p>
            <a:pPr marL="571500" indent="-571500">
              <a:buFont typeface="Wingdings" pitchFamily="2" charset="2"/>
              <a:buChar char="q"/>
            </a:pPr>
            <a:endParaRPr lang="en-US" sz="2800" dirty="0" smtClean="0">
              <a:solidFill>
                <a:schemeClr val="bg1"/>
              </a:solidFill>
            </a:endParaRPr>
          </a:p>
          <a:p>
            <a:pPr marL="571500" indent="-571500">
              <a:buFont typeface="Wingdings" pitchFamily="2" charset="2"/>
              <a:buChar char="q"/>
            </a:pPr>
            <a:endParaRPr lang="en-US" sz="2800" dirty="0">
              <a:solidFill>
                <a:schemeClr val="bg1"/>
              </a:solidFill>
            </a:endParaRPr>
          </a:p>
          <a:p>
            <a:pPr algn="ctr"/>
            <a:r>
              <a:rPr lang="en-US" sz="2800" dirty="0" smtClean="0">
                <a:solidFill>
                  <a:schemeClr val="bg1"/>
                </a:solidFill>
              </a:rPr>
              <a:t>Figure</a:t>
            </a:r>
            <a:r>
              <a:rPr lang="en-US" sz="2800" dirty="0">
                <a:solidFill>
                  <a:schemeClr val="bg1"/>
                </a:solidFill>
              </a:rPr>
              <a:t>: </a:t>
            </a:r>
            <a:r>
              <a:rPr lang="en-US" sz="2800" dirty="0" smtClean="0">
                <a:solidFill>
                  <a:schemeClr val="bg1"/>
                </a:solidFill>
              </a:rPr>
              <a:t>Example chlorophyll-a </a:t>
            </a:r>
            <a:r>
              <a:rPr lang="en-US" sz="2800" dirty="0">
                <a:solidFill>
                  <a:schemeClr val="bg1"/>
                </a:solidFill>
              </a:rPr>
              <a:t>n-fold validation (left) used to help determine optimal </a:t>
            </a:r>
            <a:r>
              <a:rPr lang="en-US" sz="2800" dirty="0" smtClean="0">
                <a:solidFill>
                  <a:schemeClr val="bg1"/>
                </a:solidFill>
              </a:rPr>
              <a:t>algorithm. </a:t>
            </a:r>
            <a:r>
              <a:rPr lang="en-US" sz="2800" dirty="0">
                <a:solidFill>
                  <a:schemeClr val="bg1"/>
                </a:solidFill>
              </a:rPr>
              <a:t>Scatterplot </a:t>
            </a:r>
            <a:r>
              <a:rPr lang="en-US" sz="2800" dirty="0" smtClean="0">
                <a:solidFill>
                  <a:schemeClr val="bg1"/>
                </a:solidFill>
              </a:rPr>
              <a:t>(center) </a:t>
            </a:r>
            <a:r>
              <a:rPr lang="en-US" sz="2800" dirty="0">
                <a:solidFill>
                  <a:schemeClr val="bg1"/>
                </a:solidFill>
              </a:rPr>
              <a:t>between out of sample predictions and observations for chlorophyll-a concentrations were relatively strong (rho:0.80, p-vale&lt;0.000) indicating a rigorous and scalable </a:t>
            </a:r>
            <a:r>
              <a:rPr lang="en-US" sz="2800" dirty="0" smtClean="0">
                <a:solidFill>
                  <a:schemeClr val="bg1"/>
                </a:solidFill>
              </a:rPr>
              <a:t>index. Example map product (right) using Landsat for one time slice across northern New England. </a:t>
            </a:r>
            <a:endParaRPr lang="en-US" sz="2800" dirty="0">
              <a:solidFill>
                <a:schemeClr val="bg1"/>
              </a:solidFill>
            </a:endParaRPr>
          </a:p>
          <a:p>
            <a:pPr algn="ctr"/>
            <a:endParaRPr lang="en-US" sz="2800" u="sng" dirty="0" smtClean="0">
              <a:solidFill>
                <a:schemeClr val="bg1"/>
              </a:solidFill>
            </a:endParaRPr>
          </a:p>
          <a:p>
            <a:pPr marL="457200" indent="-457200">
              <a:buFont typeface="Wingdings" pitchFamily="2" charset="2"/>
              <a:buChar char="q"/>
            </a:pPr>
            <a:r>
              <a:rPr lang="en-US" sz="2800" dirty="0" smtClean="0">
                <a:solidFill>
                  <a:schemeClr val="bg1"/>
                </a:solidFill>
              </a:rPr>
              <a:t>Clustering </a:t>
            </a:r>
            <a:r>
              <a:rPr lang="en-US" sz="2800" dirty="0">
                <a:solidFill>
                  <a:schemeClr val="bg1"/>
                </a:solidFill>
              </a:rPr>
              <a:t>routines for examining ALS hot spots </a:t>
            </a:r>
            <a:r>
              <a:rPr lang="en-US" sz="2800" dirty="0" smtClean="0">
                <a:solidFill>
                  <a:schemeClr val="bg1"/>
                </a:solidFill>
              </a:rPr>
              <a:t>across northern NE</a:t>
            </a:r>
            <a:endParaRPr lang="en-US" sz="2800" dirty="0" smtClean="0">
              <a:solidFill>
                <a:schemeClr val="bg1"/>
              </a:solidFill>
            </a:endParaRPr>
          </a:p>
          <a:p>
            <a:pPr marL="457200" indent="-457200">
              <a:buFont typeface="Wingdings" pitchFamily="2" charset="2"/>
              <a:buChar char="q"/>
            </a:pPr>
            <a:endParaRPr lang="en-US" sz="2800" dirty="0">
              <a:solidFill>
                <a:schemeClr val="bg1"/>
              </a:solidFill>
            </a:endParaRPr>
          </a:p>
          <a:p>
            <a:pPr marL="457200" indent="-457200">
              <a:buFont typeface="Wingdings" pitchFamily="2" charset="2"/>
              <a:buChar char="q"/>
            </a:pPr>
            <a:endParaRPr lang="en-US" sz="2800" dirty="0" smtClean="0">
              <a:solidFill>
                <a:schemeClr val="bg1"/>
              </a:solidFill>
            </a:endParaRPr>
          </a:p>
          <a:p>
            <a:pPr marL="457200" indent="-457200">
              <a:buFont typeface="Wingdings" pitchFamily="2" charset="2"/>
              <a:buChar char="q"/>
            </a:pPr>
            <a:endParaRPr lang="en-US" sz="2800" dirty="0">
              <a:solidFill>
                <a:schemeClr val="bg1"/>
              </a:solidFill>
            </a:endParaRPr>
          </a:p>
          <a:p>
            <a:pPr marL="457200" indent="-457200">
              <a:buFont typeface="Wingdings" pitchFamily="2" charset="2"/>
              <a:buChar char="q"/>
            </a:pPr>
            <a:endParaRPr lang="en-US" sz="2800" dirty="0" smtClean="0">
              <a:solidFill>
                <a:schemeClr val="bg1"/>
              </a:solidFill>
            </a:endParaRPr>
          </a:p>
          <a:p>
            <a:pPr marL="457200" indent="-457200">
              <a:buFont typeface="Wingdings" pitchFamily="2" charset="2"/>
              <a:buChar char="q"/>
            </a:pPr>
            <a:endParaRPr lang="en-US" sz="2800" dirty="0">
              <a:solidFill>
                <a:schemeClr val="bg1"/>
              </a:solidFill>
            </a:endParaRPr>
          </a:p>
          <a:p>
            <a:pPr marL="457200" indent="-457200">
              <a:buFont typeface="Wingdings" pitchFamily="2" charset="2"/>
              <a:buChar char="q"/>
            </a:pPr>
            <a:endParaRPr lang="en-US" sz="2800" dirty="0" smtClean="0">
              <a:solidFill>
                <a:schemeClr val="bg1"/>
              </a:solidFill>
            </a:endParaRPr>
          </a:p>
          <a:p>
            <a:pPr marL="457200" indent="-457200">
              <a:buFont typeface="Wingdings" pitchFamily="2" charset="2"/>
              <a:buChar char="q"/>
            </a:pPr>
            <a:endParaRPr lang="en-US" sz="2800" dirty="0">
              <a:solidFill>
                <a:schemeClr val="bg1"/>
              </a:solidFill>
            </a:endParaRPr>
          </a:p>
          <a:p>
            <a:pPr marL="457200" indent="-457200">
              <a:buFont typeface="Wingdings" pitchFamily="2" charset="2"/>
              <a:buChar char="q"/>
            </a:pPr>
            <a:endParaRPr lang="en-US" sz="2800" dirty="0" smtClean="0">
              <a:solidFill>
                <a:schemeClr val="bg1"/>
              </a:solidFill>
            </a:endParaRPr>
          </a:p>
          <a:p>
            <a:pPr marL="457200" indent="-457200">
              <a:buFont typeface="Wingdings" pitchFamily="2" charset="2"/>
              <a:buChar char="q"/>
            </a:pPr>
            <a:endParaRPr lang="en-US" sz="2800" dirty="0">
              <a:solidFill>
                <a:schemeClr val="bg1"/>
              </a:solidFill>
            </a:endParaRPr>
          </a:p>
          <a:p>
            <a:pPr marL="457200" indent="-457200">
              <a:buFont typeface="Wingdings" pitchFamily="2" charset="2"/>
              <a:buChar char="q"/>
            </a:pPr>
            <a:endParaRPr lang="en-US" sz="2800" dirty="0" smtClean="0">
              <a:solidFill>
                <a:schemeClr val="bg1"/>
              </a:solidFill>
            </a:endParaRPr>
          </a:p>
          <a:p>
            <a:endParaRPr lang="en-US" sz="2800" dirty="0" smtClean="0">
              <a:solidFill>
                <a:schemeClr val="bg1"/>
              </a:solidFill>
            </a:endParaRPr>
          </a:p>
          <a:p>
            <a:pPr algn="ctr"/>
            <a:r>
              <a:rPr lang="en-US" sz="2800" dirty="0" smtClean="0">
                <a:solidFill>
                  <a:schemeClr val="bg1"/>
                </a:solidFill>
              </a:rPr>
              <a:t>Figure: Local </a:t>
            </a:r>
            <a:r>
              <a:rPr lang="en-US" sz="2800" dirty="0">
                <a:solidFill>
                  <a:schemeClr val="bg1"/>
                </a:solidFill>
              </a:rPr>
              <a:t>Indicator of Spatial Autocorrelation Map with a tract-level aggregation of ALS cases represented as normalized excess case counts. Map of the levels of statistical significance where </a:t>
            </a:r>
            <a:r>
              <a:rPr lang="en-US" sz="2800" dirty="0" smtClean="0">
                <a:solidFill>
                  <a:schemeClr val="bg1"/>
                </a:solidFill>
              </a:rPr>
              <a:t>clusters </a:t>
            </a:r>
            <a:r>
              <a:rPr lang="en-US" sz="2800" dirty="0">
                <a:solidFill>
                  <a:schemeClr val="bg1"/>
                </a:solidFill>
              </a:rPr>
              <a:t>are </a:t>
            </a:r>
            <a:r>
              <a:rPr lang="en-US" sz="2800" dirty="0" smtClean="0">
                <a:solidFill>
                  <a:schemeClr val="bg1"/>
                </a:solidFill>
              </a:rPr>
              <a:t>present.</a:t>
            </a:r>
          </a:p>
          <a:p>
            <a:endParaRPr lang="en-US" sz="1400" dirty="0" smtClean="0">
              <a:solidFill>
                <a:schemeClr val="bg1"/>
              </a:solidFill>
            </a:endParaRPr>
          </a:p>
          <a:p>
            <a:pPr marL="457200" indent="-457200">
              <a:buFont typeface="Wingdings" pitchFamily="2" charset="2"/>
              <a:buChar char="q"/>
            </a:pPr>
            <a:r>
              <a:rPr lang="en-US" sz="2800" dirty="0" smtClean="0">
                <a:solidFill>
                  <a:schemeClr val="bg1"/>
                </a:solidFill>
              </a:rPr>
              <a:t>Spatial multi-logistic </a:t>
            </a:r>
            <a:r>
              <a:rPr lang="en-US" sz="2800" dirty="0">
                <a:solidFill>
                  <a:schemeClr val="bg1"/>
                </a:solidFill>
              </a:rPr>
              <a:t>regression, Receiver </a:t>
            </a:r>
            <a:r>
              <a:rPr lang="en-US" sz="2800" dirty="0" smtClean="0">
                <a:solidFill>
                  <a:schemeClr val="bg1"/>
                </a:solidFill>
              </a:rPr>
              <a:t>Operating Characteristic , Area Under </a:t>
            </a:r>
            <a:r>
              <a:rPr lang="en-US" sz="2800" dirty="0">
                <a:solidFill>
                  <a:schemeClr val="bg1"/>
                </a:solidFill>
              </a:rPr>
              <a:t>the </a:t>
            </a:r>
            <a:r>
              <a:rPr lang="en-US" sz="2800" dirty="0" smtClean="0">
                <a:solidFill>
                  <a:schemeClr val="bg1"/>
                </a:solidFill>
              </a:rPr>
              <a:t>Curve </a:t>
            </a:r>
            <a:r>
              <a:rPr lang="en-US" sz="2800" dirty="0" smtClean="0">
                <a:solidFill>
                  <a:schemeClr val="bg1"/>
                </a:solidFill>
              </a:rPr>
              <a:t>used to generate eco-epidemiological </a:t>
            </a:r>
            <a:r>
              <a:rPr lang="en-US" sz="2800" dirty="0" smtClean="0">
                <a:solidFill>
                  <a:schemeClr val="bg1"/>
                </a:solidFill>
              </a:rPr>
              <a:t>modeling framework</a:t>
            </a:r>
          </a:p>
          <a:p>
            <a:pPr marL="457200" indent="-457200">
              <a:buFont typeface="Wingdings" pitchFamily="2" charset="2"/>
              <a:buChar char="q"/>
            </a:pPr>
            <a:endParaRPr lang="en-US" sz="2800" dirty="0">
              <a:solidFill>
                <a:schemeClr val="bg1"/>
              </a:solidFill>
            </a:endParaRPr>
          </a:p>
          <a:p>
            <a:pPr marL="457200" indent="-457200">
              <a:buFont typeface="Wingdings" pitchFamily="2" charset="2"/>
              <a:buChar char="q"/>
            </a:pPr>
            <a:endParaRPr lang="en-US" sz="2800" dirty="0" smtClean="0">
              <a:solidFill>
                <a:schemeClr val="bg1"/>
              </a:solidFill>
            </a:endParaRPr>
          </a:p>
          <a:p>
            <a:pPr marL="457200" indent="-457200">
              <a:buFont typeface="Wingdings" pitchFamily="2" charset="2"/>
              <a:buChar char="q"/>
            </a:pPr>
            <a:endParaRPr lang="en-US" sz="2800" dirty="0">
              <a:solidFill>
                <a:schemeClr val="bg1"/>
              </a:solidFill>
            </a:endParaRPr>
          </a:p>
          <a:p>
            <a:pPr marL="457200" indent="-457200">
              <a:buFont typeface="Wingdings" pitchFamily="2" charset="2"/>
              <a:buChar char="q"/>
            </a:pPr>
            <a:endParaRPr lang="en-US" sz="2800" dirty="0" smtClean="0">
              <a:solidFill>
                <a:schemeClr val="bg1"/>
              </a:solidFill>
            </a:endParaRPr>
          </a:p>
          <a:p>
            <a:pPr marL="457200" indent="-457200">
              <a:buFont typeface="Wingdings" pitchFamily="2" charset="2"/>
              <a:buChar char="q"/>
            </a:pPr>
            <a:endParaRPr lang="en-US" sz="2800" dirty="0">
              <a:solidFill>
                <a:schemeClr val="bg1"/>
              </a:solidFill>
            </a:endParaRPr>
          </a:p>
          <a:p>
            <a:pPr marL="457200" indent="-457200">
              <a:buFont typeface="Wingdings" pitchFamily="2" charset="2"/>
              <a:buChar char="q"/>
            </a:pPr>
            <a:endParaRPr lang="en-US" sz="2800" dirty="0" smtClean="0">
              <a:solidFill>
                <a:schemeClr val="bg1"/>
              </a:solidFill>
            </a:endParaRPr>
          </a:p>
          <a:p>
            <a:pPr marL="457200" indent="-457200">
              <a:buFont typeface="Wingdings" pitchFamily="2" charset="2"/>
              <a:buChar char="q"/>
            </a:pPr>
            <a:endParaRPr lang="en-US" sz="2800" dirty="0">
              <a:solidFill>
                <a:schemeClr val="bg1"/>
              </a:solidFill>
            </a:endParaRPr>
          </a:p>
          <a:p>
            <a:pPr marL="457200" indent="-457200">
              <a:buFont typeface="Wingdings" pitchFamily="2" charset="2"/>
              <a:buChar char="q"/>
            </a:pPr>
            <a:endParaRPr lang="en-US" sz="2800" dirty="0" smtClean="0">
              <a:solidFill>
                <a:schemeClr val="bg1"/>
              </a:solidFill>
            </a:endParaRPr>
          </a:p>
          <a:p>
            <a:pPr marL="457200" indent="-457200">
              <a:buFont typeface="Wingdings" pitchFamily="2" charset="2"/>
              <a:buChar char="q"/>
            </a:pPr>
            <a:endParaRPr lang="en-US" sz="2800" dirty="0">
              <a:solidFill>
                <a:schemeClr val="bg1"/>
              </a:solidFill>
            </a:endParaRPr>
          </a:p>
          <a:p>
            <a:pPr marL="457200" indent="-457200">
              <a:buFont typeface="Wingdings" pitchFamily="2" charset="2"/>
              <a:buChar char="q"/>
            </a:pPr>
            <a:endParaRPr lang="en-US" sz="2800" dirty="0" smtClean="0">
              <a:solidFill>
                <a:schemeClr val="bg1"/>
              </a:solidFill>
            </a:endParaRPr>
          </a:p>
          <a:p>
            <a:pPr marL="457200" indent="-457200">
              <a:buFont typeface="Wingdings" pitchFamily="2" charset="2"/>
              <a:buChar char="q"/>
            </a:pPr>
            <a:endParaRPr lang="en-US" sz="2800" dirty="0">
              <a:solidFill>
                <a:schemeClr val="bg1"/>
              </a:solidFill>
            </a:endParaRPr>
          </a:p>
          <a:p>
            <a:pPr marL="457200" indent="-457200">
              <a:buFont typeface="Wingdings" pitchFamily="2" charset="2"/>
              <a:buChar char="q"/>
            </a:pPr>
            <a:endParaRPr lang="en-US" sz="2800" dirty="0" smtClean="0">
              <a:solidFill>
                <a:schemeClr val="bg1"/>
              </a:solidFill>
            </a:endParaRPr>
          </a:p>
          <a:p>
            <a:pPr marL="457200" indent="-457200">
              <a:buFont typeface="Wingdings" pitchFamily="2" charset="2"/>
              <a:buChar char="q"/>
            </a:pPr>
            <a:endParaRPr lang="en-US" sz="2800" dirty="0">
              <a:solidFill>
                <a:schemeClr val="bg1"/>
              </a:solidFill>
            </a:endParaRPr>
          </a:p>
          <a:p>
            <a:pPr algn="ctr"/>
            <a:r>
              <a:rPr lang="en-US" sz="2800" dirty="0">
                <a:solidFill>
                  <a:schemeClr val="bg1"/>
                </a:solidFill>
              </a:rPr>
              <a:t> </a:t>
            </a:r>
            <a:r>
              <a:rPr lang="en-US" sz="2800" dirty="0" smtClean="0">
                <a:solidFill>
                  <a:schemeClr val="bg1"/>
                </a:solidFill>
              </a:rPr>
              <a:t>   Figure: Risk </a:t>
            </a:r>
            <a:r>
              <a:rPr lang="en-US" sz="2800" dirty="0">
                <a:solidFill>
                  <a:schemeClr val="bg1"/>
                </a:solidFill>
              </a:rPr>
              <a:t>of belonging to a localized cluster of higher than expected ALS </a:t>
            </a:r>
            <a:r>
              <a:rPr lang="en-US" sz="2800" dirty="0" smtClean="0">
                <a:solidFill>
                  <a:schemeClr val="bg1"/>
                </a:solidFill>
              </a:rPr>
              <a:t>counts based </a:t>
            </a:r>
            <a:r>
              <a:rPr lang="en-US" sz="2800" dirty="0">
                <a:solidFill>
                  <a:schemeClr val="bg1"/>
                </a:solidFill>
              </a:rPr>
              <a:t>on eco-epidemiological model </a:t>
            </a:r>
            <a:r>
              <a:rPr lang="en-US" sz="2800" dirty="0" smtClean="0">
                <a:solidFill>
                  <a:schemeClr val="bg1"/>
                </a:solidFill>
              </a:rPr>
              <a:t>at </a:t>
            </a:r>
            <a:r>
              <a:rPr lang="en-US" sz="2800" dirty="0">
                <a:solidFill>
                  <a:schemeClr val="bg1"/>
                </a:solidFill>
              </a:rPr>
              <a:t>census </a:t>
            </a:r>
            <a:r>
              <a:rPr lang="en-US" sz="2800" dirty="0" smtClean="0">
                <a:solidFill>
                  <a:schemeClr val="bg1"/>
                </a:solidFill>
              </a:rPr>
              <a:t>tract scale.</a:t>
            </a:r>
            <a:endParaRPr lang="en-US" sz="2800" dirty="0">
              <a:solidFill>
                <a:schemeClr val="bg1"/>
              </a:solidFill>
            </a:endParaRPr>
          </a:p>
        </p:txBody>
      </p:sp>
      <p:sp>
        <p:nvSpPr>
          <p:cNvPr id="165" name="Rectangle 164"/>
          <p:cNvSpPr/>
          <p:nvPr/>
        </p:nvSpPr>
        <p:spPr>
          <a:xfrm>
            <a:off x="29422073" y="5481766"/>
            <a:ext cx="11734800" cy="24252793"/>
          </a:xfrm>
          <a:prstGeom prst="rect">
            <a:avLst/>
          </a:prstGeom>
        </p:spPr>
        <p:txBody>
          <a:bodyPr wrap="square">
            <a:spAutoFit/>
          </a:bodyPr>
          <a:lstStyle/>
          <a:p>
            <a:pPr algn="ctr"/>
            <a:r>
              <a:rPr lang="en-US" sz="3600" b="1" u="sng" dirty="0" smtClean="0">
                <a:solidFill>
                  <a:schemeClr val="bg1"/>
                </a:solidFill>
              </a:rPr>
              <a:t>Results &amp; Conclusions</a:t>
            </a:r>
          </a:p>
          <a:p>
            <a:pPr algn="just">
              <a:buFont typeface="Arial" pitchFamily="34" charset="0"/>
              <a:buChar char="•"/>
            </a:pPr>
            <a:endParaRPr lang="en-US" sz="2400" dirty="0">
              <a:solidFill>
                <a:schemeClr val="bg1"/>
              </a:solidFill>
            </a:endParaRPr>
          </a:p>
          <a:p>
            <a:pPr algn="just">
              <a:buFont typeface="Arial" pitchFamily="34" charset="0"/>
              <a:buChar char="•"/>
            </a:pPr>
            <a:endParaRPr lang="en-US" sz="2400" dirty="0" smtClean="0">
              <a:solidFill>
                <a:schemeClr val="bg1"/>
              </a:solidFill>
            </a:endParaRPr>
          </a:p>
          <a:p>
            <a:pPr algn="just">
              <a:buFont typeface="Arial" pitchFamily="34" charset="0"/>
              <a:buChar char="•"/>
            </a:pPr>
            <a:endParaRPr lang="en-US" sz="2400" dirty="0">
              <a:solidFill>
                <a:schemeClr val="bg1"/>
              </a:solidFill>
            </a:endParaRPr>
          </a:p>
          <a:p>
            <a:pPr algn="just">
              <a:buFont typeface="Arial" pitchFamily="34" charset="0"/>
              <a:buChar char="•"/>
            </a:pPr>
            <a:endParaRPr lang="en-US" sz="2400" dirty="0" smtClean="0">
              <a:solidFill>
                <a:schemeClr val="bg1"/>
              </a:solidFill>
            </a:endParaRPr>
          </a:p>
          <a:p>
            <a:pPr algn="just">
              <a:buFont typeface="Arial" pitchFamily="34" charset="0"/>
              <a:buChar char="•"/>
            </a:pPr>
            <a:endParaRPr lang="en-US" sz="2400" dirty="0">
              <a:solidFill>
                <a:schemeClr val="bg1"/>
              </a:solidFill>
            </a:endParaRPr>
          </a:p>
          <a:p>
            <a:pPr algn="just">
              <a:buFont typeface="Arial" pitchFamily="34" charset="0"/>
              <a:buChar char="•"/>
            </a:pPr>
            <a:endParaRPr lang="en-US" sz="2400" dirty="0" smtClean="0">
              <a:solidFill>
                <a:schemeClr val="bg1"/>
              </a:solidFill>
            </a:endParaRPr>
          </a:p>
          <a:p>
            <a:pPr algn="just">
              <a:buFont typeface="Arial" pitchFamily="34" charset="0"/>
              <a:buChar char="•"/>
            </a:pPr>
            <a:endParaRPr lang="en-US" sz="2400" dirty="0">
              <a:solidFill>
                <a:schemeClr val="bg1"/>
              </a:solidFill>
            </a:endParaRPr>
          </a:p>
          <a:p>
            <a:pPr algn="just">
              <a:buFont typeface="Arial" pitchFamily="34" charset="0"/>
              <a:buChar char="•"/>
            </a:pPr>
            <a:endParaRPr lang="en-US" sz="2400" dirty="0" smtClean="0">
              <a:solidFill>
                <a:schemeClr val="bg1"/>
              </a:solidFill>
            </a:endParaRPr>
          </a:p>
          <a:p>
            <a:pPr algn="just">
              <a:buFont typeface="Arial" pitchFamily="34" charset="0"/>
              <a:buChar char="•"/>
            </a:pPr>
            <a:endParaRPr lang="en-US" sz="2400" dirty="0">
              <a:solidFill>
                <a:schemeClr val="bg1"/>
              </a:solidFill>
            </a:endParaRPr>
          </a:p>
          <a:p>
            <a:pPr marL="457200" indent="-457200" algn="just">
              <a:buFont typeface="Wingdings" pitchFamily="2" charset="2"/>
              <a:buChar char="q"/>
            </a:pPr>
            <a:r>
              <a:rPr lang="en-US" sz="2600" dirty="0" smtClean="0">
                <a:solidFill>
                  <a:schemeClr val="bg1"/>
                </a:solidFill>
              </a:rPr>
              <a:t>A large portion of the spatial autocorrelation in hot spot membership is explained by use of spatially varying risk factors, as seen in the </a:t>
            </a:r>
            <a:r>
              <a:rPr lang="en-US" sz="2600" dirty="0" err="1" smtClean="0">
                <a:solidFill>
                  <a:schemeClr val="bg1"/>
                </a:solidFill>
              </a:rPr>
              <a:t>variograms</a:t>
            </a:r>
            <a:r>
              <a:rPr lang="en-US" sz="2600" dirty="0" smtClean="0">
                <a:solidFill>
                  <a:schemeClr val="bg1"/>
                </a:solidFill>
              </a:rPr>
              <a:t> above </a:t>
            </a:r>
          </a:p>
          <a:p>
            <a:pPr marL="457200" indent="-457200" algn="just">
              <a:buFont typeface="Wingdings" pitchFamily="2" charset="2"/>
              <a:buChar char="q"/>
            </a:pPr>
            <a:endParaRPr lang="en-US" sz="2600" dirty="0" smtClean="0">
              <a:solidFill>
                <a:schemeClr val="bg1"/>
              </a:solidFill>
            </a:endParaRPr>
          </a:p>
          <a:p>
            <a:pPr marL="457200" indent="-457200" algn="just">
              <a:buFont typeface="Wingdings" pitchFamily="2" charset="2"/>
              <a:buChar char="q"/>
            </a:pPr>
            <a:r>
              <a:rPr lang="en-US" sz="2600" dirty="0" smtClean="0">
                <a:solidFill>
                  <a:schemeClr val="bg1"/>
                </a:solidFill>
              </a:rPr>
              <a:t>Summary modeling results indicating role of water quality metrics influencing ALS cluster membership; lake water quality is an important risk </a:t>
            </a:r>
            <a:r>
              <a:rPr lang="en-US" sz="2600" dirty="0" smtClean="0">
                <a:solidFill>
                  <a:schemeClr val="bg1"/>
                </a:solidFill>
              </a:rPr>
              <a:t>factor</a:t>
            </a:r>
            <a:endParaRPr lang="en-US" sz="2600" dirty="0" smtClean="0">
              <a:solidFill>
                <a:schemeClr val="bg1"/>
              </a:solidFill>
            </a:endParaRPr>
          </a:p>
          <a:p>
            <a:pPr algn="just">
              <a:buFont typeface="Arial" pitchFamily="34" charset="0"/>
              <a:buChar char="•"/>
            </a:pPr>
            <a:endParaRPr lang="en-US" sz="2400" dirty="0">
              <a:solidFill>
                <a:schemeClr val="bg1"/>
              </a:solidFill>
            </a:endParaRPr>
          </a:p>
          <a:p>
            <a:pPr algn="just">
              <a:buFont typeface="Arial" pitchFamily="34" charset="0"/>
              <a:buChar char="•"/>
            </a:pPr>
            <a:endParaRPr lang="en-US" sz="2400" dirty="0" smtClean="0">
              <a:solidFill>
                <a:schemeClr val="bg1"/>
              </a:solidFill>
            </a:endParaRPr>
          </a:p>
          <a:p>
            <a:pPr algn="just">
              <a:buFont typeface="Arial" pitchFamily="34" charset="0"/>
              <a:buChar char="•"/>
            </a:pPr>
            <a:endParaRPr lang="en-US" sz="2400" dirty="0">
              <a:solidFill>
                <a:schemeClr val="bg1"/>
              </a:solidFill>
            </a:endParaRPr>
          </a:p>
          <a:p>
            <a:pPr algn="just">
              <a:buFont typeface="Arial" pitchFamily="34" charset="0"/>
              <a:buChar char="•"/>
            </a:pPr>
            <a:endParaRPr lang="en-US" sz="2400" dirty="0" smtClean="0">
              <a:solidFill>
                <a:schemeClr val="bg1"/>
              </a:solidFill>
            </a:endParaRPr>
          </a:p>
          <a:p>
            <a:pPr algn="just">
              <a:buFont typeface="Arial" pitchFamily="34" charset="0"/>
              <a:buChar char="•"/>
            </a:pPr>
            <a:endParaRPr lang="en-US" sz="2400" dirty="0">
              <a:solidFill>
                <a:schemeClr val="bg1"/>
              </a:solidFill>
            </a:endParaRPr>
          </a:p>
          <a:p>
            <a:pPr algn="just">
              <a:buFont typeface="Arial" pitchFamily="34" charset="0"/>
              <a:buChar char="•"/>
            </a:pPr>
            <a:endParaRPr lang="en-US" sz="2400" dirty="0" smtClean="0">
              <a:solidFill>
                <a:schemeClr val="bg1"/>
              </a:solidFill>
            </a:endParaRPr>
          </a:p>
          <a:p>
            <a:pPr algn="just">
              <a:buFont typeface="Arial" pitchFamily="34" charset="0"/>
              <a:buChar char="•"/>
            </a:pPr>
            <a:endParaRPr lang="en-US" sz="2400" dirty="0">
              <a:solidFill>
                <a:schemeClr val="bg1"/>
              </a:solidFill>
            </a:endParaRPr>
          </a:p>
          <a:p>
            <a:pPr marL="457200" indent="-457200" algn="just">
              <a:buFont typeface="Wingdings" pitchFamily="2" charset="2"/>
              <a:buChar char="q"/>
            </a:pPr>
            <a:endParaRPr lang="en-US" sz="2400" dirty="0" smtClean="0">
              <a:solidFill>
                <a:schemeClr val="bg1"/>
              </a:solidFill>
            </a:endParaRPr>
          </a:p>
          <a:p>
            <a:pPr marL="457200" indent="-457200" algn="just">
              <a:buFont typeface="Wingdings" pitchFamily="2" charset="2"/>
              <a:buChar char="q"/>
            </a:pPr>
            <a:r>
              <a:rPr lang="en-US" sz="2400" dirty="0" smtClean="0">
                <a:solidFill>
                  <a:schemeClr val="bg1"/>
                </a:solidFill>
              </a:rPr>
              <a:t>Minimum </a:t>
            </a:r>
            <a:r>
              <a:rPr lang="en-US" sz="2400" dirty="0">
                <a:solidFill>
                  <a:schemeClr val="bg1"/>
                </a:solidFill>
              </a:rPr>
              <a:t>lake distance, number of lakes </a:t>
            </a:r>
            <a:r>
              <a:rPr lang="en-US" sz="2400" dirty="0" smtClean="0">
                <a:solidFill>
                  <a:schemeClr val="bg1"/>
                </a:solidFill>
              </a:rPr>
              <a:t>within </a:t>
            </a:r>
            <a:r>
              <a:rPr lang="en-US" sz="2400" dirty="0">
                <a:solidFill>
                  <a:schemeClr val="bg1"/>
                </a:solidFill>
              </a:rPr>
              <a:t>10km (NL10km), </a:t>
            </a:r>
            <a:r>
              <a:rPr lang="en-US" sz="2400" dirty="0" err="1">
                <a:solidFill>
                  <a:schemeClr val="bg1"/>
                </a:solidFill>
              </a:rPr>
              <a:t>secchi</a:t>
            </a:r>
            <a:r>
              <a:rPr lang="en-US" sz="2400" dirty="0">
                <a:solidFill>
                  <a:schemeClr val="bg1"/>
                </a:solidFill>
              </a:rPr>
              <a:t> depth of lakes within 30 km (SD30km), chlorophyll-a of lakes within 10 km (CHLA10km), and </a:t>
            </a:r>
            <a:r>
              <a:rPr lang="en-US" sz="2400" dirty="0" smtClean="0">
                <a:solidFill>
                  <a:schemeClr val="bg1"/>
                </a:solidFill>
              </a:rPr>
              <a:t>area weighted total </a:t>
            </a:r>
            <a:r>
              <a:rPr lang="en-US" sz="2400" dirty="0">
                <a:solidFill>
                  <a:schemeClr val="bg1"/>
                </a:solidFill>
              </a:rPr>
              <a:t>nitrogen </a:t>
            </a:r>
            <a:r>
              <a:rPr lang="en-US" sz="2400" dirty="0" smtClean="0">
                <a:solidFill>
                  <a:schemeClr val="bg1"/>
                </a:solidFill>
              </a:rPr>
              <a:t>for </a:t>
            </a:r>
            <a:r>
              <a:rPr lang="en-US" sz="2400" dirty="0">
                <a:solidFill>
                  <a:schemeClr val="bg1"/>
                </a:solidFill>
              </a:rPr>
              <a:t>lakes within 30 km (TN30km) were all significant predictors of ALS hot spots at a 5% level of </a:t>
            </a:r>
            <a:r>
              <a:rPr lang="en-US" sz="2400" dirty="0" smtClean="0">
                <a:solidFill>
                  <a:schemeClr val="bg1"/>
                </a:solidFill>
              </a:rPr>
              <a:t>significance</a:t>
            </a:r>
          </a:p>
          <a:p>
            <a:pPr marL="457200" indent="-457200" algn="just">
              <a:buFont typeface="Wingdings" pitchFamily="2" charset="2"/>
              <a:buChar char="q"/>
            </a:pPr>
            <a:endParaRPr lang="en-US" sz="2400" dirty="0" smtClean="0">
              <a:solidFill>
                <a:schemeClr val="bg1"/>
              </a:solidFill>
            </a:endParaRPr>
          </a:p>
          <a:p>
            <a:pPr marL="457200" indent="-457200" algn="just">
              <a:buFont typeface="Wingdings" pitchFamily="2" charset="2"/>
              <a:buChar char="q"/>
            </a:pPr>
            <a:r>
              <a:rPr lang="en-US" sz="2400" dirty="0" smtClean="0">
                <a:solidFill>
                  <a:schemeClr val="bg1"/>
                </a:solidFill>
              </a:rPr>
              <a:t>The </a:t>
            </a:r>
            <a:r>
              <a:rPr lang="en-US" sz="2400" dirty="0">
                <a:solidFill>
                  <a:schemeClr val="bg1"/>
                </a:solidFill>
              </a:rPr>
              <a:t>odds of belonging to an ALS hot spot are approximately 2.7 times </a:t>
            </a:r>
            <a:r>
              <a:rPr lang="en-US" sz="2400" dirty="0" smtClean="0">
                <a:solidFill>
                  <a:schemeClr val="bg1"/>
                </a:solidFill>
              </a:rPr>
              <a:t>higher </a:t>
            </a:r>
            <a:r>
              <a:rPr lang="en-US" sz="2400" dirty="0">
                <a:solidFill>
                  <a:schemeClr val="bg1"/>
                </a:solidFill>
              </a:rPr>
              <a:t>with an increase in total nitrogen and 59% lower for each meter increase in </a:t>
            </a:r>
            <a:r>
              <a:rPr lang="en-US" sz="2400" dirty="0" err="1">
                <a:solidFill>
                  <a:schemeClr val="bg1"/>
                </a:solidFill>
              </a:rPr>
              <a:t>secchi</a:t>
            </a:r>
            <a:r>
              <a:rPr lang="en-US" sz="2400" dirty="0">
                <a:solidFill>
                  <a:schemeClr val="bg1"/>
                </a:solidFill>
              </a:rPr>
              <a:t> </a:t>
            </a:r>
            <a:r>
              <a:rPr lang="en-US" sz="2400" dirty="0" smtClean="0">
                <a:solidFill>
                  <a:schemeClr val="bg1"/>
                </a:solidFill>
              </a:rPr>
              <a:t>depth</a:t>
            </a:r>
          </a:p>
          <a:p>
            <a:pPr marL="457200" indent="-457200" algn="just">
              <a:buFont typeface="Wingdings" pitchFamily="2" charset="2"/>
              <a:buChar char="q"/>
            </a:pPr>
            <a:endParaRPr lang="en-US" sz="2400" dirty="0" smtClean="0">
              <a:solidFill>
                <a:schemeClr val="bg1"/>
              </a:solidFill>
            </a:endParaRPr>
          </a:p>
          <a:p>
            <a:pPr marL="457200" indent="-457200" algn="just">
              <a:buFont typeface="Wingdings" pitchFamily="2" charset="2"/>
              <a:buChar char="q"/>
            </a:pPr>
            <a:endParaRPr lang="en-US" sz="2400" dirty="0" smtClean="0">
              <a:solidFill>
                <a:srgbClr val="002060"/>
              </a:solidFill>
              <a:latin typeface="Candara" pitchFamily="34" charset="0"/>
            </a:endParaRPr>
          </a:p>
          <a:p>
            <a:pPr marL="457200" indent="-457200" algn="just">
              <a:buFont typeface="Wingdings" pitchFamily="2" charset="2"/>
              <a:buChar char="q"/>
            </a:pPr>
            <a:endParaRPr lang="en-US" sz="2400" dirty="0">
              <a:solidFill>
                <a:srgbClr val="002060"/>
              </a:solidFill>
              <a:latin typeface="Candara" pitchFamily="34" charset="0"/>
            </a:endParaRPr>
          </a:p>
          <a:p>
            <a:pPr marL="457200" indent="-457200" algn="just">
              <a:buFont typeface="Wingdings" pitchFamily="2" charset="2"/>
              <a:buChar char="q"/>
            </a:pPr>
            <a:endParaRPr lang="en-US" sz="2400" dirty="0" smtClean="0">
              <a:solidFill>
                <a:srgbClr val="002060"/>
              </a:solidFill>
              <a:latin typeface="Candara" pitchFamily="34" charset="0"/>
            </a:endParaRPr>
          </a:p>
          <a:p>
            <a:pPr marL="457200" indent="-457200" algn="just">
              <a:buFont typeface="Wingdings" pitchFamily="2" charset="2"/>
              <a:buChar char="q"/>
            </a:pPr>
            <a:endParaRPr lang="en-US" sz="2400" dirty="0">
              <a:solidFill>
                <a:srgbClr val="002060"/>
              </a:solidFill>
              <a:latin typeface="Candara" pitchFamily="34" charset="0"/>
            </a:endParaRPr>
          </a:p>
          <a:p>
            <a:pPr marL="457200" indent="-457200" algn="just">
              <a:buFont typeface="Wingdings" pitchFamily="2" charset="2"/>
              <a:buChar char="q"/>
            </a:pPr>
            <a:endParaRPr lang="en-US" sz="2400" dirty="0" smtClean="0">
              <a:solidFill>
                <a:srgbClr val="002060"/>
              </a:solidFill>
              <a:latin typeface="Candara" pitchFamily="34" charset="0"/>
            </a:endParaRPr>
          </a:p>
          <a:p>
            <a:pPr marL="457200" indent="-457200" algn="just">
              <a:buFont typeface="Wingdings" pitchFamily="2" charset="2"/>
              <a:buChar char="q"/>
            </a:pPr>
            <a:endParaRPr lang="en-US" sz="2400" dirty="0">
              <a:solidFill>
                <a:srgbClr val="002060"/>
              </a:solidFill>
              <a:latin typeface="Candara" pitchFamily="34" charset="0"/>
            </a:endParaRPr>
          </a:p>
          <a:p>
            <a:pPr marL="457200" indent="-457200" algn="just">
              <a:buFont typeface="Wingdings" pitchFamily="2" charset="2"/>
              <a:buChar char="q"/>
            </a:pPr>
            <a:endParaRPr lang="en-US" sz="2400" dirty="0" smtClean="0">
              <a:solidFill>
                <a:srgbClr val="002060"/>
              </a:solidFill>
              <a:latin typeface="Candara" pitchFamily="34" charset="0"/>
            </a:endParaRPr>
          </a:p>
          <a:p>
            <a:pPr marL="457200" indent="-457200" algn="just">
              <a:buFont typeface="Wingdings" pitchFamily="2" charset="2"/>
              <a:buChar char="q"/>
            </a:pPr>
            <a:endParaRPr lang="en-US" sz="2400" dirty="0">
              <a:solidFill>
                <a:srgbClr val="002060"/>
              </a:solidFill>
              <a:latin typeface="Candara" pitchFamily="34" charset="0"/>
            </a:endParaRPr>
          </a:p>
          <a:p>
            <a:pPr marL="457200" indent="-457200" algn="just">
              <a:buFont typeface="Wingdings" pitchFamily="2" charset="2"/>
              <a:buChar char="q"/>
            </a:pPr>
            <a:endParaRPr lang="en-US" sz="2400" dirty="0" smtClean="0">
              <a:solidFill>
                <a:srgbClr val="002060"/>
              </a:solidFill>
              <a:latin typeface="Candara" pitchFamily="34" charset="0"/>
            </a:endParaRPr>
          </a:p>
          <a:p>
            <a:pPr marL="457200" indent="-457200" algn="just">
              <a:buFont typeface="Wingdings" pitchFamily="2" charset="2"/>
              <a:buChar char="q"/>
            </a:pPr>
            <a:endParaRPr lang="en-US" sz="2400" dirty="0">
              <a:solidFill>
                <a:srgbClr val="002060"/>
              </a:solidFill>
              <a:latin typeface="Candara" pitchFamily="34" charset="0"/>
            </a:endParaRPr>
          </a:p>
          <a:p>
            <a:pPr marL="457200" indent="-457200" algn="just">
              <a:buFont typeface="Wingdings" pitchFamily="2" charset="2"/>
              <a:buChar char="q"/>
            </a:pPr>
            <a:endParaRPr lang="en-US" sz="2400" dirty="0" smtClean="0">
              <a:solidFill>
                <a:srgbClr val="002060"/>
              </a:solidFill>
              <a:latin typeface="Candara" pitchFamily="34" charset="0"/>
            </a:endParaRPr>
          </a:p>
          <a:p>
            <a:pPr marL="457200" indent="-457200" algn="just">
              <a:buFont typeface="Wingdings" pitchFamily="2" charset="2"/>
              <a:buChar char="q"/>
            </a:pPr>
            <a:endParaRPr lang="en-US" sz="2400" dirty="0">
              <a:solidFill>
                <a:srgbClr val="002060"/>
              </a:solidFill>
              <a:latin typeface="Candara" pitchFamily="34" charset="0"/>
            </a:endParaRPr>
          </a:p>
          <a:p>
            <a:pPr marL="457200" indent="-457200" algn="just">
              <a:buFont typeface="Wingdings" pitchFamily="2" charset="2"/>
              <a:buChar char="q"/>
            </a:pPr>
            <a:endParaRPr lang="en-US" sz="2400" dirty="0" smtClean="0">
              <a:solidFill>
                <a:srgbClr val="002060"/>
              </a:solidFill>
              <a:latin typeface="Candara" pitchFamily="34" charset="0"/>
            </a:endParaRPr>
          </a:p>
          <a:p>
            <a:pPr marL="457200" indent="-457200" algn="just">
              <a:buFont typeface="Wingdings" pitchFamily="2" charset="2"/>
              <a:buChar char="q"/>
            </a:pPr>
            <a:endParaRPr lang="en-US" sz="2400" dirty="0">
              <a:solidFill>
                <a:srgbClr val="002060"/>
              </a:solidFill>
              <a:latin typeface="Candara" pitchFamily="34" charset="0"/>
            </a:endParaRPr>
          </a:p>
          <a:p>
            <a:pPr marL="457200" indent="-457200" algn="just">
              <a:buFont typeface="Wingdings" pitchFamily="2" charset="2"/>
              <a:buChar char="q"/>
            </a:pPr>
            <a:endParaRPr lang="en-US" sz="2400" dirty="0" smtClean="0">
              <a:solidFill>
                <a:srgbClr val="002060"/>
              </a:solidFill>
              <a:latin typeface="Candara" pitchFamily="34" charset="0"/>
            </a:endParaRPr>
          </a:p>
          <a:p>
            <a:pPr marL="457200" indent="-457200" algn="just">
              <a:buFont typeface="Wingdings" pitchFamily="2" charset="2"/>
              <a:buChar char="q"/>
            </a:pPr>
            <a:endParaRPr lang="en-US" sz="2400" dirty="0">
              <a:solidFill>
                <a:srgbClr val="002060"/>
              </a:solidFill>
              <a:latin typeface="Candara" pitchFamily="34" charset="0"/>
            </a:endParaRPr>
          </a:p>
          <a:p>
            <a:pPr algn="just"/>
            <a:endParaRPr lang="en-US" sz="2400" dirty="0">
              <a:solidFill>
                <a:srgbClr val="002060"/>
              </a:solidFill>
              <a:latin typeface="Candara" pitchFamily="34" charset="0"/>
            </a:endParaRPr>
          </a:p>
          <a:p>
            <a:pPr algn="just"/>
            <a:r>
              <a:rPr lang="en-US" sz="2400" dirty="0" smtClean="0">
                <a:solidFill>
                  <a:schemeClr val="bg1"/>
                </a:solidFill>
                <a:latin typeface="Candara" pitchFamily="34" charset="0"/>
              </a:rPr>
              <a:t>Figure: Currently assessing role of climate change / lake temperature trends as driver of lake status by using archives of thermal imagery and NOAA buoys for calibration</a:t>
            </a:r>
          </a:p>
          <a:p>
            <a:pPr marL="457200" indent="-457200" algn="just">
              <a:buFont typeface="Wingdings" pitchFamily="2" charset="2"/>
              <a:buChar char="q"/>
            </a:pPr>
            <a:endParaRPr lang="en-US" sz="2400" dirty="0" smtClean="0">
              <a:solidFill>
                <a:schemeClr val="bg1"/>
              </a:solidFill>
              <a:latin typeface="Candara" pitchFamily="34" charset="0"/>
            </a:endParaRPr>
          </a:p>
          <a:p>
            <a:pPr marL="457200" indent="-457200" algn="just">
              <a:buFont typeface="Wingdings" pitchFamily="2" charset="2"/>
              <a:buChar char="q"/>
            </a:pPr>
            <a:r>
              <a:rPr lang="en-US" sz="2400" dirty="0" smtClean="0">
                <a:solidFill>
                  <a:schemeClr val="bg1"/>
                </a:solidFill>
                <a:latin typeface="Candara" pitchFamily="34" charset="0"/>
              </a:rPr>
              <a:t>Operational </a:t>
            </a:r>
            <a:r>
              <a:rPr lang="en-US" sz="2400" dirty="0">
                <a:solidFill>
                  <a:schemeClr val="bg1"/>
                </a:solidFill>
                <a:latin typeface="Candara" pitchFamily="34" charset="0"/>
              </a:rPr>
              <a:t>Landsat metrics for </a:t>
            </a:r>
            <a:r>
              <a:rPr lang="en-US" sz="2400" dirty="0" err="1">
                <a:solidFill>
                  <a:schemeClr val="bg1"/>
                </a:solidFill>
                <a:latin typeface="Candara" pitchFamily="34" charset="0"/>
              </a:rPr>
              <a:t>Chl</a:t>
            </a:r>
            <a:r>
              <a:rPr lang="en-US" sz="2400" dirty="0">
                <a:solidFill>
                  <a:schemeClr val="bg1"/>
                </a:solidFill>
                <a:latin typeface="Candara" pitchFamily="34" charset="0"/>
              </a:rPr>
              <a:t>-a, TN, SD for all lakes </a:t>
            </a:r>
            <a:r>
              <a:rPr lang="en-US" sz="2400" dirty="0" smtClean="0">
                <a:solidFill>
                  <a:schemeClr val="bg1"/>
                </a:solidFill>
                <a:latin typeface="Candara" pitchFamily="34" charset="0"/>
              </a:rPr>
              <a:t>&gt;8 </a:t>
            </a:r>
            <a:r>
              <a:rPr lang="en-US" sz="2400" dirty="0">
                <a:solidFill>
                  <a:schemeClr val="bg1"/>
                </a:solidFill>
                <a:latin typeface="Candara" pitchFamily="34" charset="0"/>
              </a:rPr>
              <a:t>ha </a:t>
            </a:r>
            <a:r>
              <a:rPr lang="en-US" sz="2400" dirty="0" smtClean="0">
                <a:solidFill>
                  <a:schemeClr val="bg1"/>
                </a:solidFill>
                <a:latin typeface="Candara" pitchFamily="34" charset="0"/>
              </a:rPr>
              <a:t>feasible</a:t>
            </a:r>
          </a:p>
          <a:p>
            <a:pPr marL="2521093" lvl="3" indent="-457200" algn="just">
              <a:buFont typeface="Wingdings" pitchFamily="2" charset="2"/>
              <a:buChar char="v"/>
            </a:pPr>
            <a:r>
              <a:rPr lang="en-US" sz="2400" dirty="0">
                <a:solidFill>
                  <a:schemeClr val="bg1"/>
                </a:solidFill>
                <a:latin typeface="Candara" pitchFamily="34" charset="0"/>
              </a:rPr>
              <a:t>R2 range from 0.65-0.88; tradeoff between research vs. products</a:t>
            </a:r>
          </a:p>
          <a:p>
            <a:pPr marL="457200" lvl="2" indent="-457200" algn="just">
              <a:buFont typeface="Wingdings" pitchFamily="2" charset="2"/>
              <a:buChar char="q"/>
            </a:pPr>
            <a:r>
              <a:rPr lang="en-US" sz="2400" dirty="0" smtClean="0">
                <a:solidFill>
                  <a:schemeClr val="bg1"/>
                </a:solidFill>
                <a:latin typeface="Candara" pitchFamily="34" charset="0"/>
              </a:rPr>
              <a:t>Operational </a:t>
            </a:r>
            <a:r>
              <a:rPr lang="en-US" sz="2400" dirty="0">
                <a:solidFill>
                  <a:schemeClr val="bg1"/>
                </a:solidFill>
                <a:latin typeface="Candara" pitchFamily="34" charset="0"/>
              </a:rPr>
              <a:t>MERIS metrics for </a:t>
            </a:r>
            <a:r>
              <a:rPr lang="en-US" sz="2400" dirty="0" err="1">
                <a:solidFill>
                  <a:schemeClr val="bg1"/>
                </a:solidFill>
                <a:latin typeface="Candara" pitchFamily="34" charset="0"/>
              </a:rPr>
              <a:t>Chl</a:t>
            </a:r>
            <a:r>
              <a:rPr lang="en-US" sz="2400" dirty="0">
                <a:solidFill>
                  <a:schemeClr val="bg1"/>
                </a:solidFill>
                <a:latin typeface="Candara" pitchFamily="34" charset="0"/>
              </a:rPr>
              <a:t>-a, PFT/</a:t>
            </a:r>
            <a:r>
              <a:rPr lang="en-US" sz="2400" dirty="0" err="1">
                <a:solidFill>
                  <a:schemeClr val="bg1"/>
                </a:solidFill>
                <a:latin typeface="Candara" pitchFamily="34" charset="0"/>
              </a:rPr>
              <a:t>cyanos</a:t>
            </a:r>
            <a:r>
              <a:rPr lang="en-US" sz="2400" dirty="0">
                <a:solidFill>
                  <a:schemeClr val="bg1"/>
                </a:solidFill>
                <a:latin typeface="Candara" pitchFamily="34" charset="0"/>
              </a:rPr>
              <a:t>, PC for large lakes </a:t>
            </a:r>
            <a:r>
              <a:rPr lang="en-US" sz="2400" dirty="0" smtClean="0">
                <a:solidFill>
                  <a:schemeClr val="bg1"/>
                </a:solidFill>
                <a:latin typeface="Candara" pitchFamily="34" charset="0"/>
              </a:rPr>
              <a:t>feasible with shape based techniques</a:t>
            </a:r>
          </a:p>
          <a:p>
            <a:pPr marL="0" lvl="1" algn="ctr"/>
            <a:r>
              <a:rPr lang="en-US" sz="3600" u="sng" dirty="0" smtClean="0">
                <a:solidFill>
                  <a:schemeClr val="bg1"/>
                </a:solidFill>
                <a:latin typeface="Candara" pitchFamily="34" charset="0"/>
              </a:rPr>
              <a:t>Next Steps</a:t>
            </a:r>
          </a:p>
          <a:p>
            <a:pPr marL="457200" lvl="1" indent="-457200" algn="just">
              <a:buFont typeface="Wingdings" pitchFamily="2" charset="2"/>
              <a:buChar char="q"/>
            </a:pPr>
            <a:r>
              <a:rPr lang="en-US" sz="2400" dirty="0" smtClean="0">
                <a:solidFill>
                  <a:schemeClr val="bg1"/>
                </a:solidFill>
                <a:latin typeface="Candara" pitchFamily="34" charset="0"/>
              </a:rPr>
              <a:t>Refining model and scaling </a:t>
            </a:r>
            <a:r>
              <a:rPr lang="en-US" sz="2400" dirty="0">
                <a:solidFill>
                  <a:schemeClr val="bg1"/>
                </a:solidFill>
                <a:latin typeface="Candara" pitchFamily="34" charset="0"/>
              </a:rPr>
              <a:t>procedures and integration methods underway</a:t>
            </a:r>
          </a:p>
          <a:p>
            <a:pPr marL="457200" indent="-457200" algn="just">
              <a:buFont typeface="Wingdings" pitchFamily="2" charset="2"/>
              <a:buChar char="q"/>
            </a:pPr>
            <a:endParaRPr lang="en-US" sz="2400" dirty="0" smtClean="0">
              <a:solidFill>
                <a:schemeClr val="bg1"/>
              </a:solidFill>
              <a:latin typeface="Candara" pitchFamily="34" charset="0"/>
            </a:endParaRPr>
          </a:p>
          <a:p>
            <a:pPr marL="457200" indent="-457200" algn="just">
              <a:buFont typeface="Wingdings" pitchFamily="2" charset="2"/>
              <a:buChar char="q"/>
            </a:pPr>
            <a:r>
              <a:rPr lang="en-US" sz="2400" dirty="0" smtClean="0">
                <a:solidFill>
                  <a:schemeClr val="bg1"/>
                </a:solidFill>
                <a:latin typeface="Candara" pitchFamily="34" charset="0"/>
              </a:rPr>
              <a:t>Adding California, Finland, </a:t>
            </a:r>
            <a:r>
              <a:rPr lang="en-US" sz="2400" dirty="0">
                <a:solidFill>
                  <a:schemeClr val="bg1"/>
                </a:solidFill>
                <a:latin typeface="Candara" pitchFamily="34" charset="0"/>
              </a:rPr>
              <a:t>and Florida ALS case </a:t>
            </a:r>
            <a:r>
              <a:rPr lang="en-US" sz="2400" dirty="0" smtClean="0">
                <a:solidFill>
                  <a:schemeClr val="bg1"/>
                </a:solidFill>
                <a:latin typeface="Candara" pitchFamily="34" charset="0"/>
              </a:rPr>
              <a:t>studies</a:t>
            </a:r>
          </a:p>
          <a:p>
            <a:pPr marL="457200" indent="-457200" algn="just">
              <a:buFont typeface="Wingdings" pitchFamily="2" charset="2"/>
              <a:buChar char="q"/>
            </a:pPr>
            <a:endParaRPr lang="en-US" sz="2400" dirty="0" smtClean="0">
              <a:solidFill>
                <a:schemeClr val="bg1"/>
              </a:solidFill>
              <a:latin typeface="Candara" pitchFamily="34" charset="0"/>
            </a:endParaRPr>
          </a:p>
          <a:p>
            <a:pPr marL="457200" indent="-457200" algn="just">
              <a:buFont typeface="Wingdings" pitchFamily="2" charset="2"/>
              <a:buChar char="q"/>
            </a:pPr>
            <a:endParaRPr lang="en-US" sz="2400" dirty="0">
              <a:solidFill>
                <a:schemeClr val="bg1"/>
              </a:solidFill>
              <a:latin typeface="Candara" pitchFamily="34" charset="0"/>
            </a:endParaRPr>
          </a:p>
          <a:p>
            <a:pPr marL="457200" indent="-457200" algn="just">
              <a:buFont typeface="Wingdings" pitchFamily="2" charset="2"/>
              <a:buChar char="q"/>
            </a:pPr>
            <a:r>
              <a:rPr lang="en-US" sz="2400" dirty="0" smtClean="0">
                <a:solidFill>
                  <a:schemeClr val="bg1"/>
                </a:solidFill>
                <a:latin typeface="Candara" pitchFamily="34" charset="0"/>
              </a:rPr>
              <a:t>Thanks to:</a:t>
            </a:r>
            <a:endParaRPr lang="en-US" sz="2400" dirty="0">
              <a:solidFill>
                <a:schemeClr val="bg1"/>
              </a:solidFill>
              <a:latin typeface="Candara" pitchFamily="34" charset="0"/>
            </a:endParaRPr>
          </a:p>
        </p:txBody>
      </p:sp>
      <p:pic>
        <p:nvPicPr>
          <p:cNvPr id="192" name="Picture 191" descr="nih_logo.gif"/>
          <p:cNvPicPr>
            <a:picLocks noChangeAspect="1"/>
          </p:cNvPicPr>
          <p:nvPr/>
        </p:nvPicPr>
        <p:blipFill>
          <a:blip r:embed="rId5" cstate="print">
            <a:clrChange>
              <a:clrFrom>
                <a:srgbClr val="FFFFFF"/>
              </a:clrFrom>
              <a:clrTo>
                <a:srgbClr val="FFFFFF">
                  <a:alpha val="0"/>
                </a:srgbClr>
              </a:clrTo>
            </a:clrChange>
          </a:blip>
          <a:stretch>
            <a:fillRect/>
          </a:stretch>
        </p:blipFill>
        <p:spPr>
          <a:xfrm>
            <a:off x="6629400" y="2743200"/>
            <a:ext cx="1447800" cy="1447800"/>
          </a:xfrm>
          <a:prstGeom prst="rect">
            <a:avLst/>
          </a:prstGeom>
        </p:spPr>
      </p:pic>
      <p:pic>
        <p:nvPicPr>
          <p:cNvPr id="1027" name="Picture 3"/>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503085" y="22326600"/>
            <a:ext cx="7338115" cy="6176395"/>
          </a:xfrm>
          <a:prstGeom prst="rect">
            <a:avLst/>
          </a:prstGeom>
          <a:noFill/>
          <a:ln>
            <a:noFill/>
          </a:ln>
          <a:effec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503085" y="24316074"/>
            <a:ext cx="2609850" cy="712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TextBox 11"/>
          <p:cNvSpPr txBox="1"/>
          <p:nvPr/>
        </p:nvSpPr>
        <p:spPr>
          <a:xfrm>
            <a:off x="29413200" y="13106400"/>
            <a:ext cx="11430000" cy="523220"/>
          </a:xfrm>
          <a:prstGeom prst="rect">
            <a:avLst/>
          </a:prstGeom>
          <a:noFill/>
        </p:spPr>
        <p:txBody>
          <a:bodyPr wrap="square" rtlCol="0">
            <a:spAutoFit/>
          </a:bodyPr>
          <a:lstStyle/>
          <a:p>
            <a:pPr algn="ctr"/>
            <a:r>
              <a:rPr lang="en-US" sz="2800" dirty="0" smtClean="0"/>
              <a:t>Map of risk hot spots: WQ &amp; Geo Model by Tract</a:t>
            </a:r>
            <a:endParaRPr lang="en-US" sz="2800" dirty="0"/>
          </a:p>
        </p:txBody>
      </p:sp>
      <p:pic>
        <p:nvPicPr>
          <p:cNvPr id="1037" name="Picture 1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00621" y="2667000"/>
            <a:ext cx="1828779" cy="15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9" name="Picture 1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38200" y="3110462"/>
            <a:ext cx="3527400" cy="867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9" name="Group 8"/>
          <p:cNvGrpSpPr/>
          <p:nvPr/>
        </p:nvGrpSpPr>
        <p:grpSpPr>
          <a:xfrm>
            <a:off x="15630682" y="15995303"/>
            <a:ext cx="10801035" cy="4256765"/>
            <a:chOff x="15581461" y="20203435"/>
            <a:chExt cx="10801035" cy="4256765"/>
          </a:xfrm>
        </p:grpSpPr>
        <p:pic>
          <p:nvPicPr>
            <p:cNvPr id="1040" name="Picture 1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581461" y="20203435"/>
              <a:ext cx="5616278" cy="4256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41" name="Picture 1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1259799" y="20203436"/>
              <a:ext cx="5122697" cy="4166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74" name="Group 73"/>
          <p:cNvGrpSpPr/>
          <p:nvPr/>
        </p:nvGrpSpPr>
        <p:grpSpPr>
          <a:xfrm>
            <a:off x="31634052" y="27744347"/>
            <a:ext cx="7761348" cy="1516448"/>
            <a:chOff x="1343722" y="5293414"/>
            <a:chExt cx="5714637" cy="1018316"/>
          </a:xfrm>
        </p:grpSpPr>
        <p:grpSp>
          <p:nvGrpSpPr>
            <p:cNvPr id="76" name="Group 75"/>
            <p:cNvGrpSpPr/>
            <p:nvPr/>
          </p:nvGrpSpPr>
          <p:grpSpPr>
            <a:xfrm>
              <a:off x="1343722" y="5314950"/>
              <a:ext cx="4384381" cy="990600"/>
              <a:chOff x="2946683" y="5314950"/>
              <a:chExt cx="4384381" cy="990600"/>
            </a:xfrm>
          </p:grpSpPr>
          <p:grpSp>
            <p:nvGrpSpPr>
              <p:cNvPr id="78" name="Group 77"/>
              <p:cNvGrpSpPr/>
              <p:nvPr/>
            </p:nvGrpSpPr>
            <p:grpSpPr>
              <a:xfrm>
                <a:off x="2946683" y="5314950"/>
                <a:ext cx="2232203" cy="990600"/>
                <a:chOff x="4228441" y="5314950"/>
                <a:chExt cx="2232203" cy="990600"/>
              </a:xfrm>
            </p:grpSpPr>
            <p:pic>
              <p:nvPicPr>
                <p:cNvPr id="85" name="Picture 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470044" y="5314950"/>
                  <a:ext cx="990600" cy="99060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86" name="Picture 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228441" y="5314950"/>
                  <a:ext cx="885664"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82" name="Picture 6"/>
              <p:cNvPicPr>
                <a:picLocks noChangeAspect="1" noChangeArrowheads="1"/>
              </p:cNvPicPr>
              <p:nvPr/>
            </p:nvPicPr>
            <p:blipFill rotWithShape="1">
              <a:blip r:embed="rId14">
                <a:extLst>
                  <a:ext uri="{28A0092B-C50C-407E-A947-70E740481C1C}">
                    <a14:useLocalDpi xmlns:a14="http://schemas.microsoft.com/office/drawing/2010/main" val="0"/>
                  </a:ext>
                </a:extLst>
              </a:blip>
              <a:srcRect r="26689"/>
              <a:stretch/>
            </p:blipFill>
            <p:spPr bwMode="auto">
              <a:xfrm>
                <a:off x="5515516" y="5334000"/>
                <a:ext cx="1815548" cy="95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77" name="Picture 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044569" y="5293414"/>
              <a:ext cx="1013790" cy="10183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pic>
        <p:nvPicPr>
          <p:cNvPr id="3" name="Picture 2"/>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4696209" y="8308975"/>
            <a:ext cx="8468591" cy="434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762000" y="16934795"/>
            <a:ext cx="12649200" cy="4401205"/>
          </a:xfrm>
          <a:prstGeom prst="rect">
            <a:avLst/>
          </a:prstGeom>
        </p:spPr>
        <p:txBody>
          <a:bodyPr wrap="square">
            <a:spAutoFit/>
          </a:bodyPr>
          <a:lstStyle/>
          <a:p>
            <a:pPr algn="ctr"/>
            <a:r>
              <a:rPr lang="en-US" sz="3600" b="1" u="sng" dirty="0" smtClean="0">
                <a:solidFill>
                  <a:schemeClr val="bg1"/>
                </a:solidFill>
                <a:latin typeface="Candara" pitchFamily="34" charset="0"/>
              </a:rPr>
              <a:t>Data</a:t>
            </a:r>
          </a:p>
          <a:p>
            <a:pPr>
              <a:buFont typeface="Wingdings" pitchFamily="2" charset="2"/>
              <a:buChar char="q"/>
            </a:pPr>
            <a:r>
              <a:rPr lang="en-US" sz="2800" dirty="0" smtClean="0">
                <a:solidFill>
                  <a:schemeClr val="bg1"/>
                </a:solidFill>
                <a:latin typeface="Candara" pitchFamily="34" charset="0"/>
              </a:rPr>
              <a:t> Approach relies on multiple satellites:</a:t>
            </a:r>
          </a:p>
          <a:p>
            <a:pPr marL="457200" indent="-457200">
              <a:buFont typeface="Courier New" pitchFamily="49" charset="0"/>
              <a:buChar char="o"/>
            </a:pPr>
            <a:r>
              <a:rPr lang="en-US" sz="2800" dirty="0" smtClean="0">
                <a:solidFill>
                  <a:schemeClr val="bg1"/>
                </a:solidFill>
                <a:latin typeface="Candara" pitchFamily="34" charset="0"/>
              </a:rPr>
              <a:t>Landsat </a:t>
            </a:r>
            <a:r>
              <a:rPr lang="en-US" sz="2800" dirty="0">
                <a:solidFill>
                  <a:schemeClr val="bg1"/>
                </a:solidFill>
                <a:latin typeface="Candara" pitchFamily="34" charset="0"/>
              </a:rPr>
              <a:t>5 TM &amp; 7ETM+, and LDCM scale </a:t>
            </a:r>
            <a:r>
              <a:rPr lang="en-US" sz="2800" dirty="0" smtClean="0">
                <a:solidFill>
                  <a:schemeClr val="bg1"/>
                </a:solidFill>
                <a:latin typeface="Candara" pitchFamily="34" charset="0"/>
              </a:rPr>
              <a:t>imagery</a:t>
            </a:r>
          </a:p>
          <a:p>
            <a:pPr marL="342900" lvl="2" indent="-342900">
              <a:buFont typeface="Wingdings" pitchFamily="2" charset="2"/>
              <a:buChar char="v"/>
            </a:pPr>
            <a:r>
              <a:rPr lang="en-US" sz="2400" dirty="0" smtClean="0">
                <a:solidFill>
                  <a:schemeClr val="bg1"/>
                </a:solidFill>
                <a:latin typeface="Candara" pitchFamily="34" charset="0"/>
              </a:rPr>
              <a:t>  8-day </a:t>
            </a:r>
            <a:r>
              <a:rPr lang="en-US" sz="2400" dirty="0">
                <a:solidFill>
                  <a:schemeClr val="bg1"/>
                </a:solidFill>
                <a:latin typeface="Candara" pitchFamily="34" charset="0"/>
              </a:rPr>
              <a:t>intervals, 30m spatial, 180km swath, broad </a:t>
            </a:r>
            <a:r>
              <a:rPr lang="en-US" sz="2400" dirty="0" err="1">
                <a:solidFill>
                  <a:schemeClr val="bg1"/>
                </a:solidFill>
                <a:latin typeface="Candara" pitchFamily="34" charset="0"/>
              </a:rPr>
              <a:t>vis-nir</a:t>
            </a:r>
            <a:r>
              <a:rPr lang="en-US" sz="2400" dirty="0">
                <a:solidFill>
                  <a:schemeClr val="bg1"/>
                </a:solidFill>
                <a:latin typeface="Candara" pitchFamily="34" charset="0"/>
              </a:rPr>
              <a:t> </a:t>
            </a:r>
            <a:r>
              <a:rPr lang="en-US" sz="2400" dirty="0" smtClean="0">
                <a:solidFill>
                  <a:schemeClr val="bg1"/>
                </a:solidFill>
                <a:latin typeface="Candara" pitchFamily="34" charset="0"/>
              </a:rPr>
              <a:t>channels</a:t>
            </a:r>
          </a:p>
          <a:p>
            <a:pPr marL="342900" lvl="2" indent="-342900">
              <a:buFont typeface="Wingdings" pitchFamily="2" charset="2"/>
              <a:buChar char="v"/>
            </a:pPr>
            <a:endParaRPr lang="en-US" sz="2000" dirty="0" smtClean="0">
              <a:solidFill>
                <a:schemeClr val="bg1"/>
              </a:solidFill>
              <a:latin typeface="Candara" pitchFamily="34" charset="0"/>
            </a:endParaRPr>
          </a:p>
          <a:p>
            <a:pPr marL="457200" indent="-457200">
              <a:buFont typeface="Courier New" pitchFamily="49" charset="0"/>
              <a:buChar char="o"/>
            </a:pPr>
            <a:r>
              <a:rPr lang="en-US" sz="2800" dirty="0" smtClean="0">
                <a:solidFill>
                  <a:schemeClr val="bg1"/>
                </a:solidFill>
                <a:latin typeface="Candara" pitchFamily="34" charset="0"/>
              </a:rPr>
              <a:t>MERIS</a:t>
            </a:r>
          </a:p>
          <a:p>
            <a:pPr marL="342900" lvl="2" indent="-342900">
              <a:buFont typeface="Wingdings" pitchFamily="2" charset="2"/>
              <a:buChar char="v"/>
            </a:pPr>
            <a:r>
              <a:rPr lang="en-US" sz="2400" dirty="0" smtClean="0">
                <a:solidFill>
                  <a:schemeClr val="bg1"/>
                </a:solidFill>
                <a:latin typeface="Candara" pitchFamily="34" charset="0"/>
              </a:rPr>
              <a:t>  ESA </a:t>
            </a:r>
            <a:r>
              <a:rPr lang="en-US" sz="2400" dirty="0">
                <a:solidFill>
                  <a:schemeClr val="bg1"/>
                </a:solidFill>
                <a:latin typeface="Candara" pitchFamily="34" charset="0"/>
              </a:rPr>
              <a:t>platform, ~weekly </a:t>
            </a:r>
            <a:r>
              <a:rPr lang="en-US" sz="2400" dirty="0" smtClean="0">
                <a:solidFill>
                  <a:schemeClr val="bg1"/>
                </a:solidFill>
                <a:latin typeface="Candara" pitchFamily="34" charset="0"/>
              </a:rPr>
              <a:t>Full Resolution, </a:t>
            </a:r>
            <a:r>
              <a:rPr lang="en-US" sz="2400" dirty="0">
                <a:solidFill>
                  <a:schemeClr val="bg1"/>
                </a:solidFill>
                <a:latin typeface="Candara" pitchFamily="34" charset="0"/>
              </a:rPr>
              <a:t>~</a:t>
            </a:r>
            <a:r>
              <a:rPr lang="en-US" sz="2400" dirty="0" smtClean="0">
                <a:solidFill>
                  <a:schemeClr val="bg1"/>
                </a:solidFill>
                <a:latin typeface="Candara" pitchFamily="34" charset="0"/>
              </a:rPr>
              <a:t>240m </a:t>
            </a:r>
            <a:r>
              <a:rPr lang="en-US" sz="2400" dirty="0">
                <a:solidFill>
                  <a:schemeClr val="bg1"/>
                </a:solidFill>
                <a:latin typeface="Candara" pitchFamily="34" charset="0"/>
              </a:rPr>
              <a:t>spatial, 15 narrow bands across </a:t>
            </a:r>
            <a:r>
              <a:rPr lang="en-US" sz="2400" dirty="0" err="1" smtClean="0">
                <a:solidFill>
                  <a:schemeClr val="bg1"/>
                </a:solidFill>
                <a:latin typeface="Candara" pitchFamily="34" charset="0"/>
              </a:rPr>
              <a:t>vis-nir</a:t>
            </a:r>
            <a:r>
              <a:rPr lang="en-US" sz="2400" dirty="0" smtClean="0">
                <a:solidFill>
                  <a:schemeClr val="bg1"/>
                </a:solidFill>
                <a:latin typeface="Candara" pitchFamily="34" charset="0"/>
              </a:rPr>
              <a:t> domain</a:t>
            </a:r>
          </a:p>
          <a:p>
            <a:pPr marL="0" lvl="2"/>
            <a:r>
              <a:rPr lang="en-US" sz="2000" dirty="0" smtClean="0">
                <a:solidFill>
                  <a:schemeClr val="bg1"/>
                </a:solidFill>
                <a:latin typeface="Candara" pitchFamily="34" charset="0"/>
              </a:rPr>
              <a:t> </a:t>
            </a:r>
            <a:endParaRPr lang="en-US" sz="2000" dirty="0">
              <a:solidFill>
                <a:schemeClr val="bg1"/>
              </a:solidFill>
              <a:latin typeface="Candara" pitchFamily="34" charset="0"/>
            </a:endParaRPr>
          </a:p>
          <a:p>
            <a:pPr marL="457200" indent="-457200">
              <a:buFont typeface="Courier New" pitchFamily="49" charset="0"/>
              <a:buChar char="o"/>
            </a:pPr>
            <a:r>
              <a:rPr lang="en-US" sz="2800" dirty="0" smtClean="0">
                <a:solidFill>
                  <a:schemeClr val="bg1"/>
                </a:solidFill>
                <a:latin typeface="Candara" pitchFamily="34" charset="0"/>
              </a:rPr>
              <a:t>MODIS</a:t>
            </a:r>
            <a:endParaRPr lang="en-US" sz="2800" dirty="0">
              <a:solidFill>
                <a:schemeClr val="bg1"/>
              </a:solidFill>
              <a:latin typeface="Candara" pitchFamily="34" charset="0"/>
            </a:endParaRPr>
          </a:p>
          <a:p>
            <a:pPr marL="342900" lvl="2" indent="-342900">
              <a:buFont typeface="Wingdings" pitchFamily="2" charset="2"/>
              <a:buChar char="v"/>
            </a:pPr>
            <a:r>
              <a:rPr lang="en-US" sz="2400" dirty="0" smtClean="0">
                <a:solidFill>
                  <a:schemeClr val="bg1"/>
                </a:solidFill>
                <a:latin typeface="Candara" pitchFamily="34" charset="0"/>
              </a:rPr>
              <a:t>  high </a:t>
            </a:r>
            <a:r>
              <a:rPr lang="en-US" sz="2400" dirty="0">
                <a:solidFill>
                  <a:schemeClr val="bg1"/>
                </a:solidFill>
                <a:latin typeface="Candara" pitchFamily="34" charset="0"/>
              </a:rPr>
              <a:t>temporal frequency, 250m -1km spatial, large area, 2001- present </a:t>
            </a:r>
          </a:p>
          <a:p>
            <a:pPr marL="342900" lvl="2" indent="-342900">
              <a:buFont typeface="Wingdings" pitchFamily="2" charset="2"/>
              <a:buChar char="v"/>
            </a:pPr>
            <a:endParaRPr lang="en-US" sz="2000" dirty="0">
              <a:solidFill>
                <a:schemeClr val="bg1"/>
              </a:solidFill>
              <a:latin typeface="Candara" pitchFamily="34" charset="0"/>
            </a:endParaRPr>
          </a:p>
        </p:txBody>
      </p:sp>
      <p:pic>
        <p:nvPicPr>
          <p:cNvPr id="87" name="Picture 86"/>
          <p:cNvPicPr preferRelativeResize="0">
            <a:picLocks/>
          </p:cNvPicPr>
          <p:nvPr/>
        </p:nvPicPr>
        <p:blipFill rotWithShape="1">
          <a:blip r:embed="rId17" cstate="print">
            <a:extLst>
              <a:ext uri="{28A0092B-C50C-407E-A947-70E740481C1C}">
                <a14:useLocalDpi xmlns:a14="http://schemas.microsoft.com/office/drawing/2010/main" val="0"/>
              </a:ext>
            </a:extLst>
          </a:blip>
          <a:srcRect l="12115" t="25942" r="16803" b="19855"/>
          <a:stretch/>
        </p:blipFill>
        <p:spPr>
          <a:xfrm>
            <a:off x="23012400" y="8535987"/>
            <a:ext cx="4267200" cy="3886200"/>
          </a:xfrm>
          <a:prstGeom prst="rect">
            <a:avLst/>
          </a:prstGeom>
          <a:ln>
            <a:solidFill>
              <a:schemeClr val="tx1"/>
            </a:solidFill>
          </a:ln>
        </p:spPr>
      </p:pic>
      <p:pic>
        <p:nvPicPr>
          <p:cNvPr id="6" name="Picture 3"/>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981200" y="25681496"/>
            <a:ext cx="5029200" cy="3654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673815" y="21049595"/>
            <a:ext cx="12661185" cy="4401205"/>
          </a:xfrm>
          <a:prstGeom prst="rect">
            <a:avLst/>
          </a:prstGeom>
        </p:spPr>
        <p:txBody>
          <a:bodyPr wrap="square">
            <a:spAutoFit/>
          </a:bodyPr>
          <a:lstStyle/>
          <a:p>
            <a:pPr>
              <a:buFont typeface="Wingdings" pitchFamily="2" charset="2"/>
              <a:buChar char="q"/>
            </a:pPr>
            <a:r>
              <a:rPr lang="en-US" sz="2800" dirty="0">
                <a:solidFill>
                  <a:schemeClr val="bg1"/>
                </a:solidFill>
                <a:latin typeface="Candara" pitchFamily="34" charset="0"/>
              </a:rPr>
              <a:t>Human health ALS database</a:t>
            </a:r>
          </a:p>
          <a:p>
            <a:pPr marL="457200" indent="-457200">
              <a:buFont typeface="Courier New" pitchFamily="49" charset="0"/>
              <a:buChar char="o"/>
            </a:pPr>
            <a:r>
              <a:rPr lang="en-US" sz="2800" dirty="0" smtClean="0">
                <a:solidFill>
                  <a:schemeClr val="bg1"/>
                </a:solidFill>
              </a:rPr>
              <a:t>Dartmouth </a:t>
            </a:r>
            <a:r>
              <a:rPr lang="en-US" sz="2800" dirty="0">
                <a:solidFill>
                  <a:schemeClr val="bg1"/>
                </a:solidFill>
              </a:rPr>
              <a:t>Hitchcock Medical Center is compiling an ALS database with more than 800 cases across northern New England. Records from DHMC, the Muscular Dystrophy Association of Northern New England, and surveys were searched to identify cases of ALS diagnosed between January 1997 and October 2009. When possible, we confirmed accuracy of diagnosis, year of diagnosis, and demographic history of patients identified by review of medical records, the Social Security Death Index, obituaries, and data supplemented from questionnaires. </a:t>
            </a:r>
          </a:p>
          <a:p>
            <a:pPr marL="457200" indent="-457200">
              <a:buFont typeface="Courier New" pitchFamily="49" charset="0"/>
              <a:buChar char="o"/>
            </a:pPr>
            <a:endParaRPr lang="en-US" sz="2800" dirty="0">
              <a:solidFill>
                <a:schemeClr val="bg1"/>
              </a:solidFill>
            </a:endParaRPr>
          </a:p>
          <a:p>
            <a:pPr marL="457200" indent="-457200">
              <a:buFont typeface="Courier New" pitchFamily="49" charset="0"/>
              <a:buChar char="o"/>
            </a:pPr>
            <a:r>
              <a:rPr lang="en-US" sz="2800" dirty="0">
                <a:solidFill>
                  <a:schemeClr val="bg1"/>
                </a:solidFill>
                <a:latin typeface="Candara" pitchFamily="34" charset="0"/>
              </a:rPr>
              <a:t>Strict adherence to privacy and high </a:t>
            </a:r>
            <a:r>
              <a:rPr lang="en-US" sz="2800" dirty="0" smtClean="0">
                <a:solidFill>
                  <a:schemeClr val="bg1"/>
                </a:solidFill>
                <a:latin typeface="Candara" pitchFamily="34" charset="0"/>
              </a:rPr>
              <a:t>standards </a:t>
            </a:r>
            <a:r>
              <a:rPr lang="en-US" sz="2800" dirty="0">
                <a:solidFill>
                  <a:schemeClr val="bg1"/>
                </a:solidFill>
                <a:latin typeface="Candara" pitchFamily="34" charset="0"/>
              </a:rPr>
              <a:t>for </a:t>
            </a:r>
            <a:r>
              <a:rPr lang="en-US" sz="2800" dirty="0" smtClean="0">
                <a:solidFill>
                  <a:schemeClr val="bg1"/>
                </a:solidFill>
                <a:latin typeface="Candara" pitchFamily="34" charset="0"/>
              </a:rPr>
              <a:t>handling human health data</a:t>
            </a:r>
            <a:endParaRPr lang="en-US" sz="2800" dirty="0">
              <a:solidFill>
                <a:schemeClr val="bg1"/>
              </a:solidFill>
              <a:latin typeface="Candara" pitchFamily="34" charset="0"/>
            </a:endParaRPr>
          </a:p>
        </p:txBody>
      </p:sp>
      <p:pic>
        <p:nvPicPr>
          <p:cNvPr id="1029" name="Picture 5"/>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239000" y="25598686"/>
            <a:ext cx="5257800" cy="3891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7"/>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31058717" y="6400800"/>
            <a:ext cx="8394700" cy="299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8" name="Picture 87"/>
          <p:cNvPicPr/>
          <p:nvPr/>
        </p:nvPicPr>
        <p:blipFill>
          <a:blip r:embed="rId21">
            <a:extLst>
              <a:ext uri="{28A0092B-C50C-407E-A947-70E740481C1C}">
                <a14:useLocalDpi xmlns:a14="http://schemas.microsoft.com/office/drawing/2010/main" val="0"/>
              </a:ext>
            </a:extLst>
          </a:blip>
          <a:srcRect/>
          <a:stretch>
            <a:fillRect/>
          </a:stretch>
        </p:blipFill>
        <p:spPr bwMode="auto">
          <a:xfrm>
            <a:off x="31318200" y="11414442"/>
            <a:ext cx="7358828" cy="2834958"/>
          </a:xfrm>
          <a:prstGeom prst="rect">
            <a:avLst/>
          </a:prstGeom>
          <a:noFill/>
          <a:ln>
            <a:noFill/>
          </a:ln>
        </p:spPr>
      </p:pic>
      <p:pic>
        <p:nvPicPr>
          <p:cNvPr id="92" name="Picture 91" descr="Slide1.PNG"/>
          <p:cNvPicPr/>
          <p:nvPr/>
        </p:nvPicPr>
        <p:blipFill>
          <a:blip r:embed="rId22" cstate="print"/>
          <a:srcRect l="10577" t="9188" r="22276" b="17308"/>
          <a:stretch>
            <a:fillRect/>
          </a:stretch>
        </p:blipFill>
        <p:spPr>
          <a:xfrm>
            <a:off x="34290000" y="16840199"/>
            <a:ext cx="6558476" cy="6172201"/>
          </a:xfrm>
          <a:prstGeom prst="rect">
            <a:avLst/>
          </a:prstGeom>
        </p:spPr>
      </p:pic>
      <p:grpSp>
        <p:nvGrpSpPr>
          <p:cNvPr id="23" name="Group 22"/>
          <p:cNvGrpSpPr/>
          <p:nvPr/>
        </p:nvGrpSpPr>
        <p:grpSpPr>
          <a:xfrm>
            <a:off x="30099000" y="16992600"/>
            <a:ext cx="3784663" cy="6218583"/>
            <a:chOff x="30798601" y="16992600"/>
            <a:chExt cx="3784663" cy="6218583"/>
          </a:xfrm>
        </p:grpSpPr>
        <p:pic>
          <p:nvPicPr>
            <p:cNvPr id="90" name="Picture 89" descr="tahoe1.png"/>
            <p:cNvPicPr>
              <a:picLocks noChangeAspect="1"/>
            </p:cNvPicPr>
            <p:nvPr/>
          </p:nvPicPr>
          <p:blipFill>
            <a:blip r:embed="rId23" cstate="print"/>
            <a:srcRect l="12614" t="8889" r="14052" b="12222"/>
            <a:stretch>
              <a:fillRect/>
            </a:stretch>
          </p:blipFill>
          <p:spPr>
            <a:xfrm>
              <a:off x="31080210" y="16992600"/>
              <a:ext cx="3503054" cy="4876800"/>
            </a:xfrm>
            <a:prstGeom prst="rect">
              <a:avLst/>
            </a:prstGeom>
            <a:ln>
              <a:solidFill>
                <a:schemeClr val="bg1">
                  <a:lumMod val="95000"/>
                  <a:lumOff val="5000"/>
                </a:schemeClr>
              </a:solidFill>
            </a:ln>
          </p:spPr>
        </p:pic>
        <p:pic>
          <p:nvPicPr>
            <p:cNvPr id="91" name="Picture 90" descr="img_3954.jpg"/>
            <p:cNvPicPr preferRelativeResize="0">
              <a:picLocks/>
            </p:cNvPicPr>
            <p:nvPr/>
          </p:nvPicPr>
          <p:blipFill>
            <a:blip r:embed="rId24" cstate="print"/>
            <a:srcRect l="624" t="16667" r="937" b="8333"/>
            <a:stretch>
              <a:fillRect/>
            </a:stretch>
          </p:blipFill>
          <p:spPr>
            <a:xfrm>
              <a:off x="30798601" y="21382383"/>
              <a:ext cx="3200400" cy="1828800"/>
            </a:xfrm>
            <a:prstGeom prst="rect">
              <a:avLst/>
            </a:prstGeom>
            <a:ln w="12700">
              <a:solidFill>
                <a:schemeClr val="bg1">
                  <a:lumMod val="95000"/>
                  <a:lumOff val="5000"/>
                </a:schemeClr>
              </a:solidFill>
            </a:ln>
          </p:spPr>
        </p:pic>
        <p:cxnSp>
          <p:nvCxnSpPr>
            <p:cNvPr id="93" name="Straight Connector 92"/>
            <p:cNvCxnSpPr/>
            <p:nvPr/>
          </p:nvCxnSpPr>
          <p:spPr>
            <a:xfrm flipV="1">
              <a:off x="30798601" y="19477383"/>
              <a:ext cx="2186609" cy="187518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flipH="1" flipV="1">
              <a:off x="32985210" y="19477383"/>
              <a:ext cx="1013792" cy="1875184"/>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pic>
        <p:nvPicPr>
          <p:cNvPr id="21" name="Picture 8"/>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2971800" y="12000904"/>
            <a:ext cx="7647595" cy="457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9183</TotalTime>
  <Words>656</Words>
  <Application>Microsoft Office PowerPoint</Application>
  <PresentationFormat>Custom</PresentationFormat>
  <Paragraphs>135</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dc:creator>
  <cp:lastModifiedBy>mcorbiere</cp:lastModifiedBy>
  <cp:revision>283</cp:revision>
  <cp:lastPrinted>2013-06-06T13:04:12Z</cp:lastPrinted>
  <dcterms:created xsi:type="dcterms:W3CDTF">2011-07-06T13:49:50Z</dcterms:created>
  <dcterms:modified xsi:type="dcterms:W3CDTF">2013-06-06T17:23:00Z</dcterms:modified>
</cp:coreProperties>
</file>