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Default Extension="sldx" ContentType="application/vnd.openxmlformats-officedocument.presentationml.slide"/>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8404800" cy="29260800"/>
  <p:notesSz cx="6858000" cy="9144000"/>
  <p:defaultTextStyle>
    <a:defPPr>
      <a:defRPr lang="en-US"/>
    </a:defPPr>
    <a:lvl1pPr marL="0" algn="l" defTabSz="3866540" rtl="0" eaLnBrk="1" latinLnBrk="0" hangingPunct="1">
      <a:defRPr sz="7600" kern="1200">
        <a:solidFill>
          <a:schemeClr val="tx1"/>
        </a:solidFill>
        <a:latin typeface="+mn-lt"/>
        <a:ea typeface="+mn-ea"/>
        <a:cs typeface="+mn-cs"/>
      </a:defRPr>
    </a:lvl1pPr>
    <a:lvl2pPr marL="1933270" algn="l" defTabSz="3866540" rtl="0" eaLnBrk="1" latinLnBrk="0" hangingPunct="1">
      <a:defRPr sz="7600" kern="1200">
        <a:solidFill>
          <a:schemeClr val="tx1"/>
        </a:solidFill>
        <a:latin typeface="+mn-lt"/>
        <a:ea typeface="+mn-ea"/>
        <a:cs typeface="+mn-cs"/>
      </a:defRPr>
    </a:lvl2pPr>
    <a:lvl3pPr marL="3866540" algn="l" defTabSz="3866540" rtl="0" eaLnBrk="1" latinLnBrk="0" hangingPunct="1">
      <a:defRPr sz="7600" kern="1200">
        <a:solidFill>
          <a:schemeClr val="tx1"/>
        </a:solidFill>
        <a:latin typeface="+mn-lt"/>
        <a:ea typeface="+mn-ea"/>
        <a:cs typeface="+mn-cs"/>
      </a:defRPr>
    </a:lvl3pPr>
    <a:lvl4pPr marL="5799811" algn="l" defTabSz="3866540" rtl="0" eaLnBrk="1" latinLnBrk="0" hangingPunct="1">
      <a:defRPr sz="7600" kern="1200">
        <a:solidFill>
          <a:schemeClr val="tx1"/>
        </a:solidFill>
        <a:latin typeface="+mn-lt"/>
        <a:ea typeface="+mn-ea"/>
        <a:cs typeface="+mn-cs"/>
      </a:defRPr>
    </a:lvl4pPr>
    <a:lvl5pPr marL="7733081" algn="l" defTabSz="3866540" rtl="0" eaLnBrk="1" latinLnBrk="0" hangingPunct="1">
      <a:defRPr sz="7600" kern="1200">
        <a:solidFill>
          <a:schemeClr val="tx1"/>
        </a:solidFill>
        <a:latin typeface="+mn-lt"/>
        <a:ea typeface="+mn-ea"/>
        <a:cs typeface="+mn-cs"/>
      </a:defRPr>
    </a:lvl5pPr>
    <a:lvl6pPr marL="9666351" algn="l" defTabSz="3866540" rtl="0" eaLnBrk="1" latinLnBrk="0" hangingPunct="1">
      <a:defRPr sz="7600" kern="1200">
        <a:solidFill>
          <a:schemeClr val="tx1"/>
        </a:solidFill>
        <a:latin typeface="+mn-lt"/>
        <a:ea typeface="+mn-ea"/>
        <a:cs typeface="+mn-cs"/>
      </a:defRPr>
    </a:lvl6pPr>
    <a:lvl7pPr marL="11599621" algn="l" defTabSz="3866540" rtl="0" eaLnBrk="1" latinLnBrk="0" hangingPunct="1">
      <a:defRPr sz="7600" kern="1200">
        <a:solidFill>
          <a:schemeClr val="tx1"/>
        </a:solidFill>
        <a:latin typeface="+mn-lt"/>
        <a:ea typeface="+mn-ea"/>
        <a:cs typeface="+mn-cs"/>
      </a:defRPr>
    </a:lvl7pPr>
    <a:lvl8pPr marL="13532891" algn="l" defTabSz="3866540" rtl="0" eaLnBrk="1" latinLnBrk="0" hangingPunct="1">
      <a:defRPr sz="7600" kern="1200">
        <a:solidFill>
          <a:schemeClr val="tx1"/>
        </a:solidFill>
        <a:latin typeface="+mn-lt"/>
        <a:ea typeface="+mn-ea"/>
        <a:cs typeface="+mn-cs"/>
      </a:defRPr>
    </a:lvl8pPr>
    <a:lvl9pPr marL="15466162" algn="l" defTabSz="3866540" rtl="0" eaLnBrk="1" latinLnBrk="0" hangingPunct="1">
      <a:defRPr sz="7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1788" y="-180"/>
      </p:cViewPr>
      <p:guideLst>
        <p:guide orient="horz" pos="9216"/>
        <p:guide pos="12096"/>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3.emf"/><Relationship Id="rId7" Type="http://schemas.openxmlformats.org/officeDocument/2006/relationships/image" Target="../media/image7.emf"/><Relationship Id="rId12" Type="http://schemas.openxmlformats.org/officeDocument/2006/relationships/image" Target="../media/image12.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emf"/><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3550DD-ACF3-4E1C-A8EE-F36E11688F78}" type="datetimeFigureOut">
              <a:rPr lang="en-US" smtClean="0"/>
              <a:pPr/>
              <a:t>6/7/2013</a:t>
            </a:fld>
            <a:endParaRPr lang="en-US"/>
          </a:p>
        </p:txBody>
      </p:sp>
      <p:sp>
        <p:nvSpPr>
          <p:cNvPr id="4" name="Slide Image Placeholder 3"/>
          <p:cNvSpPr>
            <a:spLocks noGrp="1" noRot="1" noChangeAspect="1"/>
          </p:cNvSpPr>
          <p:nvPr>
            <p:ph type="sldImg" idx="2"/>
          </p:nvPr>
        </p:nvSpPr>
        <p:spPr>
          <a:xfrm>
            <a:off x="1177925" y="685800"/>
            <a:ext cx="45021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2F4D59-B762-471A-A94C-9089761559D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3866540" rtl="0" eaLnBrk="1" latinLnBrk="0" hangingPunct="1">
      <a:defRPr sz="5100" kern="1200">
        <a:solidFill>
          <a:schemeClr val="tx1"/>
        </a:solidFill>
        <a:latin typeface="+mn-lt"/>
        <a:ea typeface="+mn-ea"/>
        <a:cs typeface="+mn-cs"/>
      </a:defRPr>
    </a:lvl1pPr>
    <a:lvl2pPr marL="1933270" algn="l" defTabSz="3866540" rtl="0" eaLnBrk="1" latinLnBrk="0" hangingPunct="1">
      <a:defRPr sz="5100" kern="1200">
        <a:solidFill>
          <a:schemeClr val="tx1"/>
        </a:solidFill>
        <a:latin typeface="+mn-lt"/>
        <a:ea typeface="+mn-ea"/>
        <a:cs typeface="+mn-cs"/>
      </a:defRPr>
    </a:lvl2pPr>
    <a:lvl3pPr marL="3866540" algn="l" defTabSz="3866540" rtl="0" eaLnBrk="1" latinLnBrk="0" hangingPunct="1">
      <a:defRPr sz="5100" kern="1200">
        <a:solidFill>
          <a:schemeClr val="tx1"/>
        </a:solidFill>
        <a:latin typeface="+mn-lt"/>
        <a:ea typeface="+mn-ea"/>
        <a:cs typeface="+mn-cs"/>
      </a:defRPr>
    </a:lvl3pPr>
    <a:lvl4pPr marL="5799811" algn="l" defTabSz="3866540" rtl="0" eaLnBrk="1" latinLnBrk="0" hangingPunct="1">
      <a:defRPr sz="5100" kern="1200">
        <a:solidFill>
          <a:schemeClr val="tx1"/>
        </a:solidFill>
        <a:latin typeface="+mn-lt"/>
        <a:ea typeface="+mn-ea"/>
        <a:cs typeface="+mn-cs"/>
      </a:defRPr>
    </a:lvl4pPr>
    <a:lvl5pPr marL="7733081" algn="l" defTabSz="3866540" rtl="0" eaLnBrk="1" latinLnBrk="0" hangingPunct="1">
      <a:defRPr sz="5100" kern="1200">
        <a:solidFill>
          <a:schemeClr val="tx1"/>
        </a:solidFill>
        <a:latin typeface="+mn-lt"/>
        <a:ea typeface="+mn-ea"/>
        <a:cs typeface="+mn-cs"/>
      </a:defRPr>
    </a:lvl5pPr>
    <a:lvl6pPr marL="9666351" algn="l" defTabSz="3866540" rtl="0" eaLnBrk="1" latinLnBrk="0" hangingPunct="1">
      <a:defRPr sz="5100" kern="1200">
        <a:solidFill>
          <a:schemeClr val="tx1"/>
        </a:solidFill>
        <a:latin typeface="+mn-lt"/>
        <a:ea typeface="+mn-ea"/>
        <a:cs typeface="+mn-cs"/>
      </a:defRPr>
    </a:lvl6pPr>
    <a:lvl7pPr marL="11599621" algn="l" defTabSz="3866540" rtl="0" eaLnBrk="1" latinLnBrk="0" hangingPunct="1">
      <a:defRPr sz="5100" kern="1200">
        <a:solidFill>
          <a:schemeClr val="tx1"/>
        </a:solidFill>
        <a:latin typeface="+mn-lt"/>
        <a:ea typeface="+mn-ea"/>
        <a:cs typeface="+mn-cs"/>
      </a:defRPr>
    </a:lvl7pPr>
    <a:lvl8pPr marL="13532891" algn="l" defTabSz="3866540" rtl="0" eaLnBrk="1" latinLnBrk="0" hangingPunct="1">
      <a:defRPr sz="5100" kern="1200">
        <a:solidFill>
          <a:schemeClr val="tx1"/>
        </a:solidFill>
        <a:latin typeface="+mn-lt"/>
        <a:ea typeface="+mn-ea"/>
        <a:cs typeface="+mn-cs"/>
      </a:defRPr>
    </a:lvl8pPr>
    <a:lvl9pPr marL="15466162" algn="l" defTabSz="3866540" rtl="0" eaLnBrk="1" latinLnBrk="0" hangingPunct="1">
      <a:defRPr sz="5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5"/>
            <a:ext cx="3264408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33270" indent="0" algn="ctr">
              <a:buNone/>
              <a:defRPr>
                <a:solidFill>
                  <a:schemeClr val="tx1">
                    <a:tint val="75000"/>
                  </a:schemeClr>
                </a:solidFill>
              </a:defRPr>
            </a:lvl2pPr>
            <a:lvl3pPr marL="3866540" indent="0" algn="ctr">
              <a:buNone/>
              <a:defRPr>
                <a:solidFill>
                  <a:schemeClr val="tx1">
                    <a:tint val="75000"/>
                  </a:schemeClr>
                </a:solidFill>
              </a:defRPr>
            </a:lvl3pPr>
            <a:lvl4pPr marL="5799811" indent="0" algn="ctr">
              <a:buNone/>
              <a:defRPr>
                <a:solidFill>
                  <a:schemeClr val="tx1">
                    <a:tint val="75000"/>
                  </a:schemeClr>
                </a:solidFill>
              </a:defRPr>
            </a:lvl4pPr>
            <a:lvl5pPr marL="7733081" indent="0" algn="ctr">
              <a:buNone/>
              <a:defRPr>
                <a:solidFill>
                  <a:schemeClr val="tx1">
                    <a:tint val="75000"/>
                  </a:schemeClr>
                </a:solidFill>
              </a:defRPr>
            </a:lvl5pPr>
            <a:lvl6pPr marL="9666351" indent="0" algn="ctr">
              <a:buNone/>
              <a:defRPr>
                <a:solidFill>
                  <a:schemeClr val="tx1">
                    <a:tint val="75000"/>
                  </a:schemeClr>
                </a:solidFill>
              </a:defRPr>
            </a:lvl6pPr>
            <a:lvl7pPr marL="11599621" indent="0" algn="ctr">
              <a:buNone/>
              <a:defRPr>
                <a:solidFill>
                  <a:schemeClr val="tx1">
                    <a:tint val="75000"/>
                  </a:schemeClr>
                </a:solidFill>
              </a:defRPr>
            </a:lvl7pPr>
            <a:lvl8pPr marL="13532891" indent="0" algn="ctr">
              <a:buNone/>
              <a:defRPr>
                <a:solidFill>
                  <a:schemeClr val="tx1">
                    <a:tint val="75000"/>
                  </a:schemeClr>
                </a:solidFill>
              </a:defRPr>
            </a:lvl8pPr>
            <a:lvl9pPr marL="1546616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6/7/2013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6/7/2013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8802775"/>
            <a:ext cx="32644080" cy="5811520"/>
          </a:xfrm>
        </p:spPr>
        <p:txBody>
          <a:bodyPr anchor="t"/>
          <a:lstStyle>
            <a:lvl1pPr algn="l">
              <a:defRPr sz="169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2401978"/>
            <a:ext cx="32644080" cy="6400798"/>
          </a:xfrm>
        </p:spPr>
        <p:txBody>
          <a:bodyPr anchor="b"/>
          <a:lstStyle>
            <a:lvl1pPr marL="0" indent="0">
              <a:buNone/>
              <a:defRPr sz="8500">
                <a:solidFill>
                  <a:schemeClr val="tx1">
                    <a:tint val="75000"/>
                  </a:schemeClr>
                </a:solidFill>
              </a:defRPr>
            </a:lvl1pPr>
            <a:lvl2pPr marL="1933270" indent="0">
              <a:buNone/>
              <a:defRPr sz="7600">
                <a:solidFill>
                  <a:schemeClr val="tx1">
                    <a:tint val="75000"/>
                  </a:schemeClr>
                </a:solidFill>
              </a:defRPr>
            </a:lvl2pPr>
            <a:lvl3pPr marL="3866540" indent="0">
              <a:buNone/>
              <a:defRPr sz="6800">
                <a:solidFill>
                  <a:schemeClr val="tx1">
                    <a:tint val="75000"/>
                  </a:schemeClr>
                </a:solidFill>
              </a:defRPr>
            </a:lvl3pPr>
            <a:lvl4pPr marL="5799811" indent="0">
              <a:buNone/>
              <a:defRPr sz="5900">
                <a:solidFill>
                  <a:schemeClr val="tx1">
                    <a:tint val="75000"/>
                  </a:schemeClr>
                </a:solidFill>
              </a:defRPr>
            </a:lvl4pPr>
            <a:lvl5pPr marL="7733081" indent="0">
              <a:buNone/>
              <a:defRPr sz="5900">
                <a:solidFill>
                  <a:schemeClr val="tx1">
                    <a:tint val="75000"/>
                  </a:schemeClr>
                </a:solidFill>
              </a:defRPr>
            </a:lvl5pPr>
            <a:lvl6pPr marL="9666351" indent="0">
              <a:buNone/>
              <a:defRPr sz="5900">
                <a:solidFill>
                  <a:schemeClr val="tx1">
                    <a:tint val="75000"/>
                  </a:schemeClr>
                </a:solidFill>
              </a:defRPr>
            </a:lvl6pPr>
            <a:lvl7pPr marL="11599621" indent="0">
              <a:buNone/>
              <a:defRPr sz="5900">
                <a:solidFill>
                  <a:schemeClr val="tx1">
                    <a:tint val="75000"/>
                  </a:schemeClr>
                </a:solidFill>
              </a:defRPr>
            </a:lvl7pPr>
            <a:lvl8pPr marL="13532891" indent="0">
              <a:buNone/>
              <a:defRPr sz="5900">
                <a:solidFill>
                  <a:schemeClr val="tx1">
                    <a:tint val="75000"/>
                  </a:schemeClr>
                </a:solidFill>
              </a:defRPr>
            </a:lvl8pPr>
            <a:lvl9pPr marL="15466162" indent="0">
              <a:buNone/>
              <a:defRPr sz="5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D9400C-BE60-46D9-B607-C601CB6562B6}" type="datetimeFigureOut">
              <a:rPr lang="en-US" smtClean="0"/>
              <a:pPr/>
              <a:t>6/7/2013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67677" y="29132109"/>
            <a:ext cx="72262365" cy="82390827"/>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0970122" y="29132109"/>
            <a:ext cx="72262365" cy="82390827"/>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D9400C-BE60-46D9-B607-C601CB6562B6}" type="datetimeFigureOut">
              <a:rPr lang="en-US" smtClean="0"/>
              <a:pPr/>
              <a:t>6/7/2013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171789"/>
            <a:ext cx="3456432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6549816"/>
            <a:ext cx="16968790" cy="2729651"/>
          </a:xfrm>
        </p:spPr>
        <p:txBody>
          <a:bodyPr anchor="b"/>
          <a:lstStyle>
            <a:lvl1pPr marL="0" indent="0">
              <a:buNone/>
              <a:defRPr sz="10100" b="1"/>
            </a:lvl1pPr>
            <a:lvl2pPr marL="1933270" indent="0">
              <a:buNone/>
              <a:defRPr sz="8500" b="1"/>
            </a:lvl2pPr>
            <a:lvl3pPr marL="3866540" indent="0">
              <a:buNone/>
              <a:defRPr sz="7600" b="1"/>
            </a:lvl3pPr>
            <a:lvl4pPr marL="5799811" indent="0">
              <a:buNone/>
              <a:defRPr sz="6800" b="1"/>
            </a:lvl4pPr>
            <a:lvl5pPr marL="7733081" indent="0">
              <a:buNone/>
              <a:defRPr sz="6800" b="1"/>
            </a:lvl5pPr>
            <a:lvl6pPr marL="9666351" indent="0">
              <a:buNone/>
              <a:defRPr sz="6800" b="1"/>
            </a:lvl6pPr>
            <a:lvl7pPr marL="11599621" indent="0">
              <a:buNone/>
              <a:defRPr sz="6800" b="1"/>
            </a:lvl7pPr>
            <a:lvl8pPr marL="13532891" indent="0">
              <a:buNone/>
              <a:defRPr sz="6800" b="1"/>
            </a:lvl8pPr>
            <a:lvl9pPr marL="15466162" indent="0">
              <a:buNone/>
              <a:defRPr sz="6800" b="1"/>
            </a:lvl9pPr>
          </a:lstStyle>
          <a:p>
            <a:pPr lvl="0"/>
            <a:r>
              <a:rPr lang="en-US" smtClean="0"/>
              <a:t>Click to edit Master text styles</a:t>
            </a:r>
          </a:p>
        </p:txBody>
      </p:sp>
      <p:sp>
        <p:nvSpPr>
          <p:cNvPr id="4" name="Content Placeholder 3"/>
          <p:cNvSpPr>
            <a:spLocks noGrp="1"/>
          </p:cNvSpPr>
          <p:nvPr>
            <p:ph sz="half" idx="2"/>
          </p:nvPr>
        </p:nvSpPr>
        <p:spPr>
          <a:xfrm>
            <a:off x="1920240" y="9279467"/>
            <a:ext cx="16968790"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6549816"/>
            <a:ext cx="16975455" cy="2729651"/>
          </a:xfrm>
        </p:spPr>
        <p:txBody>
          <a:bodyPr anchor="b"/>
          <a:lstStyle>
            <a:lvl1pPr marL="0" indent="0">
              <a:buNone/>
              <a:defRPr sz="10100" b="1"/>
            </a:lvl1pPr>
            <a:lvl2pPr marL="1933270" indent="0">
              <a:buNone/>
              <a:defRPr sz="8500" b="1"/>
            </a:lvl2pPr>
            <a:lvl3pPr marL="3866540" indent="0">
              <a:buNone/>
              <a:defRPr sz="7600" b="1"/>
            </a:lvl3pPr>
            <a:lvl4pPr marL="5799811" indent="0">
              <a:buNone/>
              <a:defRPr sz="6800" b="1"/>
            </a:lvl4pPr>
            <a:lvl5pPr marL="7733081" indent="0">
              <a:buNone/>
              <a:defRPr sz="6800" b="1"/>
            </a:lvl5pPr>
            <a:lvl6pPr marL="9666351" indent="0">
              <a:buNone/>
              <a:defRPr sz="6800" b="1"/>
            </a:lvl6pPr>
            <a:lvl7pPr marL="11599621" indent="0">
              <a:buNone/>
              <a:defRPr sz="6800" b="1"/>
            </a:lvl7pPr>
            <a:lvl8pPr marL="13532891" indent="0">
              <a:buNone/>
              <a:defRPr sz="6800" b="1"/>
            </a:lvl8pPr>
            <a:lvl9pPr marL="15466162" indent="0">
              <a:buNone/>
              <a:defRPr sz="6800" b="1"/>
            </a:lvl9pPr>
          </a:lstStyle>
          <a:p>
            <a:pPr lvl="0"/>
            <a:r>
              <a:rPr lang="en-US" smtClean="0"/>
              <a:t>Click to edit Master text styles</a:t>
            </a:r>
          </a:p>
        </p:txBody>
      </p:sp>
      <p:sp>
        <p:nvSpPr>
          <p:cNvPr id="6" name="Content Placeholder 5"/>
          <p:cNvSpPr>
            <a:spLocks noGrp="1"/>
          </p:cNvSpPr>
          <p:nvPr>
            <p:ph sz="quarter" idx="4"/>
          </p:nvPr>
        </p:nvSpPr>
        <p:spPr>
          <a:xfrm>
            <a:off x="19509107" y="9279467"/>
            <a:ext cx="16975455"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D9400C-BE60-46D9-B607-C601CB6562B6}" type="datetimeFigureOut">
              <a:rPr lang="en-US" smtClean="0"/>
              <a:pPr/>
              <a:t>6/7/2013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D9400C-BE60-46D9-B607-C601CB6562B6}" type="datetimeFigureOut">
              <a:rPr lang="en-US" smtClean="0"/>
              <a:pPr/>
              <a:t>6/7/2013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D9400C-BE60-46D9-B607-C601CB6562B6}" type="datetimeFigureOut">
              <a:rPr lang="en-US" smtClean="0"/>
              <a:pPr/>
              <a:t>6/7/2013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165013"/>
            <a:ext cx="12634915" cy="4958080"/>
          </a:xfrm>
        </p:spPr>
        <p:txBody>
          <a:bodyPr anchor="b"/>
          <a:lstStyle>
            <a:lvl1pPr algn="l">
              <a:defRPr sz="8500" b="1"/>
            </a:lvl1pPr>
          </a:lstStyle>
          <a:p>
            <a:r>
              <a:rPr lang="en-US" smtClean="0"/>
              <a:t>Click to edit Master title style</a:t>
            </a:r>
            <a:endParaRPr lang="en-US"/>
          </a:p>
        </p:txBody>
      </p:sp>
      <p:sp>
        <p:nvSpPr>
          <p:cNvPr id="3" name="Content Placeholder 2"/>
          <p:cNvSpPr>
            <a:spLocks noGrp="1"/>
          </p:cNvSpPr>
          <p:nvPr>
            <p:ph idx="1"/>
          </p:nvPr>
        </p:nvSpPr>
        <p:spPr>
          <a:xfrm>
            <a:off x="15015210" y="1165016"/>
            <a:ext cx="21469350" cy="24973282"/>
          </a:xfrm>
        </p:spPr>
        <p:txBody>
          <a:bodyPr/>
          <a:lstStyle>
            <a:lvl1pPr>
              <a:defRPr sz="13500"/>
            </a:lvl1pPr>
            <a:lvl2pPr>
              <a:defRPr sz="11800"/>
            </a:lvl2pPr>
            <a:lvl3pPr>
              <a:defRPr sz="101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123096"/>
            <a:ext cx="12634915" cy="20015202"/>
          </a:xfrm>
        </p:spPr>
        <p:txBody>
          <a:bodyPr/>
          <a:lstStyle>
            <a:lvl1pPr marL="0" indent="0">
              <a:buNone/>
              <a:defRPr sz="5900"/>
            </a:lvl1pPr>
            <a:lvl2pPr marL="1933270" indent="0">
              <a:buNone/>
              <a:defRPr sz="5100"/>
            </a:lvl2pPr>
            <a:lvl3pPr marL="3866540" indent="0">
              <a:buNone/>
              <a:defRPr sz="4200"/>
            </a:lvl3pPr>
            <a:lvl4pPr marL="5799811" indent="0">
              <a:buNone/>
              <a:defRPr sz="3800"/>
            </a:lvl4pPr>
            <a:lvl5pPr marL="7733081" indent="0">
              <a:buNone/>
              <a:defRPr sz="3800"/>
            </a:lvl5pPr>
            <a:lvl6pPr marL="9666351" indent="0">
              <a:buNone/>
              <a:defRPr sz="3800"/>
            </a:lvl6pPr>
            <a:lvl7pPr marL="11599621" indent="0">
              <a:buNone/>
              <a:defRPr sz="3800"/>
            </a:lvl7pPr>
            <a:lvl8pPr marL="13532891" indent="0">
              <a:buNone/>
              <a:defRPr sz="3800"/>
            </a:lvl8pPr>
            <a:lvl9pPr marL="15466162"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9400C-BE60-46D9-B607-C601CB6562B6}" type="datetimeFigureOut">
              <a:rPr lang="en-US" smtClean="0"/>
              <a:pPr/>
              <a:t>6/7/2013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0482560"/>
            <a:ext cx="23042880" cy="2418082"/>
          </a:xfrm>
        </p:spPr>
        <p:txBody>
          <a:bodyPr anchor="b"/>
          <a:lstStyle>
            <a:lvl1pPr algn="l">
              <a:defRPr sz="8500" b="1"/>
            </a:lvl1pPr>
          </a:lstStyle>
          <a:p>
            <a:r>
              <a:rPr lang="en-US" smtClean="0"/>
              <a:t>Click to edit Master title style</a:t>
            </a:r>
            <a:endParaRPr lang="en-US"/>
          </a:p>
        </p:txBody>
      </p:sp>
      <p:sp>
        <p:nvSpPr>
          <p:cNvPr id="3" name="Picture Placeholder 2"/>
          <p:cNvSpPr>
            <a:spLocks noGrp="1"/>
          </p:cNvSpPr>
          <p:nvPr>
            <p:ph type="pic" idx="1"/>
          </p:nvPr>
        </p:nvSpPr>
        <p:spPr>
          <a:xfrm>
            <a:off x="7527610" y="2614507"/>
            <a:ext cx="23042880" cy="17556480"/>
          </a:xfrm>
        </p:spPr>
        <p:txBody>
          <a:bodyPr/>
          <a:lstStyle>
            <a:lvl1pPr marL="0" indent="0">
              <a:buNone/>
              <a:defRPr sz="13500"/>
            </a:lvl1pPr>
            <a:lvl2pPr marL="1933270" indent="0">
              <a:buNone/>
              <a:defRPr sz="11800"/>
            </a:lvl2pPr>
            <a:lvl3pPr marL="3866540" indent="0">
              <a:buNone/>
              <a:defRPr sz="10100"/>
            </a:lvl3pPr>
            <a:lvl4pPr marL="5799811" indent="0">
              <a:buNone/>
              <a:defRPr sz="8500"/>
            </a:lvl4pPr>
            <a:lvl5pPr marL="7733081" indent="0">
              <a:buNone/>
              <a:defRPr sz="8500"/>
            </a:lvl5pPr>
            <a:lvl6pPr marL="9666351" indent="0">
              <a:buNone/>
              <a:defRPr sz="8500"/>
            </a:lvl6pPr>
            <a:lvl7pPr marL="11599621" indent="0">
              <a:buNone/>
              <a:defRPr sz="8500"/>
            </a:lvl7pPr>
            <a:lvl8pPr marL="13532891" indent="0">
              <a:buNone/>
              <a:defRPr sz="8500"/>
            </a:lvl8pPr>
            <a:lvl9pPr marL="15466162" indent="0">
              <a:buNone/>
              <a:defRPr sz="8500"/>
            </a:lvl9pPr>
          </a:lstStyle>
          <a:p>
            <a:endParaRPr lang="en-US"/>
          </a:p>
        </p:txBody>
      </p:sp>
      <p:sp>
        <p:nvSpPr>
          <p:cNvPr id="4" name="Text Placeholder 3"/>
          <p:cNvSpPr>
            <a:spLocks noGrp="1"/>
          </p:cNvSpPr>
          <p:nvPr>
            <p:ph type="body" sz="half" idx="2"/>
          </p:nvPr>
        </p:nvSpPr>
        <p:spPr>
          <a:xfrm>
            <a:off x="7527610" y="22900642"/>
            <a:ext cx="23042880" cy="3434078"/>
          </a:xfrm>
        </p:spPr>
        <p:txBody>
          <a:bodyPr/>
          <a:lstStyle>
            <a:lvl1pPr marL="0" indent="0">
              <a:buNone/>
              <a:defRPr sz="5900"/>
            </a:lvl1pPr>
            <a:lvl2pPr marL="1933270" indent="0">
              <a:buNone/>
              <a:defRPr sz="5100"/>
            </a:lvl2pPr>
            <a:lvl3pPr marL="3866540" indent="0">
              <a:buNone/>
              <a:defRPr sz="4200"/>
            </a:lvl3pPr>
            <a:lvl4pPr marL="5799811" indent="0">
              <a:buNone/>
              <a:defRPr sz="3800"/>
            </a:lvl4pPr>
            <a:lvl5pPr marL="7733081" indent="0">
              <a:buNone/>
              <a:defRPr sz="3800"/>
            </a:lvl5pPr>
            <a:lvl6pPr marL="9666351" indent="0">
              <a:buNone/>
              <a:defRPr sz="3800"/>
            </a:lvl6pPr>
            <a:lvl7pPr marL="11599621" indent="0">
              <a:buNone/>
              <a:defRPr sz="3800"/>
            </a:lvl7pPr>
            <a:lvl8pPr marL="13532891" indent="0">
              <a:buNone/>
              <a:defRPr sz="3800"/>
            </a:lvl8pPr>
            <a:lvl9pPr marL="15466162"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9400C-BE60-46D9-B607-C601CB6562B6}" type="datetimeFigureOut">
              <a:rPr lang="en-US" smtClean="0"/>
              <a:pPr/>
              <a:t>6/7/2013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6/7/2013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6941285" y="4998722"/>
            <a:ext cx="36291200" cy="10652421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67675" y="4998722"/>
            <a:ext cx="108233530" cy="10652421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6/7/2013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171789"/>
            <a:ext cx="34564320" cy="4876800"/>
          </a:xfrm>
          <a:prstGeom prst="rect">
            <a:avLst/>
          </a:prstGeom>
        </p:spPr>
        <p:txBody>
          <a:bodyPr vert="horz" lIns="386654" tIns="193327" rIns="386654" bIns="19332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6827522"/>
            <a:ext cx="34564320" cy="19310775"/>
          </a:xfrm>
          <a:prstGeom prst="rect">
            <a:avLst/>
          </a:prstGeom>
        </p:spPr>
        <p:txBody>
          <a:bodyPr vert="horz" lIns="386654" tIns="193327" rIns="386654" bIns="19332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27120429"/>
            <a:ext cx="8961120" cy="1557867"/>
          </a:xfrm>
          <a:prstGeom prst="rect">
            <a:avLst/>
          </a:prstGeom>
        </p:spPr>
        <p:txBody>
          <a:bodyPr vert="horz" lIns="386654" tIns="193327" rIns="386654" bIns="193327" rtlCol="0" anchor="ctr"/>
          <a:lstStyle>
            <a:lvl1pPr algn="l">
              <a:defRPr sz="5100">
                <a:solidFill>
                  <a:schemeClr val="tx1">
                    <a:tint val="75000"/>
                  </a:schemeClr>
                </a:solidFill>
              </a:defRPr>
            </a:lvl1pPr>
          </a:lstStyle>
          <a:p>
            <a:fld id="{13D9400C-BE60-46D9-B607-C601CB6562B6}" type="datetimeFigureOut">
              <a:rPr lang="en-US" smtClean="0"/>
              <a:pPr/>
              <a:t>6/7/2013</a:t>
            </a:fld>
            <a:endParaRPr lang="en-US"/>
          </a:p>
        </p:txBody>
      </p:sp>
      <p:sp>
        <p:nvSpPr>
          <p:cNvPr id="5" name="Footer Placeholder 4"/>
          <p:cNvSpPr>
            <a:spLocks noGrp="1"/>
          </p:cNvSpPr>
          <p:nvPr>
            <p:ph type="ftr" sz="quarter" idx="3"/>
          </p:nvPr>
        </p:nvSpPr>
        <p:spPr>
          <a:xfrm>
            <a:off x="13121640" y="27120429"/>
            <a:ext cx="12161520" cy="1557867"/>
          </a:xfrm>
          <a:prstGeom prst="rect">
            <a:avLst/>
          </a:prstGeom>
        </p:spPr>
        <p:txBody>
          <a:bodyPr vert="horz" lIns="386654" tIns="193327" rIns="386654" bIns="193327" rtlCol="0" anchor="ctr"/>
          <a:lstStyle>
            <a:lvl1pPr algn="ctr">
              <a:defRPr sz="5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27120429"/>
            <a:ext cx="8961120" cy="1557867"/>
          </a:xfrm>
          <a:prstGeom prst="rect">
            <a:avLst/>
          </a:prstGeom>
        </p:spPr>
        <p:txBody>
          <a:bodyPr vert="horz" lIns="386654" tIns="193327" rIns="386654" bIns="193327" rtlCol="0" anchor="ctr"/>
          <a:lstStyle>
            <a:lvl1pPr algn="r">
              <a:defRPr sz="5100">
                <a:solidFill>
                  <a:schemeClr val="tx1">
                    <a:tint val="75000"/>
                  </a:schemeClr>
                </a:solidFill>
              </a:defRPr>
            </a:lvl1pPr>
          </a:lstStyle>
          <a:p>
            <a:fld id="{B73B2984-25A5-40D9-BC84-3E7BEDD5593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866540" rtl="0" eaLnBrk="1" latinLnBrk="0" hangingPunct="1">
        <a:spcBef>
          <a:spcPct val="0"/>
        </a:spcBef>
        <a:buNone/>
        <a:defRPr sz="18600" kern="1200">
          <a:solidFill>
            <a:schemeClr val="tx1"/>
          </a:solidFill>
          <a:latin typeface="+mj-lt"/>
          <a:ea typeface="+mj-ea"/>
          <a:cs typeface="+mj-cs"/>
        </a:defRPr>
      </a:lvl1pPr>
    </p:titleStyle>
    <p:bodyStyle>
      <a:lvl1pPr marL="1449953" indent="-1449953" algn="l" defTabSz="3866540" rtl="0" eaLnBrk="1" latinLnBrk="0" hangingPunct="1">
        <a:spcBef>
          <a:spcPct val="20000"/>
        </a:spcBef>
        <a:buFont typeface="Arial" pitchFamily="34" charset="0"/>
        <a:buChar char="•"/>
        <a:defRPr sz="13500" kern="1200">
          <a:solidFill>
            <a:schemeClr val="tx1"/>
          </a:solidFill>
          <a:latin typeface="+mn-lt"/>
          <a:ea typeface="+mn-ea"/>
          <a:cs typeface="+mn-cs"/>
        </a:defRPr>
      </a:lvl1pPr>
      <a:lvl2pPr marL="3141564" indent="-1208294" algn="l" defTabSz="3866540" rtl="0" eaLnBrk="1" latinLnBrk="0" hangingPunct="1">
        <a:spcBef>
          <a:spcPct val="20000"/>
        </a:spcBef>
        <a:buFont typeface="Arial" pitchFamily="34" charset="0"/>
        <a:buChar char="–"/>
        <a:defRPr sz="11800" kern="1200">
          <a:solidFill>
            <a:schemeClr val="tx1"/>
          </a:solidFill>
          <a:latin typeface="+mn-lt"/>
          <a:ea typeface="+mn-ea"/>
          <a:cs typeface="+mn-cs"/>
        </a:defRPr>
      </a:lvl2pPr>
      <a:lvl3pPr marL="4833176" indent="-966635" algn="l" defTabSz="3866540" rtl="0" eaLnBrk="1" latinLnBrk="0" hangingPunct="1">
        <a:spcBef>
          <a:spcPct val="20000"/>
        </a:spcBef>
        <a:buFont typeface="Arial" pitchFamily="34" charset="0"/>
        <a:buChar char="•"/>
        <a:defRPr sz="10100" kern="1200">
          <a:solidFill>
            <a:schemeClr val="tx1"/>
          </a:solidFill>
          <a:latin typeface="+mn-lt"/>
          <a:ea typeface="+mn-ea"/>
          <a:cs typeface="+mn-cs"/>
        </a:defRPr>
      </a:lvl3pPr>
      <a:lvl4pPr marL="676644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4pPr>
      <a:lvl5pPr marL="869971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5pPr>
      <a:lvl6pPr marL="1063298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6pPr>
      <a:lvl7pPr marL="1256625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7pPr>
      <a:lvl8pPr marL="14499527"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8pPr>
      <a:lvl9pPr marL="16432797"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9pPr>
    </p:bodyStyle>
    <p:otherStyle>
      <a:defPPr>
        <a:defRPr lang="en-US"/>
      </a:defPPr>
      <a:lvl1pPr marL="0" algn="l" defTabSz="3866540" rtl="0" eaLnBrk="1" latinLnBrk="0" hangingPunct="1">
        <a:defRPr sz="7600" kern="1200">
          <a:solidFill>
            <a:schemeClr val="tx1"/>
          </a:solidFill>
          <a:latin typeface="+mn-lt"/>
          <a:ea typeface="+mn-ea"/>
          <a:cs typeface="+mn-cs"/>
        </a:defRPr>
      </a:lvl1pPr>
      <a:lvl2pPr marL="1933270" algn="l" defTabSz="3866540" rtl="0" eaLnBrk="1" latinLnBrk="0" hangingPunct="1">
        <a:defRPr sz="7600" kern="1200">
          <a:solidFill>
            <a:schemeClr val="tx1"/>
          </a:solidFill>
          <a:latin typeface="+mn-lt"/>
          <a:ea typeface="+mn-ea"/>
          <a:cs typeface="+mn-cs"/>
        </a:defRPr>
      </a:lvl2pPr>
      <a:lvl3pPr marL="3866540" algn="l" defTabSz="3866540" rtl="0" eaLnBrk="1" latinLnBrk="0" hangingPunct="1">
        <a:defRPr sz="7600" kern="1200">
          <a:solidFill>
            <a:schemeClr val="tx1"/>
          </a:solidFill>
          <a:latin typeface="+mn-lt"/>
          <a:ea typeface="+mn-ea"/>
          <a:cs typeface="+mn-cs"/>
        </a:defRPr>
      </a:lvl3pPr>
      <a:lvl4pPr marL="5799811" algn="l" defTabSz="3866540" rtl="0" eaLnBrk="1" latinLnBrk="0" hangingPunct="1">
        <a:defRPr sz="7600" kern="1200">
          <a:solidFill>
            <a:schemeClr val="tx1"/>
          </a:solidFill>
          <a:latin typeface="+mn-lt"/>
          <a:ea typeface="+mn-ea"/>
          <a:cs typeface="+mn-cs"/>
        </a:defRPr>
      </a:lvl4pPr>
      <a:lvl5pPr marL="7733081" algn="l" defTabSz="3866540" rtl="0" eaLnBrk="1" latinLnBrk="0" hangingPunct="1">
        <a:defRPr sz="7600" kern="1200">
          <a:solidFill>
            <a:schemeClr val="tx1"/>
          </a:solidFill>
          <a:latin typeface="+mn-lt"/>
          <a:ea typeface="+mn-ea"/>
          <a:cs typeface="+mn-cs"/>
        </a:defRPr>
      </a:lvl5pPr>
      <a:lvl6pPr marL="9666351" algn="l" defTabSz="3866540" rtl="0" eaLnBrk="1" latinLnBrk="0" hangingPunct="1">
        <a:defRPr sz="7600" kern="1200">
          <a:solidFill>
            <a:schemeClr val="tx1"/>
          </a:solidFill>
          <a:latin typeface="+mn-lt"/>
          <a:ea typeface="+mn-ea"/>
          <a:cs typeface="+mn-cs"/>
        </a:defRPr>
      </a:lvl6pPr>
      <a:lvl7pPr marL="11599621" algn="l" defTabSz="3866540" rtl="0" eaLnBrk="1" latinLnBrk="0" hangingPunct="1">
        <a:defRPr sz="7600" kern="1200">
          <a:solidFill>
            <a:schemeClr val="tx1"/>
          </a:solidFill>
          <a:latin typeface="+mn-lt"/>
          <a:ea typeface="+mn-ea"/>
          <a:cs typeface="+mn-cs"/>
        </a:defRPr>
      </a:lvl7pPr>
      <a:lvl8pPr marL="13532891" algn="l" defTabSz="3866540" rtl="0" eaLnBrk="1" latinLnBrk="0" hangingPunct="1">
        <a:defRPr sz="7600" kern="1200">
          <a:solidFill>
            <a:schemeClr val="tx1"/>
          </a:solidFill>
          <a:latin typeface="+mn-lt"/>
          <a:ea typeface="+mn-ea"/>
          <a:cs typeface="+mn-cs"/>
        </a:defRPr>
      </a:lvl8pPr>
      <a:lvl9pPr marL="15466162" algn="l" defTabSz="3866540" rtl="0" eaLnBrk="1" latinLnBrk="0" hangingPunct="1">
        <a:defRPr sz="7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file:///C:\Documents%20and%20Settings\btv4\My%20Documents\Dropbox\Frey%20Lab\EPSCoR\Outreach\Terrestrial%20Sensor%20Network%20Poster.vsd\Drawing\~Page-1\Sheet.4" TargetMode="External"/><Relationship Id="rId13" Type="http://schemas.openxmlformats.org/officeDocument/2006/relationships/oleObject" Target="file:///C:\Documents%20and%20Settings\btv4\My%20Documents\Picture%20captions%20for%20SES%202013.vsd\Drawing\~Page-1\Sheet.5" TargetMode="External"/><Relationship Id="rId3" Type="http://schemas.openxmlformats.org/officeDocument/2006/relationships/image" Target="../media/image13.png"/><Relationship Id="rId7" Type="http://schemas.openxmlformats.org/officeDocument/2006/relationships/package" Target="../embeddings/Microsoft_Office_PowerPoint_Slide2.sldx"/><Relationship Id="rId12" Type="http://schemas.openxmlformats.org/officeDocument/2006/relationships/oleObject" Target="file:///C:\Documents%20and%20Settings\btv4\My%20Documents\Picture%20captions%20for%20SES%202013.vsd\Drawing\~Page-1\Sheet.4" TargetMode="External"/><Relationship Id="rId2" Type="http://schemas.openxmlformats.org/officeDocument/2006/relationships/slideLayout" Target="../slideLayouts/slideLayout7.xml"/><Relationship Id="rId16" Type="http://schemas.openxmlformats.org/officeDocument/2006/relationships/oleObject" Target="file:///C:\Documents%20and%20Settings\btv4\My%20Documents\Picture%20captions%20for%20SES%202013.vsd\Drawing\~Page-1\Sheet.8" TargetMode="External"/><Relationship Id="rId1" Type="http://schemas.openxmlformats.org/officeDocument/2006/relationships/vmlDrawing" Target="../drawings/vmlDrawing1.vml"/><Relationship Id="rId6" Type="http://schemas.openxmlformats.org/officeDocument/2006/relationships/package" Target="../embeddings/Microsoft_Office_PowerPoint_Slide1.sldx"/><Relationship Id="rId11" Type="http://schemas.openxmlformats.org/officeDocument/2006/relationships/oleObject" Target="Drawing1/Drawing/~Page-1/Sheet.3" TargetMode="External"/><Relationship Id="rId5" Type="http://schemas.openxmlformats.org/officeDocument/2006/relationships/image" Target="../media/image14.png"/><Relationship Id="rId15" Type="http://schemas.openxmlformats.org/officeDocument/2006/relationships/oleObject" Target="file:///C:\Documents%20and%20Settings\btv4\My%20Documents\Picture%20captions%20for%20SES%202013.vsd\Drawing\~Page-1\Sheet.7" TargetMode="External"/><Relationship Id="rId10" Type="http://schemas.openxmlformats.org/officeDocument/2006/relationships/oleObject" Target="Drawing1/Drawing/~Page-1/Sheet.2" TargetMode="External"/><Relationship Id="rId4" Type="http://schemas.openxmlformats.org/officeDocument/2006/relationships/oleObject" Target="file:///C:\Documents%20and%20Settings\btv4\My%20Documents\Dropbox\Frey%20Lab\EPSCoR\Outreach\Terrestrial%20Sensor%20Network%20Poster.vsd\Drawing\~Page-1\Sheet.8" TargetMode="External"/><Relationship Id="rId9" Type="http://schemas.openxmlformats.org/officeDocument/2006/relationships/oleObject" Target="Drawing1/Drawing/~Page-1/Sheet.1" TargetMode="External"/><Relationship Id="rId14" Type="http://schemas.openxmlformats.org/officeDocument/2006/relationships/oleObject" Target="file:///C:\Documents%20and%20Settings\btv4\My%20Documents\Picture%20captions%20for%20SES%202013.vsd\Drawing\~Page-1\Sheet.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p:cNvPicPr>
            <a:picLocks noChangeAspect="1" noChangeArrowheads="1"/>
          </p:cNvPicPr>
          <p:nvPr/>
        </p:nvPicPr>
        <p:blipFill>
          <a:blip r:embed="rId3" cstate="print"/>
          <a:srcRect/>
          <a:stretch>
            <a:fillRect/>
          </a:stretch>
        </p:blipFill>
        <p:spPr bwMode="auto">
          <a:xfrm>
            <a:off x="26441400" y="26822400"/>
            <a:ext cx="6934200" cy="1487079"/>
          </a:xfrm>
          <a:prstGeom prst="rect">
            <a:avLst/>
          </a:prstGeom>
          <a:solidFill>
            <a:schemeClr val="accent1"/>
          </a:solidFill>
          <a:ln w="9525">
            <a:solidFill>
              <a:schemeClr val="tx1"/>
            </a:solidFill>
            <a:prstDash val="solid"/>
            <a:miter lim="800000"/>
            <a:headEnd/>
            <a:tailEnd/>
          </a:ln>
        </p:spPr>
      </p:pic>
      <p:sp>
        <p:nvSpPr>
          <p:cNvPr id="4" name="TextBox 3"/>
          <p:cNvSpPr txBox="1"/>
          <p:nvPr/>
        </p:nvSpPr>
        <p:spPr>
          <a:xfrm>
            <a:off x="3352800" y="685800"/>
            <a:ext cx="31013400" cy="1261884"/>
          </a:xfrm>
          <a:prstGeom prst="rect">
            <a:avLst/>
          </a:prstGeom>
          <a:noFill/>
        </p:spPr>
        <p:txBody>
          <a:bodyPr wrap="square" rtlCol="0">
            <a:spAutoFit/>
          </a:bodyPr>
          <a:lstStyle/>
          <a:p>
            <a:pPr algn="ctr"/>
            <a:r>
              <a:rPr lang="en-US" dirty="0"/>
              <a:t>A Distributed Sensor Network to Monitor Soil Responses to Climate Change</a:t>
            </a:r>
          </a:p>
        </p:txBody>
      </p:sp>
      <p:sp>
        <p:nvSpPr>
          <p:cNvPr id="5" name="Rectangle 4"/>
          <p:cNvSpPr/>
          <p:nvPr/>
        </p:nvSpPr>
        <p:spPr>
          <a:xfrm>
            <a:off x="5181600" y="1905000"/>
            <a:ext cx="30175200" cy="2062103"/>
          </a:xfrm>
          <a:prstGeom prst="rect">
            <a:avLst/>
          </a:prstGeom>
        </p:spPr>
        <p:txBody>
          <a:bodyPr wrap="square">
            <a:spAutoFit/>
          </a:bodyPr>
          <a:lstStyle/>
          <a:p>
            <a:pPr algn="ctr"/>
            <a:r>
              <a:rPr lang="en-US" sz="4400" dirty="0" smtClean="0"/>
              <a:t>Brian T. Godbois</a:t>
            </a:r>
            <a:r>
              <a:rPr lang="en-US" sz="4400" baseline="30000" dirty="0" smtClean="0"/>
              <a:t>1</a:t>
            </a:r>
            <a:r>
              <a:rPr lang="en-US" sz="4400" dirty="0"/>
              <a:t>, Gopal </a:t>
            </a:r>
            <a:r>
              <a:rPr lang="en-US" sz="4400" dirty="0" smtClean="0"/>
              <a:t>K. Mulukutla</a:t>
            </a:r>
            <a:r>
              <a:rPr lang="en-US" sz="4400" baseline="30000" dirty="0" smtClean="0"/>
              <a:t>2</a:t>
            </a:r>
            <a:r>
              <a:rPr lang="en-US" sz="4400" dirty="0"/>
              <a:t>, Chris </a:t>
            </a:r>
            <a:r>
              <a:rPr lang="en-US" sz="4400" dirty="0" smtClean="0"/>
              <a:t>S. Cook</a:t>
            </a:r>
            <a:r>
              <a:rPr lang="en-US" sz="4400" baseline="30000" dirty="0" smtClean="0"/>
              <a:t>1</a:t>
            </a:r>
            <a:r>
              <a:rPr lang="en-US" sz="4400" dirty="0"/>
              <a:t>, Alexandra R. Contosta</a:t>
            </a:r>
            <a:r>
              <a:rPr lang="en-US" sz="4400" baseline="30000" dirty="0"/>
              <a:t>1, 2</a:t>
            </a:r>
            <a:r>
              <a:rPr lang="en-US" sz="4400" dirty="0"/>
              <a:t>, Mary </a:t>
            </a:r>
            <a:r>
              <a:rPr lang="en-US" sz="4400" dirty="0" smtClean="0"/>
              <a:t>E. Martin</a:t>
            </a:r>
            <a:r>
              <a:rPr lang="en-US" sz="4400" baseline="30000" dirty="0" smtClean="0"/>
              <a:t>2</a:t>
            </a:r>
            <a:r>
              <a:rPr lang="en-US" sz="4400" dirty="0"/>
              <a:t>, Ruth K. Varner</a:t>
            </a:r>
            <a:r>
              <a:rPr lang="en-US" sz="4400" baseline="30000" dirty="0"/>
              <a:t>2, 3</a:t>
            </a:r>
            <a:r>
              <a:rPr lang="en-US" sz="4400" dirty="0"/>
              <a:t>, Serita D. </a:t>
            </a:r>
            <a:r>
              <a:rPr lang="en-US" sz="4400" dirty="0" smtClean="0"/>
              <a:t>Frey</a:t>
            </a:r>
            <a:r>
              <a:rPr lang="en-US" sz="4400" baseline="30000" dirty="0" smtClean="0"/>
              <a:t>1</a:t>
            </a:r>
            <a:endParaRPr lang="en-US" sz="4400" dirty="0"/>
          </a:p>
          <a:p>
            <a:pPr algn="ctr"/>
            <a:r>
              <a:rPr lang="en-US" sz="2800" baseline="30000" dirty="0"/>
              <a:t>1</a:t>
            </a:r>
            <a:r>
              <a:rPr lang="en-US" sz="2800" dirty="0"/>
              <a:t> Department of Natural Resources and the Environment, University of New Hampshire</a:t>
            </a:r>
          </a:p>
          <a:p>
            <a:pPr algn="ctr"/>
            <a:r>
              <a:rPr lang="en-US" sz="2800" baseline="30000" dirty="0"/>
              <a:t>2</a:t>
            </a:r>
            <a:r>
              <a:rPr lang="en-US" sz="2800" dirty="0"/>
              <a:t> Earth Systems Research Center, Institute for the Study of Earth, Oceans, and Space, University of New Hampshire</a:t>
            </a:r>
          </a:p>
          <a:p>
            <a:pPr algn="ctr"/>
            <a:r>
              <a:rPr lang="en-US" sz="2800" baseline="30000" dirty="0"/>
              <a:t>3</a:t>
            </a:r>
            <a:r>
              <a:rPr lang="en-US" sz="2800" dirty="0"/>
              <a:t> Department of Earth Sciences, University of New Hampshire</a:t>
            </a:r>
          </a:p>
        </p:txBody>
      </p:sp>
      <p:sp>
        <p:nvSpPr>
          <p:cNvPr id="7" name="Rectangle 6"/>
          <p:cNvSpPr/>
          <p:nvPr/>
        </p:nvSpPr>
        <p:spPr>
          <a:xfrm>
            <a:off x="914400" y="22479000"/>
            <a:ext cx="7848600" cy="7663636"/>
          </a:xfrm>
          <a:prstGeom prst="rect">
            <a:avLst/>
          </a:prstGeom>
        </p:spPr>
        <p:txBody>
          <a:bodyPr wrap="square">
            <a:spAutoFit/>
          </a:bodyPr>
          <a:lstStyle/>
          <a:p>
            <a:r>
              <a:rPr lang="en-US" sz="4400" b="1" dirty="0"/>
              <a:t>Methods:</a:t>
            </a:r>
          </a:p>
          <a:p>
            <a:r>
              <a:rPr lang="en-US" sz="2800" i="1" dirty="0" smtClean="0"/>
              <a:t>Properties—</a:t>
            </a:r>
            <a:r>
              <a:rPr lang="en-US" sz="2800" dirty="0" smtClean="0"/>
              <a:t>Continuous measurement of soil temperature, volumetric water content (VWC), electrical conductivity (EC), air temperature, barometric pressure, and precipitation.</a:t>
            </a:r>
            <a:endParaRPr lang="en-US" sz="2800" i="1" dirty="0" smtClean="0"/>
          </a:p>
          <a:p>
            <a:endParaRPr lang="en-US" sz="2800" i="1" dirty="0" smtClean="0"/>
          </a:p>
          <a:p>
            <a:r>
              <a:rPr lang="en-US" sz="2800" i="1" dirty="0" smtClean="0"/>
              <a:t>Pools</a:t>
            </a:r>
            <a:r>
              <a:rPr lang="en-US" sz="2800" dirty="0" smtClean="0"/>
              <a:t>—Assessed </a:t>
            </a:r>
            <a:r>
              <a:rPr lang="en-US" sz="2800" dirty="0"/>
              <a:t>by </a:t>
            </a:r>
            <a:r>
              <a:rPr lang="en-US" sz="2800" dirty="0" smtClean="0"/>
              <a:t>analyzing </a:t>
            </a:r>
            <a:r>
              <a:rPr lang="en-US" sz="2800" dirty="0"/>
              <a:t>soils </a:t>
            </a:r>
            <a:r>
              <a:rPr lang="en-US" sz="2800" dirty="0" smtClean="0"/>
              <a:t>for total C &amp; N and bulk density.</a:t>
            </a:r>
            <a:endParaRPr lang="en-US" sz="2800" dirty="0"/>
          </a:p>
          <a:p>
            <a:endParaRPr lang="en-US" sz="2800" i="1" dirty="0" smtClean="0"/>
          </a:p>
          <a:p>
            <a:r>
              <a:rPr lang="en-US" sz="2800" i="1" dirty="0" smtClean="0"/>
              <a:t>Fluxes</a:t>
            </a:r>
            <a:r>
              <a:rPr lang="en-US" sz="2800" dirty="0" smtClean="0"/>
              <a:t>—Soil respiration is quantified continuously </a:t>
            </a:r>
            <a:r>
              <a:rPr lang="en-US" sz="2800" dirty="0"/>
              <a:t>using automated </a:t>
            </a:r>
            <a:r>
              <a:rPr lang="en-US" sz="2800" dirty="0" smtClean="0"/>
              <a:t>chambers, soil profile sensors, and snow towers (for winter measurement through snow pack). </a:t>
            </a:r>
          </a:p>
          <a:p>
            <a:endParaRPr lang="en-US" sz="2800" dirty="0" smtClean="0"/>
          </a:p>
          <a:p>
            <a:endParaRPr lang="en-US" sz="2800" dirty="0"/>
          </a:p>
          <a:p>
            <a:r>
              <a:rPr lang="en-US" sz="2800" dirty="0" smtClean="0"/>
              <a:t> </a:t>
            </a:r>
          </a:p>
          <a:p>
            <a:endParaRPr lang="en-US" sz="2800" dirty="0"/>
          </a:p>
        </p:txBody>
      </p:sp>
      <p:sp>
        <p:nvSpPr>
          <p:cNvPr id="8" name="Rectangle 7"/>
          <p:cNvSpPr/>
          <p:nvPr/>
        </p:nvSpPr>
        <p:spPr>
          <a:xfrm>
            <a:off x="12725400" y="14173200"/>
            <a:ext cx="12877800" cy="4955203"/>
          </a:xfrm>
          <a:prstGeom prst="rect">
            <a:avLst/>
          </a:prstGeom>
        </p:spPr>
        <p:txBody>
          <a:bodyPr wrap="square">
            <a:spAutoFit/>
          </a:bodyPr>
          <a:lstStyle/>
          <a:p>
            <a:r>
              <a:rPr lang="en-US" sz="4400" b="1" dirty="0"/>
              <a:t>Sensor data collection strategy:</a:t>
            </a:r>
          </a:p>
          <a:p>
            <a:r>
              <a:rPr lang="en-US" sz="2800" dirty="0"/>
              <a:t>Ten minute acquisition loop in which</a:t>
            </a:r>
            <a:r>
              <a:rPr lang="en-US" sz="2800" dirty="0" smtClean="0"/>
              <a:t>:</a:t>
            </a:r>
          </a:p>
          <a:p>
            <a:pPr>
              <a:buFont typeface="Arial" pitchFamily="34" charset="0"/>
              <a:buChar char="•"/>
            </a:pPr>
            <a:r>
              <a:rPr lang="en-US" sz="2800" dirty="0" smtClean="0"/>
              <a:t>Soil </a:t>
            </a:r>
            <a:r>
              <a:rPr lang="en-US" sz="2800" dirty="0"/>
              <a:t>sensors collect VWC, EC, </a:t>
            </a:r>
            <a:r>
              <a:rPr lang="en-US" sz="2800" dirty="0" smtClean="0"/>
              <a:t>temperature, and soil CO</a:t>
            </a:r>
            <a:r>
              <a:rPr lang="en-US" sz="2800" baseline="-25000" dirty="0" smtClean="0"/>
              <a:t>2</a:t>
            </a:r>
            <a:r>
              <a:rPr lang="en-US" sz="2800" dirty="0" smtClean="0"/>
              <a:t> concentration </a:t>
            </a:r>
            <a:r>
              <a:rPr lang="en-US" sz="2800" dirty="0"/>
              <a:t>data </a:t>
            </a:r>
            <a:endParaRPr lang="en-US" sz="2800" dirty="0" smtClean="0"/>
          </a:p>
          <a:p>
            <a:pPr>
              <a:buFont typeface="Arial" pitchFamily="34" charset="0"/>
              <a:buChar char="•"/>
            </a:pPr>
            <a:r>
              <a:rPr lang="en-US" sz="2800" dirty="0" smtClean="0"/>
              <a:t>Weather </a:t>
            </a:r>
            <a:r>
              <a:rPr lang="en-US" sz="2800" dirty="0"/>
              <a:t>sensors collect ambient outside air temperature, precipitation input, and </a:t>
            </a:r>
            <a:r>
              <a:rPr lang="en-US" sz="2800" dirty="0" smtClean="0"/>
              <a:t>   </a:t>
            </a:r>
          </a:p>
          <a:p>
            <a:r>
              <a:rPr lang="en-US" sz="2800" dirty="0" smtClean="0"/>
              <a:t>chamber </a:t>
            </a:r>
            <a:r>
              <a:rPr lang="en-US" sz="2800" dirty="0"/>
              <a:t>box temperature </a:t>
            </a:r>
            <a:endParaRPr lang="en-US" sz="2800" dirty="0" smtClean="0"/>
          </a:p>
          <a:p>
            <a:pPr>
              <a:buFont typeface="Arial" pitchFamily="34" charset="0"/>
              <a:buChar char="•"/>
            </a:pPr>
            <a:r>
              <a:rPr lang="en-US" sz="2800" dirty="0" smtClean="0"/>
              <a:t>One </a:t>
            </a:r>
            <a:r>
              <a:rPr lang="en-US" sz="2800" dirty="0"/>
              <a:t>of six </a:t>
            </a:r>
            <a:r>
              <a:rPr lang="en-US" sz="2800" dirty="0" smtClean="0"/>
              <a:t>soil respiration </a:t>
            </a:r>
            <a:r>
              <a:rPr lang="en-US" sz="2800" dirty="0" err="1" smtClean="0"/>
              <a:t>autochambers</a:t>
            </a:r>
            <a:r>
              <a:rPr lang="en-US" sz="2800" dirty="0" smtClean="0"/>
              <a:t> </a:t>
            </a:r>
            <a:r>
              <a:rPr lang="en-US" sz="2800" dirty="0"/>
              <a:t>is randomly selected and sampled for CO</a:t>
            </a:r>
            <a:r>
              <a:rPr lang="en-US" sz="2800" baseline="-25000" dirty="0"/>
              <a:t>2 </a:t>
            </a:r>
            <a:r>
              <a:rPr lang="en-US" sz="2800" dirty="0"/>
              <a:t>flux</a:t>
            </a:r>
            <a:r>
              <a:rPr lang="en-US" sz="2800" dirty="0" smtClean="0"/>
              <a:t>.</a:t>
            </a:r>
          </a:p>
          <a:p>
            <a:pPr>
              <a:buFont typeface="Arial" pitchFamily="34" charset="0"/>
              <a:buChar char="•"/>
            </a:pPr>
            <a:r>
              <a:rPr lang="en-US" sz="2800" dirty="0" smtClean="0"/>
              <a:t>Loop </a:t>
            </a:r>
            <a:r>
              <a:rPr lang="en-US" sz="2800" dirty="0"/>
              <a:t>repeats, data is sent via telemetry back to UNH for quality assurance and quality control analysis and then pushed to the web for visualization every hour.</a:t>
            </a:r>
          </a:p>
          <a:p>
            <a:endParaRPr lang="en-US" dirty="0"/>
          </a:p>
        </p:txBody>
      </p:sp>
      <p:graphicFrame>
        <p:nvGraphicFramePr>
          <p:cNvPr id="1027" name="Object 3"/>
          <p:cNvGraphicFramePr>
            <a:graphicFrameLocks noChangeAspect="1"/>
          </p:cNvGraphicFramePr>
          <p:nvPr/>
        </p:nvGraphicFramePr>
        <p:xfrm>
          <a:off x="12801600" y="4571999"/>
          <a:ext cx="12725400" cy="9223759"/>
        </p:xfrm>
        <a:graphic>
          <a:graphicData uri="http://schemas.openxmlformats.org/presentationml/2006/ole">
            <p:oleObj spid="_x0000_s1027" name="Visio" r:id="rId4" imgW="13355241" imgH="9681210" progId="Visio.Drawing.11">
              <p:link updateAutomatic="1"/>
            </p:oleObj>
          </a:graphicData>
        </a:graphic>
      </p:graphicFrame>
      <p:sp>
        <p:nvSpPr>
          <p:cNvPr id="10" name="Rectangle 9"/>
          <p:cNvSpPr/>
          <p:nvPr/>
        </p:nvSpPr>
        <p:spPr>
          <a:xfrm>
            <a:off x="26517600" y="16154400"/>
            <a:ext cx="10972800" cy="6370975"/>
          </a:xfrm>
          <a:prstGeom prst="rect">
            <a:avLst/>
          </a:prstGeom>
        </p:spPr>
        <p:txBody>
          <a:bodyPr wrap="square">
            <a:spAutoFit/>
          </a:bodyPr>
          <a:lstStyle/>
          <a:p>
            <a:r>
              <a:rPr lang="en-US" sz="4400" b="1" dirty="0" smtClean="0"/>
              <a:t>Links to aquatic ecosystems:</a:t>
            </a:r>
          </a:p>
          <a:p>
            <a:r>
              <a:rPr lang="en-US" sz="3200" dirty="0" smtClean="0"/>
              <a:t>Changing climate in terrestrial ecosystems can affect water balances and nutrient dynamics.</a:t>
            </a:r>
          </a:p>
          <a:p>
            <a:endParaRPr lang="en-US" sz="3200" dirty="0" smtClean="0"/>
          </a:p>
          <a:p>
            <a:r>
              <a:rPr lang="en-US" sz="3200" dirty="0" smtClean="0"/>
              <a:t>Water balances can be affected by precipitation and soil moisture content inputs which can impact stream discharge.</a:t>
            </a:r>
          </a:p>
          <a:p>
            <a:endParaRPr lang="en-US" sz="3200" dirty="0" smtClean="0"/>
          </a:p>
          <a:p>
            <a:r>
              <a:rPr lang="en-US" sz="3200" dirty="0" smtClean="0"/>
              <a:t>Nutrient dynamics from soil microbial activity in response to climate change can alter soil solution chemistry including DOM and inorganic N export into streams. </a:t>
            </a:r>
          </a:p>
          <a:p>
            <a:endParaRPr lang="en-US" dirty="0"/>
          </a:p>
        </p:txBody>
      </p:sp>
      <p:pic>
        <p:nvPicPr>
          <p:cNvPr id="1028" name="Picture 4"/>
          <p:cNvPicPr>
            <a:picLocks noChangeAspect="1" noChangeArrowheads="1"/>
          </p:cNvPicPr>
          <p:nvPr/>
        </p:nvPicPr>
        <p:blipFill>
          <a:blip r:embed="rId5" cstate="print"/>
          <a:srcRect/>
          <a:stretch>
            <a:fillRect/>
          </a:stretch>
        </p:blipFill>
        <p:spPr bwMode="auto">
          <a:xfrm>
            <a:off x="12877800" y="25527000"/>
            <a:ext cx="12573000" cy="2750207"/>
          </a:xfrm>
          <a:prstGeom prst="rect">
            <a:avLst/>
          </a:prstGeom>
          <a:noFill/>
          <a:ln w="9525">
            <a:solidFill>
              <a:schemeClr val="tx1"/>
            </a:solidFill>
            <a:prstDash val="solid"/>
            <a:miter lim="800000"/>
            <a:headEnd/>
            <a:tailEnd/>
          </a:ln>
        </p:spPr>
      </p:pic>
      <p:sp>
        <p:nvSpPr>
          <p:cNvPr id="15" name="Rectangle 14"/>
          <p:cNvSpPr/>
          <p:nvPr/>
        </p:nvSpPr>
        <p:spPr>
          <a:xfrm>
            <a:off x="33604200" y="27279600"/>
            <a:ext cx="4343400" cy="954107"/>
          </a:xfrm>
          <a:prstGeom prst="rect">
            <a:avLst/>
          </a:prstGeom>
          <a:ln>
            <a:solidFill>
              <a:schemeClr val="tx1"/>
            </a:solidFill>
            <a:prstDash val="solid"/>
          </a:ln>
        </p:spPr>
        <p:txBody>
          <a:bodyPr wrap="square">
            <a:spAutoFit/>
          </a:bodyPr>
          <a:lstStyle/>
          <a:p>
            <a:r>
              <a:rPr lang="en-US" sz="2800" dirty="0"/>
              <a:t>Contact info:</a:t>
            </a:r>
          </a:p>
          <a:p>
            <a:r>
              <a:rPr lang="en-US" sz="2800" dirty="0"/>
              <a:t>brian.godbois@unh.edu</a:t>
            </a:r>
          </a:p>
        </p:txBody>
      </p:sp>
      <p:sp>
        <p:nvSpPr>
          <p:cNvPr id="23" name="Rectangle 22"/>
          <p:cNvSpPr/>
          <p:nvPr/>
        </p:nvSpPr>
        <p:spPr>
          <a:xfrm>
            <a:off x="838200" y="9906000"/>
            <a:ext cx="10439400" cy="1692771"/>
          </a:xfrm>
          <a:prstGeom prst="rect">
            <a:avLst/>
          </a:prstGeom>
        </p:spPr>
        <p:txBody>
          <a:bodyPr wrap="square">
            <a:spAutoFit/>
          </a:bodyPr>
          <a:lstStyle/>
          <a:p>
            <a:endParaRPr lang="en-US" sz="2800" dirty="0"/>
          </a:p>
          <a:p>
            <a:endParaRPr lang="en-US" dirty="0"/>
          </a:p>
        </p:txBody>
      </p:sp>
      <p:sp>
        <p:nvSpPr>
          <p:cNvPr id="24" name="Rectangle 23"/>
          <p:cNvSpPr/>
          <p:nvPr/>
        </p:nvSpPr>
        <p:spPr>
          <a:xfrm>
            <a:off x="6477000" y="12725401"/>
            <a:ext cx="5410200" cy="4278094"/>
          </a:xfrm>
          <a:prstGeom prst="rect">
            <a:avLst/>
          </a:prstGeom>
        </p:spPr>
        <p:txBody>
          <a:bodyPr wrap="square">
            <a:spAutoFit/>
          </a:bodyPr>
          <a:lstStyle/>
          <a:p>
            <a:endParaRPr lang="en-US" sz="2800" dirty="0" smtClean="0"/>
          </a:p>
          <a:p>
            <a:endParaRPr lang="en-US" sz="2800" dirty="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a:p>
          <a:p>
            <a:endParaRPr lang="en-US" dirty="0"/>
          </a:p>
        </p:txBody>
      </p:sp>
      <p:sp>
        <p:nvSpPr>
          <p:cNvPr id="29" name="Rectangle 28"/>
          <p:cNvSpPr/>
          <p:nvPr/>
        </p:nvSpPr>
        <p:spPr>
          <a:xfrm>
            <a:off x="914400" y="4419600"/>
            <a:ext cx="11049000" cy="3354765"/>
          </a:xfrm>
          <a:prstGeom prst="rect">
            <a:avLst/>
          </a:prstGeom>
        </p:spPr>
        <p:txBody>
          <a:bodyPr wrap="square">
            <a:spAutoFit/>
          </a:bodyPr>
          <a:lstStyle/>
          <a:p>
            <a:r>
              <a:rPr lang="en-US" sz="4400" b="1" dirty="0" smtClean="0"/>
              <a:t>Background:</a:t>
            </a:r>
          </a:p>
          <a:p>
            <a:r>
              <a:rPr lang="en-US" sz="2800" dirty="0" smtClean="0"/>
              <a:t>Soil </a:t>
            </a:r>
            <a:r>
              <a:rPr lang="en-US" sz="2800" dirty="0"/>
              <a:t>is </a:t>
            </a:r>
            <a:r>
              <a:rPr lang="en-US" sz="2800" dirty="0" smtClean="0"/>
              <a:t>vital for maintaining </a:t>
            </a:r>
            <a:r>
              <a:rPr lang="en-US" sz="2800" dirty="0"/>
              <a:t>ecosystem quality and </a:t>
            </a:r>
            <a:r>
              <a:rPr lang="en-US" sz="2800" dirty="0" smtClean="0"/>
              <a:t>sustaining </a:t>
            </a:r>
            <a:r>
              <a:rPr lang="en-US" sz="2800" dirty="0"/>
              <a:t>the function of ecosystem services. Soil </a:t>
            </a:r>
            <a:r>
              <a:rPr lang="en-US" sz="2800" dirty="0" smtClean="0"/>
              <a:t>organisms </a:t>
            </a:r>
            <a:r>
              <a:rPr lang="en-US" sz="2800" dirty="0"/>
              <a:t>recycle organic matter into usable forms, driving nutrient cycling. Soil provides a building block for terrestrial ecosystems and a buffer for aquatic systems. Using in-situ </a:t>
            </a:r>
            <a:r>
              <a:rPr lang="en-US" sz="2800" dirty="0" smtClean="0"/>
              <a:t>sensors, </a:t>
            </a:r>
            <a:r>
              <a:rPr lang="en-US" sz="2800" dirty="0"/>
              <a:t>we are quantifying the rate at which nutrients move through the </a:t>
            </a:r>
            <a:r>
              <a:rPr lang="en-US" sz="2800" dirty="0" smtClean="0"/>
              <a:t>environment with a changing climate.</a:t>
            </a:r>
            <a:endParaRPr lang="en-US" sz="2800" dirty="0"/>
          </a:p>
        </p:txBody>
      </p:sp>
      <p:sp>
        <p:nvSpPr>
          <p:cNvPr id="1042" name="Rectangle 18"/>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44" name="Rectangle 20"/>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46" name="Rectangle 22"/>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44" name="Group 43"/>
          <p:cNvGrpSpPr/>
          <p:nvPr/>
        </p:nvGrpSpPr>
        <p:grpSpPr>
          <a:xfrm>
            <a:off x="838200" y="7772400"/>
            <a:ext cx="10896601" cy="4495800"/>
            <a:chOff x="914399" y="8229600"/>
            <a:chExt cx="10896601" cy="4495800"/>
          </a:xfrm>
        </p:grpSpPr>
        <p:graphicFrame>
          <p:nvGraphicFramePr>
            <p:cNvPr id="1043" name="Object 19"/>
            <p:cNvGraphicFramePr>
              <a:graphicFrameLocks noChangeAspect="1"/>
            </p:cNvGraphicFramePr>
            <p:nvPr/>
          </p:nvGraphicFramePr>
          <p:xfrm>
            <a:off x="6553199" y="8229600"/>
            <a:ext cx="5257801" cy="4495800"/>
          </p:xfrm>
          <a:graphic>
            <a:graphicData uri="http://schemas.openxmlformats.org/presentationml/2006/ole">
              <p:oleObj spid="_x0000_s1043" name="Slide" r:id="rId6" imgW="4562687" imgH="3421298" progId="PowerPoint.Slide.12">
                <p:embed/>
              </p:oleObj>
            </a:graphicData>
          </a:graphic>
        </p:graphicFrame>
        <p:graphicFrame>
          <p:nvGraphicFramePr>
            <p:cNvPr id="1045" name="Object 21"/>
            <p:cNvGraphicFramePr>
              <a:graphicFrameLocks noChangeAspect="1"/>
            </p:cNvGraphicFramePr>
            <p:nvPr/>
          </p:nvGraphicFramePr>
          <p:xfrm>
            <a:off x="914399" y="8229600"/>
            <a:ext cx="5410201" cy="4495800"/>
          </p:xfrm>
          <a:graphic>
            <a:graphicData uri="http://schemas.openxmlformats.org/presentationml/2006/ole">
              <p:oleObj spid="_x0000_s1045" name="Slide" r:id="rId7" imgW="4570603" imgH="3427427" progId="PowerPoint.Slide.12">
                <p:embed/>
              </p:oleObj>
            </a:graphicData>
          </a:graphic>
        </p:graphicFrame>
      </p:grpSp>
      <p:sp>
        <p:nvSpPr>
          <p:cNvPr id="41" name="Rectangle 40"/>
          <p:cNvSpPr/>
          <p:nvPr/>
        </p:nvSpPr>
        <p:spPr>
          <a:xfrm>
            <a:off x="914400" y="11811000"/>
            <a:ext cx="10972800" cy="8833187"/>
          </a:xfrm>
          <a:prstGeom prst="rect">
            <a:avLst/>
          </a:prstGeom>
        </p:spPr>
        <p:txBody>
          <a:bodyPr wrap="square">
            <a:spAutoFit/>
          </a:bodyPr>
          <a:lstStyle/>
          <a:p>
            <a:endParaRPr lang="en-US" sz="2800" dirty="0" smtClean="0"/>
          </a:p>
          <a:p>
            <a:r>
              <a:rPr lang="en-US" sz="4400" b="1" dirty="0" smtClean="0"/>
              <a:t>Objectives:</a:t>
            </a:r>
          </a:p>
          <a:p>
            <a:r>
              <a:rPr lang="en-US" sz="2800" dirty="0" smtClean="0"/>
              <a:t>1. Examine how soil properties and processes change spatially and temporally as climate in the region changes by monitoring soil carbon (C) and nitrogen (N) pools and fluxes at multiple sites across the state of New Hampshire. </a:t>
            </a:r>
          </a:p>
          <a:p>
            <a:endParaRPr lang="en-US" sz="2800" dirty="0" smtClean="0"/>
          </a:p>
          <a:p>
            <a:r>
              <a:rPr lang="en-US" sz="2800" dirty="0" smtClean="0"/>
              <a:t>2. Link soil processes to water chemistry parameters by co-locating terrestrial and aquatic sensor sites.</a:t>
            </a:r>
            <a:endParaRPr lang="en-US" sz="2800" dirty="0" smtClean="0">
              <a:cs typeface="Arial" pitchFamily="34" charset="0"/>
            </a:endParaRPr>
          </a:p>
          <a:p>
            <a:endParaRPr lang="en-US" sz="2800" dirty="0" smtClean="0">
              <a:cs typeface="Arial" pitchFamily="34" charset="0"/>
            </a:endParaRPr>
          </a:p>
          <a:p>
            <a:r>
              <a:rPr lang="en-US" sz="2800" dirty="0" smtClean="0">
                <a:cs typeface="Arial" pitchFamily="34" charset="0"/>
              </a:rPr>
              <a:t>3. Provide input to ecosystem models used to predict how ecosystems in the region will respond to climate and land-use change.</a:t>
            </a:r>
          </a:p>
          <a:p>
            <a:endParaRPr lang="en-US" sz="2800" dirty="0" smtClean="0"/>
          </a:p>
          <a:p>
            <a:r>
              <a:rPr lang="en-US" sz="2800" dirty="0" smtClean="0"/>
              <a:t>4. Stream live data to the web as an outreach and teaching resource.</a:t>
            </a:r>
            <a:endParaRPr lang="en-US" sz="2800" dirty="0" smtClean="0">
              <a:cs typeface="Arial" pitchFamily="34" charset="0"/>
            </a:endParaRPr>
          </a:p>
          <a:p>
            <a:endParaRPr lang="en-US" sz="8000" dirty="0" smtClean="0">
              <a:latin typeface="Arial" pitchFamily="34" charset="0"/>
              <a:cs typeface="Arial" pitchFamily="34" charset="0"/>
            </a:endParaRPr>
          </a:p>
          <a:p>
            <a:endParaRPr lang="en-US" sz="8000" dirty="0" smtClean="0">
              <a:latin typeface="Arial" pitchFamily="34" charset="0"/>
              <a:cs typeface="Arial" pitchFamily="34" charset="0"/>
            </a:endParaRPr>
          </a:p>
        </p:txBody>
      </p:sp>
      <p:graphicFrame>
        <p:nvGraphicFramePr>
          <p:cNvPr id="1040" name="Object 16"/>
          <p:cNvGraphicFramePr>
            <a:graphicFrameLocks noChangeAspect="1"/>
          </p:cNvGraphicFramePr>
          <p:nvPr/>
        </p:nvGraphicFramePr>
        <p:xfrm>
          <a:off x="8763000" y="23774400"/>
          <a:ext cx="3016378" cy="4495800"/>
        </p:xfrm>
        <a:graphic>
          <a:graphicData uri="http://schemas.openxmlformats.org/presentationml/2006/ole">
            <p:oleObj spid="_x0000_s1040" name="Visio" r:id="rId8" imgW="3495080" imgH="5210294" progId="Visio.Drawing.11">
              <p:link updateAutomatic="1"/>
            </p:oleObj>
          </a:graphicData>
        </a:graphic>
      </p:graphicFrame>
      <p:sp>
        <p:nvSpPr>
          <p:cNvPr id="46" name="TextBox 45"/>
          <p:cNvSpPr txBox="1"/>
          <p:nvPr/>
        </p:nvSpPr>
        <p:spPr>
          <a:xfrm>
            <a:off x="35661600" y="9220200"/>
            <a:ext cx="184731" cy="1261884"/>
          </a:xfrm>
          <a:prstGeom prst="rect">
            <a:avLst/>
          </a:prstGeom>
          <a:noFill/>
        </p:spPr>
        <p:txBody>
          <a:bodyPr wrap="none" rtlCol="0">
            <a:spAutoFit/>
          </a:bodyPr>
          <a:lstStyle/>
          <a:p>
            <a:endParaRPr lang="en-US" dirty="0"/>
          </a:p>
        </p:txBody>
      </p:sp>
      <p:grpSp>
        <p:nvGrpSpPr>
          <p:cNvPr id="31" name="Group 30"/>
          <p:cNvGrpSpPr/>
          <p:nvPr/>
        </p:nvGrpSpPr>
        <p:grpSpPr>
          <a:xfrm>
            <a:off x="838200" y="18288000"/>
            <a:ext cx="10896600" cy="4457290"/>
            <a:chOff x="914400" y="18897600"/>
            <a:chExt cx="10896600" cy="4457290"/>
          </a:xfrm>
        </p:grpSpPr>
        <p:graphicFrame>
          <p:nvGraphicFramePr>
            <p:cNvPr id="3" name="Object 23"/>
            <p:cNvGraphicFramePr>
              <a:graphicFrameLocks noChangeAspect="1"/>
            </p:cNvGraphicFramePr>
            <p:nvPr/>
          </p:nvGraphicFramePr>
          <p:xfrm>
            <a:off x="6629400" y="18897600"/>
            <a:ext cx="5181600" cy="4457290"/>
          </p:xfrm>
          <a:graphic>
            <a:graphicData uri="http://schemas.openxmlformats.org/presentationml/2006/ole">
              <p:oleObj spid="_x0000_s1047" name="Visio" r:id="rId9" imgW="3838694" imgH="3302556" progId="Visio.Drawing.11">
                <p:link updateAutomatic="1"/>
              </p:oleObj>
            </a:graphicData>
          </a:graphic>
        </p:graphicFrame>
        <p:graphicFrame>
          <p:nvGraphicFramePr>
            <p:cNvPr id="1048" name="Object 24"/>
            <p:cNvGraphicFramePr>
              <a:graphicFrameLocks noChangeAspect="1"/>
            </p:cNvGraphicFramePr>
            <p:nvPr/>
          </p:nvGraphicFramePr>
          <p:xfrm>
            <a:off x="914400" y="18897600"/>
            <a:ext cx="5116664" cy="4114800"/>
          </p:xfrm>
          <a:graphic>
            <a:graphicData uri="http://schemas.openxmlformats.org/presentationml/2006/ole">
              <p:oleObj spid="_x0000_s1048" name="Visio" r:id="rId10" imgW="4540568" imgH="3650813" progId="Visio.Drawing.11">
                <p:link updateAutomatic="1"/>
              </p:oleObj>
            </a:graphicData>
          </a:graphic>
        </p:graphicFrame>
      </p:grpSp>
      <p:graphicFrame>
        <p:nvGraphicFramePr>
          <p:cNvPr id="1049" name="Object 25"/>
          <p:cNvGraphicFramePr>
            <a:graphicFrameLocks noChangeAspect="1"/>
          </p:cNvGraphicFramePr>
          <p:nvPr/>
        </p:nvGraphicFramePr>
        <p:xfrm>
          <a:off x="12801600" y="18745200"/>
          <a:ext cx="3276600" cy="6168127"/>
        </p:xfrm>
        <a:graphic>
          <a:graphicData uri="http://schemas.openxmlformats.org/presentationml/2006/ole">
            <p:oleObj spid="_x0000_s1049" name="Visio" r:id="rId11" imgW="2255996" imgH="4246959" progId="Visio.Drawing.11">
              <p:link updateAutomatic="1"/>
            </p:oleObj>
          </a:graphicData>
        </a:graphic>
      </p:graphicFrame>
      <p:graphicFrame>
        <p:nvGraphicFramePr>
          <p:cNvPr id="1050" name="Object 26"/>
          <p:cNvGraphicFramePr>
            <a:graphicFrameLocks noChangeAspect="1"/>
          </p:cNvGraphicFramePr>
          <p:nvPr/>
        </p:nvGraphicFramePr>
        <p:xfrm>
          <a:off x="27355800" y="4495800"/>
          <a:ext cx="9417369" cy="5832840"/>
        </p:xfrm>
        <a:graphic>
          <a:graphicData uri="http://schemas.openxmlformats.org/presentationml/2006/ole">
            <p:oleObj spid="_x0000_s1050" name="Visio" r:id="rId12" imgW="5327809" imgH="4885253" progId="Visio.Drawing.11">
              <p:link updateAutomatic="1"/>
            </p:oleObj>
          </a:graphicData>
        </a:graphic>
      </p:graphicFrame>
      <p:graphicFrame>
        <p:nvGraphicFramePr>
          <p:cNvPr id="1051" name="Object 27"/>
          <p:cNvGraphicFramePr>
            <a:graphicFrameLocks noChangeAspect="1"/>
          </p:cNvGraphicFramePr>
          <p:nvPr/>
        </p:nvGraphicFramePr>
        <p:xfrm>
          <a:off x="27355802" y="10423384"/>
          <a:ext cx="9448800" cy="5426216"/>
        </p:xfrm>
        <a:graphic>
          <a:graphicData uri="http://schemas.openxmlformats.org/presentationml/2006/ole">
            <p:oleObj spid="_x0000_s1051" name="Visio" r:id="rId13" imgW="5740718" imgH="4879896" progId="Visio.Drawing.11">
              <p:link updateAutomatic="1"/>
            </p:oleObj>
          </a:graphicData>
        </a:graphic>
      </p:graphicFrame>
      <p:graphicFrame>
        <p:nvGraphicFramePr>
          <p:cNvPr id="1052" name="Object 28"/>
          <p:cNvGraphicFramePr>
            <a:graphicFrameLocks noChangeAspect="1"/>
          </p:cNvGraphicFramePr>
          <p:nvPr/>
        </p:nvGraphicFramePr>
        <p:xfrm>
          <a:off x="16916399" y="18745200"/>
          <a:ext cx="8560525" cy="5638800"/>
        </p:xfrm>
        <a:graphic>
          <a:graphicData uri="http://schemas.openxmlformats.org/presentationml/2006/ole">
            <p:oleObj spid="_x0000_s1052" name="Visio" r:id="rId14" imgW="6241494" imgH="4111585" progId="Visio.Drawing.11">
              <p:link updateAutomatic="1"/>
            </p:oleObj>
          </a:graphicData>
        </a:graphic>
      </p:graphicFrame>
      <p:graphicFrame>
        <p:nvGraphicFramePr>
          <p:cNvPr id="1054" name="Object 30"/>
          <p:cNvGraphicFramePr>
            <a:graphicFrameLocks noChangeAspect="1"/>
          </p:cNvGraphicFramePr>
          <p:nvPr/>
        </p:nvGraphicFramePr>
        <p:xfrm>
          <a:off x="32004000" y="21945600"/>
          <a:ext cx="5494337" cy="4360863"/>
        </p:xfrm>
        <a:graphic>
          <a:graphicData uri="http://schemas.openxmlformats.org/presentationml/2006/ole">
            <p:oleObj spid="_x0000_s1054" name="Visio" r:id="rId15" imgW="5494258" imgH="4361259" progId="Visio.Drawing.11">
              <p:link updateAutomatic="1"/>
            </p:oleObj>
          </a:graphicData>
        </a:graphic>
      </p:graphicFrame>
      <p:graphicFrame>
        <p:nvGraphicFramePr>
          <p:cNvPr id="1055" name="Object 31"/>
          <p:cNvGraphicFramePr>
            <a:graphicFrameLocks noChangeAspect="1"/>
          </p:cNvGraphicFramePr>
          <p:nvPr/>
        </p:nvGraphicFramePr>
        <p:xfrm>
          <a:off x="26517600" y="21945601"/>
          <a:ext cx="5339899" cy="4419599"/>
        </p:xfrm>
        <a:graphic>
          <a:graphicData uri="http://schemas.openxmlformats.org/presentationml/2006/ole">
            <p:oleObj spid="_x0000_s1055" name="Visio" r:id="rId16" imgW="5498544" imgH="4550926" progId="Visio.Drawing.11">
              <p:link updateAutomatic="1"/>
            </p:oleObj>
          </a:graphicData>
        </a:graphic>
      </p:graphicFrame>
      <p:sp>
        <p:nvSpPr>
          <p:cNvPr id="33" name="Flowchart: Connector 32"/>
          <p:cNvSpPr/>
          <p:nvPr/>
        </p:nvSpPr>
        <p:spPr>
          <a:xfrm>
            <a:off x="14782800" y="22707600"/>
            <a:ext cx="152400" cy="152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601</TotalTime>
  <Words>476</Words>
  <Application>Microsoft Office PowerPoint</Application>
  <PresentationFormat>Custom</PresentationFormat>
  <Paragraphs>46</Paragraphs>
  <Slides>1</Slides>
  <Notes>0</Notes>
  <HiddenSlides>0</HiddenSlides>
  <MMClips>0</MMClips>
  <ScaleCrop>false</ScaleCrop>
  <HeadingPairs>
    <vt:vector size="8" baseType="variant">
      <vt:variant>
        <vt:lpstr>Theme</vt:lpstr>
      </vt:variant>
      <vt:variant>
        <vt:i4>1</vt:i4>
      </vt:variant>
      <vt:variant>
        <vt:lpstr>Links</vt:lpstr>
      </vt:variant>
      <vt:variant>
        <vt:i4>10</vt:i4>
      </vt:variant>
      <vt:variant>
        <vt:lpstr>Embedded OLE Servers</vt:lpstr>
      </vt:variant>
      <vt:variant>
        <vt:i4>1</vt:i4>
      </vt:variant>
      <vt:variant>
        <vt:lpstr>Slide Titles</vt:lpstr>
      </vt:variant>
      <vt:variant>
        <vt:i4>1</vt:i4>
      </vt:variant>
    </vt:vector>
  </HeadingPairs>
  <TitlesOfParts>
    <vt:vector size="13" baseType="lpstr">
      <vt:lpstr>Office Theme</vt:lpstr>
      <vt:lpstr>C:\Documents and Settings\btv4\My Documents\Dropbox\Frey Lab\EPSCoR\Outreach\Terrestrial Sensor Network Poster.vsd\Drawing\~Page-1\Sheet.8</vt:lpstr>
      <vt:lpstr>C:\Documents and Settings\btv4\My Documents\Dropbox\Frey Lab\EPSCoR\Outreach\Terrestrial Sensor Network Poster.vsd\Drawing\~Page-1\Sheet.4</vt:lpstr>
      <vt:lpstr>Drawing1\Drawing\~Page-1\Sheet.1</vt:lpstr>
      <vt:lpstr>Drawing1\Drawing\~Page-1\Sheet.2</vt:lpstr>
      <vt:lpstr>Drawing1\Drawing\~Page-1\Sheet.3</vt:lpstr>
      <vt:lpstr>C:\Documents and Settings\btv4\My Documents\Picture captions for SES 2013.vsd\Drawing\~Page-1\Sheet.4</vt:lpstr>
      <vt:lpstr>C:\Documents and Settings\btv4\My Documents\Picture captions for SES 2013.vsd\Drawing\~Page-1\Sheet.5</vt:lpstr>
      <vt:lpstr>C:\Documents and Settings\btv4\My Documents\Picture captions for SES 2013.vsd\Drawing\~Page-1\Sheet.6</vt:lpstr>
      <vt:lpstr>C:\Documents and Settings\btv4\My Documents\Picture captions for SES 2013.vsd\Drawing\~Page-1\Sheet.7</vt:lpstr>
      <vt:lpstr>C:\Documents and Settings\btv4\My Documents\Picture captions for SES 2013.vsd\Drawing\~Page-1\Sheet.8</vt:lpstr>
      <vt:lpstr>Slide</vt:lpstr>
      <vt:lpstr>Slide 1</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Brian T. Godbois</dc:creator>
  <cp:lastModifiedBy>Brian T. Godbois</cp:lastModifiedBy>
  <cp:revision>64</cp:revision>
  <dcterms:created xsi:type="dcterms:W3CDTF">2013-06-03T16:57:20Z</dcterms:created>
  <dcterms:modified xsi:type="dcterms:W3CDTF">2013-06-07T16:21:23Z</dcterms:modified>
</cp:coreProperties>
</file>