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</p:sldIdLst>
  <p:sldSz cx="43891200" cy="38404800"/>
  <p:notesSz cx="6858000" cy="9144000"/>
  <p:defaultTextStyle>
    <a:defPPr>
      <a:defRPr lang="en-US"/>
    </a:defPPr>
    <a:lvl1pPr marL="0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1pPr>
    <a:lvl2pPr marL="2664790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2pPr>
    <a:lvl3pPr marL="5329580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3pPr>
    <a:lvl4pPr marL="7994371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4pPr>
    <a:lvl5pPr marL="10659161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5pPr>
    <a:lvl6pPr marL="13323951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6pPr>
    <a:lvl7pPr marL="15988741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7pPr>
    <a:lvl8pPr marL="18653531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8pPr>
    <a:lvl9pPr marL="21318322" algn="l" defTabSz="2664790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scaleToFitPaper="1"/>
  <p:clrMru>
    <a:srgbClr val="00FF80"/>
    <a:srgbClr val="FF0000"/>
    <a:srgbClr val="66CCFF"/>
    <a:srgbClr val="0080FF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napVertSplitter="1" vertBarState="minimized">
    <p:restoredLeft sz="15620"/>
    <p:restoredTop sz="97407" autoAdjust="0"/>
  </p:normalViewPr>
  <p:slideViewPr>
    <p:cSldViewPr snapToGrid="0">
      <p:cViewPr>
        <p:scale>
          <a:sx n="66" d="100"/>
          <a:sy n="66" d="100"/>
        </p:scale>
        <p:origin x="7664" y="9960"/>
      </p:cViewPr>
      <p:guideLst>
        <p:guide orient="horz" pos="12096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1930383"/>
            <a:ext cx="37307520" cy="8232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21762720"/>
            <a:ext cx="30723840" cy="98145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664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329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9943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659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323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988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653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131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4678643"/>
            <a:ext cx="37307520" cy="7627620"/>
          </a:xfrm>
        </p:spPr>
        <p:txBody>
          <a:bodyPr anchor="t"/>
          <a:lstStyle>
            <a:lvl1pPr algn="l">
              <a:defRPr sz="23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6277599"/>
            <a:ext cx="37307520" cy="8401047"/>
          </a:xfrm>
        </p:spPr>
        <p:txBody>
          <a:bodyPr anchor="b"/>
          <a:lstStyle>
            <a:lvl1pPr marL="0" indent="0">
              <a:buNone/>
              <a:defRPr sz="11700">
                <a:solidFill>
                  <a:schemeClr val="tx1">
                    <a:tint val="75000"/>
                  </a:schemeClr>
                </a:solidFill>
              </a:defRPr>
            </a:lvl1pPr>
            <a:lvl2pPr marL="2664790" indent="0">
              <a:buNone/>
              <a:defRPr sz="10500">
                <a:solidFill>
                  <a:schemeClr val="tx1">
                    <a:tint val="75000"/>
                  </a:schemeClr>
                </a:solidFill>
              </a:defRPr>
            </a:lvl2pPr>
            <a:lvl3pPr marL="5329580" indent="0">
              <a:buNone/>
              <a:defRPr sz="9300">
                <a:solidFill>
                  <a:schemeClr val="tx1">
                    <a:tint val="75000"/>
                  </a:schemeClr>
                </a:solidFill>
              </a:defRPr>
            </a:lvl3pPr>
            <a:lvl4pPr marL="7994371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4pPr>
            <a:lvl5pPr marL="10659161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5pPr>
            <a:lvl6pPr marL="13323951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6pPr>
            <a:lvl7pPr marL="15988741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7pPr>
            <a:lvl8pPr marL="18653531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8pPr>
            <a:lvl9pPr marL="21318322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291065" y="54957986"/>
            <a:ext cx="110238537" cy="155459433"/>
          </a:xfrm>
        </p:spPr>
        <p:txBody>
          <a:bodyPr/>
          <a:lstStyle>
            <a:lvl1pPr>
              <a:defRPr sz="16300"/>
            </a:lvl1pPr>
            <a:lvl2pPr>
              <a:defRPr sz="14000"/>
            </a:lvl2pPr>
            <a:lvl3pPr>
              <a:defRPr sz="117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261125" y="54957986"/>
            <a:ext cx="110238543" cy="155459433"/>
          </a:xfrm>
        </p:spPr>
        <p:txBody>
          <a:bodyPr/>
          <a:lstStyle>
            <a:lvl1pPr>
              <a:defRPr sz="16300"/>
            </a:lvl1pPr>
            <a:lvl2pPr>
              <a:defRPr sz="14000"/>
            </a:lvl2pPr>
            <a:lvl3pPr>
              <a:defRPr sz="117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537972"/>
            <a:ext cx="39502080" cy="640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2" y="8596633"/>
            <a:ext cx="19392903" cy="3582668"/>
          </a:xfrm>
        </p:spPr>
        <p:txBody>
          <a:bodyPr anchor="b"/>
          <a:lstStyle>
            <a:lvl1pPr marL="0" indent="0">
              <a:buNone/>
              <a:defRPr sz="14000" b="1"/>
            </a:lvl1pPr>
            <a:lvl2pPr marL="2664790" indent="0">
              <a:buNone/>
              <a:defRPr sz="11700" b="1"/>
            </a:lvl2pPr>
            <a:lvl3pPr marL="5329580" indent="0">
              <a:buNone/>
              <a:defRPr sz="10500" b="1"/>
            </a:lvl3pPr>
            <a:lvl4pPr marL="7994371" indent="0">
              <a:buNone/>
              <a:defRPr sz="9300" b="1"/>
            </a:lvl4pPr>
            <a:lvl5pPr marL="10659161" indent="0">
              <a:buNone/>
              <a:defRPr sz="9300" b="1"/>
            </a:lvl5pPr>
            <a:lvl6pPr marL="13323951" indent="0">
              <a:buNone/>
              <a:defRPr sz="9300" b="1"/>
            </a:lvl6pPr>
            <a:lvl7pPr marL="15988741" indent="0">
              <a:buNone/>
              <a:defRPr sz="9300" b="1"/>
            </a:lvl7pPr>
            <a:lvl8pPr marL="18653531" indent="0">
              <a:buNone/>
              <a:defRPr sz="9300" b="1"/>
            </a:lvl8pPr>
            <a:lvl9pPr marL="21318322" indent="0">
              <a:buNone/>
              <a:defRPr sz="9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2" y="12179301"/>
            <a:ext cx="19392903" cy="22127212"/>
          </a:xfrm>
        </p:spPr>
        <p:txBody>
          <a:bodyPr/>
          <a:lstStyle>
            <a:lvl1pPr>
              <a:defRPr sz="14000"/>
            </a:lvl1pPr>
            <a:lvl2pPr>
              <a:defRPr sz="11700"/>
            </a:lvl2pPr>
            <a:lvl3pPr>
              <a:defRPr sz="105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3" y="8596633"/>
            <a:ext cx="19400520" cy="3582668"/>
          </a:xfrm>
        </p:spPr>
        <p:txBody>
          <a:bodyPr anchor="b"/>
          <a:lstStyle>
            <a:lvl1pPr marL="0" indent="0">
              <a:buNone/>
              <a:defRPr sz="14000" b="1"/>
            </a:lvl1pPr>
            <a:lvl2pPr marL="2664790" indent="0">
              <a:buNone/>
              <a:defRPr sz="11700" b="1"/>
            </a:lvl2pPr>
            <a:lvl3pPr marL="5329580" indent="0">
              <a:buNone/>
              <a:defRPr sz="10500" b="1"/>
            </a:lvl3pPr>
            <a:lvl4pPr marL="7994371" indent="0">
              <a:buNone/>
              <a:defRPr sz="9300" b="1"/>
            </a:lvl4pPr>
            <a:lvl5pPr marL="10659161" indent="0">
              <a:buNone/>
              <a:defRPr sz="9300" b="1"/>
            </a:lvl5pPr>
            <a:lvl6pPr marL="13323951" indent="0">
              <a:buNone/>
              <a:defRPr sz="9300" b="1"/>
            </a:lvl6pPr>
            <a:lvl7pPr marL="15988741" indent="0">
              <a:buNone/>
              <a:defRPr sz="9300" b="1"/>
            </a:lvl7pPr>
            <a:lvl8pPr marL="18653531" indent="0">
              <a:buNone/>
              <a:defRPr sz="9300" b="1"/>
            </a:lvl8pPr>
            <a:lvl9pPr marL="21318322" indent="0">
              <a:buNone/>
              <a:defRPr sz="9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3" y="12179301"/>
            <a:ext cx="19400520" cy="22127212"/>
          </a:xfrm>
        </p:spPr>
        <p:txBody>
          <a:bodyPr/>
          <a:lstStyle>
            <a:lvl1pPr>
              <a:defRPr sz="14000"/>
            </a:lvl1pPr>
            <a:lvl2pPr>
              <a:defRPr sz="11700"/>
            </a:lvl2pPr>
            <a:lvl3pPr>
              <a:defRPr sz="105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5" y="1529080"/>
            <a:ext cx="14439903" cy="6507480"/>
          </a:xfrm>
        </p:spPr>
        <p:txBody>
          <a:bodyPr anchor="b"/>
          <a:lstStyle>
            <a:lvl1pPr algn="l">
              <a:defRPr sz="11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529086"/>
            <a:ext cx="24536400" cy="32777433"/>
          </a:xfrm>
        </p:spPr>
        <p:txBody>
          <a:bodyPr/>
          <a:lstStyle>
            <a:lvl1pPr>
              <a:defRPr sz="18700"/>
            </a:lvl1pPr>
            <a:lvl2pPr>
              <a:defRPr sz="16300"/>
            </a:lvl2pPr>
            <a:lvl3pPr>
              <a:defRPr sz="14000"/>
            </a:lvl3pPr>
            <a:lvl4pPr>
              <a:defRPr sz="11700"/>
            </a:lvl4pPr>
            <a:lvl5pPr>
              <a:defRPr sz="11700"/>
            </a:lvl5pPr>
            <a:lvl6pPr>
              <a:defRPr sz="11700"/>
            </a:lvl6pPr>
            <a:lvl7pPr>
              <a:defRPr sz="11700"/>
            </a:lvl7pPr>
            <a:lvl8pPr>
              <a:defRPr sz="11700"/>
            </a:lvl8pPr>
            <a:lvl9pPr>
              <a:defRPr sz="1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5" y="8036566"/>
            <a:ext cx="14439903" cy="26269953"/>
          </a:xfrm>
        </p:spPr>
        <p:txBody>
          <a:bodyPr/>
          <a:lstStyle>
            <a:lvl1pPr marL="0" indent="0">
              <a:buNone/>
              <a:defRPr sz="8200"/>
            </a:lvl1pPr>
            <a:lvl2pPr marL="2664790" indent="0">
              <a:buNone/>
              <a:defRPr sz="7000"/>
            </a:lvl2pPr>
            <a:lvl3pPr marL="5329580" indent="0">
              <a:buNone/>
              <a:defRPr sz="5800"/>
            </a:lvl3pPr>
            <a:lvl4pPr marL="7994371" indent="0">
              <a:buNone/>
              <a:defRPr sz="5200"/>
            </a:lvl4pPr>
            <a:lvl5pPr marL="10659161" indent="0">
              <a:buNone/>
              <a:defRPr sz="5200"/>
            </a:lvl5pPr>
            <a:lvl6pPr marL="13323951" indent="0">
              <a:buNone/>
              <a:defRPr sz="5200"/>
            </a:lvl6pPr>
            <a:lvl7pPr marL="15988741" indent="0">
              <a:buNone/>
              <a:defRPr sz="5200"/>
            </a:lvl7pPr>
            <a:lvl8pPr marL="18653531" indent="0">
              <a:buNone/>
              <a:defRPr sz="5200"/>
            </a:lvl8pPr>
            <a:lvl9pPr marL="21318322" indent="0">
              <a:buNone/>
              <a:defRPr sz="5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26883363"/>
            <a:ext cx="26334720" cy="3173733"/>
          </a:xfrm>
        </p:spPr>
        <p:txBody>
          <a:bodyPr anchor="b"/>
          <a:lstStyle>
            <a:lvl1pPr algn="l">
              <a:defRPr sz="11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3431540"/>
            <a:ext cx="26334720" cy="23042880"/>
          </a:xfrm>
        </p:spPr>
        <p:txBody>
          <a:bodyPr/>
          <a:lstStyle>
            <a:lvl1pPr marL="0" indent="0">
              <a:buNone/>
              <a:defRPr sz="18700"/>
            </a:lvl1pPr>
            <a:lvl2pPr marL="2664790" indent="0">
              <a:buNone/>
              <a:defRPr sz="16300"/>
            </a:lvl2pPr>
            <a:lvl3pPr marL="5329580" indent="0">
              <a:buNone/>
              <a:defRPr sz="14000"/>
            </a:lvl3pPr>
            <a:lvl4pPr marL="7994371" indent="0">
              <a:buNone/>
              <a:defRPr sz="11700"/>
            </a:lvl4pPr>
            <a:lvl5pPr marL="10659161" indent="0">
              <a:buNone/>
              <a:defRPr sz="11700"/>
            </a:lvl5pPr>
            <a:lvl6pPr marL="13323951" indent="0">
              <a:buNone/>
              <a:defRPr sz="11700"/>
            </a:lvl6pPr>
            <a:lvl7pPr marL="15988741" indent="0">
              <a:buNone/>
              <a:defRPr sz="11700"/>
            </a:lvl7pPr>
            <a:lvl8pPr marL="18653531" indent="0">
              <a:buNone/>
              <a:defRPr sz="11700"/>
            </a:lvl8pPr>
            <a:lvl9pPr marL="21318322" indent="0">
              <a:buNone/>
              <a:defRPr sz="11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30057096"/>
            <a:ext cx="26334720" cy="4507227"/>
          </a:xfrm>
        </p:spPr>
        <p:txBody>
          <a:bodyPr/>
          <a:lstStyle>
            <a:lvl1pPr marL="0" indent="0">
              <a:buNone/>
              <a:defRPr sz="8200"/>
            </a:lvl1pPr>
            <a:lvl2pPr marL="2664790" indent="0">
              <a:buNone/>
              <a:defRPr sz="7000"/>
            </a:lvl2pPr>
            <a:lvl3pPr marL="5329580" indent="0">
              <a:buNone/>
              <a:defRPr sz="5800"/>
            </a:lvl3pPr>
            <a:lvl4pPr marL="7994371" indent="0">
              <a:buNone/>
              <a:defRPr sz="5200"/>
            </a:lvl4pPr>
            <a:lvl5pPr marL="10659161" indent="0">
              <a:buNone/>
              <a:defRPr sz="5200"/>
            </a:lvl5pPr>
            <a:lvl6pPr marL="13323951" indent="0">
              <a:buNone/>
              <a:defRPr sz="5200"/>
            </a:lvl6pPr>
            <a:lvl7pPr marL="15988741" indent="0">
              <a:buNone/>
              <a:defRPr sz="5200"/>
            </a:lvl7pPr>
            <a:lvl8pPr marL="18653531" indent="0">
              <a:buNone/>
              <a:defRPr sz="5200"/>
            </a:lvl8pPr>
            <a:lvl9pPr marL="21318322" indent="0">
              <a:buNone/>
              <a:defRPr sz="5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8201320" y="9432292"/>
            <a:ext cx="55298343" cy="2009851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291067" y="9432292"/>
            <a:ext cx="165178737" cy="2009851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537972"/>
            <a:ext cx="39502080" cy="6400800"/>
          </a:xfrm>
          <a:prstGeom prst="rect">
            <a:avLst/>
          </a:prstGeom>
        </p:spPr>
        <p:txBody>
          <a:bodyPr vert="horz" lIns="532958" tIns="266479" rIns="532958" bIns="26647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8961126"/>
            <a:ext cx="39502080" cy="25345393"/>
          </a:xfrm>
          <a:prstGeom prst="rect">
            <a:avLst/>
          </a:prstGeom>
        </p:spPr>
        <p:txBody>
          <a:bodyPr vert="horz" lIns="532958" tIns="266479" rIns="532958" bIns="26647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5595564"/>
            <a:ext cx="10241280" cy="2044700"/>
          </a:xfrm>
          <a:prstGeom prst="rect">
            <a:avLst/>
          </a:prstGeom>
        </p:spPr>
        <p:txBody>
          <a:bodyPr vert="horz" lIns="532958" tIns="266479" rIns="532958" bIns="266479" rtlCol="0" anchor="ctr"/>
          <a:lstStyle>
            <a:lvl1pPr algn="l">
              <a:defRPr sz="7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35362D-E4BC-6742-9213-F01E3FE388A6}" type="datetimeFigureOut">
              <a:rPr lang="en-US" smtClean="0"/>
              <a:pPr/>
              <a:t>6/10/13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5595564"/>
            <a:ext cx="13898880" cy="2044700"/>
          </a:xfrm>
          <a:prstGeom prst="rect">
            <a:avLst/>
          </a:prstGeom>
        </p:spPr>
        <p:txBody>
          <a:bodyPr vert="horz" lIns="532958" tIns="266479" rIns="532958" bIns="266479" rtlCol="0" anchor="ctr"/>
          <a:lstStyle>
            <a:lvl1pPr algn="ctr">
              <a:defRPr sz="7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5595564"/>
            <a:ext cx="10241280" cy="2044700"/>
          </a:xfrm>
          <a:prstGeom prst="rect">
            <a:avLst/>
          </a:prstGeom>
        </p:spPr>
        <p:txBody>
          <a:bodyPr vert="horz" lIns="532958" tIns="266479" rIns="532958" bIns="266479" rtlCol="0" anchor="ctr"/>
          <a:lstStyle>
            <a:lvl1pPr algn="r">
              <a:defRPr sz="7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5AF83-94B6-3D4D-B2CF-81995BF5E94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664790" rtl="0" eaLnBrk="1" latinLnBrk="0" hangingPunct="1">
        <a:spcBef>
          <a:spcPct val="0"/>
        </a:spcBef>
        <a:buNone/>
        <a:defRPr sz="2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98593" indent="-1998593" algn="l" defTabSz="2664790" rtl="0" eaLnBrk="1" latinLnBrk="0" hangingPunct="1">
        <a:spcBef>
          <a:spcPct val="20000"/>
        </a:spcBef>
        <a:buFont typeface="Arial"/>
        <a:buChar char="•"/>
        <a:defRPr sz="18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0284" indent="-1665494" algn="l" defTabSz="2664790" rtl="0" eaLnBrk="1" latinLnBrk="0" hangingPunct="1">
        <a:spcBef>
          <a:spcPct val="20000"/>
        </a:spcBef>
        <a:buFont typeface="Arial"/>
        <a:buChar char="–"/>
        <a:defRPr sz="16300" kern="1200">
          <a:solidFill>
            <a:schemeClr val="tx1"/>
          </a:solidFill>
          <a:latin typeface="+mn-lt"/>
          <a:ea typeface="+mn-ea"/>
          <a:cs typeface="+mn-cs"/>
        </a:defRPr>
      </a:lvl2pPr>
      <a:lvl3pPr marL="6661976" indent="-1332395" algn="l" defTabSz="2664790" rtl="0" eaLnBrk="1" latinLnBrk="0" hangingPunct="1">
        <a:spcBef>
          <a:spcPct val="20000"/>
        </a:spcBef>
        <a:buFont typeface="Arial"/>
        <a:buChar char="•"/>
        <a:defRPr sz="14000" kern="1200">
          <a:solidFill>
            <a:schemeClr val="tx1"/>
          </a:solidFill>
          <a:latin typeface="+mn-lt"/>
          <a:ea typeface="+mn-ea"/>
          <a:cs typeface="+mn-cs"/>
        </a:defRPr>
      </a:lvl3pPr>
      <a:lvl4pPr marL="9326766" indent="-1332395" algn="l" defTabSz="2664790" rtl="0" eaLnBrk="1" latinLnBrk="0" hangingPunct="1">
        <a:spcBef>
          <a:spcPct val="20000"/>
        </a:spcBef>
        <a:buFont typeface="Arial"/>
        <a:buChar char="–"/>
        <a:defRPr sz="11700" kern="1200">
          <a:solidFill>
            <a:schemeClr val="tx1"/>
          </a:solidFill>
          <a:latin typeface="+mn-lt"/>
          <a:ea typeface="+mn-ea"/>
          <a:cs typeface="+mn-cs"/>
        </a:defRPr>
      </a:lvl4pPr>
      <a:lvl5pPr marL="11991556" indent="-1332395" algn="l" defTabSz="2664790" rtl="0" eaLnBrk="1" latinLnBrk="0" hangingPunct="1">
        <a:spcBef>
          <a:spcPct val="20000"/>
        </a:spcBef>
        <a:buFont typeface="Arial"/>
        <a:buChar char="»"/>
        <a:defRPr sz="11700" kern="1200">
          <a:solidFill>
            <a:schemeClr val="tx1"/>
          </a:solidFill>
          <a:latin typeface="+mn-lt"/>
          <a:ea typeface="+mn-ea"/>
          <a:cs typeface="+mn-cs"/>
        </a:defRPr>
      </a:lvl5pPr>
      <a:lvl6pPr marL="14656346" indent="-1332395" algn="l" defTabSz="2664790" rtl="0" eaLnBrk="1" latinLnBrk="0" hangingPunct="1">
        <a:spcBef>
          <a:spcPct val="20000"/>
        </a:spcBef>
        <a:buFont typeface="Arial"/>
        <a:buChar char="•"/>
        <a:defRPr sz="11700" kern="1200">
          <a:solidFill>
            <a:schemeClr val="tx1"/>
          </a:solidFill>
          <a:latin typeface="+mn-lt"/>
          <a:ea typeface="+mn-ea"/>
          <a:cs typeface="+mn-cs"/>
        </a:defRPr>
      </a:lvl6pPr>
      <a:lvl7pPr marL="17321136" indent="-1332395" algn="l" defTabSz="2664790" rtl="0" eaLnBrk="1" latinLnBrk="0" hangingPunct="1">
        <a:spcBef>
          <a:spcPct val="20000"/>
        </a:spcBef>
        <a:buFont typeface="Arial"/>
        <a:buChar char="•"/>
        <a:defRPr sz="11700" kern="1200">
          <a:solidFill>
            <a:schemeClr val="tx1"/>
          </a:solidFill>
          <a:latin typeface="+mn-lt"/>
          <a:ea typeface="+mn-ea"/>
          <a:cs typeface="+mn-cs"/>
        </a:defRPr>
      </a:lvl7pPr>
      <a:lvl8pPr marL="19985927" indent="-1332395" algn="l" defTabSz="2664790" rtl="0" eaLnBrk="1" latinLnBrk="0" hangingPunct="1">
        <a:spcBef>
          <a:spcPct val="20000"/>
        </a:spcBef>
        <a:buFont typeface="Arial"/>
        <a:buChar char="•"/>
        <a:defRPr sz="11700" kern="1200">
          <a:solidFill>
            <a:schemeClr val="tx1"/>
          </a:solidFill>
          <a:latin typeface="+mn-lt"/>
          <a:ea typeface="+mn-ea"/>
          <a:cs typeface="+mn-cs"/>
        </a:defRPr>
      </a:lvl8pPr>
      <a:lvl9pPr marL="22650717" indent="-1332395" algn="l" defTabSz="2664790" rtl="0" eaLnBrk="1" latinLnBrk="0" hangingPunct="1">
        <a:spcBef>
          <a:spcPct val="20000"/>
        </a:spcBef>
        <a:buFont typeface="Arial"/>
        <a:buChar char="•"/>
        <a:defRPr sz="1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1pPr>
      <a:lvl2pPr marL="2664790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2pPr>
      <a:lvl3pPr marL="5329580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3pPr>
      <a:lvl4pPr marL="7994371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4pPr>
      <a:lvl5pPr marL="10659161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5pPr>
      <a:lvl6pPr marL="13323951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6pPr>
      <a:lvl7pPr marL="15988741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7pPr>
      <a:lvl8pPr marL="18653531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8pPr>
      <a:lvl9pPr marL="21318322" algn="l" defTabSz="2664790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Picture 1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5590" y="28323386"/>
            <a:ext cx="10540020" cy="8210276"/>
          </a:xfrm>
          <a:prstGeom prst="rect">
            <a:avLst/>
          </a:prstGeom>
        </p:spPr>
      </p:pic>
      <p:sp>
        <p:nvSpPr>
          <p:cNvPr id="199" name="Rectangle 198"/>
          <p:cNvSpPr/>
          <p:nvPr/>
        </p:nvSpPr>
        <p:spPr>
          <a:xfrm>
            <a:off x="483219" y="25559484"/>
            <a:ext cx="13999604" cy="12160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1" name="Rectangle 190"/>
          <p:cNvSpPr/>
          <p:nvPr/>
        </p:nvSpPr>
        <p:spPr>
          <a:xfrm>
            <a:off x="465889" y="4853509"/>
            <a:ext cx="13999604" cy="12160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8" name="Rectangle 377"/>
          <p:cNvSpPr/>
          <p:nvPr/>
        </p:nvSpPr>
        <p:spPr>
          <a:xfrm>
            <a:off x="29565025" y="16130465"/>
            <a:ext cx="13999605" cy="177972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7" name="Rectangle 376"/>
          <p:cNvSpPr/>
          <p:nvPr/>
        </p:nvSpPr>
        <p:spPr>
          <a:xfrm>
            <a:off x="14695714" y="26523189"/>
            <a:ext cx="14565086" cy="18067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2" name="Rectangle 361"/>
          <p:cNvSpPr/>
          <p:nvPr/>
        </p:nvSpPr>
        <p:spPr>
          <a:xfrm>
            <a:off x="43544" y="0"/>
            <a:ext cx="43847657" cy="443498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5602" y="-1722360"/>
            <a:ext cx="41893057" cy="6030346"/>
          </a:xfrm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>
            <a:noAutofit/>
          </a:bodyPr>
          <a:lstStyle/>
          <a:p>
            <a:r>
              <a:rPr lang="en-US" sz="8800" dirty="0" smtClean="0">
                <a:solidFill>
                  <a:schemeClr val="tx2">
                    <a:lumMod val="50000"/>
                  </a:schemeClr>
                </a:solidFill>
                <a:latin typeface="Georgia"/>
                <a:cs typeface="Georgia"/>
              </a:rPr>
              <a:t>B</a:t>
            </a:r>
            <a:r>
              <a:rPr lang="en-US" sz="8800" dirty="0" smtClean="0">
                <a:solidFill>
                  <a:schemeClr val="tx2">
                    <a:lumMod val="50000"/>
                  </a:schemeClr>
                </a:solidFill>
                <a:latin typeface="Georgia"/>
                <a:cs typeface="Georgia"/>
              </a:rPr>
              <a:t>iogeography of the coral </a:t>
            </a:r>
            <a:r>
              <a:rPr lang="en-US" sz="8800" i="1" dirty="0" smtClean="0">
                <a:solidFill>
                  <a:schemeClr val="tx2">
                    <a:lumMod val="50000"/>
                  </a:schemeClr>
                </a:solidFill>
                <a:latin typeface="Georgia"/>
                <a:cs typeface="Georgia"/>
              </a:rPr>
              <a:t>Montastraea cavernosa</a:t>
            </a:r>
            <a:r>
              <a:rPr lang="en-US" sz="8800" dirty="0" smtClean="0">
                <a:solidFill>
                  <a:schemeClr val="tx2">
                    <a:lumMod val="50000"/>
                  </a:schemeClr>
                </a:solidFill>
                <a:latin typeface="Georgia"/>
                <a:cs typeface="Georgia"/>
              </a:rPr>
              <a:t> in the Caribbean basin </a:t>
            </a:r>
            <a:br>
              <a:rPr lang="en-US" sz="8800" dirty="0" smtClean="0">
                <a:solidFill>
                  <a:schemeClr val="tx2">
                    <a:lumMod val="50000"/>
                  </a:schemeClr>
                </a:solidFill>
                <a:latin typeface="Georgia"/>
                <a:cs typeface="Georgia"/>
              </a:rPr>
            </a:br>
            <a:r>
              <a:rPr lang="en-US" sz="8800" dirty="0" smtClean="0">
                <a:solidFill>
                  <a:schemeClr val="tx2">
                    <a:lumMod val="50000"/>
                  </a:schemeClr>
                </a:solidFill>
                <a:latin typeface="Georgia"/>
                <a:cs typeface="Georgia"/>
              </a:rPr>
              <a:t>and associated changes in its microbial communities </a:t>
            </a:r>
            <a:endParaRPr lang="en-US" sz="8800" i="1" dirty="0">
              <a:solidFill>
                <a:schemeClr val="tx2">
                  <a:lumMod val="50000"/>
                </a:schemeClr>
              </a:solidFill>
              <a:latin typeface="Georgia"/>
              <a:cs typeface="Georgia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72200" y="2395985"/>
            <a:ext cx="32232601" cy="2436934"/>
          </a:xfrm>
          <a:effectLst/>
        </p:spPr>
        <p:txBody>
          <a:bodyPr>
            <a:normAutofit fontScale="85000" lnSpcReduction="10000"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Georgia"/>
                <a:cs typeface="Georgia"/>
              </a:rPr>
              <a:t>Jessica K. </a:t>
            </a:r>
            <a:r>
              <a:rPr lang="en-US" sz="4400" dirty="0" smtClean="0">
                <a:solidFill>
                  <a:schemeClr val="tx1"/>
                </a:solidFill>
                <a:latin typeface="Georgia"/>
                <a:cs typeface="Georgia"/>
              </a:rPr>
              <a:t>Jarett</a:t>
            </a:r>
            <a:r>
              <a:rPr lang="en-US" sz="4400" baseline="30000" dirty="0" smtClean="0">
                <a:solidFill>
                  <a:schemeClr val="tx1"/>
                </a:solidFill>
                <a:latin typeface="Georgia"/>
                <a:cs typeface="Georgia"/>
              </a:rPr>
              <a:t>1*</a:t>
            </a:r>
            <a:r>
              <a:rPr lang="en-US" sz="4400" dirty="0" smtClean="0">
                <a:solidFill>
                  <a:schemeClr val="tx1"/>
                </a:solidFill>
                <a:latin typeface="Georgia"/>
                <a:cs typeface="Georgia"/>
              </a:rPr>
              <a:t>, Cara L. </a:t>
            </a:r>
            <a:r>
              <a:rPr lang="en-US" sz="4400" dirty="0" smtClean="0">
                <a:solidFill>
                  <a:schemeClr val="tx1"/>
                </a:solidFill>
                <a:latin typeface="Georgia"/>
                <a:cs typeface="Georgia"/>
              </a:rPr>
              <a:t>Fiore</a:t>
            </a:r>
            <a:r>
              <a:rPr lang="en-US" sz="4400" baseline="30000" dirty="0" smtClean="0">
                <a:solidFill>
                  <a:schemeClr val="tx1"/>
                </a:solidFill>
                <a:latin typeface="Georgia"/>
                <a:cs typeface="Georgia"/>
              </a:rPr>
              <a:t>1</a:t>
            </a:r>
            <a:r>
              <a:rPr lang="en-US" sz="4400" dirty="0" smtClean="0">
                <a:solidFill>
                  <a:schemeClr val="tx1"/>
                </a:solidFill>
                <a:latin typeface="Georgia"/>
                <a:cs typeface="Georgia"/>
              </a:rPr>
              <a:t>, Daniel Brazeau</a:t>
            </a:r>
            <a:r>
              <a:rPr lang="en-US" sz="4400" baseline="30000" dirty="0" smtClean="0">
                <a:solidFill>
                  <a:schemeClr val="tx1"/>
                </a:solidFill>
                <a:latin typeface="Georgia"/>
                <a:cs typeface="Georgia"/>
              </a:rPr>
              <a:t>2</a:t>
            </a:r>
            <a:r>
              <a:rPr lang="en-US" sz="4400" dirty="0" smtClean="0">
                <a:solidFill>
                  <a:schemeClr val="tx1"/>
                </a:solidFill>
                <a:latin typeface="Georgia"/>
                <a:cs typeface="Georgia"/>
              </a:rPr>
              <a:t>, </a:t>
            </a:r>
            <a:r>
              <a:rPr lang="en-US" sz="4400" dirty="0" smtClean="0">
                <a:solidFill>
                  <a:schemeClr val="tx1"/>
                </a:solidFill>
                <a:latin typeface="Georgia"/>
                <a:cs typeface="Georgia"/>
              </a:rPr>
              <a:t>and </a:t>
            </a:r>
            <a:r>
              <a:rPr lang="en-US" sz="4400" dirty="0" smtClean="0">
                <a:solidFill>
                  <a:schemeClr val="tx1"/>
                </a:solidFill>
                <a:latin typeface="Georgia"/>
                <a:cs typeface="Georgia"/>
              </a:rPr>
              <a:t>Michael P. </a:t>
            </a:r>
            <a:r>
              <a:rPr lang="en-US" sz="4400" dirty="0" smtClean="0">
                <a:solidFill>
                  <a:schemeClr val="tx1"/>
                </a:solidFill>
                <a:latin typeface="Georgia"/>
                <a:cs typeface="Georgia"/>
              </a:rPr>
              <a:t>Lesser</a:t>
            </a:r>
            <a:r>
              <a:rPr lang="en-US" sz="4400" baseline="30000" dirty="0" smtClean="0">
                <a:solidFill>
                  <a:schemeClr val="tx1"/>
                </a:solidFill>
                <a:latin typeface="Georgia"/>
                <a:cs typeface="Georgia"/>
              </a:rPr>
              <a:t>1</a:t>
            </a:r>
          </a:p>
          <a:p>
            <a:r>
              <a:rPr lang="en-US" sz="3892" baseline="30000" dirty="0" smtClean="0">
                <a:solidFill>
                  <a:schemeClr val="tx1"/>
                </a:solidFill>
                <a:latin typeface="Georgia"/>
                <a:cs typeface="Georgia"/>
              </a:rPr>
              <a:t>1</a:t>
            </a:r>
            <a:r>
              <a:rPr lang="en-US" sz="3892" dirty="0" smtClean="0">
                <a:solidFill>
                  <a:schemeClr val="tx1"/>
                </a:solidFill>
                <a:latin typeface="Georgia"/>
                <a:cs typeface="Georgia"/>
              </a:rPr>
              <a:t>Molecular</a:t>
            </a:r>
            <a:r>
              <a:rPr lang="en-US" sz="3892" dirty="0" smtClean="0">
                <a:solidFill>
                  <a:schemeClr val="tx1"/>
                </a:solidFill>
                <a:latin typeface="Georgia"/>
                <a:cs typeface="Georgia"/>
              </a:rPr>
              <a:t>, Cellular, and Biomedical Sciences Department, University of New Hampshire, Durham </a:t>
            </a:r>
            <a:r>
              <a:rPr lang="en-US" sz="3892" dirty="0" smtClean="0">
                <a:solidFill>
                  <a:schemeClr val="tx1"/>
                </a:solidFill>
                <a:latin typeface="Georgia"/>
                <a:cs typeface="Georgia"/>
              </a:rPr>
              <a:t>NH. </a:t>
            </a:r>
            <a:r>
              <a:rPr lang="en-US" sz="3892" baseline="30000" dirty="0" smtClean="0">
                <a:solidFill>
                  <a:schemeClr val="tx1"/>
                </a:solidFill>
                <a:latin typeface="Georgia"/>
                <a:cs typeface="Georgia"/>
              </a:rPr>
              <a:t>2</a:t>
            </a:r>
            <a:r>
              <a:rPr lang="en-US" sz="3892" dirty="0" smtClean="0">
                <a:solidFill>
                  <a:schemeClr val="tx1"/>
                </a:solidFill>
                <a:latin typeface="Georgia"/>
                <a:cs typeface="Georgia"/>
              </a:rPr>
              <a:t>School of Pharmacy, University of New England, Biddeford ME</a:t>
            </a:r>
            <a:endParaRPr lang="en-US" sz="3892" dirty="0" smtClean="0">
              <a:solidFill>
                <a:schemeClr val="tx1"/>
              </a:solidFill>
              <a:latin typeface="Georgia"/>
              <a:cs typeface="Georgia"/>
            </a:endParaRPr>
          </a:p>
          <a:p>
            <a:r>
              <a:rPr lang="en-US" sz="3892" dirty="0" smtClean="0">
                <a:solidFill>
                  <a:schemeClr val="tx1"/>
                </a:solidFill>
                <a:latin typeface="Georgia"/>
                <a:cs typeface="Georgia"/>
              </a:rPr>
              <a:t>*</a:t>
            </a:r>
            <a:r>
              <a:rPr lang="en-US" sz="3892" dirty="0" err="1" smtClean="0">
                <a:solidFill>
                  <a:schemeClr val="tx1"/>
                </a:solidFill>
                <a:latin typeface="Georgia"/>
                <a:cs typeface="Georgia"/>
              </a:rPr>
              <a:t>jjarett@gmail.com</a:t>
            </a:r>
            <a:endParaRPr lang="en-US" sz="3892" dirty="0">
              <a:solidFill>
                <a:schemeClr val="tx1"/>
              </a:solidFill>
              <a:latin typeface="Georgia"/>
              <a:cs typeface="Georgia"/>
            </a:endParaRPr>
          </a:p>
        </p:txBody>
      </p:sp>
      <p:grpSp>
        <p:nvGrpSpPr>
          <p:cNvPr id="321" name="Group 320"/>
          <p:cNvGrpSpPr/>
          <p:nvPr/>
        </p:nvGrpSpPr>
        <p:grpSpPr>
          <a:xfrm>
            <a:off x="1168781" y="683642"/>
            <a:ext cx="1755159" cy="1902066"/>
            <a:chOff x="1363577" y="683642"/>
            <a:chExt cx="2047685" cy="1902066"/>
          </a:xfrm>
        </p:grpSpPr>
        <p:sp>
          <p:nvSpPr>
            <p:cNvPr id="5" name="Freeform 817"/>
            <p:cNvSpPr>
              <a:spLocks/>
            </p:cNvSpPr>
            <p:nvPr/>
          </p:nvSpPr>
          <p:spPr bwMode="auto">
            <a:xfrm>
              <a:off x="1909547" y="846383"/>
              <a:ext cx="709998" cy="833708"/>
            </a:xfrm>
            <a:custGeom>
              <a:avLst/>
              <a:gdLst/>
              <a:ahLst/>
              <a:cxnLst>
                <a:cxn ang="0">
                  <a:pos x="0" y="1542"/>
                </a:cxn>
                <a:cxn ang="0">
                  <a:pos x="12" y="1530"/>
                </a:cxn>
                <a:cxn ang="0">
                  <a:pos x="36" y="1512"/>
                </a:cxn>
                <a:cxn ang="0">
                  <a:pos x="60" y="1482"/>
                </a:cxn>
                <a:cxn ang="0">
                  <a:pos x="72" y="1440"/>
                </a:cxn>
                <a:cxn ang="0">
                  <a:pos x="84" y="1470"/>
                </a:cxn>
                <a:cxn ang="0">
                  <a:pos x="108" y="1464"/>
                </a:cxn>
                <a:cxn ang="0">
                  <a:pos x="819" y="0"/>
                </a:cxn>
                <a:cxn ang="0">
                  <a:pos x="1138" y="1313"/>
                </a:cxn>
                <a:cxn ang="0">
                  <a:pos x="1144" y="1307"/>
                </a:cxn>
                <a:cxn ang="0">
                  <a:pos x="1156" y="1307"/>
                </a:cxn>
                <a:cxn ang="0">
                  <a:pos x="1162" y="1307"/>
                </a:cxn>
                <a:cxn ang="0">
                  <a:pos x="1168" y="1313"/>
                </a:cxn>
                <a:cxn ang="0">
                  <a:pos x="1174" y="1319"/>
                </a:cxn>
                <a:cxn ang="0">
                  <a:pos x="1174" y="1325"/>
                </a:cxn>
                <a:cxn ang="0">
                  <a:pos x="1174" y="1331"/>
                </a:cxn>
                <a:cxn ang="0">
                  <a:pos x="1174" y="1344"/>
                </a:cxn>
                <a:cxn ang="0">
                  <a:pos x="1180" y="1356"/>
                </a:cxn>
                <a:cxn ang="0">
                  <a:pos x="1187" y="1362"/>
                </a:cxn>
                <a:cxn ang="0">
                  <a:pos x="1187" y="1368"/>
                </a:cxn>
                <a:cxn ang="0">
                  <a:pos x="1199" y="1368"/>
                </a:cxn>
                <a:cxn ang="0">
                  <a:pos x="0" y="1542"/>
                </a:cxn>
              </a:cxnLst>
              <a:rect l="0" t="0" r="r" b="b"/>
              <a:pathLst>
                <a:path w="1199" h="1542">
                  <a:moveTo>
                    <a:pt x="0" y="1542"/>
                  </a:moveTo>
                  <a:lnTo>
                    <a:pt x="12" y="1530"/>
                  </a:lnTo>
                  <a:lnTo>
                    <a:pt x="36" y="1512"/>
                  </a:lnTo>
                  <a:lnTo>
                    <a:pt x="60" y="1482"/>
                  </a:lnTo>
                  <a:lnTo>
                    <a:pt x="72" y="1440"/>
                  </a:lnTo>
                  <a:lnTo>
                    <a:pt x="84" y="1470"/>
                  </a:lnTo>
                  <a:lnTo>
                    <a:pt x="108" y="1464"/>
                  </a:lnTo>
                  <a:lnTo>
                    <a:pt x="819" y="0"/>
                  </a:lnTo>
                  <a:lnTo>
                    <a:pt x="1138" y="1313"/>
                  </a:lnTo>
                  <a:lnTo>
                    <a:pt x="1144" y="1307"/>
                  </a:lnTo>
                  <a:lnTo>
                    <a:pt x="1156" y="1307"/>
                  </a:lnTo>
                  <a:lnTo>
                    <a:pt x="1162" y="1307"/>
                  </a:lnTo>
                  <a:lnTo>
                    <a:pt x="1168" y="1313"/>
                  </a:lnTo>
                  <a:lnTo>
                    <a:pt x="1174" y="1319"/>
                  </a:lnTo>
                  <a:lnTo>
                    <a:pt x="1174" y="1325"/>
                  </a:lnTo>
                  <a:lnTo>
                    <a:pt x="1174" y="1331"/>
                  </a:lnTo>
                  <a:lnTo>
                    <a:pt x="1174" y="1344"/>
                  </a:lnTo>
                  <a:lnTo>
                    <a:pt x="1180" y="1356"/>
                  </a:lnTo>
                  <a:lnTo>
                    <a:pt x="1187" y="1362"/>
                  </a:lnTo>
                  <a:lnTo>
                    <a:pt x="1187" y="1368"/>
                  </a:lnTo>
                  <a:lnTo>
                    <a:pt x="1199" y="1368"/>
                  </a:lnTo>
                  <a:lnTo>
                    <a:pt x="0" y="154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18"/>
            <p:cNvSpPr>
              <a:spLocks/>
            </p:cNvSpPr>
            <p:nvPr/>
          </p:nvSpPr>
          <p:spPr bwMode="auto">
            <a:xfrm>
              <a:off x="2447820" y="918291"/>
              <a:ext cx="182385" cy="566619"/>
            </a:xfrm>
            <a:custGeom>
              <a:avLst/>
              <a:gdLst/>
              <a:ahLst/>
              <a:cxnLst>
                <a:cxn ang="0">
                  <a:pos x="259" y="1048"/>
                </a:cxn>
                <a:cxn ang="0">
                  <a:pos x="308" y="945"/>
                </a:cxn>
                <a:cxn ang="0">
                  <a:pos x="0" y="0"/>
                </a:cxn>
                <a:cxn ang="0">
                  <a:pos x="259" y="1048"/>
                </a:cxn>
              </a:cxnLst>
              <a:rect l="0" t="0" r="r" b="b"/>
              <a:pathLst>
                <a:path w="308" h="1048">
                  <a:moveTo>
                    <a:pt x="259" y="1048"/>
                  </a:moveTo>
                  <a:lnTo>
                    <a:pt x="308" y="945"/>
                  </a:lnTo>
                  <a:lnTo>
                    <a:pt x="0" y="0"/>
                  </a:lnTo>
                  <a:lnTo>
                    <a:pt x="259" y="104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819"/>
            <p:cNvSpPr>
              <a:spLocks/>
            </p:cNvSpPr>
            <p:nvPr/>
          </p:nvSpPr>
          <p:spPr bwMode="auto">
            <a:xfrm>
              <a:off x="2447820" y="859359"/>
              <a:ext cx="503335" cy="996990"/>
            </a:xfrm>
            <a:custGeom>
              <a:avLst/>
              <a:gdLst/>
              <a:ahLst/>
              <a:cxnLst>
                <a:cxn ang="0">
                  <a:pos x="332" y="1012"/>
                </a:cxn>
                <a:cxn ang="0">
                  <a:pos x="0" y="0"/>
                </a:cxn>
                <a:cxn ang="0">
                  <a:pos x="759" y="1705"/>
                </a:cxn>
                <a:cxn ang="0">
                  <a:pos x="850" y="1826"/>
                </a:cxn>
                <a:cxn ang="0">
                  <a:pos x="850" y="1844"/>
                </a:cxn>
                <a:cxn ang="0">
                  <a:pos x="494" y="1398"/>
                </a:cxn>
                <a:cxn ang="0">
                  <a:pos x="494" y="1205"/>
                </a:cxn>
                <a:cxn ang="0">
                  <a:pos x="500" y="1205"/>
                </a:cxn>
                <a:cxn ang="0">
                  <a:pos x="500" y="1199"/>
                </a:cxn>
                <a:cxn ang="0">
                  <a:pos x="506" y="1193"/>
                </a:cxn>
                <a:cxn ang="0">
                  <a:pos x="512" y="1187"/>
                </a:cxn>
                <a:cxn ang="0">
                  <a:pos x="512" y="1175"/>
                </a:cxn>
                <a:cxn ang="0">
                  <a:pos x="506" y="1163"/>
                </a:cxn>
                <a:cxn ang="0">
                  <a:pos x="494" y="1151"/>
                </a:cxn>
                <a:cxn ang="0">
                  <a:pos x="386" y="952"/>
                </a:cxn>
                <a:cxn ang="0">
                  <a:pos x="392" y="946"/>
                </a:cxn>
                <a:cxn ang="0">
                  <a:pos x="392" y="940"/>
                </a:cxn>
                <a:cxn ang="0">
                  <a:pos x="398" y="928"/>
                </a:cxn>
                <a:cxn ang="0">
                  <a:pos x="398" y="922"/>
                </a:cxn>
                <a:cxn ang="0">
                  <a:pos x="392" y="910"/>
                </a:cxn>
                <a:cxn ang="0">
                  <a:pos x="386" y="904"/>
                </a:cxn>
                <a:cxn ang="0">
                  <a:pos x="374" y="898"/>
                </a:cxn>
                <a:cxn ang="0">
                  <a:pos x="368" y="898"/>
                </a:cxn>
                <a:cxn ang="0">
                  <a:pos x="368" y="904"/>
                </a:cxn>
                <a:cxn ang="0">
                  <a:pos x="356" y="904"/>
                </a:cxn>
                <a:cxn ang="0">
                  <a:pos x="350" y="910"/>
                </a:cxn>
                <a:cxn ang="0">
                  <a:pos x="350" y="916"/>
                </a:cxn>
                <a:cxn ang="0">
                  <a:pos x="344" y="928"/>
                </a:cxn>
                <a:cxn ang="0">
                  <a:pos x="350" y="940"/>
                </a:cxn>
                <a:cxn ang="0">
                  <a:pos x="362" y="952"/>
                </a:cxn>
                <a:cxn ang="0">
                  <a:pos x="332" y="1012"/>
                </a:cxn>
              </a:cxnLst>
              <a:rect l="0" t="0" r="r" b="b"/>
              <a:pathLst>
                <a:path w="850" h="1844">
                  <a:moveTo>
                    <a:pt x="332" y="1012"/>
                  </a:moveTo>
                  <a:lnTo>
                    <a:pt x="0" y="0"/>
                  </a:lnTo>
                  <a:lnTo>
                    <a:pt x="759" y="1705"/>
                  </a:lnTo>
                  <a:lnTo>
                    <a:pt x="850" y="1826"/>
                  </a:lnTo>
                  <a:lnTo>
                    <a:pt x="850" y="1844"/>
                  </a:lnTo>
                  <a:lnTo>
                    <a:pt x="494" y="1398"/>
                  </a:lnTo>
                  <a:lnTo>
                    <a:pt x="494" y="1205"/>
                  </a:lnTo>
                  <a:lnTo>
                    <a:pt x="500" y="1205"/>
                  </a:lnTo>
                  <a:lnTo>
                    <a:pt x="500" y="1199"/>
                  </a:lnTo>
                  <a:lnTo>
                    <a:pt x="506" y="1193"/>
                  </a:lnTo>
                  <a:lnTo>
                    <a:pt x="512" y="1187"/>
                  </a:lnTo>
                  <a:lnTo>
                    <a:pt x="512" y="1175"/>
                  </a:lnTo>
                  <a:lnTo>
                    <a:pt x="506" y="1163"/>
                  </a:lnTo>
                  <a:lnTo>
                    <a:pt x="494" y="1151"/>
                  </a:lnTo>
                  <a:lnTo>
                    <a:pt x="386" y="952"/>
                  </a:lnTo>
                  <a:lnTo>
                    <a:pt x="392" y="946"/>
                  </a:lnTo>
                  <a:lnTo>
                    <a:pt x="392" y="940"/>
                  </a:lnTo>
                  <a:lnTo>
                    <a:pt x="398" y="928"/>
                  </a:lnTo>
                  <a:lnTo>
                    <a:pt x="398" y="922"/>
                  </a:lnTo>
                  <a:lnTo>
                    <a:pt x="392" y="910"/>
                  </a:lnTo>
                  <a:lnTo>
                    <a:pt x="386" y="904"/>
                  </a:lnTo>
                  <a:lnTo>
                    <a:pt x="374" y="898"/>
                  </a:lnTo>
                  <a:lnTo>
                    <a:pt x="368" y="898"/>
                  </a:lnTo>
                  <a:lnTo>
                    <a:pt x="368" y="904"/>
                  </a:lnTo>
                  <a:lnTo>
                    <a:pt x="356" y="904"/>
                  </a:lnTo>
                  <a:lnTo>
                    <a:pt x="350" y="910"/>
                  </a:lnTo>
                  <a:lnTo>
                    <a:pt x="350" y="916"/>
                  </a:lnTo>
                  <a:lnTo>
                    <a:pt x="344" y="928"/>
                  </a:lnTo>
                  <a:lnTo>
                    <a:pt x="350" y="940"/>
                  </a:lnTo>
                  <a:lnTo>
                    <a:pt x="362" y="952"/>
                  </a:lnTo>
                  <a:lnTo>
                    <a:pt x="332" y="101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820"/>
            <p:cNvSpPr>
              <a:spLocks/>
            </p:cNvSpPr>
            <p:nvPr/>
          </p:nvSpPr>
          <p:spPr bwMode="auto">
            <a:xfrm>
              <a:off x="2355443" y="839895"/>
              <a:ext cx="110734" cy="38928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0" y="24"/>
                </a:cxn>
                <a:cxn ang="0">
                  <a:pos x="6" y="18"/>
                </a:cxn>
                <a:cxn ang="0">
                  <a:pos x="12" y="18"/>
                </a:cxn>
                <a:cxn ang="0">
                  <a:pos x="24" y="18"/>
                </a:cxn>
                <a:cxn ang="0">
                  <a:pos x="66" y="6"/>
                </a:cxn>
                <a:cxn ang="0">
                  <a:pos x="138" y="0"/>
                </a:cxn>
                <a:cxn ang="0">
                  <a:pos x="144" y="6"/>
                </a:cxn>
                <a:cxn ang="0">
                  <a:pos x="156" y="18"/>
                </a:cxn>
                <a:cxn ang="0">
                  <a:pos x="162" y="24"/>
                </a:cxn>
                <a:cxn ang="0">
                  <a:pos x="174" y="42"/>
                </a:cxn>
                <a:cxn ang="0">
                  <a:pos x="180" y="54"/>
                </a:cxn>
                <a:cxn ang="0">
                  <a:pos x="187" y="66"/>
                </a:cxn>
                <a:cxn ang="0">
                  <a:pos x="174" y="72"/>
                </a:cxn>
                <a:cxn ang="0">
                  <a:pos x="168" y="66"/>
                </a:cxn>
                <a:cxn ang="0">
                  <a:pos x="168" y="60"/>
                </a:cxn>
                <a:cxn ang="0">
                  <a:pos x="162" y="48"/>
                </a:cxn>
                <a:cxn ang="0">
                  <a:pos x="156" y="36"/>
                </a:cxn>
                <a:cxn ang="0">
                  <a:pos x="144" y="24"/>
                </a:cxn>
                <a:cxn ang="0">
                  <a:pos x="138" y="18"/>
                </a:cxn>
                <a:cxn ang="0">
                  <a:pos x="132" y="12"/>
                </a:cxn>
                <a:cxn ang="0">
                  <a:pos x="126" y="12"/>
                </a:cxn>
                <a:cxn ang="0">
                  <a:pos x="96" y="12"/>
                </a:cxn>
                <a:cxn ang="0">
                  <a:pos x="54" y="18"/>
                </a:cxn>
                <a:cxn ang="0">
                  <a:pos x="12" y="36"/>
                </a:cxn>
              </a:cxnLst>
              <a:rect l="0" t="0" r="r" b="b"/>
              <a:pathLst>
                <a:path w="187" h="72">
                  <a:moveTo>
                    <a:pt x="12" y="36"/>
                  </a:moveTo>
                  <a:lnTo>
                    <a:pt x="0" y="24"/>
                  </a:lnTo>
                  <a:lnTo>
                    <a:pt x="6" y="18"/>
                  </a:lnTo>
                  <a:lnTo>
                    <a:pt x="12" y="18"/>
                  </a:lnTo>
                  <a:lnTo>
                    <a:pt x="24" y="18"/>
                  </a:lnTo>
                  <a:lnTo>
                    <a:pt x="66" y="6"/>
                  </a:lnTo>
                  <a:lnTo>
                    <a:pt x="138" y="0"/>
                  </a:lnTo>
                  <a:lnTo>
                    <a:pt x="144" y="6"/>
                  </a:lnTo>
                  <a:lnTo>
                    <a:pt x="156" y="18"/>
                  </a:lnTo>
                  <a:lnTo>
                    <a:pt x="162" y="24"/>
                  </a:lnTo>
                  <a:lnTo>
                    <a:pt x="174" y="42"/>
                  </a:lnTo>
                  <a:lnTo>
                    <a:pt x="180" y="54"/>
                  </a:lnTo>
                  <a:lnTo>
                    <a:pt x="187" y="66"/>
                  </a:lnTo>
                  <a:lnTo>
                    <a:pt x="174" y="72"/>
                  </a:lnTo>
                  <a:lnTo>
                    <a:pt x="168" y="66"/>
                  </a:lnTo>
                  <a:lnTo>
                    <a:pt x="168" y="60"/>
                  </a:lnTo>
                  <a:lnTo>
                    <a:pt x="162" y="48"/>
                  </a:lnTo>
                  <a:lnTo>
                    <a:pt x="156" y="36"/>
                  </a:lnTo>
                  <a:lnTo>
                    <a:pt x="144" y="24"/>
                  </a:lnTo>
                  <a:lnTo>
                    <a:pt x="138" y="18"/>
                  </a:lnTo>
                  <a:lnTo>
                    <a:pt x="132" y="12"/>
                  </a:lnTo>
                  <a:lnTo>
                    <a:pt x="126" y="12"/>
                  </a:lnTo>
                  <a:lnTo>
                    <a:pt x="96" y="12"/>
                  </a:lnTo>
                  <a:lnTo>
                    <a:pt x="54" y="18"/>
                  </a:lnTo>
                  <a:lnTo>
                    <a:pt x="12" y="3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821"/>
            <p:cNvSpPr>
              <a:spLocks/>
            </p:cNvSpPr>
            <p:nvPr/>
          </p:nvSpPr>
          <p:spPr bwMode="auto">
            <a:xfrm>
              <a:off x="2355443" y="839895"/>
              <a:ext cx="110734" cy="38928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6" y="18"/>
                </a:cxn>
                <a:cxn ang="0">
                  <a:pos x="12" y="18"/>
                </a:cxn>
                <a:cxn ang="0">
                  <a:pos x="24" y="18"/>
                </a:cxn>
                <a:cxn ang="0">
                  <a:pos x="66" y="6"/>
                </a:cxn>
                <a:cxn ang="0">
                  <a:pos x="138" y="0"/>
                </a:cxn>
                <a:cxn ang="0">
                  <a:pos x="138" y="0"/>
                </a:cxn>
                <a:cxn ang="0">
                  <a:pos x="144" y="6"/>
                </a:cxn>
                <a:cxn ang="0">
                  <a:pos x="156" y="18"/>
                </a:cxn>
                <a:cxn ang="0">
                  <a:pos x="162" y="24"/>
                </a:cxn>
                <a:cxn ang="0">
                  <a:pos x="174" y="42"/>
                </a:cxn>
                <a:cxn ang="0">
                  <a:pos x="180" y="54"/>
                </a:cxn>
                <a:cxn ang="0">
                  <a:pos x="187" y="66"/>
                </a:cxn>
                <a:cxn ang="0">
                  <a:pos x="174" y="72"/>
                </a:cxn>
                <a:cxn ang="0">
                  <a:pos x="168" y="66"/>
                </a:cxn>
                <a:cxn ang="0">
                  <a:pos x="168" y="60"/>
                </a:cxn>
                <a:cxn ang="0">
                  <a:pos x="162" y="48"/>
                </a:cxn>
                <a:cxn ang="0">
                  <a:pos x="156" y="36"/>
                </a:cxn>
                <a:cxn ang="0">
                  <a:pos x="144" y="24"/>
                </a:cxn>
                <a:cxn ang="0">
                  <a:pos x="138" y="18"/>
                </a:cxn>
                <a:cxn ang="0">
                  <a:pos x="132" y="12"/>
                </a:cxn>
                <a:cxn ang="0">
                  <a:pos x="126" y="12"/>
                </a:cxn>
                <a:cxn ang="0">
                  <a:pos x="96" y="12"/>
                </a:cxn>
                <a:cxn ang="0">
                  <a:pos x="54" y="18"/>
                </a:cxn>
                <a:cxn ang="0">
                  <a:pos x="12" y="36"/>
                </a:cxn>
              </a:cxnLst>
              <a:rect l="0" t="0" r="r" b="b"/>
              <a:pathLst>
                <a:path w="187" h="72">
                  <a:moveTo>
                    <a:pt x="12" y="36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6" y="18"/>
                  </a:lnTo>
                  <a:lnTo>
                    <a:pt x="12" y="18"/>
                  </a:lnTo>
                  <a:lnTo>
                    <a:pt x="24" y="18"/>
                  </a:lnTo>
                  <a:lnTo>
                    <a:pt x="66" y="6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44" y="6"/>
                  </a:lnTo>
                  <a:lnTo>
                    <a:pt x="156" y="18"/>
                  </a:lnTo>
                  <a:lnTo>
                    <a:pt x="162" y="24"/>
                  </a:lnTo>
                  <a:lnTo>
                    <a:pt x="174" y="42"/>
                  </a:lnTo>
                  <a:lnTo>
                    <a:pt x="180" y="54"/>
                  </a:lnTo>
                  <a:lnTo>
                    <a:pt x="187" y="66"/>
                  </a:lnTo>
                  <a:lnTo>
                    <a:pt x="174" y="72"/>
                  </a:lnTo>
                  <a:lnTo>
                    <a:pt x="168" y="66"/>
                  </a:lnTo>
                  <a:lnTo>
                    <a:pt x="168" y="60"/>
                  </a:lnTo>
                  <a:lnTo>
                    <a:pt x="162" y="48"/>
                  </a:lnTo>
                  <a:lnTo>
                    <a:pt x="156" y="36"/>
                  </a:lnTo>
                  <a:lnTo>
                    <a:pt x="144" y="24"/>
                  </a:lnTo>
                  <a:lnTo>
                    <a:pt x="138" y="18"/>
                  </a:lnTo>
                  <a:lnTo>
                    <a:pt x="132" y="12"/>
                  </a:lnTo>
                  <a:lnTo>
                    <a:pt x="126" y="12"/>
                  </a:lnTo>
                  <a:lnTo>
                    <a:pt x="96" y="12"/>
                  </a:lnTo>
                  <a:lnTo>
                    <a:pt x="54" y="18"/>
                  </a:lnTo>
                  <a:lnTo>
                    <a:pt x="12" y="3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822"/>
            <p:cNvSpPr>
              <a:spLocks/>
            </p:cNvSpPr>
            <p:nvPr/>
          </p:nvSpPr>
          <p:spPr bwMode="auto">
            <a:xfrm>
              <a:off x="2387419" y="683642"/>
              <a:ext cx="67506" cy="172473"/>
            </a:xfrm>
            <a:custGeom>
              <a:avLst/>
              <a:gdLst/>
              <a:ahLst/>
              <a:cxnLst>
                <a:cxn ang="0">
                  <a:pos x="0" y="211"/>
                </a:cxn>
                <a:cxn ang="0">
                  <a:pos x="6" y="199"/>
                </a:cxn>
                <a:cxn ang="0">
                  <a:pos x="12" y="187"/>
                </a:cxn>
                <a:cxn ang="0">
                  <a:pos x="24" y="175"/>
                </a:cxn>
                <a:cxn ang="0">
                  <a:pos x="30" y="157"/>
                </a:cxn>
                <a:cxn ang="0">
                  <a:pos x="30" y="139"/>
                </a:cxn>
                <a:cxn ang="0">
                  <a:pos x="24" y="127"/>
                </a:cxn>
                <a:cxn ang="0">
                  <a:pos x="24" y="120"/>
                </a:cxn>
                <a:cxn ang="0">
                  <a:pos x="18" y="108"/>
                </a:cxn>
                <a:cxn ang="0">
                  <a:pos x="24" y="102"/>
                </a:cxn>
                <a:cxn ang="0">
                  <a:pos x="24" y="96"/>
                </a:cxn>
                <a:cxn ang="0">
                  <a:pos x="30" y="90"/>
                </a:cxn>
                <a:cxn ang="0">
                  <a:pos x="30" y="84"/>
                </a:cxn>
                <a:cxn ang="0">
                  <a:pos x="30" y="78"/>
                </a:cxn>
                <a:cxn ang="0">
                  <a:pos x="30" y="66"/>
                </a:cxn>
                <a:cxn ang="0">
                  <a:pos x="30" y="60"/>
                </a:cxn>
                <a:cxn ang="0">
                  <a:pos x="36" y="54"/>
                </a:cxn>
                <a:cxn ang="0">
                  <a:pos x="36" y="48"/>
                </a:cxn>
                <a:cxn ang="0">
                  <a:pos x="36" y="36"/>
                </a:cxn>
                <a:cxn ang="0">
                  <a:pos x="36" y="24"/>
                </a:cxn>
                <a:cxn ang="0">
                  <a:pos x="36" y="18"/>
                </a:cxn>
                <a:cxn ang="0">
                  <a:pos x="36" y="6"/>
                </a:cxn>
                <a:cxn ang="0">
                  <a:pos x="36" y="0"/>
                </a:cxn>
                <a:cxn ang="0">
                  <a:pos x="42" y="6"/>
                </a:cxn>
                <a:cxn ang="0">
                  <a:pos x="42" y="18"/>
                </a:cxn>
                <a:cxn ang="0">
                  <a:pos x="42" y="36"/>
                </a:cxn>
                <a:cxn ang="0">
                  <a:pos x="48" y="66"/>
                </a:cxn>
                <a:cxn ang="0">
                  <a:pos x="48" y="72"/>
                </a:cxn>
                <a:cxn ang="0">
                  <a:pos x="48" y="78"/>
                </a:cxn>
                <a:cxn ang="0">
                  <a:pos x="54" y="96"/>
                </a:cxn>
                <a:cxn ang="0">
                  <a:pos x="54" y="108"/>
                </a:cxn>
                <a:cxn ang="0">
                  <a:pos x="54" y="120"/>
                </a:cxn>
                <a:cxn ang="0">
                  <a:pos x="48" y="133"/>
                </a:cxn>
                <a:cxn ang="0">
                  <a:pos x="114" y="319"/>
                </a:cxn>
                <a:cxn ang="0">
                  <a:pos x="84" y="289"/>
                </a:cxn>
                <a:cxn ang="0">
                  <a:pos x="54" y="193"/>
                </a:cxn>
                <a:cxn ang="0">
                  <a:pos x="54" y="187"/>
                </a:cxn>
                <a:cxn ang="0">
                  <a:pos x="54" y="181"/>
                </a:cxn>
                <a:cxn ang="0">
                  <a:pos x="48" y="175"/>
                </a:cxn>
                <a:cxn ang="0">
                  <a:pos x="42" y="169"/>
                </a:cxn>
                <a:cxn ang="0">
                  <a:pos x="42" y="175"/>
                </a:cxn>
                <a:cxn ang="0">
                  <a:pos x="36" y="181"/>
                </a:cxn>
                <a:cxn ang="0">
                  <a:pos x="24" y="241"/>
                </a:cxn>
                <a:cxn ang="0">
                  <a:pos x="0" y="211"/>
                </a:cxn>
              </a:cxnLst>
              <a:rect l="0" t="0" r="r" b="b"/>
              <a:pathLst>
                <a:path w="114" h="319">
                  <a:moveTo>
                    <a:pt x="0" y="211"/>
                  </a:moveTo>
                  <a:lnTo>
                    <a:pt x="6" y="199"/>
                  </a:lnTo>
                  <a:lnTo>
                    <a:pt x="12" y="187"/>
                  </a:lnTo>
                  <a:lnTo>
                    <a:pt x="24" y="175"/>
                  </a:lnTo>
                  <a:lnTo>
                    <a:pt x="30" y="157"/>
                  </a:lnTo>
                  <a:lnTo>
                    <a:pt x="30" y="139"/>
                  </a:lnTo>
                  <a:lnTo>
                    <a:pt x="24" y="127"/>
                  </a:lnTo>
                  <a:lnTo>
                    <a:pt x="24" y="120"/>
                  </a:lnTo>
                  <a:lnTo>
                    <a:pt x="18" y="108"/>
                  </a:lnTo>
                  <a:lnTo>
                    <a:pt x="24" y="102"/>
                  </a:lnTo>
                  <a:lnTo>
                    <a:pt x="24" y="96"/>
                  </a:lnTo>
                  <a:lnTo>
                    <a:pt x="30" y="90"/>
                  </a:lnTo>
                  <a:lnTo>
                    <a:pt x="30" y="84"/>
                  </a:lnTo>
                  <a:lnTo>
                    <a:pt x="30" y="78"/>
                  </a:lnTo>
                  <a:lnTo>
                    <a:pt x="30" y="66"/>
                  </a:lnTo>
                  <a:lnTo>
                    <a:pt x="30" y="60"/>
                  </a:lnTo>
                  <a:lnTo>
                    <a:pt x="36" y="54"/>
                  </a:lnTo>
                  <a:lnTo>
                    <a:pt x="36" y="48"/>
                  </a:lnTo>
                  <a:lnTo>
                    <a:pt x="36" y="36"/>
                  </a:lnTo>
                  <a:lnTo>
                    <a:pt x="36" y="24"/>
                  </a:lnTo>
                  <a:lnTo>
                    <a:pt x="36" y="18"/>
                  </a:lnTo>
                  <a:lnTo>
                    <a:pt x="36" y="6"/>
                  </a:lnTo>
                  <a:lnTo>
                    <a:pt x="36" y="0"/>
                  </a:lnTo>
                  <a:lnTo>
                    <a:pt x="42" y="6"/>
                  </a:lnTo>
                  <a:lnTo>
                    <a:pt x="42" y="18"/>
                  </a:lnTo>
                  <a:lnTo>
                    <a:pt x="42" y="36"/>
                  </a:lnTo>
                  <a:lnTo>
                    <a:pt x="48" y="66"/>
                  </a:lnTo>
                  <a:lnTo>
                    <a:pt x="48" y="72"/>
                  </a:lnTo>
                  <a:lnTo>
                    <a:pt x="48" y="78"/>
                  </a:lnTo>
                  <a:lnTo>
                    <a:pt x="54" y="96"/>
                  </a:lnTo>
                  <a:lnTo>
                    <a:pt x="54" y="108"/>
                  </a:lnTo>
                  <a:lnTo>
                    <a:pt x="54" y="120"/>
                  </a:lnTo>
                  <a:lnTo>
                    <a:pt x="48" y="133"/>
                  </a:lnTo>
                  <a:lnTo>
                    <a:pt x="114" y="319"/>
                  </a:lnTo>
                  <a:lnTo>
                    <a:pt x="84" y="289"/>
                  </a:lnTo>
                  <a:lnTo>
                    <a:pt x="54" y="193"/>
                  </a:lnTo>
                  <a:lnTo>
                    <a:pt x="54" y="187"/>
                  </a:lnTo>
                  <a:lnTo>
                    <a:pt x="54" y="181"/>
                  </a:lnTo>
                  <a:lnTo>
                    <a:pt x="48" y="175"/>
                  </a:lnTo>
                  <a:lnTo>
                    <a:pt x="42" y="169"/>
                  </a:lnTo>
                  <a:lnTo>
                    <a:pt x="42" y="175"/>
                  </a:lnTo>
                  <a:lnTo>
                    <a:pt x="36" y="181"/>
                  </a:lnTo>
                  <a:lnTo>
                    <a:pt x="24" y="241"/>
                  </a:lnTo>
                  <a:lnTo>
                    <a:pt x="0" y="211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823"/>
            <p:cNvSpPr>
              <a:spLocks/>
            </p:cNvSpPr>
            <p:nvPr/>
          </p:nvSpPr>
          <p:spPr bwMode="auto">
            <a:xfrm>
              <a:off x="1923759" y="1611967"/>
              <a:ext cx="695787" cy="94076"/>
            </a:xfrm>
            <a:custGeom>
              <a:avLst/>
              <a:gdLst/>
              <a:ahLst/>
              <a:cxnLst>
                <a:cxn ang="0">
                  <a:pos x="0" y="162"/>
                </a:cxn>
                <a:cxn ang="0">
                  <a:pos x="1175" y="0"/>
                </a:cxn>
                <a:cxn ang="0">
                  <a:pos x="1175" y="12"/>
                </a:cxn>
                <a:cxn ang="0">
                  <a:pos x="0" y="174"/>
                </a:cxn>
                <a:cxn ang="0">
                  <a:pos x="0" y="162"/>
                </a:cxn>
              </a:cxnLst>
              <a:rect l="0" t="0" r="r" b="b"/>
              <a:pathLst>
                <a:path w="1175" h="174">
                  <a:moveTo>
                    <a:pt x="0" y="162"/>
                  </a:moveTo>
                  <a:lnTo>
                    <a:pt x="1175" y="0"/>
                  </a:lnTo>
                  <a:lnTo>
                    <a:pt x="1175" y="12"/>
                  </a:lnTo>
                  <a:lnTo>
                    <a:pt x="0" y="174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824"/>
            <p:cNvSpPr>
              <a:spLocks/>
            </p:cNvSpPr>
            <p:nvPr/>
          </p:nvSpPr>
          <p:spPr bwMode="auto">
            <a:xfrm>
              <a:off x="1923759" y="1611967"/>
              <a:ext cx="695787" cy="94076"/>
            </a:xfrm>
            <a:custGeom>
              <a:avLst/>
              <a:gdLst/>
              <a:ahLst/>
              <a:cxnLst>
                <a:cxn ang="0">
                  <a:pos x="0" y="162"/>
                </a:cxn>
                <a:cxn ang="0">
                  <a:pos x="1175" y="0"/>
                </a:cxn>
                <a:cxn ang="0">
                  <a:pos x="1175" y="12"/>
                </a:cxn>
                <a:cxn ang="0">
                  <a:pos x="0" y="174"/>
                </a:cxn>
                <a:cxn ang="0">
                  <a:pos x="0" y="162"/>
                </a:cxn>
              </a:cxnLst>
              <a:rect l="0" t="0" r="r" b="b"/>
              <a:pathLst>
                <a:path w="1175" h="174">
                  <a:moveTo>
                    <a:pt x="0" y="162"/>
                  </a:moveTo>
                  <a:lnTo>
                    <a:pt x="1175" y="0"/>
                  </a:lnTo>
                  <a:lnTo>
                    <a:pt x="1175" y="12"/>
                  </a:lnTo>
                  <a:lnTo>
                    <a:pt x="0" y="174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825"/>
            <p:cNvSpPr>
              <a:spLocks/>
            </p:cNvSpPr>
            <p:nvPr/>
          </p:nvSpPr>
          <p:spPr bwMode="auto">
            <a:xfrm>
              <a:off x="1937971" y="1641163"/>
              <a:ext cx="674469" cy="318993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6" y="590"/>
                </a:cxn>
                <a:cxn ang="0">
                  <a:pos x="139" y="578"/>
                </a:cxn>
                <a:cxn ang="0">
                  <a:pos x="139" y="566"/>
                </a:cxn>
                <a:cxn ang="0">
                  <a:pos x="145" y="536"/>
                </a:cxn>
                <a:cxn ang="0">
                  <a:pos x="157" y="494"/>
                </a:cxn>
                <a:cxn ang="0">
                  <a:pos x="175" y="452"/>
                </a:cxn>
                <a:cxn ang="0">
                  <a:pos x="205" y="410"/>
                </a:cxn>
                <a:cxn ang="0">
                  <a:pos x="253" y="386"/>
                </a:cxn>
                <a:cxn ang="0">
                  <a:pos x="265" y="386"/>
                </a:cxn>
                <a:cxn ang="0">
                  <a:pos x="295" y="380"/>
                </a:cxn>
                <a:cxn ang="0">
                  <a:pos x="343" y="373"/>
                </a:cxn>
                <a:cxn ang="0">
                  <a:pos x="398" y="386"/>
                </a:cxn>
                <a:cxn ang="0">
                  <a:pos x="440" y="416"/>
                </a:cxn>
                <a:cxn ang="0">
                  <a:pos x="452" y="404"/>
                </a:cxn>
                <a:cxn ang="0">
                  <a:pos x="482" y="380"/>
                </a:cxn>
                <a:cxn ang="0">
                  <a:pos x="524" y="349"/>
                </a:cxn>
                <a:cxn ang="0">
                  <a:pos x="584" y="337"/>
                </a:cxn>
                <a:cxn ang="0">
                  <a:pos x="596" y="337"/>
                </a:cxn>
                <a:cxn ang="0">
                  <a:pos x="639" y="337"/>
                </a:cxn>
                <a:cxn ang="0">
                  <a:pos x="687" y="349"/>
                </a:cxn>
                <a:cxn ang="0">
                  <a:pos x="735" y="380"/>
                </a:cxn>
                <a:cxn ang="0">
                  <a:pos x="741" y="367"/>
                </a:cxn>
                <a:cxn ang="0">
                  <a:pos x="759" y="349"/>
                </a:cxn>
                <a:cxn ang="0">
                  <a:pos x="795" y="325"/>
                </a:cxn>
                <a:cxn ang="0">
                  <a:pos x="837" y="307"/>
                </a:cxn>
                <a:cxn ang="0">
                  <a:pos x="885" y="301"/>
                </a:cxn>
                <a:cxn ang="0">
                  <a:pos x="898" y="301"/>
                </a:cxn>
                <a:cxn ang="0">
                  <a:pos x="922" y="307"/>
                </a:cxn>
                <a:cxn ang="0">
                  <a:pos x="952" y="325"/>
                </a:cxn>
                <a:cxn ang="0">
                  <a:pos x="988" y="349"/>
                </a:cxn>
                <a:cxn ang="0">
                  <a:pos x="1024" y="398"/>
                </a:cxn>
                <a:cxn ang="0">
                  <a:pos x="1042" y="464"/>
                </a:cxn>
                <a:cxn ang="0">
                  <a:pos x="1139" y="452"/>
                </a:cxn>
                <a:cxn ang="0">
                  <a:pos x="1139" y="0"/>
                </a:cxn>
                <a:cxn ang="0">
                  <a:pos x="0" y="145"/>
                </a:cxn>
              </a:cxnLst>
              <a:rect l="0" t="0" r="r" b="b"/>
              <a:pathLst>
                <a:path w="1139" h="590">
                  <a:moveTo>
                    <a:pt x="0" y="145"/>
                  </a:moveTo>
                  <a:lnTo>
                    <a:pt x="6" y="590"/>
                  </a:lnTo>
                  <a:lnTo>
                    <a:pt x="139" y="578"/>
                  </a:lnTo>
                  <a:lnTo>
                    <a:pt x="139" y="566"/>
                  </a:lnTo>
                  <a:lnTo>
                    <a:pt x="145" y="536"/>
                  </a:lnTo>
                  <a:lnTo>
                    <a:pt x="157" y="494"/>
                  </a:lnTo>
                  <a:lnTo>
                    <a:pt x="175" y="452"/>
                  </a:lnTo>
                  <a:lnTo>
                    <a:pt x="205" y="410"/>
                  </a:lnTo>
                  <a:lnTo>
                    <a:pt x="253" y="386"/>
                  </a:lnTo>
                  <a:lnTo>
                    <a:pt x="265" y="386"/>
                  </a:lnTo>
                  <a:lnTo>
                    <a:pt x="295" y="380"/>
                  </a:lnTo>
                  <a:lnTo>
                    <a:pt x="343" y="373"/>
                  </a:lnTo>
                  <a:lnTo>
                    <a:pt x="398" y="386"/>
                  </a:lnTo>
                  <a:lnTo>
                    <a:pt x="440" y="416"/>
                  </a:lnTo>
                  <a:lnTo>
                    <a:pt x="452" y="404"/>
                  </a:lnTo>
                  <a:lnTo>
                    <a:pt x="482" y="380"/>
                  </a:lnTo>
                  <a:lnTo>
                    <a:pt x="524" y="349"/>
                  </a:lnTo>
                  <a:lnTo>
                    <a:pt x="584" y="337"/>
                  </a:lnTo>
                  <a:lnTo>
                    <a:pt x="596" y="337"/>
                  </a:lnTo>
                  <a:lnTo>
                    <a:pt x="639" y="337"/>
                  </a:lnTo>
                  <a:lnTo>
                    <a:pt x="687" y="349"/>
                  </a:lnTo>
                  <a:lnTo>
                    <a:pt x="735" y="380"/>
                  </a:lnTo>
                  <a:lnTo>
                    <a:pt x="741" y="367"/>
                  </a:lnTo>
                  <a:lnTo>
                    <a:pt x="759" y="349"/>
                  </a:lnTo>
                  <a:lnTo>
                    <a:pt x="795" y="325"/>
                  </a:lnTo>
                  <a:lnTo>
                    <a:pt x="837" y="307"/>
                  </a:lnTo>
                  <a:lnTo>
                    <a:pt x="885" y="301"/>
                  </a:lnTo>
                  <a:lnTo>
                    <a:pt x="898" y="301"/>
                  </a:lnTo>
                  <a:lnTo>
                    <a:pt x="922" y="307"/>
                  </a:lnTo>
                  <a:lnTo>
                    <a:pt x="952" y="325"/>
                  </a:lnTo>
                  <a:lnTo>
                    <a:pt x="988" y="349"/>
                  </a:lnTo>
                  <a:lnTo>
                    <a:pt x="1024" y="398"/>
                  </a:lnTo>
                  <a:lnTo>
                    <a:pt x="1042" y="464"/>
                  </a:lnTo>
                  <a:lnTo>
                    <a:pt x="1139" y="452"/>
                  </a:lnTo>
                  <a:lnTo>
                    <a:pt x="1139" y="0"/>
                  </a:lnTo>
                  <a:lnTo>
                    <a:pt x="0" y="145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826"/>
            <p:cNvSpPr>
              <a:spLocks/>
            </p:cNvSpPr>
            <p:nvPr/>
          </p:nvSpPr>
          <p:spPr bwMode="auto">
            <a:xfrm>
              <a:off x="2743899" y="1693067"/>
              <a:ext cx="175279" cy="407122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6" y="0"/>
                </a:cxn>
                <a:cxn ang="0">
                  <a:pos x="296" y="332"/>
                </a:cxn>
                <a:cxn ang="0">
                  <a:pos x="296" y="753"/>
                </a:cxn>
                <a:cxn ang="0">
                  <a:pos x="241" y="699"/>
                </a:cxn>
                <a:cxn ang="0">
                  <a:pos x="241" y="681"/>
                </a:cxn>
                <a:cxn ang="0">
                  <a:pos x="235" y="639"/>
                </a:cxn>
                <a:cxn ang="0">
                  <a:pos x="229" y="585"/>
                </a:cxn>
                <a:cxn ang="0">
                  <a:pos x="217" y="530"/>
                </a:cxn>
                <a:cxn ang="0">
                  <a:pos x="193" y="494"/>
                </a:cxn>
                <a:cxn ang="0">
                  <a:pos x="187" y="488"/>
                </a:cxn>
                <a:cxn ang="0">
                  <a:pos x="175" y="482"/>
                </a:cxn>
                <a:cxn ang="0">
                  <a:pos x="163" y="482"/>
                </a:cxn>
                <a:cxn ang="0">
                  <a:pos x="151" y="488"/>
                </a:cxn>
                <a:cxn ang="0">
                  <a:pos x="151" y="482"/>
                </a:cxn>
                <a:cxn ang="0">
                  <a:pos x="151" y="470"/>
                </a:cxn>
                <a:cxn ang="0">
                  <a:pos x="145" y="458"/>
                </a:cxn>
                <a:cxn ang="0">
                  <a:pos x="133" y="440"/>
                </a:cxn>
                <a:cxn ang="0">
                  <a:pos x="121" y="422"/>
                </a:cxn>
                <a:cxn ang="0">
                  <a:pos x="109" y="410"/>
                </a:cxn>
                <a:cxn ang="0">
                  <a:pos x="103" y="410"/>
                </a:cxn>
                <a:cxn ang="0">
                  <a:pos x="97" y="410"/>
                </a:cxn>
                <a:cxn ang="0">
                  <a:pos x="91" y="410"/>
                </a:cxn>
                <a:cxn ang="0">
                  <a:pos x="79" y="422"/>
                </a:cxn>
                <a:cxn ang="0">
                  <a:pos x="73" y="404"/>
                </a:cxn>
                <a:cxn ang="0">
                  <a:pos x="67" y="380"/>
                </a:cxn>
                <a:cxn ang="0">
                  <a:pos x="55" y="338"/>
                </a:cxn>
                <a:cxn ang="0">
                  <a:pos x="31" y="308"/>
                </a:cxn>
                <a:cxn ang="0">
                  <a:pos x="0" y="284"/>
                </a:cxn>
              </a:cxnLst>
              <a:rect l="0" t="0" r="r" b="b"/>
              <a:pathLst>
                <a:path w="296" h="753">
                  <a:moveTo>
                    <a:pt x="0" y="284"/>
                  </a:moveTo>
                  <a:lnTo>
                    <a:pt x="6" y="0"/>
                  </a:lnTo>
                  <a:lnTo>
                    <a:pt x="296" y="332"/>
                  </a:lnTo>
                  <a:lnTo>
                    <a:pt x="296" y="753"/>
                  </a:lnTo>
                  <a:lnTo>
                    <a:pt x="241" y="699"/>
                  </a:lnTo>
                  <a:lnTo>
                    <a:pt x="241" y="681"/>
                  </a:lnTo>
                  <a:lnTo>
                    <a:pt x="235" y="639"/>
                  </a:lnTo>
                  <a:lnTo>
                    <a:pt x="229" y="585"/>
                  </a:lnTo>
                  <a:lnTo>
                    <a:pt x="217" y="530"/>
                  </a:lnTo>
                  <a:lnTo>
                    <a:pt x="193" y="494"/>
                  </a:lnTo>
                  <a:lnTo>
                    <a:pt x="187" y="488"/>
                  </a:lnTo>
                  <a:lnTo>
                    <a:pt x="175" y="482"/>
                  </a:lnTo>
                  <a:lnTo>
                    <a:pt x="163" y="482"/>
                  </a:lnTo>
                  <a:lnTo>
                    <a:pt x="151" y="488"/>
                  </a:lnTo>
                  <a:lnTo>
                    <a:pt x="151" y="482"/>
                  </a:lnTo>
                  <a:lnTo>
                    <a:pt x="151" y="470"/>
                  </a:lnTo>
                  <a:lnTo>
                    <a:pt x="145" y="458"/>
                  </a:lnTo>
                  <a:lnTo>
                    <a:pt x="133" y="440"/>
                  </a:lnTo>
                  <a:lnTo>
                    <a:pt x="121" y="422"/>
                  </a:lnTo>
                  <a:lnTo>
                    <a:pt x="109" y="410"/>
                  </a:lnTo>
                  <a:lnTo>
                    <a:pt x="103" y="410"/>
                  </a:lnTo>
                  <a:lnTo>
                    <a:pt x="97" y="410"/>
                  </a:lnTo>
                  <a:lnTo>
                    <a:pt x="91" y="410"/>
                  </a:lnTo>
                  <a:lnTo>
                    <a:pt x="79" y="422"/>
                  </a:lnTo>
                  <a:lnTo>
                    <a:pt x="73" y="404"/>
                  </a:lnTo>
                  <a:lnTo>
                    <a:pt x="67" y="380"/>
                  </a:lnTo>
                  <a:lnTo>
                    <a:pt x="55" y="338"/>
                  </a:lnTo>
                  <a:lnTo>
                    <a:pt x="31" y="308"/>
                  </a:lnTo>
                  <a:lnTo>
                    <a:pt x="0" y="284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27"/>
            <p:cNvSpPr>
              <a:spLocks/>
            </p:cNvSpPr>
            <p:nvPr/>
          </p:nvSpPr>
          <p:spPr bwMode="auto">
            <a:xfrm>
              <a:off x="2747452" y="2100189"/>
              <a:ext cx="171726" cy="368194"/>
            </a:xfrm>
            <a:custGeom>
              <a:avLst/>
              <a:gdLst/>
              <a:ahLst/>
              <a:cxnLst>
                <a:cxn ang="0">
                  <a:pos x="290" y="350"/>
                </a:cxn>
                <a:cxn ang="0">
                  <a:pos x="284" y="681"/>
                </a:cxn>
                <a:cxn ang="0">
                  <a:pos x="0" y="681"/>
                </a:cxn>
                <a:cxn ang="0">
                  <a:pos x="0" y="73"/>
                </a:cxn>
                <a:cxn ang="0">
                  <a:pos x="235" y="283"/>
                </a:cxn>
                <a:cxn ang="0">
                  <a:pos x="235" y="0"/>
                </a:cxn>
                <a:cxn ang="0">
                  <a:pos x="290" y="67"/>
                </a:cxn>
                <a:cxn ang="0">
                  <a:pos x="290" y="350"/>
                </a:cxn>
              </a:cxnLst>
              <a:rect l="0" t="0" r="r" b="b"/>
              <a:pathLst>
                <a:path w="290" h="681">
                  <a:moveTo>
                    <a:pt x="290" y="350"/>
                  </a:moveTo>
                  <a:lnTo>
                    <a:pt x="284" y="681"/>
                  </a:lnTo>
                  <a:lnTo>
                    <a:pt x="0" y="681"/>
                  </a:lnTo>
                  <a:lnTo>
                    <a:pt x="0" y="73"/>
                  </a:lnTo>
                  <a:lnTo>
                    <a:pt x="235" y="283"/>
                  </a:lnTo>
                  <a:lnTo>
                    <a:pt x="235" y="0"/>
                  </a:lnTo>
                  <a:lnTo>
                    <a:pt x="290" y="67"/>
                  </a:lnTo>
                  <a:lnTo>
                    <a:pt x="290" y="35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28"/>
            <p:cNvSpPr>
              <a:spLocks/>
            </p:cNvSpPr>
            <p:nvPr/>
          </p:nvSpPr>
          <p:spPr bwMode="auto">
            <a:xfrm>
              <a:off x="1816578" y="1579527"/>
              <a:ext cx="146263" cy="35684"/>
            </a:xfrm>
            <a:custGeom>
              <a:avLst/>
              <a:gdLst/>
              <a:ahLst/>
              <a:cxnLst>
                <a:cxn ang="0">
                  <a:pos x="18" y="66"/>
                </a:cxn>
                <a:cxn ang="0">
                  <a:pos x="12" y="60"/>
                </a:cxn>
                <a:cxn ang="0">
                  <a:pos x="6" y="60"/>
                </a:cxn>
                <a:cxn ang="0">
                  <a:pos x="0" y="54"/>
                </a:cxn>
                <a:cxn ang="0">
                  <a:pos x="0" y="42"/>
                </a:cxn>
                <a:cxn ang="0">
                  <a:pos x="0" y="36"/>
                </a:cxn>
                <a:cxn ang="0">
                  <a:pos x="6" y="24"/>
                </a:cxn>
                <a:cxn ang="0">
                  <a:pos x="24" y="18"/>
                </a:cxn>
                <a:cxn ang="0">
                  <a:pos x="48" y="6"/>
                </a:cxn>
                <a:cxn ang="0">
                  <a:pos x="66" y="0"/>
                </a:cxn>
                <a:cxn ang="0">
                  <a:pos x="103" y="0"/>
                </a:cxn>
                <a:cxn ang="0">
                  <a:pos x="151" y="0"/>
                </a:cxn>
                <a:cxn ang="0">
                  <a:pos x="199" y="6"/>
                </a:cxn>
                <a:cxn ang="0">
                  <a:pos x="241" y="30"/>
                </a:cxn>
                <a:cxn ang="0">
                  <a:pos x="247" y="36"/>
                </a:cxn>
                <a:cxn ang="0">
                  <a:pos x="247" y="42"/>
                </a:cxn>
                <a:cxn ang="0">
                  <a:pos x="247" y="48"/>
                </a:cxn>
                <a:cxn ang="0">
                  <a:pos x="247" y="54"/>
                </a:cxn>
                <a:cxn ang="0">
                  <a:pos x="241" y="60"/>
                </a:cxn>
                <a:cxn ang="0">
                  <a:pos x="229" y="66"/>
                </a:cxn>
                <a:cxn ang="0">
                  <a:pos x="235" y="66"/>
                </a:cxn>
                <a:cxn ang="0">
                  <a:pos x="235" y="60"/>
                </a:cxn>
                <a:cxn ang="0">
                  <a:pos x="235" y="54"/>
                </a:cxn>
                <a:cxn ang="0">
                  <a:pos x="235" y="48"/>
                </a:cxn>
                <a:cxn ang="0">
                  <a:pos x="229" y="42"/>
                </a:cxn>
                <a:cxn ang="0">
                  <a:pos x="223" y="30"/>
                </a:cxn>
                <a:cxn ang="0">
                  <a:pos x="199" y="24"/>
                </a:cxn>
                <a:cxn ang="0">
                  <a:pos x="187" y="24"/>
                </a:cxn>
                <a:cxn ang="0">
                  <a:pos x="157" y="18"/>
                </a:cxn>
                <a:cxn ang="0">
                  <a:pos x="109" y="12"/>
                </a:cxn>
                <a:cxn ang="0">
                  <a:pos x="48" y="24"/>
                </a:cxn>
                <a:cxn ang="0">
                  <a:pos x="42" y="24"/>
                </a:cxn>
                <a:cxn ang="0">
                  <a:pos x="36" y="24"/>
                </a:cxn>
                <a:cxn ang="0">
                  <a:pos x="30" y="30"/>
                </a:cxn>
                <a:cxn ang="0">
                  <a:pos x="18" y="36"/>
                </a:cxn>
                <a:cxn ang="0">
                  <a:pos x="12" y="42"/>
                </a:cxn>
                <a:cxn ang="0">
                  <a:pos x="12" y="54"/>
                </a:cxn>
                <a:cxn ang="0">
                  <a:pos x="18" y="66"/>
                </a:cxn>
              </a:cxnLst>
              <a:rect l="0" t="0" r="r" b="b"/>
              <a:pathLst>
                <a:path w="247" h="66">
                  <a:moveTo>
                    <a:pt x="18" y="66"/>
                  </a:moveTo>
                  <a:lnTo>
                    <a:pt x="12" y="60"/>
                  </a:lnTo>
                  <a:lnTo>
                    <a:pt x="6" y="60"/>
                  </a:lnTo>
                  <a:lnTo>
                    <a:pt x="0" y="54"/>
                  </a:lnTo>
                  <a:lnTo>
                    <a:pt x="0" y="42"/>
                  </a:lnTo>
                  <a:lnTo>
                    <a:pt x="0" y="36"/>
                  </a:lnTo>
                  <a:lnTo>
                    <a:pt x="6" y="24"/>
                  </a:lnTo>
                  <a:lnTo>
                    <a:pt x="24" y="18"/>
                  </a:lnTo>
                  <a:lnTo>
                    <a:pt x="48" y="6"/>
                  </a:lnTo>
                  <a:lnTo>
                    <a:pt x="66" y="0"/>
                  </a:lnTo>
                  <a:lnTo>
                    <a:pt x="103" y="0"/>
                  </a:lnTo>
                  <a:lnTo>
                    <a:pt x="151" y="0"/>
                  </a:lnTo>
                  <a:lnTo>
                    <a:pt x="199" y="6"/>
                  </a:lnTo>
                  <a:lnTo>
                    <a:pt x="241" y="30"/>
                  </a:lnTo>
                  <a:lnTo>
                    <a:pt x="247" y="36"/>
                  </a:lnTo>
                  <a:lnTo>
                    <a:pt x="247" y="42"/>
                  </a:lnTo>
                  <a:lnTo>
                    <a:pt x="247" y="48"/>
                  </a:lnTo>
                  <a:lnTo>
                    <a:pt x="247" y="54"/>
                  </a:lnTo>
                  <a:lnTo>
                    <a:pt x="241" y="60"/>
                  </a:lnTo>
                  <a:lnTo>
                    <a:pt x="229" y="66"/>
                  </a:lnTo>
                  <a:lnTo>
                    <a:pt x="235" y="66"/>
                  </a:lnTo>
                  <a:lnTo>
                    <a:pt x="235" y="60"/>
                  </a:lnTo>
                  <a:lnTo>
                    <a:pt x="235" y="54"/>
                  </a:lnTo>
                  <a:lnTo>
                    <a:pt x="235" y="48"/>
                  </a:lnTo>
                  <a:lnTo>
                    <a:pt x="229" y="42"/>
                  </a:lnTo>
                  <a:lnTo>
                    <a:pt x="223" y="30"/>
                  </a:lnTo>
                  <a:lnTo>
                    <a:pt x="199" y="24"/>
                  </a:lnTo>
                  <a:lnTo>
                    <a:pt x="187" y="24"/>
                  </a:lnTo>
                  <a:lnTo>
                    <a:pt x="157" y="18"/>
                  </a:lnTo>
                  <a:lnTo>
                    <a:pt x="109" y="12"/>
                  </a:lnTo>
                  <a:lnTo>
                    <a:pt x="48" y="24"/>
                  </a:lnTo>
                  <a:lnTo>
                    <a:pt x="42" y="24"/>
                  </a:lnTo>
                  <a:lnTo>
                    <a:pt x="36" y="24"/>
                  </a:lnTo>
                  <a:lnTo>
                    <a:pt x="30" y="30"/>
                  </a:lnTo>
                  <a:lnTo>
                    <a:pt x="18" y="36"/>
                  </a:lnTo>
                  <a:lnTo>
                    <a:pt x="12" y="42"/>
                  </a:lnTo>
                  <a:lnTo>
                    <a:pt x="12" y="54"/>
                  </a:lnTo>
                  <a:lnTo>
                    <a:pt x="18" y="6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29"/>
            <p:cNvSpPr>
              <a:spLocks/>
            </p:cNvSpPr>
            <p:nvPr/>
          </p:nvSpPr>
          <p:spPr bwMode="auto">
            <a:xfrm>
              <a:off x="2604742" y="1478422"/>
              <a:ext cx="139157" cy="35684"/>
            </a:xfrm>
            <a:custGeom>
              <a:avLst/>
              <a:gdLst/>
              <a:ahLst/>
              <a:cxnLst>
                <a:cxn ang="0">
                  <a:pos x="6" y="66"/>
                </a:cxn>
                <a:cxn ang="0">
                  <a:pos x="0" y="60"/>
                </a:cxn>
                <a:cxn ang="0">
                  <a:pos x="0" y="54"/>
                </a:cxn>
                <a:cxn ang="0">
                  <a:pos x="0" y="42"/>
                </a:cxn>
                <a:cxn ang="0">
                  <a:pos x="6" y="30"/>
                </a:cxn>
                <a:cxn ang="0">
                  <a:pos x="13" y="24"/>
                </a:cxn>
                <a:cxn ang="0">
                  <a:pos x="31" y="12"/>
                </a:cxn>
                <a:cxn ang="0">
                  <a:pos x="55" y="6"/>
                </a:cxn>
                <a:cxn ang="0">
                  <a:pos x="67" y="0"/>
                </a:cxn>
                <a:cxn ang="0">
                  <a:pos x="97" y="0"/>
                </a:cxn>
                <a:cxn ang="0">
                  <a:pos x="139" y="0"/>
                </a:cxn>
                <a:cxn ang="0">
                  <a:pos x="175" y="0"/>
                </a:cxn>
                <a:cxn ang="0">
                  <a:pos x="205" y="12"/>
                </a:cxn>
                <a:cxn ang="0">
                  <a:pos x="211" y="12"/>
                </a:cxn>
                <a:cxn ang="0">
                  <a:pos x="217" y="18"/>
                </a:cxn>
                <a:cxn ang="0">
                  <a:pos x="223" y="30"/>
                </a:cxn>
                <a:cxn ang="0">
                  <a:pos x="229" y="36"/>
                </a:cxn>
                <a:cxn ang="0">
                  <a:pos x="235" y="48"/>
                </a:cxn>
                <a:cxn ang="0">
                  <a:pos x="229" y="60"/>
                </a:cxn>
                <a:cxn ang="0">
                  <a:pos x="229" y="54"/>
                </a:cxn>
                <a:cxn ang="0">
                  <a:pos x="229" y="48"/>
                </a:cxn>
                <a:cxn ang="0">
                  <a:pos x="223" y="42"/>
                </a:cxn>
                <a:cxn ang="0">
                  <a:pos x="211" y="36"/>
                </a:cxn>
                <a:cxn ang="0">
                  <a:pos x="199" y="24"/>
                </a:cxn>
                <a:cxn ang="0">
                  <a:pos x="181" y="18"/>
                </a:cxn>
                <a:cxn ang="0">
                  <a:pos x="157" y="18"/>
                </a:cxn>
                <a:cxn ang="0">
                  <a:pos x="145" y="18"/>
                </a:cxn>
                <a:cxn ang="0">
                  <a:pos x="109" y="18"/>
                </a:cxn>
                <a:cxn ang="0">
                  <a:pos x="73" y="18"/>
                </a:cxn>
                <a:cxn ang="0">
                  <a:pos x="49" y="24"/>
                </a:cxn>
                <a:cxn ang="0">
                  <a:pos x="43" y="24"/>
                </a:cxn>
                <a:cxn ang="0">
                  <a:pos x="37" y="24"/>
                </a:cxn>
                <a:cxn ang="0">
                  <a:pos x="31" y="30"/>
                </a:cxn>
                <a:cxn ang="0">
                  <a:pos x="19" y="36"/>
                </a:cxn>
                <a:cxn ang="0">
                  <a:pos x="13" y="42"/>
                </a:cxn>
                <a:cxn ang="0">
                  <a:pos x="6" y="54"/>
                </a:cxn>
                <a:cxn ang="0">
                  <a:pos x="6" y="66"/>
                </a:cxn>
              </a:cxnLst>
              <a:rect l="0" t="0" r="r" b="b"/>
              <a:pathLst>
                <a:path w="235" h="66">
                  <a:moveTo>
                    <a:pt x="6" y="66"/>
                  </a:moveTo>
                  <a:lnTo>
                    <a:pt x="0" y="60"/>
                  </a:lnTo>
                  <a:lnTo>
                    <a:pt x="0" y="54"/>
                  </a:lnTo>
                  <a:lnTo>
                    <a:pt x="0" y="42"/>
                  </a:lnTo>
                  <a:lnTo>
                    <a:pt x="6" y="30"/>
                  </a:lnTo>
                  <a:lnTo>
                    <a:pt x="13" y="24"/>
                  </a:lnTo>
                  <a:lnTo>
                    <a:pt x="31" y="12"/>
                  </a:lnTo>
                  <a:lnTo>
                    <a:pt x="55" y="6"/>
                  </a:lnTo>
                  <a:lnTo>
                    <a:pt x="67" y="0"/>
                  </a:lnTo>
                  <a:lnTo>
                    <a:pt x="97" y="0"/>
                  </a:lnTo>
                  <a:lnTo>
                    <a:pt x="139" y="0"/>
                  </a:lnTo>
                  <a:lnTo>
                    <a:pt x="175" y="0"/>
                  </a:lnTo>
                  <a:lnTo>
                    <a:pt x="205" y="12"/>
                  </a:lnTo>
                  <a:lnTo>
                    <a:pt x="211" y="12"/>
                  </a:lnTo>
                  <a:lnTo>
                    <a:pt x="217" y="18"/>
                  </a:lnTo>
                  <a:lnTo>
                    <a:pt x="223" y="30"/>
                  </a:lnTo>
                  <a:lnTo>
                    <a:pt x="229" y="36"/>
                  </a:lnTo>
                  <a:lnTo>
                    <a:pt x="235" y="48"/>
                  </a:lnTo>
                  <a:lnTo>
                    <a:pt x="229" y="60"/>
                  </a:lnTo>
                  <a:lnTo>
                    <a:pt x="229" y="54"/>
                  </a:lnTo>
                  <a:lnTo>
                    <a:pt x="229" y="48"/>
                  </a:lnTo>
                  <a:lnTo>
                    <a:pt x="223" y="42"/>
                  </a:lnTo>
                  <a:lnTo>
                    <a:pt x="211" y="36"/>
                  </a:lnTo>
                  <a:lnTo>
                    <a:pt x="199" y="24"/>
                  </a:lnTo>
                  <a:lnTo>
                    <a:pt x="181" y="18"/>
                  </a:lnTo>
                  <a:lnTo>
                    <a:pt x="157" y="18"/>
                  </a:lnTo>
                  <a:lnTo>
                    <a:pt x="145" y="18"/>
                  </a:lnTo>
                  <a:lnTo>
                    <a:pt x="109" y="18"/>
                  </a:lnTo>
                  <a:lnTo>
                    <a:pt x="73" y="18"/>
                  </a:lnTo>
                  <a:lnTo>
                    <a:pt x="49" y="24"/>
                  </a:lnTo>
                  <a:lnTo>
                    <a:pt x="43" y="24"/>
                  </a:lnTo>
                  <a:lnTo>
                    <a:pt x="37" y="24"/>
                  </a:lnTo>
                  <a:lnTo>
                    <a:pt x="31" y="30"/>
                  </a:lnTo>
                  <a:lnTo>
                    <a:pt x="19" y="36"/>
                  </a:lnTo>
                  <a:lnTo>
                    <a:pt x="13" y="42"/>
                  </a:lnTo>
                  <a:lnTo>
                    <a:pt x="6" y="54"/>
                  </a:lnTo>
                  <a:lnTo>
                    <a:pt x="6" y="6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830"/>
            <p:cNvSpPr>
              <a:spLocks/>
            </p:cNvSpPr>
            <p:nvPr/>
          </p:nvSpPr>
          <p:spPr bwMode="auto">
            <a:xfrm>
              <a:off x="2062916" y="1879056"/>
              <a:ext cx="124945" cy="211401"/>
            </a:xfrm>
            <a:custGeom>
              <a:avLst/>
              <a:gdLst/>
              <a:ahLst/>
              <a:cxnLst>
                <a:cxn ang="0">
                  <a:pos x="0" y="391"/>
                </a:cxn>
                <a:cxn ang="0">
                  <a:pos x="187" y="373"/>
                </a:cxn>
                <a:cxn ang="0">
                  <a:pos x="211" y="361"/>
                </a:cxn>
                <a:cxn ang="0">
                  <a:pos x="18" y="379"/>
                </a:cxn>
                <a:cxn ang="0">
                  <a:pos x="12" y="114"/>
                </a:cxn>
                <a:cxn ang="0">
                  <a:pos x="18" y="102"/>
                </a:cxn>
                <a:cxn ang="0">
                  <a:pos x="36" y="78"/>
                </a:cxn>
                <a:cxn ang="0">
                  <a:pos x="60" y="54"/>
                </a:cxn>
                <a:cxn ang="0">
                  <a:pos x="90" y="36"/>
                </a:cxn>
                <a:cxn ang="0">
                  <a:pos x="138" y="30"/>
                </a:cxn>
                <a:cxn ang="0">
                  <a:pos x="193" y="42"/>
                </a:cxn>
                <a:cxn ang="0">
                  <a:pos x="187" y="36"/>
                </a:cxn>
                <a:cxn ang="0">
                  <a:pos x="174" y="18"/>
                </a:cxn>
                <a:cxn ang="0">
                  <a:pos x="150" y="6"/>
                </a:cxn>
                <a:cxn ang="0">
                  <a:pos x="114" y="0"/>
                </a:cxn>
                <a:cxn ang="0">
                  <a:pos x="54" y="12"/>
                </a:cxn>
                <a:cxn ang="0">
                  <a:pos x="48" y="24"/>
                </a:cxn>
                <a:cxn ang="0">
                  <a:pos x="36" y="30"/>
                </a:cxn>
                <a:cxn ang="0">
                  <a:pos x="24" y="42"/>
                </a:cxn>
                <a:cxn ang="0">
                  <a:pos x="18" y="60"/>
                </a:cxn>
                <a:cxn ang="0">
                  <a:pos x="6" y="72"/>
                </a:cxn>
                <a:cxn ang="0">
                  <a:pos x="0" y="90"/>
                </a:cxn>
                <a:cxn ang="0">
                  <a:pos x="0" y="108"/>
                </a:cxn>
                <a:cxn ang="0">
                  <a:pos x="0" y="247"/>
                </a:cxn>
                <a:cxn ang="0">
                  <a:pos x="0" y="391"/>
                </a:cxn>
              </a:cxnLst>
              <a:rect l="0" t="0" r="r" b="b"/>
              <a:pathLst>
                <a:path w="211" h="391">
                  <a:moveTo>
                    <a:pt x="0" y="391"/>
                  </a:moveTo>
                  <a:lnTo>
                    <a:pt x="187" y="373"/>
                  </a:lnTo>
                  <a:lnTo>
                    <a:pt x="211" y="361"/>
                  </a:lnTo>
                  <a:lnTo>
                    <a:pt x="18" y="379"/>
                  </a:lnTo>
                  <a:lnTo>
                    <a:pt x="12" y="114"/>
                  </a:lnTo>
                  <a:lnTo>
                    <a:pt x="18" y="102"/>
                  </a:lnTo>
                  <a:lnTo>
                    <a:pt x="36" y="78"/>
                  </a:lnTo>
                  <a:lnTo>
                    <a:pt x="60" y="54"/>
                  </a:lnTo>
                  <a:lnTo>
                    <a:pt x="90" y="36"/>
                  </a:lnTo>
                  <a:lnTo>
                    <a:pt x="138" y="30"/>
                  </a:lnTo>
                  <a:lnTo>
                    <a:pt x="193" y="42"/>
                  </a:lnTo>
                  <a:lnTo>
                    <a:pt x="187" y="36"/>
                  </a:lnTo>
                  <a:lnTo>
                    <a:pt x="174" y="18"/>
                  </a:lnTo>
                  <a:lnTo>
                    <a:pt x="150" y="6"/>
                  </a:lnTo>
                  <a:lnTo>
                    <a:pt x="114" y="0"/>
                  </a:lnTo>
                  <a:lnTo>
                    <a:pt x="54" y="12"/>
                  </a:lnTo>
                  <a:lnTo>
                    <a:pt x="48" y="24"/>
                  </a:lnTo>
                  <a:lnTo>
                    <a:pt x="36" y="30"/>
                  </a:lnTo>
                  <a:lnTo>
                    <a:pt x="24" y="42"/>
                  </a:lnTo>
                  <a:lnTo>
                    <a:pt x="18" y="60"/>
                  </a:lnTo>
                  <a:lnTo>
                    <a:pt x="6" y="72"/>
                  </a:lnTo>
                  <a:lnTo>
                    <a:pt x="0" y="90"/>
                  </a:lnTo>
                  <a:lnTo>
                    <a:pt x="0" y="108"/>
                  </a:lnTo>
                  <a:lnTo>
                    <a:pt x="0" y="247"/>
                  </a:lnTo>
                  <a:lnTo>
                    <a:pt x="0" y="391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831"/>
            <p:cNvSpPr>
              <a:spLocks/>
            </p:cNvSpPr>
            <p:nvPr/>
          </p:nvSpPr>
          <p:spPr bwMode="auto">
            <a:xfrm>
              <a:off x="2676393" y="1504374"/>
              <a:ext cx="28424" cy="964009"/>
            </a:xfrm>
            <a:custGeom>
              <a:avLst/>
              <a:gdLst/>
              <a:ahLst/>
              <a:cxnLst>
                <a:cxn ang="0">
                  <a:pos x="0" y="1783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24" y="0"/>
                </a:cxn>
                <a:cxn ang="0">
                  <a:pos x="30" y="6"/>
                </a:cxn>
                <a:cxn ang="0">
                  <a:pos x="42" y="12"/>
                </a:cxn>
                <a:cxn ang="0">
                  <a:pos x="48" y="30"/>
                </a:cxn>
                <a:cxn ang="0">
                  <a:pos x="48" y="1783"/>
                </a:cxn>
                <a:cxn ang="0">
                  <a:pos x="0" y="1783"/>
                </a:cxn>
              </a:cxnLst>
              <a:rect l="0" t="0" r="r" b="b"/>
              <a:pathLst>
                <a:path w="48" h="1783">
                  <a:moveTo>
                    <a:pt x="0" y="1783"/>
                  </a:moveTo>
                  <a:lnTo>
                    <a:pt x="0" y="6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4" y="0"/>
                  </a:lnTo>
                  <a:lnTo>
                    <a:pt x="30" y="6"/>
                  </a:lnTo>
                  <a:lnTo>
                    <a:pt x="42" y="12"/>
                  </a:lnTo>
                  <a:lnTo>
                    <a:pt x="48" y="30"/>
                  </a:lnTo>
                  <a:lnTo>
                    <a:pt x="48" y="1783"/>
                  </a:lnTo>
                  <a:lnTo>
                    <a:pt x="0" y="1783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832"/>
            <p:cNvSpPr>
              <a:spLocks/>
            </p:cNvSpPr>
            <p:nvPr/>
          </p:nvSpPr>
          <p:spPr bwMode="auto">
            <a:xfrm>
              <a:off x="1852108" y="1605479"/>
              <a:ext cx="43228" cy="862904"/>
            </a:xfrm>
            <a:custGeom>
              <a:avLst/>
              <a:gdLst/>
              <a:ahLst/>
              <a:cxnLst>
                <a:cxn ang="0">
                  <a:pos x="73" y="1596"/>
                </a:cxn>
                <a:cxn ang="0">
                  <a:pos x="43" y="6"/>
                </a:cxn>
                <a:cxn ang="0">
                  <a:pos x="43" y="0"/>
                </a:cxn>
                <a:cxn ang="0">
                  <a:pos x="37" y="0"/>
                </a:cxn>
                <a:cxn ang="0">
                  <a:pos x="30" y="0"/>
                </a:cxn>
                <a:cxn ang="0">
                  <a:pos x="18" y="6"/>
                </a:cxn>
                <a:cxn ang="0">
                  <a:pos x="6" y="12"/>
                </a:cxn>
                <a:cxn ang="0">
                  <a:pos x="0" y="1596"/>
                </a:cxn>
                <a:cxn ang="0">
                  <a:pos x="73" y="1596"/>
                </a:cxn>
              </a:cxnLst>
              <a:rect l="0" t="0" r="r" b="b"/>
              <a:pathLst>
                <a:path w="73" h="1596">
                  <a:moveTo>
                    <a:pt x="73" y="1596"/>
                  </a:moveTo>
                  <a:lnTo>
                    <a:pt x="43" y="6"/>
                  </a:lnTo>
                  <a:lnTo>
                    <a:pt x="43" y="0"/>
                  </a:lnTo>
                  <a:lnTo>
                    <a:pt x="37" y="0"/>
                  </a:lnTo>
                  <a:lnTo>
                    <a:pt x="30" y="0"/>
                  </a:lnTo>
                  <a:lnTo>
                    <a:pt x="18" y="6"/>
                  </a:lnTo>
                  <a:lnTo>
                    <a:pt x="6" y="12"/>
                  </a:lnTo>
                  <a:lnTo>
                    <a:pt x="0" y="1596"/>
                  </a:lnTo>
                  <a:lnTo>
                    <a:pt x="73" y="159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33"/>
            <p:cNvSpPr>
              <a:spLocks/>
            </p:cNvSpPr>
            <p:nvPr/>
          </p:nvSpPr>
          <p:spPr bwMode="auto">
            <a:xfrm>
              <a:off x="2898453" y="1617914"/>
              <a:ext cx="78757" cy="133545"/>
            </a:xfrm>
            <a:custGeom>
              <a:avLst/>
              <a:gdLst/>
              <a:ahLst/>
              <a:cxnLst>
                <a:cxn ang="0">
                  <a:pos x="133" y="247"/>
                </a:cxn>
                <a:cxn ang="0">
                  <a:pos x="19" y="66"/>
                </a:cxn>
                <a:cxn ang="0">
                  <a:pos x="19" y="60"/>
                </a:cxn>
                <a:cxn ang="0">
                  <a:pos x="19" y="54"/>
                </a:cxn>
                <a:cxn ang="0">
                  <a:pos x="25" y="54"/>
                </a:cxn>
                <a:cxn ang="0">
                  <a:pos x="31" y="54"/>
                </a:cxn>
                <a:cxn ang="0">
                  <a:pos x="31" y="48"/>
                </a:cxn>
                <a:cxn ang="0">
                  <a:pos x="37" y="42"/>
                </a:cxn>
                <a:cxn ang="0">
                  <a:pos x="43" y="36"/>
                </a:cxn>
                <a:cxn ang="0">
                  <a:pos x="43" y="24"/>
                </a:cxn>
                <a:cxn ang="0">
                  <a:pos x="37" y="12"/>
                </a:cxn>
                <a:cxn ang="0">
                  <a:pos x="19" y="0"/>
                </a:cxn>
                <a:cxn ang="0">
                  <a:pos x="19" y="6"/>
                </a:cxn>
                <a:cxn ang="0">
                  <a:pos x="13" y="6"/>
                </a:cxn>
                <a:cxn ang="0">
                  <a:pos x="6" y="12"/>
                </a:cxn>
                <a:cxn ang="0">
                  <a:pos x="0" y="18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36"/>
                </a:cxn>
                <a:cxn ang="0">
                  <a:pos x="6" y="42"/>
                </a:cxn>
                <a:cxn ang="0">
                  <a:pos x="13" y="48"/>
                </a:cxn>
                <a:cxn ang="0">
                  <a:pos x="13" y="54"/>
                </a:cxn>
                <a:cxn ang="0">
                  <a:pos x="6" y="66"/>
                </a:cxn>
                <a:cxn ang="0">
                  <a:pos x="13" y="235"/>
                </a:cxn>
                <a:cxn ang="0">
                  <a:pos x="25" y="235"/>
                </a:cxn>
                <a:cxn ang="0">
                  <a:pos x="55" y="229"/>
                </a:cxn>
                <a:cxn ang="0">
                  <a:pos x="97" y="235"/>
                </a:cxn>
                <a:cxn ang="0">
                  <a:pos x="133" y="247"/>
                </a:cxn>
              </a:cxnLst>
              <a:rect l="0" t="0" r="r" b="b"/>
              <a:pathLst>
                <a:path w="133" h="247">
                  <a:moveTo>
                    <a:pt x="133" y="247"/>
                  </a:moveTo>
                  <a:lnTo>
                    <a:pt x="19" y="66"/>
                  </a:lnTo>
                  <a:lnTo>
                    <a:pt x="19" y="60"/>
                  </a:lnTo>
                  <a:lnTo>
                    <a:pt x="19" y="54"/>
                  </a:lnTo>
                  <a:lnTo>
                    <a:pt x="25" y="54"/>
                  </a:lnTo>
                  <a:lnTo>
                    <a:pt x="31" y="54"/>
                  </a:lnTo>
                  <a:lnTo>
                    <a:pt x="31" y="48"/>
                  </a:lnTo>
                  <a:lnTo>
                    <a:pt x="37" y="42"/>
                  </a:lnTo>
                  <a:lnTo>
                    <a:pt x="43" y="36"/>
                  </a:lnTo>
                  <a:lnTo>
                    <a:pt x="43" y="24"/>
                  </a:lnTo>
                  <a:lnTo>
                    <a:pt x="37" y="12"/>
                  </a:lnTo>
                  <a:lnTo>
                    <a:pt x="19" y="0"/>
                  </a:lnTo>
                  <a:lnTo>
                    <a:pt x="19" y="6"/>
                  </a:lnTo>
                  <a:lnTo>
                    <a:pt x="13" y="6"/>
                  </a:lnTo>
                  <a:lnTo>
                    <a:pt x="6" y="12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36"/>
                  </a:lnTo>
                  <a:lnTo>
                    <a:pt x="6" y="42"/>
                  </a:lnTo>
                  <a:lnTo>
                    <a:pt x="13" y="48"/>
                  </a:lnTo>
                  <a:lnTo>
                    <a:pt x="13" y="54"/>
                  </a:lnTo>
                  <a:lnTo>
                    <a:pt x="6" y="66"/>
                  </a:lnTo>
                  <a:lnTo>
                    <a:pt x="13" y="235"/>
                  </a:lnTo>
                  <a:lnTo>
                    <a:pt x="25" y="235"/>
                  </a:lnTo>
                  <a:lnTo>
                    <a:pt x="55" y="229"/>
                  </a:lnTo>
                  <a:lnTo>
                    <a:pt x="97" y="235"/>
                  </a:lnTo>
                  <a:lnTo>
                    <a:pt x="133" y="247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834"/>
            <p:cNvSpPr>
              <a:spLocks/>
            </p:cNvSpPr>
            <p:nvPr/>
          </p:nvSpPr>
          <p:spPr bwMode="auto">
            <a:xfrm>
              <a:off x="1874018" y="1445982"/>
              <a:ext cx="74612" cy="133545"/>
            </a:xfrm>
            <a:custGeom>
              <a:avLst/>
              <a:gdLst/>
              <a:ahLst/>
              <a:cxnLst>
                <a:cxn ang="0">
                  <a:pos x="0" y="222"/>
                </a:cxn>
                <a:cxn ang="0">
                  <a:pos x="18" y="222"/>
                </a:cxn>
                <a:cxn ang="0">
                  <a:pos x="48" y="222"/>
                </a:cxn>
                <a:cxn ang="0">
                  <a:pos x="90" y="228"/>
                </a:cxn>
                <a:cxn ang="0">
                  <a:pos x="126" y="247"/>
                </a:cxn>
                <a:cxn ang="0">
                  <a:pos x="42" y="66"/>
                </a:cxn>
                <a:cxn ang="0">
                  <a:pos x="48" y="60"/>
                </a:cxn>
                <a:cxn ang="0">
                  <a:pos x="54" y="54"/>
                </a:cxn>
                <a:cxn ang="0">
                  <a:pos x="60" y="42"/>
                </a:cxn>
                <a:cxn ang="0">
                  <a:pos x="66" y="36"/>
                </a:cxn>
                <a:cxn ang="0">
                  <a:pos x="66" y="24"/>
                </a:cxn>
                <a:cxn ang="0">
                  <a:pos x="66" y="18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2" y="12"/>
                </a:cxn>
                <a:cxn ang="0">
                  <a:pos x="12" y="18"/>
                </a:cxn>
                <a:cxn ang="0">
                  <a:pos x="12" y="24"/>
                </a:cxn>
                <a:cxn ang="0">
                  <a:pos x="12" y="36"/>
                </a:cxn>
                <a:cxn ang="0">
                  <a:pos x="18" y="48"/>
                </a:cxn>
                <a:cxn ang="0">
                  <a:pos x="24" y="60"/>
                </a:cxn>
                <a:cxn ang="0">
                  <a:pos x="0" y="222"/>
                </a:cxn>
              </a:cxnLst>
              <a:rect l="0" t="0" r="r" b="b"/>
              <a:pathLst>
                <a:path w="126" h="247">
                  <a:moveTo>
                    <a:pt x="0" y="222"/>
                  </a:moveTo>
                  <a:lnTo>
                    <a:pt x="18" y="222"/>
                  </a:lnTo>
                  <a:lnTo>
                    <a:pt x="48" y="222"/>
                  </a:lnTo>
                  <a:lnTo>
                    <a:pt x="90" y="228"/>
                  </a:lnTo>
                  <a:lnTo>
                    <a:pt x="126" y="247"/>
                  </a:lnTo>
                  <a:lnTo>
                    <a:pt x="42" y="66"/>
                  </a:lnTo>
                  <a:lnTo>
                    <a:pt x="48" y="60"/>
                  </a:lnTo>
                  <a:lnTo>
                    <a:pt x="54" y="54"/>
                  </a:lnTo>
                  <a:lnTo>
                    <a:pt x="60" y="42"/>
                  </a:lnTo>
                  <a:lnTo>
                    <a:pt x="66" y="36"/>
                  </a:lnTo>
                  <a:lnTo>
                    <a:pt x="66" y="24"/>
                  </a:lnTo>
                  <a:lnTo>
                    <a:pt x="66" y="18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2" y="12"/>
                  </a:lnTo>
                  <a:lnTo>
                    <a:pt x="12" y="18"/>
                  </a:lnTo>
                  <a:lnTo>
                    <a:pt x="12" y="24"/>
                  </a:lnTo>
                  <a:lnTo>
                    <a:pt x="12" y="36"/>
                  </a:lnTo>
                  <a:lnTo>
                    <a:pt x="18" y="48"/>
                  </a:lnTo>
                  <a:lnTo>
                    <a:pt x="24" y="60"/>
                  </a:lnTo>
                  <a:lnTo>
                    <a:pt x="0" y="22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835"/>
            <p:cNvSpPr>
              <a:spLocks/>
            </p:cNvSpPr>
            <p:nvPr/>
          </p:nvSpPr>
          <p:spPr bwMode="auto">
            <a:xfrm>
              <a:off x="2893715" y="1764976"/>
              <a:ext cx="92969" cy="25952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8" y="18"/>
                </a:cxn>
                <a:cxn ang="0">
                  <a:pos x="61" y="12"/>
                </a:cxn>
                <a:cxn ang="0">
                  <a:pos x="109" y="18"/>
                </a:cxn>
                <a:cxn ang="0">
                  <a:pos x="115" y="18"/>
                </a:cxn>
                <a:cxn ang="0">
                  <a:pos x="121" y="24"/>
                </a:cxn>
                <a:cxn ang="0">
                  <a:pos x="127" y="24"/>
                </a:cxn>
                <a:cxn ang="0">
                  <a:pos x="133" y="30"/>
                </a:cxn>
                <a:cxn ang="0">
                  <a:pos x="139" y="36"/>
                </a:cxn>
                <a:cxn ang="0">
                  <a:pos x="139" y="42"/>
                </a:cxn>
                <a:cxn ang="0">
                  <a:pos x="139" y="48"/>
                </a:cxn>
                <a:cxn ang="0">
                  <a:pos x="145" y="48"/>
                </a:cxn>
                <a:cxn ang="0">
                  <a:pos x="151" y="48"/>
                </a:cxn>
                <a:cxn ang="0">
                  <a:pos x="157" y="42"/>
                </a:cxn>
                <a:cxn ang="0">
                  <a:pos x="157" y="36"/>
                </a:cxn>
                <a:cxn ang="0">
                  <a:pos x="157" y="24"/>
                </a:cxn>
                <a:cxn ang="0">
                  <a:pos x="145" y="12"/>
                </a:cxn>
                <a:cxn ang="0">
                  <a:pos x="133" y="12"/>
                </a:cxn>
                <a:cxn ang="0">
                  <a:pos x="97" y="0"/>
                </a:cxn>
                <a:cxn ang="0">
                  <a:pos x="49" y="0"/>
                </a:cxn>
                <a:cxn ang="0">
                  <a:pos x="0" y="18"/>
                </a:cxn>
              </a:cxnLst>
              <a:rect l="0" t="0" r="r" b="b"/>
              <a:pathLst>
                <a:path w="157" h="48">
                  <a:moveTo>
                    <a:pt x="0" y="18"/>
                  </a:moveTo>
                  <a:lnTo>
                    <a:pt x="18" y="18"/>
                  </a:lnTo>
                  <a:lnTo>
                    <a:pt x="61" y="12"/>
                  </a:lnTo>
                  <a:lnTo>
                    <a:pt x="109" y="18"/>
                  </a:lnTo>
                  <a:lnTo>
                    <a:pt x="115" y="18"/>
                  </a:lnTo>
                  <a:lnTo>
                    <a:pt x="121" y="24"/>
                  </a:lnTo>
                  <a:lnTo>
                    <a:pt x="127" y="24"/>
                  </a:lnTo>
                  <a:lnTo>
                    <a:pt x="133" y="30"/>
                  </a:lnTo>
                  <a:lnTo>
                    <a:pt x="139" y="36"/>
                  </a:lnTo>
                  <a:lnTo>
                    <a:pt x="139" y="42"/>
                  </a:lnTo>
                  <a:lnTo>
                    <a:pt x="139" y="48"/>
                  </a:lnTo>
                  <a:lnTo>
                    <a:pt x="145" y="48"/>
                  </a:lnTo>
                  <a:lnTo>
                    <a:pt x="151" y="48"/>
                  </a:lnTo>
                  <a:lnTo>
                    <a:pt x="157" y="42"/>
                  </a:lnTo>
                  <a:lnTo>
                    <a:pt x="157" y="36"/>
                  </a:lnTo>
                  <a:lnTo>
                    <a:pt x="157" y="24"/>
                  </a:lnTo>
                  <a:lnTo>
                    <a:pt x="145" y="12"/>
                  </a:lnTo>
                  <a:lnTo>
                    <a:pt x="133" y="12"/>
                  </a:lnTo>
                  <a:lnTo>
                    <a:pt x="97" y="0"/>
                  </a:lnTo>
                  <a:lnTo>
                    <a:pt x="49" y="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36"/>
            <p:cNvSpPr>
              <a:spLocks/>
            </p:cNvSpPr>
            <p:nvPr/>
          </p:nvSpPr>
          <p:spPr bwMode="auto">
            <a:xfrm>
              <a:off x="2951155" y="1790928"/>
              <a:ext cx="21318" cy="680700"/>
            </a:xfrm>
            <a:custGeom>
              <a:avLst/>
              <a:gdLst/>
              <a:ahLst/>
              <a:cxnLst>
                <a:cxn ang="0">
                  <a:pos x="0" y="1259"/>
                </a:cxn>
                <a:cxn ang="0">
                  <a:pos x="18" y="0"/>
                </a:cxn>
                <a:cxn ang="0">
                  <a:pos x="24" y="0"/>
                </a:cxn>
                <a:cxn ang="0">
                  <a:pos x="30" y="6"/>
                </a:cxn>
                <a:cxn ang="0">
                  <a:pos x="36" y="12"/>
                </a:cxn>
                <a:cxn ang="0">
                  <a:pos x="36" y="1259"/>
                </a:cxn>
                <a:cxn ang="0">
                  <a:pos x="0" y="1259"/>
                </a:cxn>
              </a:cxnLst>
              <a:rect l="0" t="0" r="r" b="b"/>
              <a:pathLst>
                <a:path w="36" h="1259">
                  <a:moveTo>
                    <a:pt x="0" y="1259"/>
                  </a:moveTo>
                  <a:lnTo>
                    <a:pt x="18" y="0"/>
                  </a:lnTo>
                  <a:lnTo>
                    <a:pt x="24" y="0"/>
                  </a:lnTo>
                  <a:lnTo>
                    <a:pt x="30" y="6"/>
                  </a:lnTo>
                  <a:lnTo>
                    <a:pt x="36" y="12"/>
                  </a:lnTo>
                  <a:lnTo>
                    <a:pt x="36" y="1259"/>
                  </a:lnTo>
                  <a:lnTo>
                    <a:pt x="0" y="125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37"/>
            <p:cNvSpPr>
              <a:spLocks/>
            </p:cNvSpPr>
            <p:nvPr/>
          </p:nvSpPr>
          <p:spPr bwMode="auto">
            <a:xfrm>
              <a:off x="1937971" y="1924472"/>
              <a:ext cx="678022" cy="543911"/>
            </a:xfrm>
            <a:custGeom>
              <a:avLst/>
              <a:gdLst/>
              <a:ahLst/>
              <a:cxnLst>
                <a:cxn ang="0">
                  <a:pos x="132" y="127"/>
                </a:cxn>
                <a:cxn ang="0">
                  <a:pos x="6" y="139"/>
                </a:cxn>
                <a:cxn ang="0">
                  <a:pos x="0" y="1006"/>
                </a:cxn>
                <a:cxn ang="0">
                  <a:pos x="1145" y="1006"/>
                </a:cxn>
                <a:cxn ang="0">
                  <a:pos x="1139" y="0"/>
                </a:cxn>
                <a:cxn ang="0">
                  <a:pos x="1054" y="12"/>
                </a:cxn>
                <a:cxn ang="0">
                  <a:pos x="1054" y="289"/>
                </a:cxn>
                <a:cxn ang="0">
                  <a:pos x="145" y="368"/>
                </a:cxn>
                <a:cxn ang="0">
                  <a:pos x="132" y="127"/>
                </a:cxn>
              </a:cxnLst>
              <a:rect l="0" t="0" r="r" b="b"/>
              <a:pathLst>
                <a:path w="1145" h="1006">
                  <a:moveTo>
                    <a:pt x="132" y="127"/>
                  </a:moveTo>
                  <a:lnTo>
                    <a:pt x="6" y="139"/>
                  </a:lnTo>
                  <a:lnTo>
                    <a:pt x="0" y="1006"/>
                  </a:lnTo>
                  <a:lnTo>
                    <a:pt x="1145" y="1006"/>
                  </a:lnTo>
                  <a:lnTo>
                    <a:pt x="1139" y="0"/>
                  </a:lnTo>
                  <a:lnTo>
                    <a:pt x="1054" y="12"/>
                  </a:lnTo>
                  <a:lnTo>
                    <a:pt x="1054" y="289"/>
                  </a:lnTo>
                  <a:lnTo>
                    <a:pt x="145" y="368"/>
                  </a:lnTo>
                  <a:lnTo>
                    <a:pt x="132" y="127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38"/>
            <p:cNvSpPr>
              <a:spLocks/>
            </p:cNvSpPr>
            <p:nvPr/>
          </p:nvSpPr>
          <p:spPr bwMode="auto">
            <a:xfrm>
              <a:off x="2223392" y="1862836"/>
              <a:ext cx="124945" cy="211401"/>
            </a:xfrm>
            <a:custGeom>
              <a:avLst/>
              <a:gdLst/>
              <a:ahLst/>
              <a:cxnLst>
                <a:cxn ang="0">
                  <a:pos x="0" y="391"/>
                </a:cxn>
                <a:cxn ang="0">
                  <a:pos x="193" y="373"/>
                </a:cxn>
                <a:cxn ang="0">
                  <a:pos x="211" y="361"/>
                </a:cxn>
                <a:cxn ang="0">
                  <a:pos x="18" y="379"/>
                </a:cxn>
                <a:cxn ang="0">
                  <a:pos x="18" y="120"/>
                </a:cxn>
                <a:cxn ang="0">
                  <a:pos x="24" y="102"/>
                </a:cxn>
                <a:cxn ang="0">
                  <a:pos x="36" y="78"/>
                </a:cxn>
                <a:cxn ang="0">
                  <a:pos x="60" y="54"/>
                </a:cxn>
                <a:cxn ang="0">
                  <a:pos x="96" y="36"/>
                </a:cxn>
                <a:cxn ang="0">
                  <a:pos x="138" y="30"/>
                </a:cxn>
                <a:cxn ang="0">
                  <a:pos x="199" y="48"/>
                </a:cxn>
                <a:cxn ang="0">
                  <a:pos x="193" y="36"/>
                </a:cxn>
                <a:cxn ang="0">
                  <a:pos x="181" y="24"/>
                </a:cxn>
                <a:cxn ang="0">
                  <a:pos x="157" y="6"/>
                </a:cxn>
                <a:cxn ang="0">
                  <a:pos x="114" y="0"/>
                </a:cxn>
                <a:cxn ang="0">
                  <a:pos x="60" y="18"/>
                </a:cxn>
                <a:cxn ang="0">
                  <a:pos x="48" y="24"/>
                </a:cxn>
                <a:cxn ang="0">
                  <a:pos x="42" y="36"/>
                </a:cxn>
                <a:cxn ang="0">
                  <a:pos x="30" y="48"/>
                </a:cxn>
                <a:cxn ang="0">
                  <a:pos x="18" y="60"/>
                </a:cxn>
                <a:cxn ang="0">
                  <a:pos x="12" y="78"/>
                </a:cxn>
                <a:cxn ang="0">
                  <a:pos x="6" y="96"/>
                </a:cxn>
                <a:cxn ang="0">
                  <a:pos x="6" y="108"/>
                </a:cxn>
                <a:cxn ang="0">
                  <a:pos x="0" y="247"/>
                </a:cxn>
                <a:cxn ang="0">
                  <a:pos x="0" y="391"/>
                </a:cxn>
              </a:cxnLst>
              <a:rect l="0" t="0" r="r" b="b"/>
              <a:pathLst>
                <a:path w="211" h="391">
                  <a:moveTo>
                    <a:pt x="0" y="391"/>
                  </a:moveTo>
                  <a:lnTo>
                    <a:pt x="193" y="373"/>
                  </a:lnTo>
                  <a:lnTo>
                    <a:pt x="211" y="361"/>
                  </a:lnTo>
                  <a:lnTo>
                    <a:pt x="18" y="379"/>
                  </a:lnTo>
                  <a:lnTo>
                    <a:pt x="18" y="120"/>
                  </a:lnTo>
                  <a:lnTo>
                    <a:pt x="24" y="102"/>
                  </a:lnTo>
                  <a:lnTo>
                    <a:pt x="36" y="78"/>
                  </a:lnTo>
                  <a:lnTo>
                    <a:pt x="60" y="54"/>
                  </a:lnTo>
                  <a:lnTo>
                    <a:pt x="96" y="36"/>
                  </a:lnTo>
                  <a:lnTo>
                    <a:pt x="138" y="30"/>
                  </a:lnTo>
                  <a:lnTo>
                    <a:pt x="199" y="48"/>
                  </a:lnTo>
                  <a:lnTo>
                    <a:pt x="193" y="36"/>
                  </a:lnTo>
                  <a:lnTo>
                    <a:pt x="181" y="24"/>
                  </a:lnTo>
                  <a:lnTo>
                    <a:pt x="157" y="6"/>
                  </a:lnTo>
                  <a:lnTo>
                    <a:pt x="114" y="0"/>
                  </a:lnTo>
                  <a:lnTo>
                    <a:pt x="60" y="18"/>
                  </a:lnTo>
                  <a:lnTo>
                    <a:pt x="48" y="24"/>
                  </a:lnTo>
                  <a:lnTo>
                    <a:pt x="42" y="36"/>
                  </a:lnTo>
                  <a:lnTo>
                    <a:pt x="30" y="48"/>
                  </a:lnTo>
                  <a:lnTo>
                    <a:pt x="18" y="60"/>
                  </a:lnTo>
                  <a:lnTo>
                    <a:pt x="12" y="78"/>
                  </a:lnTo>
                  <a:lnTo>
                    <a:pt x="6" y="96"/>
                  </a:lnTo>
                  <a:lnTo>
                    <a:pt x="6" y="108"/>
                  </a:lnTo>
                  <a:lnTo>
                    <a:pt x="0" y="247"/>
                  </a:lnTo>
                  <a:lnTo>
                    <a:pt x="0" y="391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39"/>
            <p:cNvSpPr>
              <a:spLocks/>
            </p:cNvSpPr>
            <p:nvPr/>
          </p:nvSpPr>
          <p:spPr bwMode="auto">
            <a:xfrm>
              <a:off x="2390972" y="1849860"/>
              <a:ext cx="124945" cy="211401"/>
            </a:xfrm>
            <a:custGeom>
              <a:avLst/>
              <a:gdLst/>
              <a:ahLst/>
              <a:cxnLst>
                <a:cxn ang="0">
                  <a:pos x="0" y="391"/>
                </a:cxn>
                <a:cxn ang="0">
                  <a:pos x="193" y="367"/>
                </a:cxn>
                <a:cxn ang="0">
                  <a:pos x="211" y="355"/>
                </a:cxn>
                <a:cxn ang="0">
                  <a:pos x="18" y="379"/>
                </a:cxn>
                <a:cxn ang="0">
                  <a:pos x="18" y="114"/>
                </a:cxn>
                <a:cxn ang="0">
                  <a:pos x="24" y="96"/>
                </a:cxn>
                <a:cxn ang="0">
                  <a:pos x="36" y="72"/>
                </a:cxn>
                <a:cxn ang="0">
                  <a:pos x="60" y="48"/>
                </a:cxn>
                <a:cxn ang="0">
                  <a:pos x="96" y="30"/>
                </a:cxn>
                <a:cxn ang="0">
                  <a:pos x="139" y="24"/>
                </a:cxn>
                <a:cxn ang="0">
                  <a:pos x="199" y="42"/>
                </a:cxn>
                <a:cxn ang="0">
                  <a:pos x="193" y="30"/>
                </a:cxn>
                <a:cxn ang="0">
                  <a:pos x="181" y="18"/>
                </a:cxn>
                <a:cxn ang="0">
                  <a:pos x="157" y="6"/>
                </a:cxn>
                <a:cxn ang="0">
                  <a:pos x="114" y="0"/>
                </a:cxn>
                <a:cxn ang="0">
                  <a:pos x="60" y="12"/>
                </a:cxn>
                <a:cxn ang="0">
                  <a:pos x="54" y="12"/>
                </a:cxn>
                <a:cxn ang="0">
                  <a:pos x="48" y="18"/>
                </a:cxn>
                <a:cxn ang="0">
                  <a:pos x="42" y="30"/>
                </a:cxn>
                <a:cxn ang="0">
                  <a:pos x="30" y="42"/>
                </a:cxn>
                <a:cxn ang="0">
                  <a:pos x="18" y="54"/>
                </a:cxn>
                <a:cxn ang="0">
                  <a:pos x="12" y="72"/>
                </a:cxn>
                <a:cxn ang="0">
                  <a:pos x="6" y="90"/>
                </a:cxn>
                <a:cxn ang="0">
                  <a:pos x="6" y="102"/>
                </a:cxn>
                <a:cxn ang="0">
                  <a:pos x="0" y="240"/>
                </a:cxn>
                <a:cxn ang="0">
                  <a:pos x="0" y="391"/>
                </a:cxn>
              </a:cxnLst>
              <a:rect l="0" t="0" r="r" b="b"/>
              <a:pathLst>
                <a:path w="211" h="391">
                  <a:moveTo>
                    <a:pt x="0" y="391"/>
                  </a:moveTo>
                  <a:lnTo>
                    <a:pt x="193" y="367"/>
                  </a:lnTo>
                  <a:lnTo>
                    <a:pt x="211" y="355"/>
                  </a:lnTo>
                  <a:lnTo>
                    <a:pt x="18" y="379"/>
                  </a:lnTo>
                  <a:lnTo>
                    <a:pt x="18" y="114"/>
                  </a:lnTo>
                  <a:lnTo>
                    <a:pt x="24" y="96"/>
                  </a:lnTo>
                  <a:lnTo>
                    <a:pt x="36" y="72"/>
                  </a:lnTo>
                  <a:lnTo>
                    <a:pt x="60" y="48"/>
                  </a:lnTo>
                  <a:lnTo>
                    <a:pt x="96" y="30"/>
                  </a:lnTo>
                  <a:lnTo>
                    <a:pt x="139" y="24"/>
                  </a:lnTo>
                  <a:lnTo>
                    <a:pt x="199" y="42"/>
                  </a:lnTo>
                  <a:lnTo>
                    <a:pt x="193" y="30"/>
                  </a:lnTo>
                  <a:lnTo>
                    <a:pt x="181" y="18"/>
                  </a:lnTo>
                  <a:lnTo>
                    <a:pt x="157" y="6"/>
                  </a:lnTo>
                  <a:lnTo>
                    <a:pt x="114" y="0"/>
                  </a:lnTo>
                  <a:lnTo>
                    <a:pt x="60" y="12"/>
                  </a:lnTo>
                  <a:lnTo>
                    <a:pt x="54" y="12"/>
                  </a:lnTo>
                  <a:lnTo>
                    <a:pt x="48" y="18"/>
                  </a:lnTo>
                  <a:lnTo>
                    <a:pt x="42" y="30"/>
                  </a:lnTo>
                  <a:lnTo>
                    <a:pt x="30" y="42"/>
                  </a:lnTo>
                  <a:lnTo>
                    <a:pt x="18" y="54"/>
                  </a:lnTo>
                  <a:lnTo>
                    <a:pt x="12" y="72"/>
                  </a:lnTo>
                  <a:lnTo>
                    <a:pt x="6" y="90"/>
                  </a:lnTo>
                  <a:lnTo>
                    <a:pt x="6" y="102"/>
                  </a:lnTo>
                  <a:lnTo>
                    <a:pt x="0" y="240"/>
                  </a:lnTo>
                  <a:lnTo>
                    <a:pt x="0" y="391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40"/>
            <p:cNvSpPr>
              <a:spLocks/>
            </p:cNvSpPr>
            <p:nvPr/>
          </p:nvSpPr>
          <p:spPr bwMode="auto">
            <a:xfrm>
              <a:off x="2751005" y="1892032"/>
              <a:ext cx="29016" cy="231405"/>
            </a:xfrm>
            <a:custGeom>
              <a:avLst/>
              <a:gdLst/>
              <a:ahLst/>
              <a:cxnLst>
                <a:cxn ang="0">
                  <a:pos x="43" y="415"/>
                </a:cxn>
                <a:cxn ang="0">
                  <a:pos x="43" y="175"/>
                </a:cxn>
                <a:cxn ang="0">
                  <a:pos x="43" y="108"/>
                </a:cxn>
                <a:cxn ang="0">
                  <a:pos x="31" y="60"/>
                </a:cxn>
                <a:cxn ang="0">
                  <a:pos x="19" y="36"/>
                </a:cxn>
                <a:cxn ang="0">
                  <a:pos x="12" y="18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12" y="6"/>
                </a:cxn>
                <a:cxn ang="0">
                  <a:pos x="25" y="18"/>
                </a:cxn>
                <a:cxn ang="0">
                  <a:pos x="37" y="42"/>
                </a:cxn>
                <a:cxn ang="0">
                  <a:pos x="43" y="90"/>
                </a:cxn>
                <a:cxn ang="0">
                  <a:pos x="49" y="150"/>
                </a:cxn>
                <a:cxn ang="0">
                  <a:pos x="49" y="428"/>
                </a:cxn>
                <a:cxn ang="0">
                  <a:pos x="6" y="391"/>
                </a:cxn>
                <a:cxn ang="0">
                  <a:pos x="6" y="373"/>
                </a:cxn>
                <a:cxn ang="0">
                  <a:pos x="43" y="415"/>
                </a:cxn>
              </a:cxnLst>
              <a:rect l="0" t="0" r="r" b="b"/>
              <a:pathLst>
                <a:path w="49" h="428">
                  <a:moveTo>
                    <a:pt x="43" y="415"/>
                  </a:moveTo>
                  <a:lnTo>
                    <a:pt x="43" y="175"/>
                  </a:lnTo>
                  <a:lnTo>
                    <a:pt x="43" y="108"/>
                  </a:lnTo>
                  <a:lnTo>
                    <a:pt x="31" y="60"/>
                  </a:lnTo>
                  <a:lnTo>
                    <a:pt x="19" y="36"/>
                  </a:lnTo>
                  <a:lnTo>
                    <a:pt x="12" y="18"/>
                  </a:lnTo>
                  <a:lnTo>
                    <a:pt x="0" y="12"/>
                  </a:lnTo>
                  <a:lnTo>
                    <a:pt x="0" y="0"/>
                  </a:lnTo>
                  <a:lnTo>
                    <a:pt x="12" y="6"/>
                  </a:lnTo>
                  <a:lnTo>
                    <a:pt x="25" y="18"/>
                  </a:lnTo>
                  <a:lnTo>
                    <a:pt x="37" y="42"/>
                  </a:lnTo>
                  <a:lnTo>
                    <a:pt x="43" y="90"/>
                  </a:lnTo>
                  <a:lnTo>
                    <a:pt x="49" y="150"/>
                  </a:lnTo>
                  <a:lnTo>
                    <a:pt x="49" y="428"/>
                  </a:lnTo>
                  <a:lnTo>
                    <a:pt x="6" y="391"/>
                  </a:lnTo>
                  <a:lnTo>
                    <a:pt x="6" y="373"/>
                  </a:lnTo>
                  <a:lnTo>
                    <a:pt x="43" y="415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41"/>
            <p:cNvSpPr>
              <a:spLocks/>
            </p:cNvSpPr>
            <p:nvPr/>
          </p:nvSpPr>
          <p:spPr bwMode="auto">
            <a:xfrm>
              <a:off x="2797786" y="1934204"/>
              <a:ext cx="28424" cy="234649"/>
            </a:xfrm>
            <a:custGeom>
              <a:avLst/>
              <a:gdLst/>
              <a:ahLst/>
              <a:cxnLst>
                <a:cxn ang="0">
                  <a:pos x="42" y="416"/>
                </a:cxn>
                <a:cxn ang="0">
                  <a:pos x="48" y="175"/>
                </a:cxn>
                <a:cxn ang="0">
                  <a:pos x="42" y="109"/>
                </a:cxn>
                <a:cxn ang="0">
                  <a:pos x="36" y="66"/>
                </a:cxn>
                <a:cxn ang="0">
                  <a:pos x="24" y="36"/>
                </a:cxn>
                <a:cxn ang="0">
                  <a:pos x="12" y="24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6"/>
                </a:cxn>
                <a:cxn ang="0">
                  <a:pos x="24" y="18"/>
                </a:cxn>
                <a:cxn ang="0">
                  <a:pos x="36" y="48"/>
                </a:cxn>
                <a:cxn ang="0">
                  <a:pos x="48" y="91"/>
                </a:cxn>
                <a:cxn ang="0">
                  <a:pos x="48" y="157"/>
                </a:cxn>
                <a:cxn ang="0">
                  <a:pos x="48" y="434"/>
                </a:cxn>
                <a:cxn ang="0">
                  <a:pos x="12" y="398"/>
                </a:cxn>
                <a:cxn ang="0">
                  <a:pos x="6" y="380"/>
                </a:cxn>
                <a:cxn ang="0">
                  <a:pos x="42" y="416"/>
                </a:cxn>
              </a:cxnLst>
              <a:rect l="0" t="0" r="r" b="b"/>
              <a:pathLst>
                <a:path w="48" h="434">
                  <a:moveTo>
                    <a:pt x="42" y="416"/>
                  </a:moveTo>
                  <a:lnTo>
                    <a:pt x="48" y="175"/>
                  </a:lnTo>
                  <a:lnTo>
                    <a:pt x="42" y="109"/>
                  </a:lnTo>
                  <a:lnTo>
                    <a:pt x="36" y="66"/>
                  </a:lnTo>
                  <a:lnTo>
                    <a:pt x="24" y="36"/>
                  </a:lnTo>
                  <a:lnTo>
                    <a:pt x="12" y="24"/>
                  </a:lnTo>
                  <a:lnTo>
                    <a:pt x="0" y="18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6"/>
                  </a:lnTo>
                  <a:lnTo>
                    <a:pt x="24" y="18"/>
                  </a:lnTo>
                  <a:lnTo>
                    <a:pt x="36" y="48"/>
                  </a:lnTo>
                  <a:lnTo>
                    <a:pt x="48" y="91"/>
                  </a:lnTo>
                  <a:lnTo>
                    <a:pt x="48" y="157"/>
                  </a:lnTo>
                  <a:lnTo>
                    <a:pt x="48" y="434"/>
                  </a:lnTo>
                  <a:lnTo>
                    <a:pt x="12" y="398"/>
                  </a:lnTo>
                  <a:lnTo>
                    <a:pt x="6" y="380"/>
                  </a:lnTo>
                  <a:lnTo>
                    <a:pt x="42" y="41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42"/>
            <p:cNvSpPr>
              <a:spLocks/>
            </p:cNvSpPr>
            <p:nvPr/>
          </p:nvSpPr>
          <p:spPr bwMode="auto">
            <a:xfrm>
              <a:off x="2840421" y="1969888"/>
              <a:ext cx="28424" cy="234649"/>
            </a:xfrm>
            <a:custGeom>
              <a:avLst/>
              <a:gdLst/>
              <a:ahLst/>
              <a:cxnLst>
                <a:cxn ang="0">
                  <a:pos x="42" y="416"/>
                </a:cxn>
                <a:cxn ang="0">
                  <a:pos x="42" y="175"/>
                </a:cxn>
                <a:cxn ang="0">
                  <a:pos x="42" y="109"/>
                </a:cxn>
                <a:cxn ang="0">
                  <a:pos x="30" y="67"/>
                </a:cxn>
                <a:cxn ang="0">
                  <a:pos x="18" y="37"/>
                </a:cxn>
                <a:cxn ang="0">
                  <a:pos x="12" y="25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12" y="6"/>
                </a:cxn>
                <a:cxn ang="0">
                  <a:pos x="24" y="25"/>
                </a:cxn>
                <a:cxn ang="0">
                  <a:pos x="36" y="49"/>
                </a:cxn>
                <a:cxn ang="0">
                  <a:pos x="42" y="91"/>
                </a:cxn>
                <a:cxn ang="0">
                  <a:pos x="48" y="157"/>
                </a:cxn>
                <a:cxn ang="0">
                  <a:pos x="48" y="434"/>
                </a:cxn>
                <a:cxn ang="0">
                  <a:pos x="6" y="398"/>
                </a:cxn>
                <a:cxn ang="0">
                  <a:pos x="6" y="380"/>
                </a:cxn>
                <a:cxn ang="0">
                  <a:pos x="42" y="416"/>
                </a:cxn>
              </a:cxnLst>
              <a:rect l="0" t="0" r="r" b="b"/>
              <a:pathLst>
                <a:path w="48" h="434">
                  <a:moveTo>
                    <a:pt x="42" y="416"/>
                  </a:moveTo>
                  <a:lnTo>
                    <a:pt x="42" y="175"/>
                  </a:lnTo>
                  <a:lnTo>
                    <a:pt x="42" y="109"/>
                  </a:lnTo>
                  <a:lnTo>
                    <a:pt x="30" y="67"/>
                  </a:lnTo>
                  <a:lnTo>
                    <a:pt x="18" y="37"/>
                  </a:lnTo>
                  <a:lnTo>
                    <a:pt x="12" y="25"/>
                  </a:lnTo>
                  <a:lnTo>
                    <a:pt x="0" y="18"/>
                  </a:lnTo>
                  <a:lnTo>
                    <a:pt x="0" y="0"/>
                  </a:lnTo>
                  <a:lnTo>
                    <a:pt x="12" y="6"/>
                  </a:lnTo>
                  <a:lnTo>
                    <a:pt x="24" y="25"/>
                  </a:lnTo>
                  <a:lnTo>
                    <a:pt x="36" y="49"/>
                  </a:lnTo>
                  <a:lnTo>
                    <a:pt x="42" y="91"/>
                  </a:lnTo>
                  <a:lnTo>
                    <a:pt x="48" y="157"/>
                  </a:lnTo>
                  <a:lnTo>
                    <a:pt x="48" y="434"/>
                  </a:lnTo>
                  <a:lnTo>
                    <a:pt x="6" y="398"/>
                  </a:lnTo>
                  <a:lnTo>
                    <a:pt x="6" y="380"/>
                  </a:lnTo>
                  <a:lnTo>
                    <a:pt x="42" y="41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43"/>
            <p:cNvSpPr>
              <a:spLocks/>
            </p:cNvSpPr>
            <p:nvPr/>
          </p:nvSpPr>
          <p:spPr bwMode="auto">
            <a:xfrm>
              <a:off x="1363577" y="2416479"/>
              <a:ext cx="2047685" cy="169229"/>
            </a:xfrm>
            <a:custGeom>
              <a:avLst/>
              <a:gdLst/>
              <a:ahLst/>
              <a:cxnLst>
                <a:cxn ang="0">
                  <a:pos x="0" y="313"/>
                </a:cxn>
                <a:cxn ang="0">
                  <a:pos x="18" y="307"/>
                </a:cxn>
                <a:cxn ang="0">
                  <a:pos x="66" y="289"/>
                </a:cxn>
                <a:cxn ang="0">
                  <a:pos x="139" y="265"/>
                </a:cxn>
                <a:cxn ang="0">
                  <a:pos x="235" y="235"/>
                </a:cxn>
                <a:cxn ang="0">
                  <a:pos x="362" y="192"/>
                </a:cxn>
                <a:cxn ang="0">
                  <a:pos x="506" y="156"/>
                </a:cxn>
                <a:cxn ang="0">
                  <a:pos x="675" y="120"/>
                </a:cxn>
                <a:cxn ang="0">
                  <a:pos x="855" y="78"/>
                </a:cxn>
                <a:cxn ang="0">
                  <a:pos x="1060" y="48"/>
                </a:cxn>
                <a:cxn ang="0">
                  <a:pos x="1271" y="24"/>
                </a:cxn>
                <a:cxn ang="0">
                  <a:pos x="1500" y="6"/>
                </a:cxn>
                <a:cxn ang="0">
                  <a:pos x="1735" y="0"/>
                </a:cxn>
                <a:cxn ang="0">
                  <a:pos x="1976" y="6"/>
                </a:cxn>
                <a:cxn ang="0">
                  <a:pos x="2199" y="24"/>
                </a:cxn>
                <a:cxn ang="0">
                  <a:pos x="2416" y="48"/>
                </a:cxn>
                <a:cxn ang="0">
                  <a:pos x="2615" y="78"/>
                </a:cxn>
                <a:cxn ang="0">
                  <a:pos x="2795" y="120"/>
                </a:cxn>
                <a:cxn ang="0">
                  <a:pos x="2958" y="156"/>
                </a:cxn>
                <a:cxn ang="0">
                  <a:pos x="3102" y="192"/>
                </a:cxn>
                <a:cxn ang="0">
                  <a:pos x="3223" y="235"/>
                </a:cxn>
                <a:cxn ang="0">
                  <a:pos x="3325" y="265"/>
                </a:cxn>
                <a:cxn ang="0">
                  <a:pos x="3398" y="289"/>
                </a:cxn>
                <a:cxn ang="0">
                  <a:pos x="3440" y="307"/>
                </a:cxn>
                <a:cxn ang="0">
                  <a:pos x="3458" y="313"/>
                </a:cxn>
                <a:cxn ang="0">
                  <a:pos x="3440" y="307"/>
                </a:cxn>
                <a:cxn ang="0">
                  <a:pos x="3386" y="295"/>
                </a:cxn>
                <a:cxn ang="0">
                  <a:pos x="3295" y="277"/>
                </a:cxn>
                <a:cxn ang="0">
                  <a:pos x="3181" y="253"/>
                </a:cxn>
                <a:cxn ang="0">
                  <a:pos x="3036" y="229"/>
                </a:cxn>
                <a:cxn ang="0">
                  <a:pos x="2874" y="198"/>
                </a:cxn>
                <a:cxn ang="0">
                  <a:pos x="2681" y="174"/>
                </a:cxn>
                <a:cxn ang="0">
                  <a:pos x="2470" y="150"/>
                </a:cxn>
                <a:cxn ang="0">
                  <a:pos x="2241" y="132"/>
                </a:cxn>
                <a:cxn ang="0">
                  <a:pos x="1994" y="120"/>
                </a:cxn>
                <a:cxn ang="0">
                  <a:pos x="1735" y="114"/>
                </a:cxn>
                <a:cxn ang="0">
                  <a:pos x="1530" y="114"/>
                </a:cxn>
                <a:cxn ang="0">
                  <a:pos x="1319" y="126"/>
                </a:cxn>
                <a:cxn ang="0">
                  <a:pos x="1115" y="144"/>
                </a:cxn>
                <a:cxn ang="0">
                  <a:pos x="922" y="162"/>
                </a:cxn>
                <a:cxn ang="0">
                  <a:pos x="735" y="186"/>
                </a:cxn>
                <a:cxn ang="0">
                  <a:pos x="560" y="211"/>
                </a:cxn>
                <a:cxn ang="0">
                  <a:pos x="404" y="235"/>
                </a:cxn>
                <a:cxn ang="0">
                  <a:pos x="265" y="259"/>
                </a:cxn>
                <a:cxn ang="0">
                  <a:pos x="157" y="283"/>
                </a:cxn>
                <a:cxn ang="0">
                  <a:pos x="72" y="301"/>
                </a:cxn>
                <a:cxn ang="0">
                  <a:pos x="18" y="307"/>
                </a:cxn>
                <a:cxn ang="0">
                  <a:pos x="0" y="313"/>
                </a:cxn>
              </a:cxnLst>
              <a:rect l="0" t="0" r="r" b="b"/>
              <a:pathLst>
                <a:path w="3458" h="313">
                  <a:moveTo>
                    <a:pt x="0" y="313"/>
                  </a:moveTo>
                  <a:lnTo>
                    <a:pt x="18" y="307"/>
                  </a:lnTo>
                  <a:lnTo>
                    <a:pt x="66" y="289"/>
                  </a:lnTo>
                  <a:lnTo>
                    <a:pt x="139" y="265"/>
                  </a:lnTo>
                  <a:lnTo>
                    <a:pt x="235" y="235"/>
                  </a:lnTo>
                  <a:lnTo>
                    <a:pt x="362" y="192"/>
                  </a:lnTo>
                  <a:lnTo>
                    <a:pt x="506" y="156"/>
                  </a:lnTo>
                  <a:lnTo>
                    <a:pt x="675" y="120"/>
                  </a:lnTo>
                  <a:lnTo>
                    <a:pt x="855" y="78"/>
                  </a:lnTo>
                  <a:lnTo>
                    <a:pt x="1060" y="48"/>
                  </a:lnTo>
                  <a:lnTo>
                    <a:pt x="1271" y="24"/>
                  </a:lnTo>
                  <a:lnTo>
                    <a:pt x="1500" y="6"/>
                  </a:lnTo>
                  <a:lnTo>
                    <a:pt x="1735" y="0"/>
                  </a:lnTo>
                  <a:lnTo>
                    <a:pt x="1976" y="6"/>
                  </a:lnTo>
                  <a:lnTo>
                    <a:pt x="2199" y="24"/>
                  </a:lnTo>
                  <a:lnTo>
                    <a:pt x="2416" y="48"/>
                  </a:lnTo>
                  <a:lnTo>
                    <a:pt x="2615" y="78"/>
                  </a:lnTo>
                  <a:lnTo>
                    <a:pt x="2795" y="120"/>
                  </a:lnTo>
                  <a:lnTo>
                    <a:pt x="2958" y="156"/>
                  </a:lnTo>
                  <a:lnTo>
                    <a:pt x="3102" y="192"/>
                  </a:lnTo>
                  <a:lnTo>
                    <a:pt x="3223" y="235"/>
                  </a:lnTo>
                  <a:lnTo>
                    <a:pt x="3325" y="265"/>
                  </a:lnTo>
                  <a:lnTo>
                    <a:pt x="3398" y="289"/>
                  </a:lnTo>
                  <a:lnTo>
                    <a:pt x="3440" y="307"/>
                  </a:lnTo>
                  <a:lnTo>
                    <a:pt x="3458" y="313"/>
                  </a:lnTo>
                  <a:lnTo>
                    <a:pt x="3440" y="307"/>
                  </a:lnTo>
                  <a:lnTo>
                    <a:pt x="3386" y="295"/>
                  </a:lnTo>
                  <a:lnTo>
                    <a:pt x="3295" y="277"/>
                  </a:lnTo>
                  <a:lnTo>
                    <a:pt x="3181" y="253"/>
                  </a:lnTo>
                  <a:lnTo>
                    <a:pt x="3036" y="229"/>
                  </a:lnTo>
                  <a:lnTo>
                    <a:pt x="2874" y="198"/>
                  </a:lnTo>
                  <a:lnTo>
                    <a:pt x="2681" y="174"/>
                  </a:lnTo>
                  <a:lnTo>
                    <a:pt x="2470" y="150"/>
                  </a:lnTo>
                  <a:lnTo>
                    <a:pt x="2241" y="132"/>
                  </a:lnTo>
                  <a:lnTo>
                    <a:pt x="1994" y="120"/>
                  </a:lnTo>
                  <a:lnTo>
                    <a:pt x="1735" y="114"/>
                  </a:lnTo>
                  <a:lnTo>
                    <a:pt x="1530" y="114"/>
                  </a:lnTo>
                  <a:lnTo>
                    <a:pt x="1319" y="126"/>
                  </a:lnTo>
                  <a:lnTo>
                    <a:pt x="1115" y="144"/>
                  </a:lnTo>
                  <a:lnTo>
                    <a:pt x="922" y="162"/>
                  </a:lnTo>
                  <a:lnTo>
                    <a:pt x="735" y="186"/>
                  </a:lnTo>
                  <a:lnTo>
                    <a:pt x="560" y="211"/>
                  </a:lnTo>
                  <a:lnTo>
                    <a:pt x="404" y="235"/>
                  </a:lnTo>
                  <a:lnTo>
                    <a:pt x="265" y="259"/>
                  </a:lnTo>
                  <a:lnTo>
                    <a:pt x="157" y="283"/>
                  </a:lnTo>
                  <a:lnTo>
                    <a:pt x="72" y="301"/>
                  </a:lnTo>
                  <a:lnTo>
                    <a:pt x="18" y="307"/>
                  </a:lnTo>
                  <a:lnTo>
                    <a:pt x="0" y="313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22" name="Group 321"/>
          <p:cNvGrpSpPr/>
          <p:nvPr/>
        </p:nvGrpSpPr>
        <p:grpSpPr>
          <a:xfrm>
            <a:off x="465888" y="2890651"/>
            <a:ext cx="3303798" cy="213098"/>
            <a:chOff x="543534" y="2890651"/>
            <a:chExt cx="3854431" cy="213098"/>
          </a:xfrm>
        </p:grpSpPr>
        <p:sp>
          <p:nvSpPr>
            <p:cNvPr id="33" name="Freeform 738"/>
            <p:cNvSpPr>
              <a:spLocks/>
            </p:cNvSpPr>
            <p:nvPr/>
          </p:nvSpPr>
          <p:spPr bwMode="auto">
            <a:xfrm>
              <a:off x="543534" y="2894344"/>
              <a:ext cx="174152" cy="161833"/>
            </a:xfrm>
            <a:custGeom>
              <a:avLst/>
              <a:gdLst/>
              <a:ahLst/>
              <a:cxnLst>
                <a:cxn ang="0">
                  <a:pos x="84" y="202"/>
                </a:cxn>
                <a:cxn ang="0">
                  <a:pos x="84" y="112"/>
                </a:cxn>
                <a:cxn ang="0">
                  <a:pos x="84" y="67"/>
                </a:cxn>
                <a:cxn ang="0">
                  <a:pos x="79" y="39"/>
                </a:cxn>
                <a:cxn ang="0">
                  <a:pos x="56" y="22"/>
                </a:cxn>
                <a:cxn ang="0">
                  <a:pos x="34" y="11"/>
                </a:cxn>
                <a:cxn ang="0">
                  <a:pos x="11" y="11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2" y="0"/>
                </a:cxn>
                <a:cxn ang="0">
                  <a:pos x="130" y="0"/>
                </a:cxn>
                <a:cxn ang="0">
                  <a:pos x="186" y="0"/>
                </a:cxn>
                <a:cxn ang="0">
                  <a:pos x="231" y="0"/>
                </a:cxn>
                <a:cxn ang="0">
                  <a:pos x="242" y="6"/>
                </a:cxn>
                <a:cxn ang="0">
                  <a:pos x="231" y="11"/>
                </a:cxn>
                <a:cxn ang="0">
                  <a:pos x="208" y="17"/>
                </a:cxn>
                <a:cxn ang="0">
                  <a:pos x="186" y="28"/>
                </a:cxn>
                <a:cxn ang="0">
                  <a:pos x="175" y="50"/>
                </a:cxn>
                <a:cxn ang="0">
                  <a:pos x="169" y="90"/>
                </a:cxn>
                <a:cxn ang="0">
                  <a:pos x="169" y="151"/>
                </a:cxn>
                <a:cxn ang="0">
                  <a:pos x="169" y="280"/>
                </a:cxn>
                <a:cxn ang="0">
                  <a:pos x="175" y="504"/>
                </a:cxn>
                <a:cxn ang="0">
                  <a:pos x="214" y="622"/>
                </a:cxn>
                <a:cxn ang="0">
                  <a:pos x="287" y="689"/>
                </a:cxn>
                <a:cxn ang="0">
                  <a:pos x="389" y="706"/>
                </a:cxn>
                <a:cxn ang="0">
                  <a:pos x="501" y="672"/>
                </a:cxn>
                <a:cxn ang="0">
                  <a:pos x="580" y="571"/>
                </a:cxn>
                <a:cxn ang="0">
                  <a:pos x="597" y="398"/>
                </a:cxn>
                <a:cxn ang="0">
                  <a:pos x="597" y="202"/>
                </a:cxn>
                <a:cxn ang="0">
                  <a:pos x="597" y="112"/>
                </a:cxn>
                <a:cxn ang="0">
                  <a:pos x="597" y="67"/>
                </a:cxn>
                <a:cxn ang="0">
                  <a:pos x="591" y="39"/>
                </a:cxn>
                <a:cxn ang="0">
                  <a:pos x="574" y="22"/>
                </a:cxn>
                <a:cxn ang="0">
                  <a:pos x="546" y="11"/>
                </a:cxn>
                <a:cxn ang="0">
                  <a:pos x="524" y="11"/>
                </a:cxn>
                <a:cxn ang="0">
                  <a:pos x="512" y="6"/>
                </a:cxn>
                <a:cxn ang="0">
                  <a:pos x="524" y="0"/>
                </a:cxn>
                <a:cxn ang="0">
                  <a:pos x="574" y="0"/>
                </a:cxn>
                <a:cxn ang="0">
                  <a:pos x="631" y="0"/>
                </a:cxn>
                <a:cxn ang="0">
                  <a:pos x="659" y="0"/>
                </a:cxn>
                <a:cxn ang="0">
                  <a:pos x="698" y="0"/>
                </a:cxn>
                <a:cxn ang="0">
                  <a:pos x="726" y="0"/>
                </a:cxn>
                <a:cxn ang="0">
                  <a:pos x="726" y="11"/>
                </a:cxn>
                <a:cxn ang="0">
                  <a:pos x="715" y="11"/>
                </a:cxn>
                <a:cxn ang="0">
                  <a:pos x="698" y="17"/>
                </a:cxn>
                <a:cxn ang="0">
                  <a:pos x="676" y="28"/>
                </a:cxn>
                <a:cxn ang="0">
                  <a:pos x="665" y="50"/>
                </a:cxn>
                <a:cxn ang="0">
                  <a:pos x="659" y="90"/>
                </a:cxn>
                <a:cxn ang="0">
                  <a:pos x="659" y="151"/>
                </a:cxn>
                <a:cxn ang="0">
                  <a:pos x="659" y="280"/>
                </a:cxn>
                <a:cxn ang="0">
                  <a:pos x="659" y="465"/>
                </a:cxn>
                <a:cxn ang="0">
                  <a:pos x="619" y="611"/>
                </a:cxn>
                <a:cxn ang="0">
                  <a:pos x="501" y="717"/>
                </a:cxn>
                <a:cxn ang="0">
                  <a:pos x="372" y="745"/>
                </a:cxn>
                <a:cxn ang="0">
                  <a:pos x="282" y="734"/>
                </a:cxn>
                <a:cxn ang="0">
                  <a:pos x="169" y="672"/>
                </a:cxn>
                <a:cxn ang="0">
                  <a:pos x="113" y="583"/>
                </a:cxn>
                <a:cxn ang="0">
                  <a:pos x="84" y="420"/>
                </a:cxn>
              </a:cxnLst>
              <a:rect l="0" t="0" r="r" b="b"/>
              <a:pathLst>
                <a:path w="732" h="745">
                  <a:moveTo>
                    <a:pt x="84" y="280"/>
                  </a:moveTo>
                  <a:lnTo>
                    <a:pt x="84" y="202"/>
                  </a:lnTo>
                  <a:lnTo>
                    <a:pt x="84" y="151"/>
                  </a:lnTo>
                  <a:lnTo>
                    <a:pt x="84" y="112"/>
                  </a:lnTo>
                  <a:lnTo>
                    <a:pt x="84" y="90"/>
                  </a:lnTo>
                  <a:lnTo>
                    <a:pt x="84" y="67"/>
                  </a:lnTo>
                  <a:lnTo>
                    <a:pt x="79" y="50"/>
                  </a:lnTo>
                  <a:lnTo>
                    <a:pt x="79" y="39"/>
                  </a:lnTo>
                  <a:lnTo>
                    <a:pt x="68" y="28"/>
                  </a:lnTo>
                  <a:lnTo>
                    <a:pt x="56" y="22"/>
                  </a:lnTo>
                  <a:lnTo>
                    <a:pt x="39" y="17"/>
                  </a:lnTo>
                  <a:lnTo>
                    <a:pt x="34" y="11"/>
                  </a:lnTo>
                  <a:lnTo>
                    <a:pt x="17" y="11"/>
                  </a:lnTo>
                  <a:lnTo>
                    <a:pt x="11" y="11"/>
                  </a:lnTo>
                  <a:lnTo>
                    <a:pt x="6" y="11"/>
                  </a:lnTo>
                  <a:lnTo>
                    <a:pt x="0" y="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7" y="0"/>
                  </a:lnTo>
                  <a:lnTo>
                    <a:pt x="62" y="0"/>
                  </a:lnTo>
                  <a:lnTo>
                    <a:pt x="107" y="0"/>
                  </a:lnTo>
                  <a:lnTo>
                    <a:pt x="130" y="0"/>
                  </a:lnTo>
                  <a:lnTo>
                    <a:pt x="152" y="0"/>
                  </a:lnTo>
                  <a:lnTo>
                    <a:pt x="186" y="0"/>
                  </a:lnTo>
                  <a:lnTo>
                    <a:pt x="225" y="0"/>
                  </a:lnTo>
                  <a:lnTo>
                    <a:pt x="231" y="0"/>
                  </a:lnTo>
                  <a:lnTo>
                    <a:pt x="237" y="0"/>
                  </a:lnTo>
                  <a:lnTo>
                    <a:pt x="242" y="6"/>
                  </a:lnTo>
                  <a:lnTo>
                    <a:pt x="237" y="11"/>
                  </a:lnTo>
                  <a:lnTo>
                    <a:pt x="231" y="11"/>
                  </a:lnTo>
                  <a:lnTo>
                    <a:pt x="220" y="11"/>
                  </a:lnTo>
                  <a:lnTo>
                    <a:pt x="208" y="17"/>
                  </a:lnTo>
                  <a:lnTo>
                    <a:pt x="197" y="17"/>
                  </a:lnTo>
                  <a:lnTo>
                    <a:pt x="186" y="28"/>
                  </a:lnTo>
                  <a:lnTo>
                    <a:pt x="180" y="39"/>
                  </a:lnTo>
                  <a:lnTo>
                    <a:pt x="175" y="50"/>
                  </a:lnTo>
                  <a:lnTo>
                    <a:pt x="175" y="67"/>
                  </a:lnTo>
                  <a:lnTo>
                    <a:pt x="169" y="90"/>
                  </a:lnTo>
                  <a:lnTo>
                    <a:pt x="169" y="112"/>
                  </a:lnTo>
                  <a:lnTo>
                    <a:pt x="169" y="151"/>
                  </a:lnTo>
                  <a:lnTo>
                    <a:pt x="169" y="202"/>
                  </a:lnTo>
                  <a:lnTo>
                    <a:pt x="169" y="280"/>
                  </a:lnTo>
                  <a:lnTo>
                    <a:pt x="169" y="415"/>
                  </a:lnTo>
                  <a:lnTo>
                    <a:pt x="175" y="504"/>
                  </a:lnTo>
                  <a:lnTo>
                    <a:pt x="191" y="571"/>
                  </a:lnTo>
                  <a:lnTo>
                    <a:pt x="214" y="622"/>
                  </a:lnTo>
                  <a:lnTo>
                    <a:pt x="242" y="655"/>
                  </a:lnTo>
                  <a:lnTo>
                    <a:pt x="287" y="689"/>
                  </a:lnTo>
                  <a:lnTo>
                    <a:pt x="338" y="700"/>
                  </a:lnTo>
                  <a:lnTo>
                    <a:pt x="389" y="706"/>
                  </a:lnTo>
                  <a:lnTo>
                    <a:pt x="451" y="700"/>
                  </a:lnTo>
                  <a:lnTo>
                    <a:pt x="501" y="672"/>
                  </a:lnTo>
                  <a:lnTo>
                    <a:pt x="541" y="639"/>
                  </a:lnTo>
                  <a:lnTo>
                    <a:pt x="580" y="571"/>
                  </a:lnTo>
                  <a:lnTo>
                    <a:pt x="597" y="493"/>
                  </a:lnTo>
                  <a:lnTo>
                    <a:pt x="597" y="398"/>
                  </a:lnTo>
                  <a:lnTo>
                    <a:pt x="597" y="280"/>
                  </a:lnTo>
                  <a:lnTo>
                    <a:pt x="597" y="202"/>
                  </a:lnTo>
                  <a:lnTo>
                    <a:pt x="597" y="151"/>
                  </a:lnTo>
                  <a:lnTo>
                    <a:pt x="597" y="112"/>
                  </a:lnTo>
                  <a:lnTo>
                    <a:pt x="597" y="90"/>
                  </a:lnTo>
                  <a:lnTo>
                    <a:pt x="597" y="67"/>
                  </a:lnTo>
                  <a:lnTo>
                    <a:pt x="597" y="50"/>
                  </a:lnTo>
                  <a:lnTo>
                    <a:pt x="591" y="39"/>
                  </a:lnTo>
                  <a:lnTo>
                    <a:pt x="586" y="28"/>
                  </a:lnTo>
                  <a:lnTo>
                    <a:pt x="574" y="22"/>
                  </a:lnTo>
                  <a:lnTo>
                    <a:pt x="558" y="17"/>
                  </a:lnTo>
                  <a:lnTo>
                    <a:pt x="546" y="11"/>
                  </a:lnTo>
                  <a:lnTo>
                    <a:pt x="535" y="11"/>
                  </a:lnTo>
                  <a:lnTo>
                    <a:pt x="524" y="11"/>
                  </a:lnTo>
                  <a:lnTo>
                    <a:pt x="518" y="11"/>
                  </a:lnTo>
                  <a:lnTo>
                    <a:pt x="512" y="6"/>
                  </a:lnTo>
                  <a:lnTo>
                    <a:pt x="518" y="0"/>
                  </a:lnTo>
                  <a:lnTo>
                    <a:pt x="524" y="0"/>
                  </a:lnTo>
                  <a:lnTo>
                    <a:pt x="529" y="0"/>
                  </a:lnTo>
                  <a:lnTo>
                    <a:pt x="574" y="0"/>
                  </a:lnTo>
                  <a:lnTo>
                    <a:pt x="614" y="0"/>
                  </a:lnTo>
                  <a:lnTo>
                    <a:pt x="631" y="0"/>
                  </a:lnTo>
                  <a:lnTo>
                    <a:pt x="642" y="0"/>
                  </a:lnTo>
                  <a:lnTo>
                    <a:pt x="659" y="0"/>
                  </a:lnTo>
                  <a:lnTo>
                    <a:pt x="676" y="0"/>
                  </a:lnTo>
                  <a:lnTo>
                    <a:pt x="698" y="0"/>
                  </a:lnTo>
                  <a:lnTo>
                    <a:pt x="715" y="0"/>
                  </a:lnTo>
                  <a:lnTo>
                    <a:pt x="726" y="0"/>
                  </a:lnTo>
                  <a:lnTo>
                    <a:pt x="732" y="6"/>
                  </a:lnTo>
                  <a:lnTo>
                    <a:pt x="726" y="11"/>
                  </a:lnTo>
                  <a:lnTo>
                    <a:pt x="721" y="11"/>
                  </a:lnTo>
                  <a:lnTo>
                    <a:pt x="715" y="11"/>
                  </a:lnTo>
                  <a:lnTo>
                    <a:pt x="710" y="11"/>
                  </a:lnTo>
                  <a:lnTo>
                    <a:pt x="698" y="17"/>
                  </a:lnTo>
                  <a:lnTo>
                    <a:pt x="687" y="17"/>
                  </a:lnTo>
                  <a:lnTo>
                    <a:pt x="676" y="28"/>
                  </a:lnTo>
                  <a:lnTo>
                    <a:pt x="670" y="39"/>
                  </a:lnTo>
                  <a:lnTo>
                    <a:pt x="665" y="50"/>
                  </a:lnTo>
                  <a:lnTo>
                    <a:pt x="665" y="67"/>
                  </a:lnTo>
                  <a:lnTo>
                    <a:pt x="659" y="90"/>
                  </a:lnTo>
                  <a:lnTo>
                    <a:pt x="659" y="112"/>
                  </a:lnTo>
                  <a:lnTo>
                    <a:pt x="659" y="151"/>
                  </a:lnTo>
                  <a:lnTo>
                    <a:pt x="659" y="202"/>
                  </a:lnTo>
                  <a:lnTo>
                    <a:pt x="659" y="280"/>
                  </a:lnTo>
                  <a:lnTo>
                    <a:pt x="659" y="381"/>
                  </a:lnTo>
                  <a:lnTo>
                    <a:pt x="659" y="465"/>
                  </a:lnTo>
                  <a:lnTo>
                    <a:pt x="648" y="543"/>
                  </a:lnTo>
                  <a:lnTo>
                    <a:pt x="619" y="611"/>
                  </a:lnTo>
                  <a:lnTo>
                    <a:pt x="569" y="672"/>
                  </a:lnTo>
                  <a:lnTo>
                    <a:pt x="501" y="717"/>
                  </a:lnTo>
                  <a:lnTo>
                    <a:pt x="434" y="740"/>
                  </a:lnTo>
                  <a:lnTo>
                    <a:pt x="372" y="745"/>
                  </a:lnTo>
                  <a:lnTo>
                    <a:pt x="332" y="740"/>
                  </a:lnTo>
                  <a:lnTo>
                    <a:pt x="282" y="734"/>
                  </a:lnTo>
                  <a:lnTo>
                    <a:pt x="225" y="711"/>
                  </a:lnTo>
                  <a:lnTo>
                    <a:pt x="169" y="672"/>
                  </a:lnTo>
                  <a:lnTo>
                    <a:pt x="135" y="639"/>
                  </a:lnTo>
                  <a:lnTo>
                    <a:pt x="113" y="583"/>
                  </a:lnTo>
                  <a:lnTo>
                    <a:pt x="90" y="515"/>
                  </a:lnTo>
                  <a:lnTo>
                    <a:pt x="84" y="420"/>
                  </a:lnTo>
                  <a:lnTo>
                    <a:pt x="84" y="28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739"/>
            <p:cNvSpPr>
              <a:spLocks/>
            </p:cNvSpPr>
            <p:nvPr/>
          </p:nvSpPr>
          <p:spPr bwMode="auto">
            <a:xfrm>
              <a:off x="753849" y="2923452"/>
              <a:ext cx="148696" cy="130335"/>
            </a:xfrm>
            <a:custGeom>
              <a:avLst/>
              <a:gdLst/>
              <a:ahLst/>
              <a:cxnLst>
                <a:cxn ang="0">
                  <a:pos x="113" y="538"/>
                </a:cxn>
                <a:cxn ang="0">
                  <a:pos x="141" y="577"/>
                </a:cxn>
                <a:cxn ang="0">
                  <a:pos x="169" y="583"/>
                </a:cxn>
                <a:cxn ang="0">
                  <a:pos x="186" y="589"/>
                </a:cxn>
                <a:cxn ang="0">
                  <a:pos x="180" y="594"/>
                </a:cxn>
                <a:cxn ang="0">
                  <a:pos x="141" y="594"/>
                </a:cxn>
                <a:cxn ang="0">
                  <a:pos x="101" y="594"/>
                </a:cxn>
                <a:cxn ang="0">
                  <a:pos x="79" y="594"/>
                </a:cxn>
                <a:cxn ang="0">
                  <a:pos x="40" y="594"/>
                </a:cxn>
                <a:cxn ang="0">
                  <a:pos x="6" y="594"/>
                </a:cxn>
                <a:cxn ang="0">
                  <a:pos x="6" y="589"/>
                </a:cxn>
                <a:cxn ang="0">
                  <a:pos x="17" y="583"/>
                </a:cxn>
                <a:cxn ang="0">
                  <a:pos x="40" y="577"/>
                </a:cxn>
                <a:cxn ang="0">
                  <a:pos x="62" y="538"/>
                </a:cxn>
                <a:cxn ang="0">
                  <a:pos x="62" y="40"/>
                </a:cxn>
                <a:cxn ang="0">
                  <a:pos x="68" y="6"/>
                </a:cxn>
                <a:cxn ang="0">
                  <a:pos x="73" y="0"/>
                </a:cxn>
                <a:cxn ang="0">
                  <a:pos x="85" y="6"/>
                </a:cxn>
                <a:cxn ang="0">
                  <a:pos x="101" y="23"/>
                </a:cxn>
                <a:cxn ang="0">
                  <a:pos x="141" y="68"/>
                </a:cxn>
                <a:cxn ang="0">
                  <a:pos x="231" y="169"/>
                </a:cxn>
                <a:cxn ang="0">
                  <a:pos x="349" y="292"/>
                </a:cxn>
                <a:cxn ang="0">
                  <a:pos x="439" y="387"/>
                </a:cxn>
                <a:cxn ang="0">
                  <a:pos x="513" y="471"/>
                </a:cxn>
                <a:cxn ang="0">
                  <a:pos x="524" y="96"/>
                </a:cxn>
                <a:cxn ang="0">
                  <a:pos x="524" y="51"/>
                </a:cxn>
                <a:cxn ang="0">
                  <a:pos x="507" y="28"/>
                </a:cxn>
                <a:cxn ang="0">
                  <a:pos x="479" y="23"/>
                </a:cxn>
                <a:cxn ang="0">
                  <a:pos x="456" y="23"/>
                </a:cxn>
                <a:cxn ang="0">
                  <a:pos x="451" y="12"/>
                </a:cxn>
                <a:cxn ang="0">
                  <a:pos x="468" y="12"/>
                </a:cxn>
                <a:cxn ang="0">
                  <a:pos x="507" y="12"/>
                </a:cxn>
                <a:cxn ang="0">
                  <a:pos x="541" y="12"/>
                </a:cxn>
                <a:cxn ang="0">
                  <a:pos x="558" y="12"/>
                </a:cxn>
                <a:cxn ang="0">
                  <a:pos x="591" y="12"/>
                </a:cxn>
                <a:cxn ang="0">
                  <a:pos x="620" y="12"/>
                </a:cxn>
                <a:cxn ang="0">
                  <a:pos x="625" y="17"/>
                </a:cxn>
                <a:cxn ang="0">
                  <a:pos x="614" y="23"/>
                </a:cxn>
                <a:cxn ang="0">
                  <a:pos x="586" y="28"/>
                </a:cxn>
                <a:cxn ang="0">
                  <a:pos x="575" y="51"/>
                </a:cxn>
                <a:cxn ang="0">
                  <a:pos x="575" y="90"/>
                </a:cxn>
                <a:cxn ang="0">
                  <a:pos x="569" y="566"/>
                </a:cxn>
                <a:cxn ang="0">
                  <a:pos x="569" y="594"/>
                </a:cxn>
                <a:cxn ang="0">
                  <a:pos x="563" y="600"/>
                </a:cxn>
                <a:cxn ang="0">
                  <a:pos x="546" y="594"/>
                </a:cxn>
                <a:cxn ang="0">
                  <a:pos x="524" y="572"/>
                </a:cxn>
                <a:cxn ang="0">
                  <a:pos x="496" y="538"/>
                </a:cxn>
                <a:cxn ang="0">
                  <a:pos x="434" y="477"/>
                </a:cxn>
                <a:cxn ang="0">
                  <a:pos x="344" y="387"/>
                </a:cxn>
                <a:cxn ang="0">
                  <a:pos x="248" y="286"/>
                </a:cxn>
                <a:cxn ang="0">
                  <a:pos x="158" y="180"/>
                </a:cxn>
                <a:cxn ang="0">
                  <a:pos x="101" y="118"/>
                </a:cxn>
              </a:cxnLst>
              <a:rect l="0" t="0" r="r" b="b"/>
              <a:pathLst>
                <a:path w="625" h="600">
                  <a:moveTo>
                    <a:pt x="113" y="488"/>
                  </a:moveTo>
                  <a:lnTo>
                    <a:pt x="113" y="538"/>
                  </a:lnTo>
                  <a:lnTo>
                    <a:pt x="124" y="566"/>
                  </a:lnTo>
                  <a:lnTo>
                    <a:pt x="141" y="577"/>
                  </a:lnTo>
                  <a:lnTo>
                    <a:pt x="158" y="583"/>
                  </a:lnTo>
                  <a:lnTo>
                    <a:pt x="169" y="583"/>
                  </a:lnTo>
                  <a:lnTo>
                    <a:pt x="180" y="583"/>
                  </a:lnTo>
                  <a:lnTo>
                    <a:pt x="186" y="589"/>
                  </a:lnTo>
                  <a:lnTo>
                    <a:pt x="186" y="594"/>
                  </a:lnTo>
                  <a:lnTo>
                    <a:pt x="180" y="594"/>
                  </a:lnTo>
                  <a:lnTo>
                    <a:pt x="169" y="594"/>
                  </a:lnTo>
                  <a:lnTo>
                    <a:pt x="141" y="594"/>
                  </a:lnTo>
                  <a:lnTo>
                    <a:pt x="118" y="594"/>
                  </a:lnTo>
                  <a:lnTo>
                    <a:pt x="101" y="594"/>
                  </a:lnTo>
                  <a:lnTo>
                    <a:pt x="90" y="594"/>
                  </a:lnTo>
                  <a:lnTo>
                    <a:pt x="79" y="594"/>
                  </a:lnTo>
                  <a:lnTo>
                    <a:pt x="62" y="594"/>
                  </a:lnTo>
                  <a:lnTo>
                    <a:pt x="40" y="594"/>
                  </a:lnTo>
                  <a:lnTo>
                    <a:pt x="17" y="594"/>
                  </a:lnTo>
                  <a:lnTo>
                    <a:pt x="6" y="594"/>
                  </a:lnTo>
                  <a:lnTo>
                    <a:pt x="0" y="589"/>
                  </a:lnTo>
                  <a:lnTo>
                    <a:pt x="6" y="589"/>
                  </a:lnTo>
                  <a:lnTo>
                    <a:pt x="6" y="583"/>
                  </a:lnTo>
                  <a:lnTo>
                    <a:pt x="17" y="583"/>
                  </a:lnTo>
                  <a:lnTo>
                    <a:pt x="28" y="583"/>
                  </a:lnTo>
                  <a:lnTo>
                    <a:pt x="40" y="577"/>
                  </a:lnTo>
                  <a:lnTo>
                    <a:pt x="56" y="566"/>
                  </a:lnTo>
                  <a:lnTo>
                    <a:pt x="62" y="538"/>
                  </a:lnTo>
                  <a:lnTo>
                    <a:pt x="62" y="482"/>
                  </a:lnTo>
                  <a:lnTo>
                    <a:pt x="62" y="40"/>
                  </a:lnTo>
                  <a:lnTo>
                    <a:pt x="62" y="17"/>
                  </a:lnTo>
                  <a:lnTo>
                    <a:pt x="68" y="6"/>
                  </a:lnTo>
                  <a:lnTo>
                    <a:pt x="68" y="0"/>
                  </a:lnTo>
                  <a:lnTo>
                    <a:pt x="73" y="0"/>
                  </a:lnTo>
                  <a:lnTo>
                    <a:pt x="79" y="0"/>
                  </a:lnTo>
                  <a:lnTo>
                    <a:pt x="85" y="6"/>
                  </a:lnTo>
                  <a:lnTo>
                    <a:pt x="96" y="17"/>
                  </a:lnTo>
                  <a:lnTo>
                    <a:pt x="101" y="23"/>
                  </a:lnTo>
                  <a:lnTo>
                    <a:pt x="113" y="40"/>
                  </a:lnTo>
                  <a:lnTo>
                    <a:pt x="141" y="68"/>
                  </a:lnTo>
                  <a:lnTo>
                    <a:pt x="186" y="113"/>
                  </a:lnTo>
                  <a:lnTo>
                    <a:pt x="231" y="169"/>
                  </a:lnTo>
                  <a:lnTo>
                    <a:pt x="287" y="225"/>
                  </a:lnTo>
                  <a:lnTo>
                    <a:pt x="349" y="292"/>
                  </a:lnTo>
                  <a:lnTo>
                    <a:pt x="394" y="342"/>
                  </a:lnTo>
                  <a:lnTo>
                    <a:pt x="439" y="387"/>
                  </a:lnTo>
                  <a:lnTo>
                    <a:pt x="479" y="432"/>
                  </a:lnTo>
                  <a:lnTo>
                    <a:pt x="513" y="471"/>
                  </a:lnTo>
                  <a:lnTo>
                    <a:pt x="535" y="493"/>
                  </a:lnTo>
                  <a:lnTo>
                    <a:pt x="524" y="96"/>
                  </a:lnTo>
                  <a:lnTo>
                    <a:pt x="524" y="73"/>
                  </a:lnTo>
                  <a:lnTo>
                    <a:pt x="524" y="51"/>
                  </a:lnTo>
                  <a:lnTo>
                    <a:pt x="518" y="40"/>
                  </a:lnTo>
                  <a:lnTo>
                    <a:pt x="507" y="28"/>
                  </a:lnTo>
                  <a:lnTo>
                    <a:pt x="496" y="23"/>
                  </a:lnTo>
                  <a:lnTo>
                    <a:pt x="479" y="23"/>
                  </a:lnTo>
                  <a:lnTo>
                    <a:pt x="468" y="23"/>
                  </a:lnTo>
                  <a:lnTo>
                    <a:pt x="456" y="23"/>
                  </a:lnTo>
                  <a:lnTo>
                    <a:pt x="451" y="17"/>
                  </a:lnTo>
                  <a:lnTo>
                    <a:pt x="451" y="12"/>
                  </a:lnTo>
                  <a:lnTo>
                    <a:pt x="456" y="12"/>
                  </a:lnTo>
                  <a:lnTo>
                    <a:pt x="468" y="12"/>
                  </a:lnTo>
                  <a:lnTo>
                    <a:pt x="490" y="12"/>
                  </a:lnTo>
                  <a:lnTo>
                    <a:pt x="507" y="12"/>
                  </a:lnTo>
                  <a:lnTo>
                    <a:pt x="524" y="12"/>
                  </a:lnTo>
                  <a:lnTo>
                    <a:pt x="541" y="12"/>
                  </a:lnTo>
                  <a:lnTo>
                    <a:pt x="546" y="12"/>
                  </a:lnTo>
                  <a:lnTo>
                    <a:pt x="558" y="12"/>
                  </a:lnTo>
                  <a:lnTo>
                    <a:pt x="575" y="12"/>
                  </a:lnTo>
                  <a:lnTo>
                    <a:pt x="591" y="12"/>
                  </a:lnTo>
                  <a:lnTo>
                    <a:pt x="614" y="12"/>
                  </a:lnTo>
                  <a:lnTo>
                    <a:pt x="620" y="12"/>
                  </a:lnTo>
                  <a:lnTo>
                    <a:pt x="625" y="12"/>
                  </a:lnTo>
                  <a:lnTo>
                    <a:pt x="625" y="17"/>
                  </a:lnTo>
                  <a:lnTo>
                    <a:pt x="620" y="23"/>
                  </a:lnTo>
                  <a:lnTo>
                    <a:pt x="614" y="23"/>
                  </a:lnTo>
                  <a:lnTo>
                    <a:pt x="603" y="23"/>
                  </a:lnTo>
                  <a:lnTo>
                    <a:pt x="586" y="28"/>
                  </a:lnTo>
                  <a:lnTo>
                    <a:pt x="580" y="34"/>
                  </a:lnTo>
                  <a:lnTo>
                    <a:pt x="575" y="51"/>
                  </a:lnTo>
                  <a:lnTo>
                    <a:pt x="575" y="68"/>
                  </a:lnTo>
                  <a:lnTo>
                    <a:pt x="575" y="90"/>
                  </a:lnTo>
                  <a:lnTo>
                    <a:pt x="569" y="544"/>
                  </a:lnTo>
                  <a:lnTo>
                    <a:pt x="569" y="566"/>
                  </a:lnTo>
                  <a:lnTo>
                    <a:pt x="569" y="583"/>
                  </a:lnTo>
                  <a:lnTo>
                    <a:pt x="569" y="594"/>
                  </a:lnTo>
                  <a:lnTo>
                    <a:pt x="569" y="600"/>
                  </a:lnTo>
                  <a:lnTo>
                    <a:pt x="563" y="600"/>
                  </a:lnTo>
                  <a:lnTo>
                    <a:pt x="558" y="600"/>
                  </a:lnTo>
                  <a:lnTo>
                    <a:pt x="546" y="594"/>
                  </a:lnTo>
                  <a:lnTo>
                    <a:pt x="541" y="583"/>
                  </a:lnTo>
                  <a:lnTo>
                    <a:pt x="524" y="572"/>
                  </a:lnTo>
                  <a:lnTo>
                    <a:pt x="507" y="549"/>
                  </a:lnTo>
                  <a:lnTo>
                    <a:pt x="496" y="538"/>
                  </a:lnTo>
                  <a:lnTo>
                    <a:pt x="468" y="516"/>
                  </a:lnTo>
                  <a:lnTo>
                    <a:pt x="434" y="477"/>
                  </a:lnTo>
                  <a:lnTo>
                    <a:pt x="389" y="432"/>
                  </a:lnTo>
                  <a:lnTo>
                    <a:pt x="344" y="387"/>
                  </a:lnTo>
                  <a:lnTo>
                    <a:pt x="304" y="342"/>
                  </a:lnTo>
                  <a:lnTo>
                    <a:pt x="248" y="286"/>
                  </a:lnTo>
                  <a:lnTo>
                    <a:pt x="197" y="230"/>
                  </a:lnTo>
                  <a:lnTo>
                    <a:pt x="158" y="180"/>
                  </a:lnTo>
                  <a:lnTo>
                    <a:pt x="124" y="146"/>
                  </a:lnTo>
                  <a:lnTo>
                    <a:pt x="101" y="118"/>
                  </a:lnTo>
                  <a:lnTo>
                    <a:pt x="113" y="48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740"/>
            <p:cNvSpPr>
              <a:spLocks/>
            </p:cNvSpPr>
            <p:nvPr/>
          </p:nvSpPr>
          <p:spPr bwMode="auto">
            <a:xfrm>
              <a:off x="950841" y="2926059"/>
              <a:ext cx="46869" cy="126425"/>
            </a:xfrm>
            <a:custGeom>
              <a:avLst/>
              <a:gdLst/>
              <a:ahLst/>
              <a:cxnLst>
                <a:cxn ang="0">
                  <a:pos x="124" y="431"/>
                </a:cxn>
                <a:cxn ang="0">
                  <a:pos x="129" y="526"/>
                </a:cxn>
                <a:cxn ang="0">
                  <a:pos x="129" y="549"/>
                </a:cxn>
                <a:cxn ang="0">
                  <a:pos x="146" y="565"/>
                </a:cxn>
                <a:cxn ang="0">
                  <a:pos x="169" y="571"/>
                </a:cxn>
                <a:cxn ang="0">
                  <a:pos x="191" y="571"/>
                </a:cxn>
                <a:cxn ang="0">
                  <a:pos x="197" y="582"/>
                </a:cxn>
                <a:cxn ang="0">
                  <a:pos x="141" y="582"/>
                </a:cxn>
                <a:cxn ang="0">
                  <a:pos x="90" y="582"/>
                </a:cxn>
                <a:cxn ang="0">
                  <a:pos x="73" y="582"/>
                </a:cxn>
                <a:cxn ang="0">
                  <a:pos x="45" y="582"/>
                </a:cxn>
                <a:cxn ang="0">
                  <a:pos x="17" y="582"/>
                </a:cxn>
                <a:cxn ang="0">
                  <a:pos x="0" y="577"/>
                </a:cxn>
                <a:cxn ang="0">
                  <a:pos x="6" y="571"/>
                </a:cxn>
                <a:cxn ang="0">
                  <a:pos x="34" y="571"/>
                </a:cxn>
                <a:cxn ang="0">
                  <a:pos x="45" y="554"/>
                </a:cxn>
                <a:cxn ang="0">
                  <a:pos x="56" y="526"/>
                </a:cxn>
                <a:cxn ang="0">
                  <a:pos x="56" y="431"/>
                </a:cxn>
                <a:cxn ang="0">
                  <a:pos x="56" y="224"/>
                </a:cxn>
                <a:cxn ang="0">
                  <a:pos x="56" y="101"/>
                </a:cxn>
                <a:cxn ang="0">
                  <a:pos x="56" y="56"/>
                </a:cxn>
                <a:cxn ang="0">
                  <a:pos x="51" y="28"/>
                </a:cxn>
                <a:cxn ang="0">
                  <a:pos x="28" y="11"/>
                </a:cxn>
                <a:cxn ang="0">
                  <a:pos x="6" y="11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62" y="0"/>
                </a:cxn>
                <a:cxn ang="0">
                  <a:pos x="84" y="0"/>
                </a:cxn>
                <a:cxn ang="0">
                  <a:pos x="96" y="0"/>
                </a:cxn>
                <a:cxn ang="0">
                  <a:pos x="124" y="0"/>
                </a:cxn>
                <a:cxn ang="0">
                  <a:pos x="152" y="0"/>
                </a:cxn>
                <a:cxn ang="0">
                  <a:pos x="175" y="0"/>
                </a:cxn>
                <a:cxn ang="0">
                  <a:pos x="175" y="5"/>
                </a:cxn>
                <a:cxn ang="0">
                  <a:pos x="163" y="11"/>
                </a:cxn>
                <a:cxn ang="0">
                  <a:pos x="141" y="16"/>
                </a:cxn>
                <a:cxn ang="0">
                  <a:pos x="129" y="39"/>
                </a:cxn>
                <a:cxn ang="0">
                  <a:pos x="124" y="72"/>
                </a:cxn>
                <a:cxn ang="0">
                  <a:pos x="124" y="151"/>
                </a:cxn>
                <a:cxn ang="0">
                  <a:pos x="124" y="358"/>
                </a:cxn>
              </a:cxnLst>
              <a:rect l="0" t="0" r="r" b="b"/>
              <a:pathLst>
                <a:path w="197" h="582">
                  <a:moveTo>
                    <a:pt x="124" y="358"/>
                  </a:moveTo>
                  <a:lnTo>
                    <a:pt x="124" y="431"/>
                  </a:lnTo>
                  <a:lnTo>
                    <a:pt x="124" y="487"/>
                  </a:lnTo>
                  <a:lnTo>
                    <a:pt x="129" y="526"/>
                  </a:lnTo>
                  <a:lnTo>
                    <a:pt x="129" y="537"/>
                  </a:lnTo>
                  <a:lnTo>
                    <a:pt x="129" y="549"/>
                  </a:lnTo>
                  <a:lnTo>
                    <a:pt x="135" y="560"/>
                  </a:lnTo>
                  <a:lnTo>
                    <a:pt x="146" y="565"/>
                  </a:lnTo>
                  <a:lnTo>
                    <a:pt x="158" y="571"/>
                  </a:lnTo>
                  <a:lnTo>
                    <a:pt x="169" y="571"/>
                  </a:lnTo>
                  <a:lnTo>
                    <a:pt x="180" y="571"/>
                  </a:lnTo>
                  <a:lnTo>
                    <a:pt x="191" y="571"/>
                  </a:lnTo>
                  <a:lnTo>
                    <a:pt x="197" y="577"/>
                  </a:lnTo>
                  <a:lnTo>
                    <a:pt x="197" y="582"/>
                  </a:lnTo>
                  <a:lnTo>
                    <a:pt x="186" y="582"/>
                  </a:lnTo>
                  <a:lnTo>
                    <a:pt x="141" y="582"/>
                  </a:lnTo>
                  <a:lnTo>
                    <a:pt x="107" y="582"/>
                  </a:lnTo>
                  <a:lnTo>
                    <a:pt x="90" y="582"/>
                  </a:lnTo>
                  <a:lnTo>
                    <a:pt x="84" y="582"/>
                  </a:lnTo>
                  <a:lnTo>
                    <a:pt x="73" y="582"/>
                  </a:lnTo>
                  <a:lnTo>
                    <a:pt x="62" y="582"/>
                  </a:lnTo>
                  <a:lnTo>
                    <a:pt x="45" y="582"/>
                  </a:lnTo>
                  <a:lnTo>
                    <a:pt x="28" y="582"/>
                  </a:lnTo>
                  <a:lnTo>
                    <a:pt x="17" y="582"/>
                  </a:lnTo>
                  <a:lnTo>
                    <a:pt x="6" y="582"/>
                  </a:lnTo>
                  <a:lnTo>
                    <a:pt x="0" y="577"/>
                  </a:lnTo>
                  <a:lnTo>
                    <a:pt x="6" y="577"/>
                  </a:lnTo>
                  <a:lnTo>
                    <a:pt x="6" y="571"/>
                  </a:lnTo>
                  <a:lnTo>
                    <a:pt x="17" y="571"/>
                  </a:lnTo>
                  <a:lnTo>
                    <a:pt x="34" y="571"/>
                  </a:lnTo>
                  <a:lnTo>
                    <a:pt x="39" y="565"/>
                  </a:lnTo>
                  <a:lnTo>
                    <a:pt x="45" y="554"/>
                  </a:lnTo>
                  <a:lnTo>
                    <a:pt x="51" y="543"/>
                  </a:lnTo>
                  <a:lnTo>
                    <a:pt x="56" y="526"/>
                  </a:lnTo>
                  <a:lnTo>
                    <a:pt x="56" y="487"/>
                  </a:lnTo>
                  <a:lnTo>
                    <a:pt x="56" y="431"/>
                  </a:lnTo>
                  <a:lnTo>
                    <a:pt x="56" y="358"/>
                  </a:lnTo>
                  <a:lnTo>
                    <a:pt x="56" y="224"/>
                  </a:lnTo>
                  <a:lnTo>
                    <a:pt x="56" y="151"/>
                  </a:lnTo>
                  <a:lnTo>
                    <a:pt x="56" y="101"/>
                  </a:lnTo>
                  <a:lnTo>
                    <a:pt x="56" y="72"/>
                  </a:lnTo>
                  <a:lnTo>
                    <a:pt x="56" y="56"/>
                  </a:lnTo>
                  <a:lnTo>
                    <a:pt x="56" y="39"/>
                  </a:lnTo>
                  <a:lnTo>
                    <a:pt x="51" y="28"/>
                  </a:lnTo>
                  <a:lnTo>
                    <a:pt x="39" y="16"/>
                  </a:lnTo>
                  <a:lnTo>
                    <a:pt x="28" y="11"/>
                  </a:lnTo>
                  <a:lnTo>
                    <a:pt x="17" y="11"/>
                  </a:lnTo>
                  <a:lnTo>
                    <a:pt x="6" y="11"/>
                  </a:lnTo>
                  <a:lnTo>
                    <a:pt x="0" y="5"/>
                  </a:lnTo>
                  <a:lnTo>
                    <a:pt x="0" y="0"/>
                  </a:lnTo>
                  <a:lnTo>
                    <a:pt x="11" y="0"/>
                  </a:lnTo>
                  <a:lnTo>
                    <a:pt x="28" y="0"/>
                  </a:lnTo>
                  <a:lnTo>
                    <a:pt x="45" y="0"/>
                  </a:lnTo>
                  <a:lnTo>
                    <a:pt x="62" y="0"/>
                  </a:lnTo>
                  <a:lnTo>
                    <a:pt x="73" y="0"/>
                  </a:lnTo>
                  <a:lnTo>
                    <a:pt x="84" y="0"/>
                  </a:lnTo>
                  <a:lnTo>
                    <a:pt x="90" y="0"/>
                  </a:lnTo>
                  <a:lnTo>
                    <a:pt x="96" y="0"/>
                  </a:lnTo>
                  <a:lnTo>
                    <a:pt x="107" y="0"/>
                  </a:lnTo>
                  <a:lnTo>
                    <a:pt x="124" y="0"/>
                  </a:lnTo>
                  <a:lnTo>
                    <a:pt x="135" y="0"/>
                  </a:lnTo>
                  <a:lnTo>
                    <a:pt x="152" y="0"/>
                  </a:lnTo>
                  <a:lnTo>
                    <a:pt x="169" y="0"/>
                  </a:lnTo>
                  <a:lnTo>
                    <a:pt x="175" y="0"/>
                  </a:lnTo>
                  <a:lnTo>
                    <a:pt x="180" y="5"/>
                  </a:lnTo>
                  <a:lnTo>
                    <a:pt x="175" y="5"/>
                  </a:lnTo>
                  <a:lnTo>
                    <a:pt x="175" y="11"/>
                  </a:lnTo>
                  <a:lnTo>
                    <a:pt x="163" y="11"/>
                  </a:lnTo>
                  <a:lnTo>
                    <a:pt x="152" y="11"/>
                  </a:lnTo>
                  <a:lnTo>
                    <a:pt x="141" y="16"/>
                  </a:lnTo>
                  <a:lnTo>
                    <a:pt x="129" y="22"/>
                  </a:lnTo>
                  <a:lnTo>
                    <a:pt x="129" y="39"/>
                  </a:lnTo>
                  <a:lnTo>
                    <a:pt x="124" y="56"/>
                  </a:lnTo>
                  <a:lnTo>
                    <a:pt x="124" y="72"/>
                  </a:lnTo>
                  <a:lnTo>
                    <a:pt x="124" y="101"/>
                  </a:lnTo>
                  <a:lnTo>
                    <a:pt x="124" y="151"/>
                  </a:lnTo>
                  <a:lnTo>
                    <a:pt x="124" y="224"/>
                  </a:lnTo>
                  <a:lnTo>
                    <a:pt x="124" y="35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741"/>
            <p:cNvSpPr>
              <a:spLocks/>
            </p:cNvSpPr>
            <p:nvPr/>
          </p:nvSpPr>
          <p:spPr bwMode="auto">
            <a:xfrm>
              <a:off x="1021739" y="2926059"/>
              <a:ext cx="148696" cy="129032"/>
            </a:xfrm>
            <a:custGeom>
              <a:avLst/>
              <a:gdLst/>
              <a:ahLst/>
              <a:cxnLst>
                <a:cxn ang="0">
                  <a:pos x="355" y="437"/>
                </a:cxn>
                <a:cxn ang="0">
                  <a:pos x="411" y="297"/>
                </a:cxn>
                <a:cxn ang="0">
                  <a:pos x="462" y="151"/>
                </a:cxn>
                <a:cxn ang="0">
                  <a:pos x="496" y="61"/>
                </a:cxn>
                <a:cxn ang="0">
                  <a:pos x="502" y="28"/>
                </a:cxn>
                <a:cxn ang="0">
                  <a:pos x="502" y="16"/>
                </a:cxn>
                <a:cxn ang="0">
                  <a:pos x="479" y="11"/>
                </a:cxn>
                <a:cxn ang="0">
                  <a:pos x="457" y="11"/>
                </a:cxn>
                <a:cxn ang="0">
                  <a:pos x="457" y="0"/>
                </a:cxn>
                <a:cxn ang="0">
                  <a:pos x="473" y="0"/>
                </a:cxn>
                <a:cxn ang="0">
                  <a:pos x="518" y="0"/>
                </a:cxn>
                <a:cxn ang="0">
                  <a:pos x="547" y="0"/>
                </a:cxn>
                <a:cxn ang="0">
                  <a:pos x="564" y="0"/>
                </a:cxn>
                <a:cxn ang="0">
                  <a:pos x="597" y="0"/>
                </a:cxn>
                <a:cxn ang="0">
                  <a:pos x="620" y="0"/>
                </a:cxn>
                <a:cxn ang="0">
                  <a:pos x="620" y="5"/>
                </a:cxn>
                <a:cxn ang="0">
                  <a:pos x="603" y="11"/>
                </a:cxn>
                <a:cxn ang="0">
                  <a:pos x="575" y="16"/>
                </a:cxn>
                <a:cxn ang="0">
                  <a:pos x="564" y="28"/>
                </a:cxn>
                <a:cxn ang="0">
                  <a:pos x="552" y="50"/>
                </a:cxn>
                <a:cxn ang="0">
                  <a:pos x="535" y="89"/>
                </a:cxn>
                <a:cxn ang="0">
                  <a:pos x="502" y="168"/>
                </a:cxn>
                <a:cxn ang="0">
                  <a:pos x="445" y="302"/>
                </a:cxn>
                <a:cxn ang="0">
                  <a:pos x="366" y="481"/>
                </a:cxn>
                <a:cxn ang="0">
                  <a:pos x="338" y="554"/>
                </a:cxn>
                <a:cxn ang="0">
                  <a:pos x="321" y="582"/>
                </a:cxn>
                <a:cxn ang="0">
                  <a:pos x="316" y="594"/>
                </a:cxn>
                <a:cxn ang="0">
                  <a:pos x="304" y="588"/>
                </a:cxn>
                <a:cxn ang="0">
                  <a:pos x="293" y="565"/>
                </a:cxn>
                <a:cxn ang="0">
                  <a:pos x="96" y="72"/>
                </a:cxn>
                <a:cxn ang="0">
                  <a:pos x="74" y="33"/>
                </a:cxn>
                <a:cxn ang="0">
                  <a:pos x="51" y="16"/>
                </a:cxn>
                <a:cxn ang="0">
                  <a:pos x="29" y="11"/>
                </a:cxn>
                <a:cxn ang="0">
                  <a:pos x="6" y="11"/>
                </a:cxn>
                <a:cxn ang="0">
                  <a:pos x="0" y="5"/>
                </a:cxn>
                <a:cxn ang="0">
                  <a:pos x="12" y="0"/>
                </a:cxn>
                <a:cxn ang="0">
                  <a:pos x="62" y="0"/>
                </a:cxn>
                <a:cxn ang="0">
                  <a:pos x="113" y="0"/>
                </a:cxn>
                <a:cxn ang="0">
                  <a:pos x="141" y="0"/>
                </a:cxn>
                <a:cxn ang="0">
                  <a:pos x="186" y="0"/>
                </a:cxn>
                <a:cxn ang="0">
                  <a:pos x="203" y="0"/>
                </a:cxn>
                <a:cxn ang="0">
                  <a:pos x="203" y="5"/>
                </a:cxn>
                <a:cxn ang="0">
                  <a:pos x="192" y="11"/>
                </a:cxn>
                <a:cxn ang="0">
                  <a:pos x="169" y="11"/>
                </a:cxn>
                <a:cxn ang="0">
                  <a:pos x="158" y="22"/>
                </a:cxn>
                <a:cxn ang="0">
                  <a:pos x="164" y="39"/>
                </a:cxn>
                <a:cxn ang="0">
                  <a:pos x="175" y="72"/>
                </a:cxn>
                <a:cxn ang="0">
                  <a:pos x="333" y="487"/>
                </a:cxn>
              </a:cxnLst>
              <a:rect l="0" t="0" r="r" b="b"/>
              <a:pathLst>
                <a:path w="625" h="594">
                  <a:moveTo>
                    <a:pt x="333" y="487"/>
                  </a:moveTo>
                  <a:lnTo>
                    <a:pt x="355" y="437"/>
                  </a:lnTo>
                  <a:lnTo>
                    <a:pt x="378" y="369"/>
                  </a:lnTo>
                  <a:lnTo>
                    <a:pt x="411" y="297"/>
                  </a:lnTo>
                  <a:lnTo>
                    <a:pt x="440" y="218"/>
                  </a:lnTo>
                  <a:lnTo>
                    <a:pt x="462" y="151"/>
                  </a:lnTo>
                  <a:lnTo>
                    <a:pt x="485" y="95"/>
                  </a:lnTo>
                  <a:lnTo>
                    <a:pt x="496" y="61"/>
                  </a:lnTo>
                  <a:lnTo>
                    <a:pt x="502" y="44"/>
                  </a:lnTo>
                  <a:lnTo>
                    <a:pt x="502" y="28"/>
                  </a:lnTo>
                  <a:lnTo>
                    <a:pt x="502" y="22"/>
                  </a:lnTo>
                  <a:lnTo>
                    <a:pt x="502" y="16"/>
                  </a:lnTo>
                  <a:lnTo>
                    <a:pt x="496" y="11"/>
                  </a:lnTo>
                  <a:lnTo>
                    <a:pt x="479" y="11"/>
                  </a:lnTo>
                  <a:lnTo>
                    <a:pt x="462" y="11"/>
                  </a:lnTo>
                  <a:lnTo>
                    <a:pt x="457" y="11"/>
                  </a:lnTo>
                  <a:lnTo>
                    <a:pt x="457" y="5"/>
                  </a:lnTo>
                  <a:lnTo>
                    <a:pt x="457" y="0"/>
                  </a:lnTo>
                  <a:lnTo>
                    <a:pt x="462" y="0"/>
                  </a:lnTo>
                  <a:lnTo>
                    <a:pt x="473" y="0"/>
                  </a:lnTo>
                  <a:lnTo>
                    <a:pt x="496" y="0"/>
                  </a:lnTo>
                  <a:lnTo>
                    <a:pt x="518" y="0"/>
                  </a:lnTo>
                  <a:lnTo>
                    <a:pt x="535" y="0"/>
                  </a:lnTo>
                  <a:lnTo>
                    <a:pt x="547" y="0"/>
                  </a:lnTo>
                  <a:lnTo>
                    <a:pt x="552" y="0"/>
                  </a:lnTo>
                  <a:lnTo>
                    <a:pt x="564" y="0"/>
                  </a:lnTo>
                  <a:lnTo>
                    <a:pt x="580" y="0"/>
                  </a:lnTo>
                  <a:lnTo>
                    <a:pt x="597" y="0"/>
                  </a:lnTo>
                  <a:lnTo>
                    <a:pt x="609" y="0"/>
                  </a:lnTo>
                  <a:lnTo>
                    <a:pt x="620" y="0"/>
                  </a:lnTo>
                  <a:lnTo>
                    <a:pt x="625" y="5"/>
                  </a:lnTo>
                  <a:lnTo>
                    <a:pt x="620" y="5"/>
                  </a:lnTo>
                  <a:lnTo>
                    <a:pt x="614" y="11"/>
                  </a:lnTo>
                  <a:lnTo>
                    <a:pt x="603" y="11"/>
                  </a:lnTo>
                  <a:lnTo>
                    <a:pt x="592" y="11"/>
                  </a:lnTo>
                  <a:lnTo>
                    <a:pt x="575" y="16"/>
                  </a:lnTo>
                  <a:lnTo>
                    <a:pt x="569" y="22"/>
                  </a:lnTo>
                  <a:lnTo>
                    <a:pt x="564" y="28"/>
                  </a:lnTo>
                  <a:lnTo>
                    <a:pt x="558" y="39"/>
                  </a:lnTo>
                  <a:lnTo>
                    <a:pt x="552" y="50"/>
                  </a:lnTo>
                  <a:lnTo>
                    <a:pt x="541" y="67"/>
                  </a:lnTo>
                  <a:lnTo>
                    <a:pt x="535" y="89"/>
                  </a:lnTo>
                  <a:lnTo>
                    <a:pt x="524" y="117"/>
                  </a:lnTo>
                  <a:lnTo>
                    <a:pt x="502" y="168"/>
                  </a:lnTo>
                  <a:lnTo>
                    <a:pt x="473" y="229"/>
                  </a:lnTo>
                  <a:lnTo>
                    <a:pt x="445" y="302"/>
                  </a:lnTo>
                  <a:lnTo>
                    <a:pt x="406" y="403"/>
                  </a:lnTo>
                  <a:lnTo>
                    <a:pt x="366" y="481"/>
                  </a:lnTo>
                  <a:lnTo>
                    <a:pt x="344" y="537"/>
                  </a:lnTo>
                  <a:lnTo>
                    <a:pt x="338" y="554"/>
                  </a:lnTo>
                  <a:lnTo>
                    <a:pt x="327" y="571"/>
                  </a:lnTo>
                  <a:lnTo>
                    <a:pt x="321" y="582"/>
                  </a:lnTo>
                  <a:lnTo>
                    <a:pt x="321" y="588"/>
                  </a:lnTo>
                  <a:lnTo>
                    <a:pt x="316" y="594"/>
                  </a:lnTo>
                  <a:lnTo>
                    <a:pt x="310" y="594"/>
                  </a:lnTo>
                  <a:lnTo>
                    <a:pt x="304" y="588"/>
                  </a:lnTo>
                  <a:lnTo>
                    <a:pt x="299" y="577"/>
                  </a:lnTo>
                  <a:lnTo>
                    <a:pt x="293" y="565"/>
                  </a:lnTo>
                  <a:lnTo>
                    <a:pt x="288" y="549"/>
                  </a:lnTo>
                  <a:lnTo>
                    <a:pt x="96" y="72"/>
                  </a:lnTo>
                  <a:lnTo>
                    <a:pt x="85" y="50"/>
                  </a:lnTo>
                  <a:lnTo>
                    <a:pt x="74" y="33"/>
                  </a:lnTo>
                  <a:lnTo>
                    <a:pt x="62" y="22"/>
                  </a:lnTo>
                  <a:lnTo>
                    <a:pt x="51" y="16"/>
                  </a:lnTo>
                  <a:lnTo>
                    <a:pt x="40" y="11"/>
                  </a:lnTo>
                  <a:lnTo>
                    <a:pt x="29" y="11"/>
                  </a:lnTo>
                  <a:lnTo>
                    <a:pt x="17" y="11"/>
                  </a:lnTo>
                  <a:lnTo>
                    <a:pt x="6" y="11"/>
                  </a:lnTo>
                  <a:lnTo>
                    <a:pt x="6" y="5"/>
                  </a:lnTo>
                  <a:lnTo>
                    <a:pt x="0" y="5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3" y="0"/>
                  </a:lnTo>
                  <a:lnTo>
                    <a:pt x="62" y="0"/>
                  </a:lnTo>
                  <a:lnTo>
                    <a:pt x="96" y="0"/>
                  </a:lnTo>
                  <a:lnTo>
                    <a:pt x="113" y="0"/>
                  </a:lnTo>
                  <a:lnTo>
                    <a:pt x="124" y="0"/>
                  </a:lnTo>
                  <a:lnTo>
                    <a:pt x="141" y="0"/>
                  </a:lnTo>
                  <a:lnTo>
                    <a:pt x="164" y="0"/>
                  </a:lnTo>
                  <a:lnTo>
                    <a:pt x="186" y="0"/>
                  </a:lnTo>
                  <a:lnTo>
                    <a:pt x="198" y="0"/>
                  </a:lnTo>
                  <a:lnTo>
                    <a:pt x="203" y="0"/>
                  </a:lnTo>
                  <a:lnTo>
                    <a:pt x="209" y="5"/>
                  </a:lnTo>
                  <a:lnTo>
                    <a:pt x="203" y="5"/>
                  </a:lnTo>
                  <a:lnTo>
                    <a:pt x="198" y="11"/>
                  </a:lnTo>
                  <a:lnTo>
                    <a:pt x="192" y="11"/>
                  </a:lnTo>
                  <a:lnTo>
                    <a:pt x="181" y="11"/>
                  </a:lnTo>
                  <a:lnTo>
                    <a:pt x="169" y="11"/>
                  </a:lnTo>
                  <a:lnTo>
                    <a:pt x="164" y="16"/>
                  </a:lnTo>
                  <a:lnTo>
                    <a:pt x="158" y="22"/>
                  </a:lnTo>
                  <a:lnTo>
                    <a:pt x="158" y="28"/>
                  </a:lnTo>
                  <a:lnTo>
                    <a:pt x="164" y="39"/>
                  </a:lnTo>
                  <a:lnTo>
                    <a:pt x="164" y="56"/>
                  </a:lnTo>
                  <a:lnTo>
                    <a:pt x="175" y="72"/>
                  </a:lnTo>
                  <a:lnTo>
                    <a:pt x="181" y="95"/>
                  </a:lnTo>
                  <a:lnTo>
                    <a:pt x="333" y="487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742"/>
            <p:cNvSpPr>
              <a:spLocks/>
            </p:cNvSpPr>
            <p:nvPr/>
          </p:nvSpPr>
          <p:spPr bwMode="auto">
            <a:xfrm>
              <a:off x="1195892" y="2924755"/>
              <a:ext cx="81842" cy="129032"/>
            </a:xfrm>
            <a:custGeom>
              <a:avLst/>
              <a:gdLst/>
              <a:ahLst/>
              <a:cxnLst>
                <a:cxn ang="0">
                  <a:pos x="68" y="107"/>
                </a:cxn>
                <a:cxn ang="0">
                  <a:pos x="62" y="45"/>
                </a:cxn>
                <a:cxn ang="0">
                  <a:pos x="29" y="17"/>
                </a:cxn>
                <a:cxn ang="0">
                  <a:pos x="6" y="17"/>
                </a:cxn>
                <a:cxn ang="0">
                  <a:pos x="12" y="6"/>
                </a:cxn>
                <a:cxn ang="0">
                  <a:pos x="68" y="6"/>
                </a:cxn>
                <a:cxn ang="0">
                  <a:pos x="96" y="6"/>
                </a:cxn>
                <a:cxn ang="0">
                  <a:pos x="209" y="6"/>
                </a:cxn>
                <a:cxn ang="0">
                  <a:pos x="299" y="6"/>
                </a:cxn>
                <a:cxn ang="0">
                  <a:pos x="321" y="0"/>
                </a:cxn>
                <a:cxn ang="0">
                  <a:pos x="321" y="22"/>
                </a:cxn>
                <a:cxn ang="0">
                  <a:pos x="316" y="67"/>
                </a:cxn>
                <a:cxn ang="0">
                  <a:pos x="310" y="101"/>
                </a:cxn>
                <a:cxn ang="0">
                  <a:pos x="305" y="84"/>
                </a:cxn>
                <a:cxn ang="0">
                  <a:pos x="293" y="56"/>
                </a:cxn>
                <a:cxn ang="0">
                  <a:pos x="265" y="39"/>
                </a:cxn>
                <a:cxn ang="0">
                  <a:pos x="186" y="34"/>
                </a:cxn>
                <a:cxn ang="0">
                  <a:pos x="130" y="34"/>
                </a:cxn>
                <a:cxn ang="0">
                  <a:pos x="130" y="263"/>
                </a:cxn>
                <a:cxn ang="0">
                  <a:pos x="198" y="263"/>
                </a:cxn>
                <a:cxn ang="0">
                  <a:pos x="276" y="258"/>
                </a:cxn>
                <a:cxn ang="0">
                  <a:pos x="305" y="247"/>
                </a:cxn>
                <a:cxn ang="0">
                  <a:pos x="310" y="252"/>
                </a:cxn>
                <a:cxn ang="0">
                  <a:pos x="305" y="303"/>
                </a:cxn>
                <a:cxn ang="0">
                  <a:pos x="305" y="342"/>
                </a:cxn>
                <a:cxn ang="0">
                  <a:pos x="293" y="353"/>
                </a:cxn>
                <a:cxn ang="0">
                  <a:pos x="288" y="325"/>
                </a:cxn>
                <a:cxn ang="0">
                  <a:pos x="276" y="303"/>
                </a:cxn>
                <a:cxn ang="0">
                  <a:pos x="214" y="291"/>
                </a:cxn>
                <a:cxn ang="0">
                  <a:pos x="130" y="291"/>
                </a:cxn>
                <a:cxn ang="0">
                  <a:pos x="130" y="392"/>
                </a:cxn>
                <a:cxn ang="0">
                  <a:pos x="130" y="499"/>
                </a:cxn>
                <a:cxn ang="0">
                  <a:pos x="175" y="560"/>
                </a:cxn>
                <a:cxn ang="0">
                  <a:pos x="260" y="560"/>
                </a:cxn>
                <a:cxn ang="0">
                  <a:pos x="310" y="543"/>
                </a:cxn>
                <a:cxn ang="0">
                  <a:pos x="333" y="499"/>
                </a:cxn>
                <a:cxn ang="0">
                  <a:pos x="344" y="487"/>
                </a:cxn>
                <a:cxn ang="0">
                  <a:pos x="344" y="504"/>
                </a:cxn>
                <a:cxn ang="0">
                  <a:pos x="338" y="549"/>
                </a:cxn>
                <a:cxn ang="0">
                  <a:pos x="327" y="583"/>
                </a:cxn>
                <a:cxn ang="0">
                  <a:pos x="293" y="594"/>
                </a:cxn>
                <a:cxn ang="0">
                  <a:pos x="124" y="588"/>
                </a:cxn>
                <a:cxn ang="0">
                  <a:pos x="85" y="588"/>
                </a:cxn>
                <a:cxn ang="0">
                  <a:pos x="34" y="588"/>
                </a:cxn>
                <a:cxn ang="0">
                  <a:pos x="12" y="583"/>
                </a:cxn>
                <a:cxn ang="0">
                  <a:pos x="40" y="577"/>
                </a:cxn>
                <a:cxn ang="0">
                  <a:pos x="57" y="549"/>
                </a:cxn>
                <a:cxn ang="0">
                  <a:pos x="68" y="437"/>
                </a:cxn>
              </a:cxnLst>
              <a:rect l="0" t="0" r="r" b="b"/>
              <a:pathLst>
                <a:path w="344" h="594">
                  <a:moveTo>
                    <a:pt x="68" y="230"/>
                  </a:moveTo>
                  <a:lnTo>
                    <a:pt x="68" y="157"/>
                  </a:lnTo>
                  <a:lnTo>
                    <a:pt x="68" y="107"/>
                  </a:lnTo>
                  <a:lnTo>
                    <a:pt x="68" y="78"/>
                  </a:lnTo>
                  <a:lnTo>
                    <a:pt x="62" y="62"/>
                  </a:lnTo>
                  <a:lnTo>
                    <a:pt x="62" y="45"/>
                  </a:lnTo>
                  <a:lnTo>
                    <a:pt x="57" y="34"/>
                  </a:lnTo>
                  <a:lnTo>
                    <a:pt x="46" y="22"/>
                  </a:lnTo>
                  <a:lnTo>
                    <a:pt x="29" y="17"/>
                  </a:lnTo>
                  <a:lnTo>
                    <a:pt x="23" y="17"/>
                  </a:lnTo>
                  <a:lnTo>
                    <a:pt x="12" y="17"/>
                  </a:lnTo>
                  <a:lnTo>
                    <a:pt x="6" y="17"/>
                  </a:lnTo>
                  <a:lnTo>
                    <a:pt x="0" y="11"/>
                  </a:lnTo>
                  <a:lnTo>
                    <a:pt x="0" y="6"/>
                  </a:lnTo>
                  <a:lnTo>
                    <a:pt x="12" y="6"/>
                  </a:lnTo>
                  <a:lnTo>
                    <a:pt x="29" y="6"/>
                  </a:lnTo>
                  <a:lnTo>
                    <a:pt x="46" y="6"/>
                  </a:lnTo>
                  <a:lnTo>
                    <a:pt x="68" y="6"/>
                  </a:lnTo>
                  <a:lnTo>
                    <a:pt x="79" y="6"/>
                  </a:lnTo>
                  <a:lnTo>
                    <a:pt x="91" y="6"/>
                  </a:lnTo>
                  <a:lnTo>
                    <a:pt x="96" y="6"/>
                  </a:lnTo>
                  <a:lnTo>
                    <a:pt x="119" y="6"/>
                  </a:lnTo>
                  <a:lnTo>
                    <a:pt x="158" y="6"/>
                  </a:lnTo>
                  <a:lnTo>
                    <a:pt x="209" y="6"/>
                  </a:lnTo>
                  <a:lnTo>
                    <a:pt x="254" y="6"/>
                  </a:lnTo>
                  <a:lnTo>
                    <a:pt x="276" y="6"/>
                  </a:lnTo>
                  <a:lnTo>
                    <a:pt x="299" y="6"/>
                  </a:lnTo>
                  <a:lnTo>
                    <a:pt x="310" y="0"/>
                  </a:lnTo>
                  <a:lnTo>
                    <a:pt x="316" y="0"/>
                  </a:lnTo>
                  <a:lnTo>
                    <a:pt x="321" y="0"/>
                  </a:lnTo>
                  <a:lnTo>
                    <a:pt x="327" y="6"/>
                  </a:lnTo>
                  <a:lnTo>
                    <a:pt x="321" y="11"/>
                  </a:lnTo>
                  <a:lnTo>
                    <a:pt x="321" y="22"/>
                  </a:lnTo>
                  <a:lnTo>
                    <a:pt x="316" y="39"/>
                  </a:lnTo>
                  <a:lnTo>
                    <a:pt x="316" y="50"/>
                  </a:lnTo>
                  <a:lnTo>
                    <a:pt x="316" y="67"/>
                  </a:lnTo>
                  <a:lnTo>
                    <a:pt x="316" y="84"/>
                  </a:lnTo>
                  <a:lnTo>
                    <a:pt x="316" y="90"/>
                  </a:lnTo>
                  <a:lnTo>
                    <a:pt x="310" y="101"/>
                  </a:lnTo>
                  <a:lnTo>
                    <a:pt x="305" y="101"/>
                  </a:lnTo>
                  <a:lnTo>
                    <a:pt x="305" y="90"/>
                  </a:lnTo>
                  <a:lnTo>
                    <a:pt x="305" y="84"/>
                  </a:lnTo>
                  <a:lnTo>
                    <a:pt x="299" y="73"/>
                  </a:lnTo>
                  <a:lnTo>
                    <a:pt x="299" y="62"/>
                  </a:lnTo>
                  <a:lnTo>
                    <a:pt x="293" y="56"/>
                  </a:lnTo>
                  <a:lnTo>
                    <a:pt x="288" y="50"/>
                  </a:lnTo>
                  <a:lnTo>
                    <a:pt x="276" y="45"/>
                  </a:lnTo>
                  <a:lnTo>
                    <a:pt x="265" y="39"/>
                  </a:lnTo>
                  <a:lnTo>
                    <a:pt x="243" y="39"/>
                  </a:lnTo>
                  <a:lnTo>
                    <a:pt x="220" y="34"/>
                  </a:lnTo>
                  <a:lnTo>
                    <a:pt x="186" y="34"/>
                  </a:lnTo>
                  <a:lnTo>
                    <a:pt x="153" y="34"/>
                  </a:lnTo>
                  <a:lnTo>
                    <a:pt x="136" y="34"/>
                  </a:lnTo>
                  <a:lnTo>
                    <a:pt x="130" y="34"/>
                  </a:lnTo>
                  <a:lnTo>
                    <a:pt x="130" y="39"/>
                  </a:lnTo>
                  <a:lnTo>
                    <a:pt x="130" y="258"/>
                  </a:lnTo>
                  <a:lnTo>
                    <a:pt x="130" y="263"/>
                  </a:lnTo>
                  <a:lnTo>
                    <a:pt x="136" y="263"/>
                  </a:lnTo>
                  <a:lnTo>
                    <a:pt x="158" y="263"/>
                  </a:lnTo>
                  <a:lnTo>
                    <a:pt x="198" y="263"/>
                  </a:lnTo>
                  <a:lnTo>
                    <a:pt x="237" y="263"/>
                  </a:lnTo>
                  <a:lnTo>
                    <a:pt x="260" y="263"/>
                  </a:lnTo>
                  <a:lnTo>
                    <a:pt x="276" y="258"/>
                  </a:lnTo>
                  <a:lnTo>
                    <a:pt x="288" y="258"/>
                  </a:lnTo>
                  <a:lnTo>
                    <a:pt x="299" y="252"/>
                  </a:lnTo>
                  <a:lnTo>
                    <a:pt x="305" y="247"/>
                  </a:lnTo>
                  <a:lnTo>
                    <a:pt x="310" y="241"/>
                  </a:lnTo>
                  <a:lnTo>
                    <a:pt x="310" y="247"/>
                  </a:lnTo>
                  <a:lnTo>
                    <a:pt x="310" y="252"/>
                  </a:lnTo>
                  <a:lnTo>
                    <a:pt x="310" y="269"/>
                  </a:lnTo>
                  <a:lnTo>
                    <a:pt x="305" y="291"/>
                  </a:lnTo>
                  <a:lnTo>
                    <a:pt x="305" y="303"/>
                  </a:lnTo>
                  <a:lnTo>
                    <a:pt x="305" y="319"/>
                  </a:lnTo>
                  <a:lnTo>
                    <a:pt x="305" y="331"/>
                  </a:lnTo>
                  <a:lnTo>
                    <a:pt x="305" y="342"/>
                  </a:lnTo>
                  <a:lnTo>
                    <a:pt x="305" y="347"/>
                  </a:lnTo>
                  <a:lnTo>
                    <a:pt x="299" y="353"/>
                  </a:lnTo>
                  <a:lnTo>
                    <a:pt x="293" y="353"/>
                  </a:lnTo>
                  <a:lnTo>
                    <a:pt x="293" y="347"/>
                  </a:lnTo>
                  <a:lnTo>
                    <a:pt x="293" y="336"/>
                  </a:lnTo>
                  <a:lnTo>
                    <a:pt x="288" y="325"/>
                  </a:lnTo>
                  <a:lnTo>
                    <a:pt x="288" y="314"/>
                  </a:lnTo>
                  <a:lnTo>
                    <a:pt x="282" y="308"/>
                  </a:lnTo>
                  <a:lnTo>
                    <a:pt x="276" y="303"/>
                  </a:lnTo>
                  <a:lnTo>
                    <a:pt x="265" y="297"/>
                  </a:lnTo>
                  <a:lnTo>
                    <a:pt x="248" y="297"/>
                  </a:lnTo>
                  <a:lnTo>
                    <a:pt x="214" y="291"/>
                  </a:lnTo>
                  <a:lnTo>
                    <a:pt x="169" y="291"/>
                  </a:lnTo>
                  <a:lnTo>
                    <a:pt x="136" y="291"/>
                  </a:lnTo>
                  <a:lnTo>
                    <a:pt x="130" y="291"/>
                  </a:lnTo>
                  <a:lnTo>
                    <a:pt x="130" y="297"/>
                  </a:lnTo>
                  <a:lnTo>
                    <a:pt x="130" y="364"/>
                  </a:lnTo>
                  <a:lnTo>
                    <a:pt x="130" y="392"/>
                  </a:lnTo>
                  <a:lnTo>
                    <a:pt x="130" y="437"/>
                  </a:lnTo>
                  <a:lnTo>
                    <a:pt x="130" y="476"/>
                  </a:lnTo>
                  <a:lnTo>
                    <a:pt x="130" y="499"/>
                  </a:lnTo>
                  <a:lnTo>
                    <a:pt x="136" y="532"/>
                  </a:lnTo>
                  <a:lnTo>
                    <a:pt x="147" y="549"/>
                  </a:lnTo>
                  <a:lnTo>
                    <a:pt x="175" y="560"/>
                  </a:lnTo>
                  <a:lnTo>
                    <a:pt x="220" y="560"/>
                  </a:lnTo>
                  <a:lnTo>
                    <a:pt x="237" y="560"/>
                  </a:lnTo>
                  <a:lnTo>
                    <a:pt x="260" y="560"/>
                  </a:lnTo>
                  <a:lnTo>
                    <a:pt x="276" y="555"/>
                  </a:lnTo>
                  <a:lnTo>
                    <a:pt x="299" y="555"/>
                  </a:lnTo>
                  <a:lnTo>
                    <a:pt x="310" y="543"/>
                  </a:lnTo>
                  <a:lnTo>
                    <a:pt x="321" y="532"/>
                  </a:lnTo>
                  <a:lnTo>
                    <a:pt x="327" y="515"/>
                  </a:lnTo>
                  <a:lnTo>
                    <a:pt x="333" y="499"/>
                  </a:lnTo>
                  <a:lnTo>
                    <a:pt x="333" y="487"/>
                  </a:lnTo>
                  <a:lnTo>
                    <a:pt x="338" y="487"/>
                  </a:lnTo>
                  <a:lnTo>
                    <a:pt x="344" y="487"/>
                  </a:lnTo>
                  <a:lnTo>
                    <a:pt x="344" y="493"/>
                  </a:lnTo>
                  <a:lnTo>
                    <a:pt x="344" y="499"/>
                  </a:lnTo>
                  <a:lnTo>
                    <a:pt x="344" y="504"/>
                  </a:lnTo>
                  <a:lnTo>
                    <a:pt x="344" y="515"/>
                  </a:lnTo>
                  <a:lnTo>
                    <a:pt x="338" y="532"/>
                  </a:lnTo>
                  <a:lnTo>
                    <a:pt x="338" y="549"/>
                  </a:lnTo>
                  <a:lnTo>
                    <a:pt x="333" y="560"/>
                  </a:lnTo>
                  <a:lnTo>
                    <a:pt x="333" y="571"/>
                  </a:lnTo>
                  <a:lnTo>
                    <a:pt x="327" y="583"/>
                  </a:lnTo>
                  <a:lnTo>
                    <a:pt x="321" y="588"/>
                  </a:lnTo>
                  <a:lnTo>
                    <a:pt x="310" y="594"/>
                  </a:lnTo>
                  <a:lnTo>
                    <a:pt x="293" y="594"/>
                  </a:lnTo>
                  <a:lnTo>
                    <a:pt x="214" y="594"/>
                  </a:lnTo>
                  <a:lnTo>
                    <a:pt x="158" y="588"/>
                  </a:lnTo>
                  <a:lnTo>
                    <a:pt x="124" y="588"/>
                  </a:lnTo>
                  <a:lnTo>
                    <a:pt x="96" y="588"/>
                  </a:lnTo>
                  <a:lnTo>
                    <a:pt x="91" y="588"/>
                  </a:lnTo>
                  <a:lnTo>
                    <a:pt x="85" y="588"/>
                  </a:lnTo>
                  <a:lnTo>
                    <a:pt x="68" y="588"/>
                  </a:lnTo>
                  <a:lnTo>
                    <a:pt x="51" y="588"/>
                  </a:lnTo>
                  <a:lnTo>
                    <a:pt x="34" y="588"/>
                  </a:lnTo>
                  <a:lnTo>
                    <a:pt x="23" y="588"/>
                  </a:lnTo>
                  <a:lnTo>
                    <a:pt x="12" y="588"/>
                  </a:lnTo>
                  <a:lnTo>
                    <a:pt x="12" y="583"/>
                  </a:lnTo>
                  <a:lnTo>
                    <a:pt x="17" y="577"/>
                  </a:lnTo>
                  <a:lnTo>
                    <a:pt x="29" y="577"/>
                  </a:lnTo>
                  <a:lnTo>
                    <a:pt x="40" y="577"/>
                  </a:lnTo>
                  <a:lnTo>
                    <a:pt x="51" y="571"/>
                  </a:lnTo>
                  <a:lnTo>
                    <a:pt x="57" y="560"/>
                  </a:lnTo>
                  <a:lnTo>
                    <a:pt x="57" y="549"/>
                  </a:lnTo>
                  <a:lnTo>
                    <a:pt x="62" y="532"/>
                  </a:lnTo>
                  <a:lnTo>
                    <a:pt x="62" y="493"/>
                  </a:lnTo>
                  <a:lnTo>
                    <a:pt x="68" y="437"/>
                  </a:lnTo>
                  <a:lnTo>
                    <a:pt x="68" y="364"/>
                  </a:lnTo>
                  <a:lnTo>
                    <a:pt x="68" y="23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743"/>
            <p:cNvSpPr>
              <a:spLocks/>
            </p:cNvSpPr>
            <p:nvPr/>
          </p:nvSpPr>
          <p:spPr bwMode="auto">
            <a:xfrm>
              <a:off x="1321986" y="2926059"/>
              <a:ext cx="140607" cy="126425"/>
            </a:xfrm>
            <a:custGeom>
              <a:avLst/>
              <a:gdLst/>
              <a:ahLst/>
              <a:cxnLst>
                <a:cxn ang="0">
                  <a:pos x="135" y="33"/>
                </a:cxn>
                <a:cxn ang="0">
                  <a:pos x="152" y="28"/>
                </a:cxn>
                <a:cxn ang="0">
                  <a:pos x="191" y="22"/>
                </a:cxn>
                <a:cxn ang="0">
                  <a:pos x="287" y="61"/>
                </a:cxn>
                <a:cxn ang="0">
                  <a:pos x="326" y="179"/>
                </a:cxn>
                <a:cxn ang="0">
                  <a:pos x="304" y="269"/>
                </a:cxn>
                <a:cxn ang="0">
                  <a:pos x="259" y="308"/>
                </a:cxn>
                <a:cxn ang="0">
                  <a:pos x="219" y="313"/>
                </a:cxn>
                <a:cxn ang="0">
                  <a:pos x="169" y="308"/>
                </a:cxn>
                <a:cxn ang="0">
                  <a:pos x="141" y="297"/>
                </a:cxn>
                <a:cxn ang="0">
                  <a:pos x="135" y="291"/>
                </a:cxn>
                <a:cxn ang="0">
                  <a:pos x="67" y="358"/>
                </a:cxn>
                <a:cxn ang="0">
                  <a:pos x="67" y="487"/>
                </a:cxn>
                <a:cxn ang="0">
                  <a:pos x="62" y="543"/>
                </a:cxn>
                <a:cxn ang="0">
                  <a:pos x="51" y="565"/>
                </a:cxn>
                <a:cxn ang="0">
                  <a:pos x="34" y="571"/>
                </a:cxn>
                <a:cxn ang="0">
                  <a:pos x="17" y="577"/>
                </a:cxn>
                <a:cxn ang="0">
                  <a:pos x="28" y="582"/>
                </a:cxn>
                <a:cxn ang="0">
                  <a:pos x="56" y="582"/>
                </a:cxn>
                <a:cxn ang="0">
                  <a:pos x="84" y="582"/>
                </a:cxn>
                <a:cxn ang="0">
                  <a:pos x="101" y="582"/>
                </a:cxn>
                <a:cxn ang="0">
                  <a:pos x="152" y="582"/>
                </a:cxn>
                <a:cxn ang="0">
                  <a:pos x="203" y="582"/>
                </a:cxn>
                <a:cxn ang="0">
                  <a:pos x="203" y="571"/>
                </a:cxn>
                <a:cxn ang="0">
                  <a:pos x="180" y="571"/>
                </a:cxn>
                <a:cxn ang="0">
                  <a:pos x="158" y="565"/>
                </a:cxn>
                <a:cxn ang="0">
                  <a:pos x="141" y="549"/>
                </a:cxn>
                <a:cxn ang="0">
                  <a:pos x="135" y="526"/>
                </a:cxn>
                <a:cxn ang="0">
                  <a:pos x="135" y="431"/>
                </a:cxn>
                <a:cxn ang="0">
                  <a:pos x="135" y="341"/>
                </a:cxn>
                <a:cxn ang="0">
                  <a:pos x="141" y="336"/>
                </a:cxn>
                <a:cxn ang="0">
                  <a:pos x="242" y="336"/>
                </a:cxn>
                <a:cxn ang="0">
                  <a:pos x="265" y="369"/>
                </a:cxn>
                <a:cxn ang="0">
                  <a:pos x="326" y="453"/>
                </a:cxn>
                <a:cxn ang="0">
                  <a:pos x="400" y="543"/>
                </a:cxn>
                <a:cxn ang="0">
                  <a:pos x="450" y="577"/>
                </a:cxn>
                <a:cxn ang="0">
                  <a:pos x="490" y="582"/>
                </a:cxn>
                <a:cxn ang="0">
                  <a:pos x="574" y="582"/>
                </a:cxn>
                <a:cxn ang="0">
                  <a:pos x="591" y="582"/>
                </a:cxn>
                <a:cxn ang="0">
                  <a:pos x="585" y="571"/>
                </a:cxn>
                <a:cxn ang="0">
                  <a:pos x="552" y="571"/>
                </a:cxn>
                <a:cxn ang="0">
                  <a:pos x="495" y="549"/>
                </a:cxn>
                <a:cxn ang="0">
                  <a:pos x="383" y="425"/>
                </a:cxn>
                <a:cxn ang="0">
                  <a:pos x="355" y="252"/>
                </a:cxn>
                <a:cxn ang="0">
                  <a:pos x="388" y="140"/>
                </a:cxn>
                <a:cxn ang="0">
                  <a:pos x="360" y="56"/>
                </a:cxn>
                <a:cxn ang="0">
                  <a:pos x="293" y="11"/>
                </a:cxn>
                <a:cxn ang="0">
                  <a:pos x="197" y="0"/>
                </a:cxn>
                <a:cxn ang="0">
                  <a:pos x="124" y="0"/>
                </a:cxn>
                <a:cxn ang="0">
                  <a:pos x="96" y="0"/>
                </a:cxn>
                <a:cxn ang="0">
                  <a:pos x="73" y="0"/>
                </a:cxn>
                <a:cxn ang="0">
                  <a:pos x="34" y="0"/>
                </a:cxn>
                <a:cxn ang="0">
                  <a:pos x="5" y="0"/>
                </a:cxn>
                <a:cxn ang="0">
                  <a:pos x="5" y="5"/>
                </a:cxn>
                <a:cxn ang="0">
                  <a:pos x="17" y="11"/>
                </a:cxn>
                <a:cxn ang="0">
                  <a:pos x="34" y="11"/>
                </a:cxn>
                <a:cxn ang="0">
                  <a:pos x="62" y="28"/>
                </a:cxn>
                <a:cxn ang="0">
                  <a:pos x="67" y="56"/>
                </a:cxn>
                <a:cxn ang="0">
                  <a:pos x="67" y="101"/>
                </a:cxn>
                <a:cxn ang="0">
                  <a:pos x="67" y="224"/>
                </a:cxn>
                <a:cxn ang="0">
                  <a:pos x="135" y="39"/>
                </a:cxn>
              </a:cxnLst>
              <a:rect l="0" t="0" r="r" b="b"/>
              <a:pathLst>
                <a:path w="591" h="582">
                  <a:moveTo>
                    <a:pt x="135" y="39"/>
                  </a:moveTo>
                  <a:lnTo>
                    <a:pt x="135" y="33"/>
                  </a:lnTo>
                  <a:lnTo>
                    <a:pt x="141" y="28"/>
                  </a:lnTo>
                  <a:lnTo>
                    <a:pt x="152" y="28"/>
                  </a:lnTo>
                  <a:lnTo>
                    <a:pt x="169" y="22"/>
                  </a:lnTo>
                  <a:lnTo>
                    <a:pt x="191" y="22"/>
                  </a:lnTo>
                  <a:lnTo>
                    <a:pt x="248" y="33"/>
                  </a:lnTo>
                  <a:lnTo>
                    <a:pt x="287" y="61"/>
                  </a:lnTo>
                  <a:lnTo>
                    <a:pt x="315" y="112"/>
                  </a:lnTo>
                  <a:lnTo>
                    <a:pt x="326" y="179"/>
                  </a:lnTo>
                  <a:lnTo>
                    <a:pt x="321" y="229"/>
                  </a:lnTo>
                  <a:lnTo>
                    <a:pt x="304" y="269"/>
                  </a:lnTo>
                  <a:lnTo>
                    <a:pt x="276" y="297"/>
                  </a:lnTo>
                  <a:lnTo>
                    <a:pt x="259" y="308"/>
                  </a:lnTo>
                  <a:lnTo>
                    <a:pt x="236" y="313"/>
                  </a:lnTo>
                  <a:lnTo>
                    <a:pt x="219" y="313"/>
                  </a:lnTo>
                  <a:lnTo>
                    <a:pt x="191" y="313"/>
                  </a:lnTo>
                  <a:lnTo>
                    <a:pt x="169" y="308"/>
                  </a:lnTo>
                  <a:lnTo>
                    <a:pt x="152" y="302"/>
                  </a:lnTo>
                  <a:lnTo>
                    <a:pt x="141" y="297"/>
                  </a:lnTo>
                  <a:lnTo>
                    <a:pt x="135" y="297"/>
                  </a:lnTo>
                  <a:lnTo>
                    <a:pt x="135" y="291"/>
                  </a:lnTo>
                  <a:lnTo>
                    <a:pt x="135" y="39"/>
                  </a:lnTo>
                  <a:lnTo>
                    <a:pt x="67" y="358"/>
                  </a:lnTo>
                  <a:lnTo>
                    <a:pt x="67" y="431"/>
                  </a:lnTo>
                  <a:lnTo>
                    <a:pt x="67" y="487"/>
                  </a:lnTo>
                  <a:lnTo>
                    <a:pt x="67" y="526"/>
                  </a:lnTo>
                  <a:lnTo>
                    <a:pt x="62" y="543"/>
                  </a:lnTo>
                  <a:lnTo>
                    <a:pt x="62" y="554"/>
                  </a:lnTo>
                  <a:lnTo>
                    <a:pt x="51" y="565"/>
                  </a:lnTo>
                  <a:lnTo>
                    <a:pt x="45" y="571"/>
                  </a:lnTo>
                  <a:lnTo>
                    <a:pt x="34" y="571"/>
                  </a:lnTo>
                  <a:lnTo>
                    <a:pt x="22" y="571"/>
                  </a:lnTo>
                  <a:lnTo>
                    <a:pt x="17" y="577"/>
                  </a:lnTo>
                  <a:lnTo>
                    <a:pt x="17" y="582"/>
                  </a:lnTo>
                  <a:lnTo>
                    <a:pt x="28" y="582"/>
                  </a:lnTo>
                  <a:lnTo>
                    <a:pt x="39" y="582"/>
                  </a:lnTo>
                  <a:lnTo>
                    <a:pt x="56" y="582"/>
                  </a:lnTo>
                  <a:lnTo>
                    <a:pt x="73" y="582"/>
                  </a:lnTo>
                  <a:lnTo>
                    <a:pt x="84" y="582"/>
                  </a:lnTo>
                  <a:lnTo>
                    <a:pt x="96" y="582"/>
                  </a:lnTo>
                  <a:lnTo>
                    <a:pt x="101" y="582"/>
                  </a:lnTo>
                  <a:lnTo>
                    <a:pt x="118" y="582"/>
                  </a:lnTo>
                  <a:lnTo>
                    <a:pt x="152" y="582"/>
                  </a:lnTo>
                  <a:lnTo>
                    <a:pt x="197" y="582"/>
                  </a:lnTo>
                  <a:lnTo>
                    <a:pt x="203" y="582"/>
                  </a:lnTo>
                  <a:lnTo>
                    <a:pt x="208" y="577"/>
                  </a:lnTo>
                  <a:lnTo>
                    <a:pt x="203" y="571"/>
                  </a:lnTo>
                  <a:lnTo>
                    <a:pt x="191" y="571"/>
                  </a:lnTo>
                  <a:lnTo>
                    <a:pt x="180" y="571"/>
                  </a:lnTo>
                  <a:lnTo>
                    <a:pt x="169" y="571"/>
                  </a:lnTo>
                  <a:lnTo>
                    <a:pt x="158" y="565"/>
                  </a:lnTo>
                  <a:lnTo>
                    <a:pt x="146" y="560"/>
                  </a:lnTo>
                  <a:lnTo>
                    <a:pt x="141" y="549"/>
                  </a:lnTo>
                  <a:lnTo>
                    <a:pt x="141" y="537"/>
                  </a:lnTo>
                  <a:lnTo>
                    <a:pt x="135" y="526"/>
                  </a:lnTo>
                  <a:lnTo>
                    <a:pt x="135" y="487"/>
                  </a:lnTo>
                  <a:lnTo>
                    <a:pt x="135" y="431"/>
                  </a:lnTo>
                  <a:lnTo>
                    <a:pt x="135" y="358"/>
                  </a:lnTo>
                  <a:lnTo>
                    <a:pt x="135" y="341"/>
                  </a:lnTo>
                  <a:lnTo>
                    <a:pt x="135" y="336"/>
                  </a:lnTo>
                  <a:lnTo>
                    <a:pt x="141" y="336"/>
                  </a:lnTo>
                  <a:lnTo>
                    <a:pt x="236" y="336"/>
                  </a:lnTo>
                  <a:lnTo>
                    <a:pt x="242" y="336"/>
                  </a:lnTo>
                  <a:lnTo>
                    <a:pt x="242" y="341"/>
                  </a:lnTo>
                  <a:lnTo>
                    <a:pt x="265" y="369"/>
                  </a:lnTo>
                  <a:lnTo>
                    <a:pt x="298" y="409"/>
                  </a:lnTo>
                  <a:lnTo>
                    <a:pt x="326" y="453"/>
                  </a:lnTo>
                  <a:lnTo>
                    <a:pt x="366" y="504"/>
                  </a:lnTo>
                  <a:lnTo>
                    <a:pt x="400" y="543"/>
                  </a:lnTo>
                  <a:lnTo>
                    <a:pt x="433" y="571"/>
                  </a:lnTo>
                  <a:lnTo>
                    <a:pt x="450" y="577"/>
                  </a:lnTo>
                  <a:lnTo>
                    <a:pt x="467" y="582"/>
                  </a:lnTo>
                  <a:lnTo>
                    <a:pt x="490" y="582"/>
                  </a:lnTo>
                  <a:lnTo>
                    <a:pt x="518" y="582"/>
                  </a:lnTo>
                  <a:lnTo>
                    <a:pt x="574" y="582"/>
                  </a:lnTo>
                  <a:lnTo>
                    <a:pt x="585" y="582"/>
                  </a:lnTo>
                  <a:lnTo>
                    <a:pt x="591" y="582"/>
                  </a:lnTo>
                  <a:lnTo>
                    <a:pt x="591" y="577"/>
                  </a:lnTo>
                  <a:lnTo>
                    <a:pt x="585" y="571"/>
                  </a:lnTo>
                  <a:lnTo>
                    <a:pt x="574" y="571"/>
                  </a:lnTo>
                  <a:lnTo>
                    <a:pt x="552" y="571"/>
                  </a:lnTo>
                  <a:lnTo>
                    <a:pt x="529" y="565"/>
                  </a:lnTo>
                  <a:lnTo>
                    <a:pt x="495" y="549"/>
                  </a:lnTo>
                  <a:lnTo>
                    <a:pt x="456" y="515"/>
                  </a:lnTo>
                  <a:lnTo>
                    <a:pt x="383" y="425"/>
                  </a:lnTo>
                  <a:lnTo>
                    <a:pt x="298" y="319"/>
                  </a:lnTo>
                  <a:lnTo>
                    <a:pt x="355" y="252"/>
                  </a:lnTo>
                  <a:lnTo>
                    <a:pt x="383" y="196"/>
                  </a:lnTo>
                  <a:lnTo>
                    <a:pt x="388" y="140"/>
                  </a:lnTo>
                  <a:lnTo>
                    <a:pt x="383" y="89"/>
                  </a:lnTo>
                  <a:lnTo>
                    <a:pt x="360" y="56"/>
                  </a:lnTo>
                  <a:lnTo>
                    <a:pt x="338" y="33"/>
                  </a:lnTo>
                  <a:lnTo>
                    <a:pt x="293" y="11"/>
                  </a:lnTo>
                  <a:lnTo>
                    <a:pt x="242" y="0"/>
                  </a:lnTo>
                  <a:lnTo>
                    <a:pt x="197" y="0"/>
                  </a:lnTo>
                  <a:lnTo>
                    <a:pt x="163" y="0"/>
                  </a:lnTo>
                  <a:lnTo>
                    <a:pt x="124" y="0"/>
                  </a:lnTo>
                  <a:lnTo>
                    <a:pt x="101" y="0"/>
                  </a:lnTo>
                  <a:lnTo>
                    <a:pt x="96" y="0"/>
                  </a:lnTo>
                  <a:lnTo>
                    <a:pt x="84" y="0"/>
                  </a:lnTo>
                  <a:lnTo>
                    <a:pt x="73" y="0"/>
                  </a:lnTo>
                  <a:lnTo>
                    <a:pt x="51" y="0"/>
                  </a:lnTo>
                  <a:lnTo>
                    <a:pt x="34" y="0"/>
                  </a:lnTo>
                  <a:lnTo>
                    <a:pt x="17" y="0"/>
                  </a:lnTo>
                  <a:lnTo>
                    <a:pt x="5" y="0"/>
                  </a:lnTo>
                  <a:lnTo>
                    <a:pt x="0" y="5"/>
                  </a:lnTo>
                  <a:lnTo>
                    <a:pt x="5" y="5"/>
                  </a:lnTo>
                  <a:lnTo>
                    <a:pt x="11" y="11"/>
                  </a:lnTo>
                  <a:lnTo>
                    <a:pt x="17" y="11"/>
                  </a:lnTo>
                  <a:lnTo>
                    <a:pt x="28" y="11"/>
                  </a:lnTo>
                  <a:lnTo>
                    <a:pt x="34" y="11"/>
                  </a:lnTo>
                  <a:lnTo>
                    <a:pt x="51" y="16"/>
                  </a:lnTo>
                  <a:lnTo>
                    <a:pt x="62" y="28"/>
                  </a:lnTo>
                  <a:lnTo>
                    <a:pt x="67" y="39"/>
                  </a:lnTo>
                  <a:lnTo>
                    <a:pt x="67" y="56"/>
                  </a:lnTo>
                  <a:lnTo>
                    <a:pt x="67" y="72"/>
                  </a:lnTo>
                  <a:lnTo>
                    <a:pt x="67" y="101"/>
                  </a:lnTo>
                  <a:lnTo>
                    <a:pt x="67" y="151"/>
                  </a:lnTo>
                  <a:lnTo>
                    <a:pt x="67" y="224"/>
                  </a:lnTo>
                  <a:lnTo>
                    <a:pt x="67" y="358"/>
                  </a:lnTo>
                  <a:lnTo>
                    <a:pt x="135" y="3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744"/>
            <p:cNvSpPr>
              <a:spLocks/>
            </p:cNvSpPr>
            <p:nvPr/>
          </p:nvSpPr>
          <p:spPr bwMode="auto">
            <a:xfrm>
              <a:off x="1475916" y="2923452"/>
              <a:ext cx="71136" cy="131639"/>
            </a:xfrm>
            <a:custGeom>
              <a:avLst/>
              <a:gdLst/>
              <a:ahLst/>
              <a:cxnLst>
                <a:cxn ang="0">
                  <a:pos x="6" y="583"/>
                </a:cxn>
                <a:cxn ang="0">
                  <a:pos x="0" y="566"/>
                </a:cxn>
                <a:cxn ang="0">
                  <a:pos x="0" y="527"/>
                </a:cxn>
                <a:cxn ang="0">
                  <a:pos x="0" y="488"/>
                </a:cxn>
                <a:cxn ang="0">
                  <a:pos x="6" y="465"/>
                </a:cxn>
                <a:cxn ang="0">
                  <a:pos x="12" y="465"/>
                </a:cxn>
                <a:cxn ang="0">
                  <a:pos x="17" y="482"/>
                </a:cxn>
                <a:cxn ang="0">
                  <a:pos x="34" y="533"/>
                </a:cxn>
                <a:cxn ang="0">
                  <a:pos x="96" y="572"/>
                </a:cxn>
                <a:cxn ang="0">
                  <a:pos x="181" y="566"/>
                </a:cxn>
                <a:cxn ang="0">
                  <a:pos x="237" y="510"/>
                </a:cxn>
                <a:cxn ang="0">
                  <a:pos x="237" y="437"/>
                </a:cxn>
                <a:cxn ang="0">
                  <a:pos x="198" y="370"/>
                </a:cxn>
                <a:cxn ang="0">
                  <a:pos x="119" y="309"/>
                </a:cxn>
                <a:cxn ang="0">
                  <a:pos x="40" y="219"/>
                </a:cxn>
                <a:cxn ang="0">
                  <a:pos x="17" y="141"/>
                </a:cxn>
                <a:cxn ang="0">
                  <a:pos x="62" y="40"/>
                </a:cxn>
                <a:cxn ang="0">
                  <a:pos x="181" y="0"/>
                </a:cxn>
                <a:cxn ang="0">
                  <a:pos x="231" y="0"/>
                </a:cxn>
                <a:cxn ang="0">
                  <a:pos x="265" y="12"/>
                </a:cxn>
                <a:cxn ang="0">
                  <a:pos x="276" y="12"/>
                </a:cxn>
                <a:cxn ang="0">
                  <a:pos x="288" y="17"/>
                </a:cxn>
                <a:cxn ang="0">
                  <a:pos x="288" y="34"/>
                </a:cxn>
                <a:cxn ang="0">
                  <a:pos x="282" y="68"/>
                </a:cxn>
                <a:cxn ang="0">
                  <a:pos x="282" y="107"/>
                </a:cxn>
                <a:cxn ang="0">
                  <a:pos x="276" y="118"/>
                </a:cxn>
                <a:cxn ang="0">
                  <a:pos x="271" y="113"/>
                </a:cxn>
                <a:cxn ang="0">
                  <a:pos x="271" y="96"/>
                </a:cxn>
                <a:cxn ang="0">
                  <a:pos x="259" y="68"/>
                </a:cxn>
                <a:cxn ang="0">
                  <a:pos x="237" y="45"/>
                </a:cxn>
                <a:cxn ang="0">
                  <a:pos x="164" y="28"/>
                </a:cxn>
                <a:cxn ang="0">
                  <a:pos x="79" y="68"/>
                </a:cxn>
                <a:cxn ang="0">
                  <a:pos x="74" y="146"/>
                </a:cxn>
                <a:cxn ang="0">
                  <a:pos x="119" y="208"/>
                </a:cxn>
                <a:cxn ang="0">
                  <a:pos x="186" y="264"/>
                </a:cxn>
                <a:cxn ang="0">
                  <a:pos x="276" y="359"/>
                </a:cxn>
                <a:cxn ang="0">
                  <a:pos x="299" y="443"/>
                </a:cxn>
                <a:cxn ang="0">
                  <a:pos x="276" y="533"/>
                </a:cxn>
                <a:cxn ang="0">
                  <a:pos x="175" y="600"/>
                </a:cxn>
                <a:cxn ang="0">
                  <a:pos x="62" y="600"/>
                </a:cxn>
              </a:cxnLst>
              <a:rect l="0" t="0" r="r" b="b"/>
              <a:pathLst>
                <a:path w="299" h="606">
                  <a:moveTo>
                    <a:pt x="12" y="583"/>
                  </a:moveTo>
                  <a:lnTo>
                    <a:pt x="6" y="583"/>
                  </a:lnTo>
                  <a:lnTo>
                    <a:pt x="0" y="577"/>
                  </a:lnTo>
                  <a:lnTo>
                    <a:pt x="0" y="566"/>
                  </a:lnTo>
                  <a:lnTo>
                    <a:pt x="0" y="555"/>
                  </a:lnTo>
                  <a:lnTo>
                    <a:pt x="0" y="527"/>
                  </a:lnTo>
                  <a:lnTo>
                    <a:pt x="0" y="505"/>
                  </a:lnTo>
                  <a:lnTo>
                    <a:pt x="0" y="488"/>
                  </a:lnTo>
                  <a:lnTo>
                    <a:pt x="6" y="477"/>
                  </a:lnTo>
                  <a:lnTo>
                    <a:pt x="6" y="465"/>
                  </a:lnTo>
                  <a:lnTo>
                    <a:pt x="12" y="460"/>
                  </a:lnTo>
                  <a:lnTo>
                    <a:pt x="12" y="465"/>
                  </a:lnTo>
                  <a:lnTo>
                    <a:pt x="17" y="471"/>
                  </a:lnTo>
                  <a:lnTo>
                    <a:pt x="17" y="482"/>
                  </a:lnTo>
                  <a:lnTo>
                    <a:pt x="17" y="499"/>
                  </a:lnTo>
                  <a:lnTo>
                    <a:pt x="34" y="533"/>
                  </a:lnTo>
                  <a:lnTo>
                    <a:pt x="62" y="561"/>
                  </a:lnTo>
                  <a:lnTo>
                    <a:pt x="96" y="572"/>
                  </a:lnTo>
                  <a:lnTo>
                    <a:pt x="130" y="577"/>
                  </a:lnTo>
                  <a:lnTo>
                    <a:pt x="181" y="566"/>
                  </a:lnTo>
                  <a:lnTo>
                    <a:pt x="214" y="544"/>
                  </a:lnTo>
                  <a:lnTo>
                    <a:pt x="237" y="510"/>
                  </a:lnTo>
                  <a:lnTo>
                    <a:pt x="243" y="477"/>
                  </a:lnTo>
                  <a:lnTo>
                    <a:pt x="237" y="437"/>
                  </a:lnTo>
                  <a:lnTo>
                    <a:pt x="226" y="404"/>
                  </a:lnTo>
                  <a:lnTo>
                    <a:pt x="198" y="370"/>
                  </a:lnTo>
                  <a:lnTo>
                    <a:pt x="152" y="337"/>
                  </a:lnTo>
                  <a:lnTo>
                    <a:pt x="119" y="309"/>
                  </a:lnTo>
                  <a:lnTo>
                    <a:pt x="68" y="258"/>
                  </a:lnTo>
                  <a:lnTo>
                    <a:pt x="40" y="219"/>
                  </a:lnTo>
                  <a:lnTo>
                    <a:pt x="23" y="180"/>
                  </a:lnTo>
                  <a:lnTo>
                    <a:pt x="17" y="141"/>
                  </a:lnTo>
                  <a:lnTo>
                    <a:pt x="29" y="84"/>
                  </a:lnTo>
                  <a:lnTo>
                    <a:pt x="62" y="40"/>
                  </a:lnTo>
                  <a:lnTo>
                    <a:pt x="113" y="12"/>
                  </a:lnTo>
                  <a:lnTo>
                    <a:pt x="181" y="0"/>
                  </a:lnTo>
                  <a:lnTo>
                    <a:pt x="209" y="0"/>
                  </a:lnTo>
                  <a:lnTo>
                    <a:pt x="231" y="0"/>
                  </a:lnTo>
                  <a:lnTo>
                    <a:pt x="254" y="6"/>
                  </a:lnTo>
                  <a:lnTo>
                    <a:pt x="265" y="12"/>
                  </a:lnTo>
                  <a:lnTo>
                    <a:pt x="271" y="12"/>
                  </a:lnTo>
                  <a:lnTo>
                    <a:pt x="276" y="12"/>
                  </a:lnTo>
                  <a:lnTo>
                    <a:pt x="288" y="12"/>
                  </a:lnTo>
                  <a:lnTo>
                    <a:pt x="288" y="17"/>
                  </a:lnTo>
                  <a:lnTo>
                    <a:pt x="288" y="23"/>
                  </a:lnTo>
                  <a:lnTo>
                    <a:pt x="288" y="34"/>
                  </a:lnTo>
                  <a:lnTo>
                    <a:pt x="288" y="45"/>
                  </a:lnTo>
                  <a:lnTo>
                    <a:pt x="282" y="68"/>
                  </a:lnTo>
                  <a:lnTo>
                    <a:pt x="282" y="96"/>
                  </a:lnTo>
                  <a:lnTo>
                    <a:pt x="282" y="107"/>
                  </a:lnTo>
                  <a:lnTo>
                    <a:pt x="282" y="113"/>
                  </a:lnTo>
                  <a:lnTo>
                    <a:pt x="276" y="118"/>
                  </a:lnTo>
                  <a:lnTo>
                    <a:pt x="276" y="113"/>
                  </a:lnTo>
                  <a:lnTo>
                    <a:pt x="271" y="113"/>
                  </a:lnTo>
                  <a:lnTo>
                    <a:pt x="271" y="107"/>
                  </a:lnTo>
                  <a:lnTo>
                    <a:pt x="271" y="96"/>
                  </a:lnTo>
                  <a:lnTo>
                    <a:pt x="265" y="79"/>
                  </a:lnTo>
                  <a:lnTo>
                    <a:pt x="259" y="68"/>
                  </a:lnTo>
                  <a:lnTo>
                    <a:pt x="254" y="56"/>
                  </a:lnTo>
                  <a:lnTo>
                    <a:pt x="237" y="45"/>
                  </a:lnTo>
                  <a:lnTo>
                    <a:pt x="209" y="34"/>
                  </a:lnTo>
                  <a:lnTo>
                    <a:pt x="164" y="28"/>
                  </a:lnTo>
                  <a:lnTo>
                    <a:pt x="119" y="40"/>
                  </a:lnTo>
                  <a:lnTo>
                    <a:pt x="79" y="68"/>
                  </a:lnTo>
                  <a:lnTo>
                    <a:pt x="68" y="118"/>
                  </a:lnTo>
                  <a:lnTo>
                    <a:pt x="74" y="146"/>
                  </a:lnTo>
                  <a:lnTo>
                    <a:pt x="91" y="174"/>
                  </a:lnTo>
                  <a:lnTo>
                    <a:pt x="119" y="208"/>
                  </a:lnTo>
                  <a:lnTo>
                    <a:pt x="164" y="247"/>
                  </a:lnTo>
                  <a:lnTo>
                    <a:pt x="186" y="264"/>
                  </a:lnTo>
                  <a:lnTo>
                    <a:pt x="243" y="314"/>
                  </a:lnTo>
                  <a:lnTo>
                    <a:pt x="276" y="359"/>
                  </a:lnTo>
                  <a:lnTo>
                    <a:pt x="293" y="398"/>
                  </a:lnTo>
                  <a:lnTo>
                    <a:pt x="299" y="443"/>
                  </a:lnTo>
                  <a:lnTo>
                    <a:pt x="293" y="482"/>
                  </a:lnTo>
                  <a:lnTo>
                    <a:pt x="276" y="533"/>
                  </a:lnTo>
                  <a:lnTo>
                    <a:pt x="231" y="572"/>
                  </a:lnTo>
                  <a:lnTo>
                    <a:pt x="175" y="600"/>
                  </a:lnTo>
                  <a:lnTo>
                    <a:pt x="113" y="606"/>
                  </a:lnTo>
                  <a:lnTo>
                    <a:pt x="62" y="600"/>
                  </a:lnTo>
                  <a:lnTo>
                    <a:pt x="12" y="583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745"/>
            <p:cNvSpPr>
              <a:spLocks/>
            </p:cNvSpPr>
            <p:nvPr/>
          </p:nvSpPr>
          <p:spPr bwMode="auto">
            <a:xfrm>
              <a:off x="1596538" y="2926059"/>
              <a:ext cx="46869" cy="126425"/>
            </a:xfrm>
            <a:custGeom>
              <a:avLst/>
              <a:gdLst/>
              <a:ahLst/>
              <a:cxnLst>
                <a:cxn ang="0">
                  <a:pos x="124" y="431"/>
                </a:cxn>
                <a:cxn ang="0">
                  <a:pos x="124" y="526"/>
                </a:cxn>
                <a:cxn ang="0">
                  <a:pos x="130" y="549"/>
                </a:cxn>
                <a:cxn ang="0">
                  <a:pos x="147" y="565"/>
                </a:cxn>
                <a:cxn ang="0">
                  <a:pos x="169" y="571"/>
                </a:cxn>
                <a:cxn ang="0">
                  <a:pos x="192" y="571"/>
                </a:cxn>
                <a:cxn ang="0">
                  <a:pos x="197" y="582"/>
                </a:cxn>
                <a:cxn ang="0">
                  <a:pos x="141" y="582"/>
                </a:cxn>
                <a:cxn ang="0">
                  <a:pos x="90" y="582"/>
                </a:cxn>
                <a:cxn ang="0">
                  <a:pos x="73" y="582"/>
                </a:cxn>
                <a:cxn ang="0">
                  <a:pos x="45" y="582"/>
                </a:cxn>
                <a:cxn ang="0">
                  <a:pos x="12" y="582"/>
                </a:cxn>
                <a:cxn ang="0">
                  <a:pos x="0" y="577"/>
                </a:cxn>
                <a:cxn ang="0">
                  <a:pos x="17" y="571"/>
                </a:cxn>
                <a:cxn ang="0">
                  <a:pos x="40" y="565"/>
                </a:cxn>
                <a:cxn ang="0">
                  <a:pos x="51" y="543"/>
                </a:cxn>
                <a:cxn ang="0">
                  <a:pos x="57" y="487"/>
                </a:cxn>
                <a:cxn ang="0">
                  <a:pos x="57" y="358"/>
                </a:cxn>
                <a:cxn ang="0">
                  <a:pos x="57" y="151"/>
                </a:cxn>
                <a:cxn ang="0">
                  <a:pos x="57" y="72"/>
                </a:cxn>
                <a:cxn ang="0">
                  <a:pos x="51" y="39"/>
                </a:cxn>
                <a:cxn ang="0">
                  <a:pos x="40" y="16"/>
                </a:cxn>
                <a:cxn ang="0">
                  <a:pos x="17" y="11"/>
                </a:cxn>
                <a:cxn ang="0">
                  <a:pos x="0" y="5"/>
                </a:cxn>
                <a:cxn ang="0">
                  <a:pos x="12" y="0"/>
                </a:cxn>
                <a:cxn ang="0">
                  <a:pos x="40" y="0"/>
                </a:cxn>
                <a:cxn ang="0">
                  <a:pos x="73" y="0"/>
                </a:cxn>
                <a:cxn ang="0">
                  <a:pos x="90" y="0"/>
                </a:cxn>
                <a:cxn ang="0">
                  <a:pos x="107" y="0"/>
                </a:cxn>
                <a:cxn ang="0">
                  <a:pos x="135" y="0"/>
                </a:cxn>
                <a:cxn ang="0">
                  <a:pos x="164" y="0"/>
                </a:cxn>
                <a:cxn ang="0">
                  <a:pos x="180" y="5"/>
                </a:cxn>
                <a:cxn ang="0">
                  <a:pos x="175" y="11"/>
                </a:cxn>
                <a:cxn ang="0">
                  <a:pos x="152" y="11"/>
                </a:cxn>
                <a:cxn ang="0">
                  <a:pos x="130" y="22"/>
                </a:cxn>
                <a:cxn ang="0">
                  <a:pos x="124" y="56"/>
                </a:cxn>
                <a:cxn ang="0">
                  <a:pos x="124" y="101"/>
                </a:cxn>
                <a:cxn ang="0">
                  <a:pos x="124" y="224"/>
                </a:cxn>
              </a:cxnLst>
              <a:rect l="0" t="0" r="r" b="b"/>
              <a:pathLst>
                <a:path w="197" h="582">
                  <a:moveTo>
                    <a:pt x="124" y="358"/>
                  </a:moveTo>
                  <a:lnTo>
                    <a:pt x="124" y="431"/>
                  </a:lnTo>
                  <a:lnTo>
                    <a:pt x="124" y="487"/>
                  </a:lnTo>
                  <a:lnTo>
                    <a:pt x="124" y="526"/>
                  </a:lnTo>
                  <a:lnTo>
                    <a:pt x="130" y="537"/>
                  </a:lnTo>
                  <a:lnTo>
                    <a:pt x="130" y="549"/>
                  </a:lnTo>
                  <a:lnTo>
                    <a:pt x="135" y="560"/>
                  </a:lnTo>
                  <a:lnTo>
                    <a:pt x="147" y="565"/>
                  </a:lnTo>
                  <a:lnTo>
                    <a:pt x="158" y="571"/>
                  </a:lnTo>
                  <a:lnTo>
                    <a:pt x="169" y="571"/>
                  </a:lnTo>
                  <a:lnTo>
                    <a:pt x="180" y="571"/>
                  </a:lnTo>
                  <a:lnTo>
                    <a:pt x="192" y="571"/>
                  </a:lnTo>
                  <a:lnTo>
                    <a:pt x="197" y="577"/>
                  </a:lnTo>
                  <a:lnTo>
                    <a:pt x="197" y="582"/>
                  </a:lnTo>
                  <a:lnTo>
                    <a:pt x="186" y="582"/>
                  </a:lnTo>
                  <a:lnTo>
                    <a:pt x="141" y="582"/>
                  </a:lnTo>
                  <a:lnTo>
                    <a:pt x="107" y="582"/>
                  </a:lnTo>
                  <a:lnTo>
                    <a:pt x="90" y="582"/>
                  </a:lnTo>
                  <a:lnTo>
                    <a:pt x="85" y="582"/>
                  </a:lnTo>
                  <a:lnTo>
                    <a:pt x="73" y="582"/>
                  </a:lnTo>
                  <a:lnTo>
                    <a:pt x="57" y="582"/>
                  </a:lnTo>
                  <a:lnTo>
                    <a:pt x="45" y="582"/>
                  </a:lnTo>
                  <a:lnTo>
                    <a:pt x="28" y="582"/>
                  </a:lnTo>
                  <a:lnTo>
                    <a:pt x="12" y="582"/>
                  </a:lnTo>
                  <a:lnTo>
                    <a:pt x="6" y="582"/>
                  </a:lnTo>
                  <a:lnTo>
                    <a:pt x="0" y="577"/>
                  </a:lnTo>
                  <a:lnTo>
                    <a:pt x="6" y="571"/>
                  </a:lnTo>
                  <a:lnTo>
                    <a:pt x="17" y="571"/>
                  </a:lnTo>
                  <a:lnTo>
                    <a:pt x="28" y="571"/>
                  </a:lnTo>
                  <a:lnTo>
                    <a:pt x="40" y="565"/>
                  </a:lnTo>
                  <a:lnTo>
                    <a:pt x="45" y="554"/>
                  </a:lnTo>
                  <a:lnTo>
                    <a:pt x="51" y="543"/>
                  </a:lnTo>
                  <a:lnTo>
                    <a:pt x="51" y="526"/>
                  </a:lnTo>
                  <a:lnTo>
                    <a:pt x="57" y="487"/>
                  </a:lnTo>
                  <a:lnTo>
                    <a:pt x="57" y="431"/>
                  </a:lnTo>
                  <a:lnTo>
                    <a:pt x="57" y="358"/>
                  </a:lnTo>
                  <a:lnTo>
                    <a:pt x="57" y="224"/>
                  </a:lnTo>
                  <a:lnTo>
                    <a:pt x="57" y="151"/>
                  </a:lnTo>
                  <a:lnTo>
                    <a:pt x="57" y="101"/>
                  </a:lnTo>
                  <a:lnTo>
                    <a:pt x="57" y="72"/>
                  </a:lnTo>
                  <a:lnTo>
                    <a:pt x="57" y="56"/>
                  </a:lnTo>
                  <a:lnTo>
                    <a:pt x="51" y="39"/>
                  </a:lnTo>
                  <a:lnTo>
                    <a:pt x="45" y="28"/>
                  </a:lnTo>
                  <a:lnTo>
                    <a:pt x="40" y="16"/>
                  </a:lnTo>
                  <a:lnTo>
                    <a:pt x="28" y="11"/>
                  </a:lnTo>
                  <a:lnTo>
                    <a:pt x="17" y="11"/>
                  </a:lnTo>
                  <a:lnTo>
                    <a:pt x="6" y="11"/>
                  </a:lnTo>
                  <a:lnTo>
                    <a:pt x="0" y="5"/>
                  </a:lnTo>
                  <a:lnTo>
                    <a:pt x="0" y="0"/>
                  </a:lnTo>
                  <a:lnTo>
                    <a:pt x="12" y="0"/>
                  </a:lnTo>
                  <a:lnTo>
                    <a:pt x="23" y="0"/>
                  </a:lnTo>
                  <a:lnTo>
                    <a:pt x="40" y="0"/>
                  </a:lnTo>
                  <a:lnTo>
                    <a:pt x="57" y="0"/>
                  </a:lnTo>
                  <a:lnTo>
                    <a:pt x="73" y="0"/>
                  </a:lnTo>
                  <a:lnTo>
                    <a:pt x="85" y="0"/>
                  </a:lnTo>
                  <a:lnTo>
                    <a:pt x="90" y="0"/>
                  </a:lnTo>
                  <a:lnTo>
                    <a:pt x="96" y="0"/>
                  </a:lnTo>
                  <a:lnTo>
                    <a:pt x="107" y="0"/>
                  </a:lnTo>
                  <a:lnTo>
                    <a:pt x="119" y="0"/>
                  </a:lnTo>
                  <a:lnTo>
                    <a:pt x="135" y="0"/>
                  </a:lnTo>
                  <a:lnTo>
                    <a:pt x="152" y="0"/>
                  </a:lnTo>
                  <a:lnTo>
                    <a:pt x="164" y="0"/>
                  </a:lnTo>
                  <a:lnTo>
                    <a:pt x="175" y="0"/>
                  </a:lnTo>
                  <a:lnTo>
                    <a:pt x="180" y="5"/>
                  </a:lnTo>
                  <a:lnTo>
                    <a:pt x="175" y="5"/>
                  </a:lnTo>
                  <a:lnTo>
                    <a:pt x="175" y="11"/>
                  </a:lnTo>
                  <a:lnTo>
                    <a:pt x="164" y="11"/>
                  </a:lnTo>
                  <a:lnTo>
                    <a:pt x="152" y="11"/>
                  </a:lnTo>
                  <a:lnTo>
                    <a:pt x="141" y="16"/>
                  </a:lnTo>
                  <a:lnTo>
                    <a:pt x="130" y="22"/>
                  </a:lnTo>
                  <a:lnTo>
                    <a:pt x="124" y="39"/>
                  </a:lnTo>
                  <a:lnTo>
                    <a:pt x="124" y="56"/>
                  </a:lnTo>
                  <a:lnTo>
                    <a:pt x="124" y="72"/>
                  </a:lnTo>
                  <a:lnTo>
                    <a:pt x="124" y="101"/>
                  </a:lnTo>
                  <a:lnTo>
                    <a:pt x="124" y="151"/>
                  </a:lnTo>
                  <a:lnTo>
                    <a:pt x="124" y="224"/>
                  </a:lnTo>
                  <a:lnTo>
                    <a:pt x="124" y="35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746"/>
            <p:cNvSpPr>
              <a:spLocks/>
            </p:cNvSpPr>
            <p:nvPr/>
          </p:nvSpPr>
          <p:spPr bwMode="auto">
            <a:xfrm>
              <a:off x="1676952" y="2923452"/>
              <a:ext cx="118005" cy="129032"/>
            </a:xfrm>
            <a:custGeom>
              <a:avLst/>
              <a:gdLst/>
              <a:ahLst/>
              <a:cxnLst>
                <a:cxn ang="0">
                  <a:pos x="287" y="443"/>
                </a:cxn>
                <a:cxn ang="0">
                  <a:pos x="293" y="538"/>
                </a:cxn>
                <a:cxn ang="0">
                  <a:pos x="293" y="561"/>
                </a:cxn>
                <a:cxn ang="0">
                  <a:pos x="310" y="577"/>
                </a:cxn>
                <a:cxn ang="0">
                  <a:pos x="332" y="583"/>
                </a:cxn>
                <a:cxn ang="0">
                  <a:pos x="355" y="583"/>
                </a:cxn>
                <a:cxn ang="0">
                  <a:pos x="361" y="594"/>
                </a:cxn>
                <a:cxn ang="0">
                  <a:pos x="304" y="594"/>
                </a:cxn>
                <a:cxn ang="0">
                  <a:pos x="254" y="594"/>
                </a:cxn>
                <a:cxn ang="0">
                  <a:pos x="237" y="594"/>
                </a:cxn>
                <a:cxn ang="0">
                  <a:pos x="209" y="594"/>
                </a:cxn>
                <a:cxn ang="0">
                  <a:pos x="180" y="594"/>
                </a:cxn>
                <a:cxn ang="0">
                  <a:pos x="163" y="589"/>
                </a:cxn>
                <a:cxn ang="0">
                  <a:pos x="169" y="583"/>
                </a:cxn>
                <a:cxn ang="0">
                  <a:pos x="197" y="583"/>
                </a:cxn>
                <a:cxn ang="0">
                  <a:pos x="209" y="566"/>
                </a:cxn>
                <a:cxn ang="0">
                  <a:pos x="220" y="538"/>
                </a:cxn>
                <a:cxn ang="0">
                  <a:pos x="220" y="443"/>
                </a:cxn>
                <a:cxn ang="0">
                  <a:pos x="220" y="45"/>
                </a:cxn>
                <a:cxn ang="0">
                  <a:pos x="79" y="45"/>
                </a:cxn>
                <a:cxn ang="0">
                  <a:pos x="45" y="51"/>
                </a:cxn>
                <a:cxn ang="0">
                  <a:pos x="28" y="68"/>
                </a:cxn>
                <a:cxn ang="0">
                  <a:pos x="17" y="90"/>
                </a:cxn>
                <a:cxn ang="0">
                  <a:pos x="11" y="101"/>
                </a:cxn>
                <a:cxn ang="0">
                  <a:pos x="0" y="101"/>
                </a:cxn>
                <a:cxn ang="0">
                  <a:pos x="0" y="90"/>
                </a:cxn>
                <a:cxn ang="0">
                  <a:pos x="6" y="62"/>
                </a:cxn>
                <a:cxn ang="0">
                  <a:pos x="17" y="34"/>
                </a:cxn>
                <a:cxn ang="0">
                  <a:pos x="17" y="12"/>
                </a:cxn>
                <a:cxn ang="0">
                  <a:pos x="23" y="0"/>
                </a:cxn>
                <a:cxn ang="0">
                  <a:pos x="34" y="0"/>
                </a:cxn>
                <a:cxn ang="0">
                  <a:pos x="45" y="6"/>
                </a:cxn>
                <a:cxn ang="0">
                  <a:pos x="79" y="12"/>
                </a:cxn>
                <a:cxn ang="0">
                  <a:pos x="113" y="12"/>
                </a:cxn>
                <a:cxn ang="0">
                  <a:pos x="417" y="12"/>
                </a:cxn>
                <a:cxn ang="0">
                  <a:pos x="462" y="12"/>
                </a:cxn>
                <a:cxn ang="0">
                  <a:pos x="484" y="6"/>
                </a:cxn>
                <a:cxn ang="0">
                  <a:pos x="496" y="6"/>
                </a:cxn>
                <a:cxn ang="0">
                  <a:pos x="496" y="28"/>
                </a:cxn>
                <a:cxn ang="0">
                  <a:pos x="496" y="62"/>
                </a:cxn>
                <a:cxn ang="0">
                  <a:pos x="496" y="90"/>
                </a:cxn>
                <a:cxn ang="0">
                  <a:pos x="490" y="107"/>
                </a:cxn>
                <a:cxn ang="0">
                  <a:pos x="479" y="96"/>
                </a:cxn>
                <a:cxn ang="0">
                  <a:pos x="473" y="73"/>
                </a:cxn>
                <a:cxn ang="0">
                  <a:pos x="428" y="51"/>
                </a:cxn>
                <a:cxn ang="0">
                  <a:pos x="287" y="45"/>
                </a:cxn>
              </a:cxnLst>
              <a:rect l="0" t="0" r="r" b="b"/>
              <a:pathLst>
                <a:path w="496" h="594">
                  <a:moveTo>
                    <a:pt x="287" y="370"/>
                  </a:moveTo>
                  <a:lnTo>
                    <a:pt x="287" y="443"/>
                  </a:lnTo>
                  <a:lnTo>
                    <a:pt x="287" y="499"/>
                  </a:lnTo>
                  <a:lnTo>
                    <a:pt x="293" y="538"/>
                  </a:lnTo>
                  <a:lnTo>
                    <a:pt x="293" y="549"/>
                  </a:lnTo>
                  <a:lnTo>
                    <a:pt x="293" y="561"/>
                  </a:lnTo>
                  <a:lnTo>
                    <a:pt x="299" y="572"/>
                  </a:lnTo>
                  <a:lnTo>
                    <a:pt x="310" y="577"/>
                  </a:lnTo>
                  <a:lnTo>
                    <a:pt x="321" y="583"/>
                  </a:lnTo>
                  <a:lnTo>
                    <a:pt x="332" y="583"/>
                  </a:lnTo>
                  <a:lnTo>
                    <a:pt x="344" y="583"/>
                  </a:lnTo>
                  <a:lnTo>
                    <a:pt x="355" y="583"/>
                  </a:lnTo>
                  <a:lnTo>
                    <a:pt x="361" y="589"/>
                  </a:lnTo>
                  <a:lnTo>
                    <a:pt x="361" y="594"/>
                  </a:lnTo>
                  <a:lnTo>
                    <a:pt x="349" y="594"/>
                  </a:lnTo>
                  <a:lnTo>
                    <a:pt x="304" y="594"/>
                  </a:lnTo>
                  <a:lnTo>
                    <a:pt x="270" y="594"/>
                  </a:lnTo>
                  <a:lnTo>
                    <a:pt x="254" y="594"/>
                  </a:lnTo>
                  <a:lnTo>
                    <a:pt x="248" y="594"/>
                  </a:lnTo>
                  <a:lnTo>
                    <a:pt x="237" y="594"/>
                  </a:lnTo>
                  <a:lnTo>
                    <a:pt x="225" y="594"/>
                  </a:lnTo>
                  <a:lnTo>
                    <a:pt x="209" y="594"/>
                  </a:lnTo>
                  <a:lnTo>
                    <a:pt x="192" y="594"/>
                  </a:lnTo>
                  <a:lnTo>
                    <a:pt x="180" y="594"/>
                  </a:lnTo>
                  <a:lnTo>
                    <a:pt x="169" y="594"/>
                  </a:lnTo>
                  <a:lnTo>
                    <a:pt x="163" y="589"/>
                  </a:lnTo>
                  <a:lnTo>
                    <a:pt x="169" y="589"/>
                  </a:lnTo>
                  <a:lnTo>
                    <a:pt x="169" y="583"/>
                  </a:lnTo>
                  <a:lnTo>
                    <a:pt x="180" y="583"/>
                  </a:lnTo>
                  <a:lnTo>
                    <a:pt x="197" y="583"/>
                  </a:lnTo>
                  <a:lnTo>
                    <a:pt x="203" y="577"/>
                  </a:lnTo>
                  <a:lnTo>
                    <a:pt x="209" y="566"/>
                  </a:lnTo>
                  <a:lnTo>
                    <a:pt x="214" y="555"/>
                  </a:lnTo>
                  <a:lnTo>
                    <a:pt x="220" y="538"/>
                  </a:lnTo>
                  <a:lnTo>
                    <a:pt x="220" y="499"/>
                  </a:lnTo>
                  <a:lnTo>
                    <a:pt x="220" y="443"/>
                  </a:lnTo>
                  <a:lnTo>
                    <a:pt x="220" y="370"/>
                  </a:lnTo>
                  <a:lnTo>
                    <a:pt x="220" y="45"/>
                  </a:lnTo>
                  <a:lnTo>
                    <a:pt x="107" y="45"/>
                  </a:lnTo>
                  <a:lnTo>
                    <a:pt x="79" y="45"/>
                  </a:lnTo>
                  <a:lnTo>
                    <a:pt x="62" y="51"/>
                  </a:lnTo>
                  <a:lnTo>
                    <a:pt x="45" y="51"/>
                  </a:lnTo>
                  <a:lnTo>
                    <a:pt x="34" y="62"/>
                  </a:lnTo>
                  <a:lnTo>
                    <a:pt x="28" y="68"/>
                  </a:lnTo>
                  <a:lnTo>
                    <a:pt x="17" y="79"/>
                  </a:lnTo>
                  <a:lnTo>
                    <a:pt x="17" y="90"/>
                  </a:lnTo>
                  <a:lnTo>
                    <a:pt x="11" y="96"/>
                  </a:lnTo>
                  <a:lnTo>
                    <a:pt x="11" y="101"/>
                  </a:lnTo>
                  <a:lnTo>
                    <a:pt x="6" y="101"/>
                  </a:lnTo>
                  <a:lnTo>
                    <a:pt x="0" y="101"/>
                  </a:lnTo>
                  <a:lnTo>
                    <a:pt x="0" y="96"/>
                  </a:lnTo>
                  <a:lnTo>
                    <a:pt x="0" y="90"/>
                  </a:lnTo>
                  <a:lnTo>
                    <a:pt x="6" y="79"/>
                  </a:lnTo>
                  <a:lnTo>
                    <a:pt x="6" y="62"/>
                  </a:lnTo>
                  <a:lnTo>
                    <a:pt x="11" y="45"/>
                  </a:lnTo>
                  <a:lnTo>
                    <a:pt x="17" y="34"/>
                  </a:lnTo>
                  <a:lnTo>
                    <a:pt x="17" y="17"/>
                  </a:lnTo>
                  <a:lnTo>
                    <a:pt x="17" y="12"/>
                  </a:lnTo>
                  <a:lnTo>
                    <a:pt x="23" y="6"/>
                  </a:lnTo>
                  <a:lnTo>
                    <a:pt x="23" y="0"/>
                  </a:lnTo>
                  <a:lnTo>
                    <a:pt x="28" y="0"/>
                  </a:lnTo>
                  <a:lnTo>
                    <a:pt x="34" y="0"/>
                  </a:lnTo>
                  <a:lnTo>
                    <a:pt x="40" y="6"/>
                  </a:lnTo>
                  <a:lnTo>
                    <a:pt x="45" y="6"/>
                  </a:lnTo>
                  <a:lnTo>
                    <a:pt x="62" y="6"/>
                  </a:lnTo>
                  <a:lnTo>
                    <a:pt x="79" y="12"/>
                  </a:lnTo>
                  <a:lnTo>
                    <a:pt x="96" y="12"/>
                  </a:lnTo>
                  <a:lnTo>
                    <a:pt x="113" y="12"/>
                  </a:lnTo>
                  <a:lnTo>
                    <a:pt x="124" y="12"/>
                  </a:lnTo>
                  <a:lnTo>
                    <a:pt x="417" y="12"/>
                  </a:lnTo>
                  <a:lnTo>
                    <a:pt x="439" y="12"/>
                  </a:lnTo>
                  <a:lnTo>
                    <a:pt x="462" y="12"/>
                  </a:lnTo>
                  <a:lnTo>
                    <a:pt x="473" y="6"/>
                  </a:lnTo>
                  <a:lnTo>
                    <a:pt x="484" y="6"/>
                  </a:lnTo>
                  <a:lnTo>
                    <a:pt x="490" y="6"/>
                  </a:lnTo>
                  <a:lnTo>
                    <a:pt x="496" y="6"/>
                  </a:lnTo>
                  <a:lnTo>
                    <a:pt x="496" y="12"/>
                  </a:lnTo>
                  <a:lnTo>
                    <a:pt x="496" y="28"/>
                  </a:lnTo>
                  <a:lnTo>
                    <a:pt x="496" y="45"/>
                  </a:lnTo>
                  <a:lnTo>
                    <a:pt x="496" y="62"/>
                  </a:lnTo>
                  <a:lnTo>
                    <a:pt x="496" y="79"/>
                  </a:lnTo>
                  <a:lnTo>
                    <a:pt x="496" y="90"/>
                  </a:lnTo>
                  <a:lnTo>
                    <a:pt x="490" y="101"/>
                  </a:lnTo>
                  <a:lnTo>
                    <a:pt x="490" y="107"/>
                  </a:lnTo>
                  <a:lnTo>
                    <a:pt x="484" y="107"/>
                  </a:lnTo>
                  <a:lnTo>
                    <a:pt x="479" y="96"/>
                  </a:lnTo>
                  <a:lnTo>
                    <a:pt x="479" y="90"/>
                  </a:lnTo>
                  <a:lnTo>
                    <a:pt x="473" y="73"/>
                  </a:lnTo>
                  <a:lnTo>
                    <a:pt x="462" y="56"/>
                  </a:lnTo>
                  <a:lnTo>
                    <a:pt x="428" y="51"/>
                  </a:lnTo>
                  <a:lnTo>
                    <a:pt x="383" y="45"/>
                  </a:lnTo>
                  <a:lnTo>
                    <a:pt x="287" y="45"/>
                  </a:lnTo>
                  <a:lnTo>
                    <a:pt x="287" y="37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747"/>
            <p:cNvSpPr>
              <a:spLocks/>
            </p:cNvSpPr>
            <p:nvPr/>
          </p:nvSpPr>
          <p:spPr bwMode="auto">
            <a:xfrm>
              <a:off x="1813752" y="2926059"/>
              <a:ext cx="133945" cy="126425"/>
            </a:xfrm>
            <a:custGeom>
              <a:avLst/>
              <a:gdLst/>
              <a:ahLst/>
              <a:cxnLst>
                <a:cxn ang="0">
                  <a:pos x="247" y="341"/>
                </a:cxn>
                <a:cxn ang="0">
                  <a:pos x="230" y="302"/>
                </a:cxn>
                <a:cxn ang="0">
                  <a:pos x="174" y="201"/>
                </a:cxn>
                <a:cxn ang="0">
                  <a:pos x="95" y="78"/>
                </a:cxn>
                <a:cxn ang="0">
                  <a:pos x="45" y="22"/>
                </a:cxn>
                <a:cxn ang="0">
                  <a:pos x="11" y="11"/>
                </a:cxn>
                <a:cxn ang="0">
                  <a:pos x="5" y="0"/>
                </a:cxn>
                <a:cxn ang="0">
                  <a:pos x="39" y="0"/>
                </a:cxn>
                <a:cxn ang="0">
                  <a:pos x="84" y="0"/>
                </a:cxn>
                <a:cxn ang="0">
                  <a:pos x="112" y="0"/>
                </a:cxn>
                <a:cxn ang="0">
                  <a:pos x="163" y="0"/>
                </a:cxn>
                <a:cxn ang="0">
                  <a:pos x="146" y="16"/>
                </a:cxn>
                <a:cxn ang="0">
                  <a:pos x="152" y="56"/>
                </a:cxn>
                <a:cxn ang="0">
                  <a:pos x="208" y="151"/>
                </a:cxn>
                <a:cxn ang="0">
                  <a:pos x="281" y="280"/>
                </a:cxn>
                <a:cxn ang="0">
                  <a:pos x="332" y="229"/>
                </a:cxn>
                <a:cxn ang="0">
                  <a:pos x="411" y="95"/>
                </a:cxn>
                <a:cxn ang="0">
                  <a:pos x="439" y="44"/>
                </a:cxn>
                <a:cxn ang="0">
                  <a:pos x="433" y="16"/>
                </a:cxn>
                <a:cxn ang="0">
                  <a:pos x="416" y="0"/>
                </a:cxn>
                <a:cxn ang="0">
                  <a:pos x="456" y="0"/>
                </a:cxn>
                <a:cxn ang="0">
                  <a:pos x="484" y="0"/>
                </a:cxn>
                <a:cxn ang="0">
                  <a:pos x="529" y="0"/>
                </a:cxn>
                <a:cxn ang="0">
                  <a:pos x="563" y="0"/>
                </a:cxn>
                <a:cxn ang="0">
                  <a:pos x="540" y="11"/>
                </a:cxn>
                <a:cxn ang="0">
                  <a:pos x="506" y="28"/>
                </a:cxn>
                <a:cxn ang="0">
                  <a:pos x="478" y="61"/>
                </a:cxn>
                <a:cxn ang="0">
                  <a:pos x="399" y="179"/>
                </a:cxn>
                <a:cxn ang="0">
                  <a:pos x="326" y="308"/>
                </a:cxn>
                <a:cxn ang="0">
                  <a:pos x="315" y="381"/>
                </a:cxn>
                <a:cxn ang="0">
                  <a:pos x="315" y="481"/>
                </a:cxn>
                <a:cxn ang="0">
                  <a:pos x="321" y="537"/>
                </a:cxn>
                <a:cxn ang="0">
                  <a:pos x="337" y="565"/>
                </a:cxn>
                <a:cxn ang="0">
                  <a:pos x="377" y="571"/>
                </a:cxn>
                <a:cxn ang="0">
                  <a:pos x="394" y="577"/>
                </a:cxn>
                <a:cxn ang="0">
                  <a:pos x="337" y="582"/>
                </a:cxn>
                <a:cxn ang="0">
                  <a:pos x="275" y="582"/>
                </a:cxn>
                <a:cxn ang="0">
                  <a:pos x="236" y="582"/>
                </a:cxn>
                <a:cxn ang="0">
                  <a:pos x="197" y="582"/>
                </a:cxn>
                <a:cxn ang="0">
                  <a:pos x="214" y="571"/>
                </a:cxn>
                <a:cxn ang="0">
                  <a:pos x="242" y="554"/>
                </a:cxn>
                <a:cxn ang="0">
                  <a:pos x="247" y="504"/>
                </a:cxn>
                <a:cxn ang="0">
                  <a:pos x="253" y="448"/>
                </a:cxn>
              </a:cxnLst>
              <a:rect l="0" t="0" r="r" b="b"/>
              <a:pathLst>
                <a:path w="563" h="582">
                  <a:moveTo>
                    <a:pt x="253" y="381"/>
                  </a:moveTo>
                  <a:lnTo>
                    <a:pt x="247" y="358"/>
                  </a:lnTo>
                  <a:lnTo>
                    <a:pt x="247" y="341"/>
                  </a:lnTo>
                  <a:lnTo>
                    <a:pt x="242" y="330"/>
                  </a:lnTo>
                  <a:lnTo>
                    <a:pt x="236" y="313"/>
                  </a:lnTo>
                  <a:lnTo>
                    <a:pt x="230" y="302"/>
                  </a:lnTo>
                  <a:lnTo>
                    <a:pt x="225" y="285"/>
                  </a:lnTo>
                  <a:lnTo>
                    <a:pt x="202" y="246"/>
                  </a:lnTo>
                  <a:lnTo>
                    <a:pt x="174" y="201"/>
                  </a:lnTo>
                  <a:lnTo>
                    <a:pt x="140" y="151"/>
                  </a:lnTo>
                  <a:lnTo>
                    <a:pt x="112" y="106"/>
                  </a:lnTo>
                  <a:lnTo>
                    <a:pt x="95" y="78"/>
                  </a:lnTo>
                  <a:lnTo>
                    <a:pt x="78" y="56"/>
                  </a:lnTo>
                  <a:lnTo>
                    <a:pt x="56" y="33"/>
                  </a:lnTo>
                  <a:lnTo>
                    <a:pt x="45" y="22"/>
                  </a:lnTo>
                  <a:lnTo>
                    <a:pt x="28" y="16"/>
                  </a:lnTo>
                  <a:lnTo>
                    <a:pt x="16" y="11"/>
                  </a:lnTo>
                  <a:lnTo>
                    <a:pt x="11" y="11"/>
                  </a:lnTo>
                  <a:lnTo>
                    <a:pt x="5" y="5"/>
                  </a:lnTo>
                  <a:lnTo>
                    <a:pt x="0" y="5"/>
                  </a:lnTo>
                  <a:lnTo>
                    <a:pt x="5" y="0"/>
                  </a:lnTo>
                  <a:lnTo>
                    <a:pt x="11" y="0"/>
                  </a:lnTo>
                  <a:lnTo>
                    <a:pt x="22" y="0"/>
                  </a:lnTo>
                  <a:lnTo>
                    <a:pt x="39" y="0"/>
                  </a:lnTo>
                  <a:lnTo>
                    <a:pt x="56" y="0"/>
                  </a:lnTo>
                  <a:lnTo>
                    <a:pt x="73" y="0"/>
                  </a:lnTo>
                  <a:lnTo>
                    <a:pt x="84" y="0"/>
                  </a:lnTo>
                  <a:lnTo>
                    <a:pt x="90" y="0"/>
                  </a:lnTo>
                  <a:lnTo>
                    <a:pt x="95" y="0"/>
                  </a:lnTo>
                  <a:lnTo>
                    <a:pt x="112" y="0"/>
                  </a:lnTo>
                  <a:lnTo>
                    <a:pt x="129" y="0"/>
                  </a:lnTo>
                  <a:lnTo>
                    <a:pt x="152" y="0"/>
                  </a:lnTo>
                  <a:lnTo>
                    <a:pt x="163" y="0"/>
                  </a:lnTo>
                  <a:lnTo>
                    <a:pt x="163" y="5"/>
                  </a:lnTo>
                  <a:lnTo>
                    <a:pt x="152" y="11"/>
                  </a:lnTo>
                  <a:lnTo>
                    <a:pt x="146" y="16"/>
                  </a:lnTo>
                  <a:lnTo>
                    <a:pt x="140" y="22"/>
                  </a:lnTo>
                  <a:lnTo>
                    <a:pt x="146" y="39"/>
                  </a:lnTo>
                  <a:lnTo>
                    <a:pt x="152" y="56"/>
                  </a:lnTo>
                  <a:lnTo>
                    <a:pt x="163" y="72"/>
                  </a:lnTo>
                  <a:lnTo>
                    <a:pt x="185" y="112"/>
                  </a:lnTo>
                  <a:lnTo>
                    <a:pt x="208" y="151"/>
                  </a:lnTo>
                  <a:lnTo>
                    <a:pt x="236" y="201"/>
                  </a:lnTo>
                  <a:lnTo>
                    <a:pt x="264" y="246"/>
                  </a:lnTo>
                  <a:lnTo>
                    <a:pt x="281" y="280"/>
                  </a:lnTo>
                  <a:lnTo>
                    <a:pt x="298" y="297"/>
                  </a:lnTo>
                  <a:lnTo>
                    <a:pt x="309" y="274"/>
                  </a:lnTo>
                  <a:lnTo>
                    <a:pt x="332" y="229"/>
                  </a:lnTo>
                  <a:lnTo>
                    <a:pt x="360" y="185"/>
                  </a:lnTo>
                  <a:lnTo>
                    <a:pt x="388" y="134"/>
                  </a:lnTo>
                  <a:lnTo>
                    <a:pt x="411" y="95"/>
                  </a:lnTo>
                  <a:lnTo>
                    <a:pt x="428" y="72"/>
                  </a:lnTo>
                  <a:lnTo>
                    <a:pt x="433" y="56"/>
                  </a:lnTo>
                  <a:lnTo>
                    <a:pt x="439" y="44"/>
                  </a:lnTo>
                  <a:lnTo>
                    <a:pt x="439" y="33"/>
                  </a:lnTo>
                  <a:lnTo>
                    <a:pt x="439" y="22"/>
                  </a:lnTo>
                  <a:lnTo>
                    <a:pt x="433" y="16"/>
                  </a:lnTo>
                  <a:lnTo>
                    <a:pt x="428" y="11"/>
                  </a:lnTo>
                  <a:lnTo>
                    <a:pt x="416" y="5"/>
                  </a:lnTo>
                  <a:lnTo>
                    <a:pt x="416" y="0"/>
                  </a:lnTo>
                  <a:lnTo>
                    <a:pt x="428" y="0"/>
                  </a:lnTo>
                  <a:lnTo>
                    <a:pt x="444" y="0"/>
                  </a:lnTo>
                  <a:lnTo>
                    <a:pt x="456" y="0"/>
                  </a:lnTo>
                  <a:lnTo>
                    <a:pt x="473" y="0"/>
                  </a:lnTo>
                  <a:lnTo>
                    <a:pt x="478" y="0"/>
                  </a:lnTo>
                  <a:lnTo>
                    <a:pt x="484" y="0"/>
                  </a:lnTo>
                  <a:lnTo>
                    <a:pt x="495" y="0"/>
                  </a:lnTo>
                  <a:lnTo>
                    <a:pt x="512" y="0"/>
                  </a:lnTo>
                  <a:lnTo>
                    <a:pt x="529" y="0"/>
                  </a:lnTo>
                  <a:lnTo>
                    <a:pt x="540" y="0"/>
                  </a:lnTo>
                  <a:lnTo>
                    <a:pt x="551" y="0"/>
                  </a:lnTo>
                  <a:lnTo>
                    <a:pt x="563" y="0"/>
                  </a:lnTo>
                  <a:lnTo>
                    <a:pt x="563" y="5"/>
                  </a:lnTo>
                  <a:lnTo>
                    <a:pt x="551" y="11"/>
                  </a:lnTo>
                  <a:lnTo>
                    <a:pt x="540" y="11"/>
                  </a:lnTo>
                  <a:lnTo>
                    <a:pt x="529" y="11"/>
                  </a:lnTo>
                  <a:lnTo>
                    <a:pt x="518" y="22"/>
                  </a:lnTo>
                  <a:lnTo>
                    <a:pt x="506" y="28"/>
                  </a:lnTo>
                  <a:lnTo>
                    <a:pt x="495" y="33"/>
                  </a:lnTo>
                  <a:lnTo>
                    <a:pt x="489" y="44"/>
                  </a:lnTo>
                  <a:lnTo>
                    <a:pt x="478" y="61"/>
                  </a:lnTo>
                  <a:lnTo>
                    <a:pt x="456" y="84"/>
                  </a:lnTo>
                  <a:lnTo>
                    <a:pt x="428" y="129"/>
                  </a:lnTo>
                  <a:lnTo>
                    <a:pt x="399" y="179"/>
                  </a:lnTo>
                  <a:lnTo>
                    <a:pt x="366" y="235"/>
                  </a:lnTo>
                  <a:lnTo>
                    <a:pt x="343" y="280"/>
                  </a:lnTo>
                  <a:lnTo>
                    <a:pt x="326" y="308"/>
                  </a:lnTo>
                  <a:lnTo>
                    <a:pt x="321" y="330"/>
                  </a:lnTo>
                  <a:lnTo>
                    <a:pt x="315" y="358"/>
                  </a:lnTo>
                  <a:lnTo>
                    <a:pt x="315" y="381"/>
                  </a:lnTo>
                  <a:lnTo>
                    <a:pt x="315" y="448"/>
                  </a:lnTo>
                  <a:lnTo>
                    <a:pt x="315" y="465"/>
                  </a:lnTo>
                  <a:lnTo>
                    <a:pt x="315" y="481"/>
                  </a:lnTo>
                  <a:lnTo>
                    <a:pt x="315" y="504"/>
                  </a:lnTo>
                  <a:lnTo>
                    <a:pt x="321" y="526"/>
                  </a:lnTo>
                  <a:lnTo>
                    <a:pt x="321" y="537"/>
                  </a:lnTo>
                  <a:lnTo>
                    <a:pt x="321" y="549"/>
                  </a:lnTo>
                  <a:lnTo>
                    <a:pt x="332" y="560"/>
                  </a:lnTo>
                  <a:lnTo>
                    <a:pt x="337" y="565"/>
                  </a:lnTo>
                  <a:lnTo>
                    <a:pt x="349" y="571"/>
                  </a:lnTo>
                  <a:lnTo>
                    <a:pt x="360" y="571"/>
                  </a:lnTo>
                  <a:lnTo>
                    <a:pt x="377" y="571"/>
                  </a:lnTo>
                  <a:lnTo>
                    <a:pt x="382" y="571"/>
                  </a:lnTo>
                  <a:lnTo>
                    <a:pt x="388" y="577"/>
                  </a:lnTo>
                  <a:lnTo>
                    <a:pt x="394" y="577"/>
                  </a:lnTo>
                  <a:lnTo>
                    <a:pt x="388" y="582"/>
                  </a:lnTo>
                  <a:lnTo>
                    <a:pt x="377" y="582"/>
                  </a:lnTo>
                  <a:lnTo>
                    <a:pt x="337" y="582"/>
                  </a:lnTo>
                  <a:lnTo>
                    <a:pt x="298" y="582"/>
                  </a:lnTo>
                  <a:lnTo>
                    <a:pt x="281" y="582"/>
                  </a:lnTo>
                  <a:lnTo>
                    <a:pt x="275" y="582"/>
                  </a:lnTo>
                  <a:lnTo>
                    <a:pt x="264" y="582"/>
                  </a:lnTo>
                  <a:lnTo>
                    <a:pt x="253" y="582"/>
                  </a:lnTo>
                  <a:lnTo>
                    <a:pt x="236" y="582"/>
                  </a:lnTo>
                  <a:lnTo>
                    <a:pt x="219" y="582"/>
                  </a:lnTo>
                  <a:lnTo>
                    <a:pt x="208" y="582"/>
                  </a:lnTo>
                  <a:lnTo>
                    <a:pt x="197" y="582"/>
                  </a:lnTo>
                  <a:lnTo>
                    <a:pt x="197" y="577"/>
                  </a:lnTo>
                  <a:lnTo>
                    <a:pt x="202" y="571"/>
                  </a:lnTo>
                  <a:lnTo>
                    <a:pt x="214" y="571"/>
                  </a:lnTo>
                  <a:lnTo>
                    <a:pt x="225" y="571"/>
                  </a:lnTo>
                  <a:lnTo>
                    <a:pt x="236" y="565"/>
                  </a:lnTo>
                  <a:lnTo>
                    <a:pt x="242" y="554"/>
                  </a:lnTo>
                  <a:lnTo>
                    <a:pt x="247" y="543"/>
                  </a:lnTo>
                  <a:lnTo>
                    <a:pt x="247" y="526"/>
                  </a:lnTo>
                  <a:lnTo>
                    <a:pt x="247" y="504"/>
                  </a:lnTo>
                  <a:lnTo>
                    <a:pt x="253" y="481"/>
                  </a:lnTo>
                  <a:lnTo>
                    <a:pt x="253" y="465"/>
                  </a:lnTo>
                  <a:lnTo>
                    <a:pt x="253" y="448"/>
                  </a:lnTo>
                  <a:lnTo>
                    <a:pt x="253" y="381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748"/>
            <p:cNvSpPr>
              <a:spLocks/>
            </p:cNvSpPr>
            <p:nvPr/>
          </p:nvSpPr>
          <p:spPr bwMode="auto">
            <a:xfrm>
              <a:off x="2057375" y="2958860"/>
              <a:ext cx="89931" cy="96231"/>
            </a:xfrm>
            <a:custGeom>
              <a:avLst/>
              <a:gdLst/>
              <a:ahLst/>
              <a:cxnLst>
                <a:cxn ang="0">
                  <a:pos x="68" y="286"/>
                </a:cxn>
                <a:cxn ang="0">
                  <a:pos x="68" y="235"/>
                </a:cxn>
                <a:cxn ang="0">
                  <a:pos x="79" y="179"/>
                </a:cxn>
                <a:cxn ang="0">
                  <a:pos x="91" y="129"/>
                </a:cxn>
                <a:cxn ang="0">
                  <a:pos x="119" y="78"/>
                </a:cxn>
                <a:cxn ang="0">
                  <a:pos x="158" y="45"/>
                </a:cxn>
                <a:cxn ang="0">
                  <a:pos x="209" y="34"/>
                </a:cxn>
                <a:cxn ang="0">
                  <a:pos x="237" y="39"/>
                </a:cxn>
                <a:cxn ang="0">
                  <a:pos x="260" y="50"/>
                </a:cxn>
                <a:cxn ang="0">
                  <a:pos x="288" y="73"/>
                </a:cxn>
                <a:cxn ang="0">
                  <a:pos x="305" y="112"/>
                </a:cxn>
                <a:cxn ang="0">
                  <a:pos x="310" y="162"/>
                </a:cxn>
                <a:cxn ang="0">
                  <a:pos x="310" y="196"/>
                </a:cxn>
                <a:cxn ang="0">
                  <a:pos x="305" y="235"/>
                </a:cxn>
                <a:cxn ang="0">
                  <a:pos x="293" y="286"/>
                </a:cxn>
                <a:cxn ang="0">
                  <a:pos x="271" y="330"/>
                </a:cxn>
                <a:cxn ang="0">
                  <a:pos x="248" y="370"/>
                </a:cxn>
                <a:cxn ang="0">
                  <a:pos x="209" y="398"/>
                </a:cxn>
                <a:cxn ang="0">
                  <a:pos x="164" y="409"/>
                </a:cxn>
                <a:cxn ang="0">
                  <a:pos x="124" y="398"/>
                </a:cxn>
                <a:cxn ang="0">
                  <a:pos x="91" y="370"/>
                </a:cxn>
                <a:cxn ang="0">
                  <a:pos x="74" y="330"/>
                </a:cxn>
                <a:cxn ang="0">
                  <a:pos x="68" y="286"/>
                </a:cxn>
                <a:cxn ang="0">
                  <a:pos x="0" y="291"/>
                </a:cxn>
                <a:cxn ang="0">
                  <a:pos x="6" y="347"/>
                </a:cxn>
                <a:cxn ang="0">
                  <a:pos x="23" y="392"/>
                </a:cxn>
                <a:cxn ang="0">
                  <a:pos x="51" y="420"/>
                </a:cxn>
                <a:cxn ang="0">
                  <a:pos x="91" y="437"/>
                </a:cxn>
                <a:cxn ang="0">
                  <a:pos x="130" y="443"/>
                </a:cxn>
                <a:cxn ang="0">
                  <a:pos x="186" y="431"/>
                </a:cxn>
                <a:cxn ang="0">
                  <a:pos x="243" y="409"/>
                </a:cxn>
                <a:cxn ang="0">
                  <a:pos x="293" y="370"/>
                </a:cxn>
                <a:cxn ang="0">
                  <a:pos x="327" y="330"/>
                </a:cxn>
                <a:cxn ang="0">
                  <a:pos x="350" y="286"/>
                </a:cxn>
                <a:cxn ang="0">
                  <a:pos x="372" y="230"/>
                </a:cxn>
                <a:cxn ang="0">
                  <a:pos x="378" y="157"/>
                </a:cxn>
                <a:cxn ang="0">
                  <a:pos x="372" y="112"/>
                </a:cxn>
                <a:cxn ang="0">
                  <a:pos x="361" y="67"/>
                </a:cxn>
                <a:cxn ang="0">
                  <a:pos x="338" y="34"/>
                </a:cxn>
                <a:cxn ang="0">
                  <a:pos x="299" y="11"/>
                </a:cxn>
                <a:cxn ang="0">
                  <a:pos x="248" y="0"/>
                </a:cxn>
                <a:cxn ang="0">
                  <a:pos x="203" y="6"/>
                </a:cxn>
                <a:cxn ang="0">
                  <a:pos x="153" y="22"/>
                </a:cxn>
                <a:cxn ang="0">
                  <a:pos x="96" y="56"/>
                </a:cxn>
                <a:cxn ang="0">
                  <a:pos x="57" y="95"/>
                </a:cxn>
                <a:cxn ang="0">
                  <a:pos x="29" y="146"/>
                </a:cxn>
                <a:cxn ang="0">
                  <a:pos x="6" y="207"/>
                </a:cxn>
                <a:cxn ang="0">
                  <a:pos x="0" y="291"/>
                </a:cxn>
                <a:cxn ang="0">
                  <a:pos x="68" y="286"/>
                </a:cxn>
              </a:cxnLst>
              <a:rect l="0" t="0" r="r" b="b"/>
              <a:pathLst>
                <a:path w="378" h="443">
                  <a:moveTo>
                    <a:pt x="68" y="286"/>
                  </a:moveTo>
                  <a:lnTo>
                    <a:pt x="68" y="235"/>
                  </a:lnTo>
                  <a:lnTo>
                    <a:pt x="79" y="179"/>
                  </a:lnTo>
                  <a:lnTo>
                    <a:pt x="91" y="129"/>
                  </a:lnTo>
                  <a:lnTo>
                    <a:pt x="119" y="78"/>
                  </a:lnTo>
                  <a:lnTo>
                    <a:pt x="158" y="45"/>
                  </a:lnTo>
                  <a:lnTo>
                    <a:pt x="209" y="34"/>
                  </a:lnTo>
                  <a:lnTo>
                    <a:pt x="237" y="39"/>
                  </a:lnTo>
                  <a:lnTo>
                    <a:pt x="260" y="50"/>
                  </a:lnTo>
                  <a:lnTo>
                    <a:pt x="288" y="73"/>
                  </a:lnTo>
                  <a:lnTo>
                    <a:pt x="305" y="112"/>
                  </a:lnTo>
                  <a:lnTo>
                    <a:pt x="310" y="162"/>
                  </a:lnTo>
                  <a:lnTo>
                    <a:pt x="310" y="196"/>
                  </a:lnTo>
                  <a:lnTo>
                    <a:pt x="305" y="235"/>
                  </a:lnTo>
                  <a:lnTo>
                    <a:pt x="293" y="286"/>
                  </a:lnTo>
                  <a:lnTo>
                    <a:pt x="271" y="330"/>
                  </a:lnTo>
                  <a:lnTo>
                    <a:pt x="248" y="370"/>
                  </a:lnTo>
                  <a:lnTo>
                    <a:pt x="209" y="398"/>
                  </a:lnTo>
                  <a:lnTo>
                    <a:pt x="164" y="409"/>
                  </a:lnTo>
                  <a:lnTo>
                    <a:pt x="124" y="398"/>
                  </a:lnTo>
                  <a:lnTo>
                    <a:pt x="91" y="370"/>
                  </a:lnTo>
                  <a:lnTo>
                    <a:pt x="74" y="330"/>
                  </a:lnTo>
                  <a:lnTo>
                    <a:pt x="68" y="286"/>
                  </a:lnTo>
                  <a:lnTo>
                    <a:pt x="0" y="291"/>
                  </a:lnTo>
                  <a:lnTo>
                    <a:pt x="6" y="347"/>
                  </a:lnTo>
                  <a:lnTo>
                    <a:pt x="23" y="392"/>
                  </a:lnTo>
                  <a:lnTo>
                    <a:pt x="51" y="420"/>
                  </a:lnTo>
                  <a:lnTo>
                    <a:pt x="91" y="437"/>
                  </a:lnTo>
                  <a:lnTo>
                    <a:pt x="130" y="443"/>
                  </a:lnTo>
                  <a:lnTo>
                    <a:pt x="186" y="431"/>
                  </a:lnTo>
                  <a:lnTo>
                    <a:pt x="243" y="409"/>
                  </a:lnTo>
                  <a:lnTo>
                    <a:pt x="293" y="370"/>
                  </a:lnTo>
                  <a:lnTo>
                    <a:pt x="327" y="330"/>
                  </a:lnTo>
                  <a:lnTo>
                    <a:pt x="350" y="286"/>
                  </a:lnTo>
                  <a:lnTo>
                    <a:pt x="372" y="230"/>
                  </a:lnTo>
                  <a:lnTo>
                    <a:pt x="378" y="157"/>
                  </a:lnTo>
                  <a:lnTo>
                    <a:pt x="372" y="112"/>
                  </a:lnTo>
                  <a:lnTo>
                    <a:pt x="361" y="67"/>
                  </a:lnTo>
                  <a:lnTo>
                    <a:pt x="338" y="34"/>
                  </a:lnTo>
                  <a:lnTo>
                    <a:pt x="299" y="11"/>
                  </a:lnTo>
                  <a:lnTo>
                    <a:pt x="248" y="0"/>
                  </a:lnTo>
                  <a:lnTo>
                    <a:pt x="203" y="6"/>
                  </a:lnTo>
                  <a:lnTo>
                    <a:pt x="153" y="22"/>
                  </a:lnTo>
                  <a:lnTo>
                    <a:pt x="96" y="56"/>
                  </a:lnTo>
                  <a:lnTo>
                    <a:pt x="57" y="95"/>
                  </a:lnTo>
                  <a:lnTo>
                    <a:pt x="29" y="146"/>
                  </a:lnTo>
                  <a:lnTo>
                    <a:pt x="6" y="207"/>
                  </a:lnTo>
                  <a:lnTo>
                    <a:pt x="0" y="291"/>
                  </a:lnTo>
                  <a:lnTo>
                    <a:pt x="68" y="28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749"/>
            <p:cNvSpPr>
              <a:spLocks/>
            </p:cNvSpPr>
            <p:nvPr/>
          </p:nvSpPr>
          <p:spPr bwMode="auto">
            <a:xfrm>
              <a:off x="2151351" y="2891954"/>
              <a:ext cx="97782" cy="211795"/>
            </a:xfrm>
            <a:custGeom>
              <a:avLst/>
              <a:gdLst/>
              <a:ahLst/>
              <a:cxnLst>
                <a:cxn ang="0">
                  <a:pos x="11" y="902"/>
                </a:cxn>
                <a:cxn ang="0">
                  <a:pos x="22" y="902"/>
                </a:cxn>
                <a:cxn ang="0">
                  <a:pos x="22" y="907"/>
                </a:cxn>
                <a:cxn ang="0">
                  <a:pos x="33" y="913"/>
                </a:cxn>
                <a:cxn ang="0">
                  <a:pos x="45" y="919"/>
                </a:cxn>
                <a:cxn ang="0">
                  <a:pos x="62" y="924"/>
                </a:cxn>
                <a:cxn ang="0">
                  <a:pos x="78" y="919"/>
                </a:cxn>
                <a:cxn ang="0">
                  <a:pos x="95" y="902"/>
                </a:cxn>
                <a:cxn ang="0">
                  <a:pos x="107" y="874"/>
                </a:cxn>
                <a:cxn ang="0">
                  <a:pos x="118" y="823"/>
                </a:cxn>
                <a:cxn ang="0">
                  <a:pos x="129" y="756"/>
                </a:cxn>
                <a:cxn ang="0">
                  <a:pos x="140" y="666"/>
                </a:cxn>
                <a:cxn ang="0">
                  <a:pos x="152" y="571"/>
                </a:cxn>
                <a:cxn ang="0">
                  <a:pos x="163" y="476"/>
                </a:cxn>
                <a:cxn ang="0">
                  <a:pos x="174" y="392"/>
                </a:cxn>
                <a:cxn ang="0">
                  <a:pos x="146" y="392"/>
                </a:cxn>
                <a:cxn ang="0">
                  <a:pos x="124" y="392"/>
                </a:cxn>
                <a:cxn ang="0">
                  <a:pos x="101" y="392"/>
                </a:cxn>
                <a:cxn ang="0">
                  <a:pos x="101" y="375"/>
                </a:cxn>
                <a:cxn ang="0">
                  <a:pos x="129" y="370"/>
                </a:cxn>
                <a:cxn ang="0">
                  <a:pos x="152" y="358"/>
                </a:cxn>
                <a:cxn ang="0">
                  <a:pos x="180" y="347"/>
                </a:cxn>
                <a:cxn ang="0">
                  <a:pos x="191" y="241"/>
                </a:cxn>
                <a:cxn ang="0">
                  <a:pos x="208" y="168"/>
                </a:cxn>
                <a:cxn ang="0">
                  <a:pos x="231" y="123"/>
                </a:cxn>
                <a:cxn ang="0">
                  <a:pos x="264" y="78"/>
                </a:cxn>
                <a:cxn ang="0">
                  <a:pos x="304" y="45"/>
                </a:cxn>
                <a:cxn ang="0">
                  <a:pos x="326" y="22"/>
                </a:cxn>
                <a:cxn ang="0">
                  <a:pos x="349" y="5"/>
                </a:cxn>
                <a:cxn ang="0">
                  <a:pos x="360" y="0"/>
                </a:cxn>
                <a:cxn ang="0">
                  <a:pos x="377" y="0"/>
                </a:cxn>
                <a:cxn ang="0">
                  <a:pos x="388" y="0"/>
                </a:cxn>
                <a:cxn ang="0">
                  <a:pos x="399" y="5"/>
                </a:cxn>
                <a:cxn ang="0">
                  <a:pos x="411" y="11"/>
                </a:cxn>
                <a:cxn ang="0">
                  <a:pos x="394" y="95"/>
                </a:cxn>
                <a:cxn ang="0">
                  <a:pos x="383" y="95"/>
                </a:cxn>
                <a:cxn ang="0">
                  <a:pos x="371" y="78"/>
                </a:cxn>
                <a:cxn ang="0">
                  <a:pos x="354" y="73"/>
                </a:cxn>
                <a:cxn ang="0">
                  <a:pos x="338" y="73"/>
                </a:cxn>
                <a:cxn ang="0">
                  <a:pos x="321" y="73"/>
                </a:cxn>
                <a:cxn ang="0">
                  <a:pos x="304" y="89"/>
                </a:cxn>
                <a:cxn ang="0">
                  <a:pos x="287" y="117"/>
                </a:cxn>
                <a:cxn ang="0">
                  <a:pos x="276" y="168"/>
                </a:cxn>
                <a:cxn ang="0">
                  <a:pos x="259" y="246"/>
                </a:cxn>
                <a:cxn ang="0">
                  <a:pos x="242" y="353"/>
                </a:cxn>
                <a:cxn ang="0">
                  <a:pos x="281" y="353"/>
                </a:cxn>
                <a:cxn ang="0">
                  <a:pos x="298" y="353"/>
                </a:cxn>
                <a:cxn ang="0">
                  <a:pos x="321" y="347"/>
                </a:cxn>
                <a:cxn ang="0">
                  <a:pos x="332" y="347"/>
                </a:cxn>
                <a:cxn ang="0">
                  <a:pos x="349" y="347"/>
                </a:cxn>
                <a:cxn ang="0">
                  <a:pos x="354" y="342"/>
                </a:cxn>
                <a:cxn ang="0">
                  <a:pos x="360" y="347"/>
                </a:cxn>
                <a:cxn ang="0">
                  <a:pos x="349" y="392"/>
                </a:cxn>
                <a:cxn ang="0">
                  <a:pos x="236" y="392"/>
                </a:cxn>
                <a:cxn ang="0">
                  <a:pos x="214" y="543"/>
                </a:cxn>
                <a:cxn ang="0">
                  <a:pos x="191" y="678"/>
                </a:cxn>
                <a:cxn ang="0">
                  <a:pos x="169" y="784"/>
                </a:cxn>
                <a:cxn ang="0">
                  <a:pos x="135" y="874"/>
                </a:cxn>
                <a:cxn ang="0">
                  <a:pos x="95" y="935"/>
                </a:cxn>
                <a:cxn ang="0">
                  <a:pos x="62" y="958"/>
                </a:cxn>
                <a:cxn ang="0">
                  <a:pos x="28" y="969"/>
                </a:cxn>
                <a:cxn ang="0">
                  <a:pos x="0" y="975"/>
                </a:cxn>
                <a:cxn ang="0">
                  <a:pos x="11" y="902"/>
                </a:cxn>
              </a:cxnLst>
              <a:rect l="0" t="0" r="r" b="b"/>
              <a:pathLst>
                <a:path w="411" h="975">
                  <a:moveTo>
                    <a:pt x="11" y="902"/>
                  </a:moveTo>
                  <a:lnTo>
                    <a:pt x="22" y="902"/>
                  </a:lnTo>
                  <a:lnTo>
                    <a:pt x="22" y="907"/>
                  </a:lnTo>
                  <a:lnTo>
                    <a:pt x="33" y="913"/>
                  </a:lnTo>
                  <a:lnTo>
                    <a:pt x="45" y="919"/>
                  </a:lnTo>
                  <a:lnTo>
                    <a:pt x="62" y="924"/>
                  </a:lnTo>
                  <a:lnTo>
                    <a:pt x="78" y="919"/>
                  </a:lnTo>
                  <a:lnTo>
                    <a:pt x="95" y="902"/>
                  </a:lnTo>
                  <a:lnTo>
                    <a:pt x="107" y="874"/>
                  </a:lnTo>
                  <a:lnTo>
                    <a:pt x="118" y="823"/>
                  </a:lnTo>
                  <a:lnTo>
                    <a:pt x="129" y="756"/>
                  </a:lnTo>
                  <a:lnTo>
                    <a:pt x="140" y="666"/>
                  </a:lnTo>
                  <a:lnTo>
                    <a:pt x="152" y="571"/>
                  </a:lnTo>
                  <a:lnTo>
                    <a:pt x="163" y="476"/>
                  </a:lnTo>
                  <a:lnTo>
                    <a:pt x="174" y="392"/>
                  </a:lnTo>
                  <a:lnTo>
                    <a:pt x="146" y="392"/>
                  </a:lnTo>
                  <a:lnTo>
                    <a:pt x="124" y="392"/>
                  </a:lnTo>
                  <a:lnTo>
                    <a:pt x="101" y="392"/>
                  </a:lnTo>
                  <a:lnTo>
                    <a:pt x="101" y="375"/>
                  </a:lnTo>
                  <a:lnTo>
                    <a:pt x="129" y="370"/>
                  </a:lnTo>
                  <a:lnTo>
                    <a:pt x="152" y="358"/>
                  </a:lnTo>
                  <a:lnTo>
                    <a:pt x="180" y="347"/>
                  </a:lnTo>
                  <a:lnTo>
                    <a:pt x="191" y="241"/>
                  </a:lnTo>
                  <a:lnTo>
                    <a:pt x="208" y="168"/>
                  </a:lnTo>
                  <a:lnTo>
                    <a:pt x="231" y="123"/>
                  </a:lnTo>
                  <a:lnTo>
                    <a:pt x="264" y="78"/>
                  </a:lnTo>
                  <a:lnTo>
                    <a:pt x="304" y="45"/>
                  </a:lnTo>
                  <a:lnTo>
                    <a:pt x="326" y="22"/>
                  </a:lnTo>
                  <a:lnTo>
                    <a:pt x="349" y="5"/>
                  </a:lnTo>
                  <a:lnTo>
                    <a:pt x="360" y="0"/>
                  </a:lnTo>
                  <a:lnTo>
                    <a:pt x="377" y="0"/>
                  </a:lnTo>
                  <a:lnTo>
                    <a:pt x="388" y="0"/>
                  </a:lnTo>
                  <a:lnTo>
                    <a:pt x="399" y="5"/>
                  </a:lnTo>
                  <a:lnTo>
                    <a:pt x="411" y="11"/>
                  </a:lnTo>
                  <a:lnTo>
                    <a:pt x="394" y="95"/>
                  </a:lnTo>
                  <a:lnTo>
                    <a:pt x="383" y="95"/>
                  </a:lnTo>
                  <a:lnTo>
                    <a:pt x="371" y="78"/>
                  </a:lnTo>
                  <a:lnTo>
                    <a:pt x="354" y="73"/>
                  </a:lnTo>
                  <a:lnTo>
                    <a:pt x="338" y="73"/>
                  </a:lnTo>
                  <a:lnTo>
                    <a:pt x="321" y="73"/>
                  </a:lnTo>
                  <a:lnTo>
                    <a:pt x="304" y="89"/>
                  </a:lnTo>
                  <a:lnTo>
                    <a:pt x="287" y="117"/>
                  </a:lnTo>
                  <a:lnTo>
                    <a:pt x="276" y="168"/>
                  </a:lnTo>
                  <a:lnTo>
                    <a:pt x="259" y="246"/>
                  </a:lnTo>
                  <a:lnTo>
                    <a:pt x="242" y="353"/>
                  </a:lnTo>
                  <a:lnTo>
                    <a:pt x="281" y="353"/>
                  </a:lnTo>
                  <a:lnTo>
                    <a:pt x="298" y="353"/>
                  </a:lnTo>
                  <a:lnTo>
                    <a:pt x="321" y="347"/>
                  </a:lnTo>
                  <a:lnTo>
                    <a:pt x="332" y="347"/>
                  </a:lnTo>
                  <a:lnTo>
                    <a:pt x="349" y="347"/>
                  </a:lnTo>
                  <a:lnTo>
                    <a:pt x="354" y="342"/>
                  </a:lnTo>
                  <a:lnTo>
                    <a:pt x="360" y="347"/>
                  </a:lnTo>
                  <a:lnTo>
                    <a:pt x="349" y="392"/>
                  </a:lnTo>
                  <a:lnTo>
                    <a:pt x="236" y="392"/>
                  </a:lnTo>
                  <a:lnTo>
                    <a:pt x="214" y="543"/>
                  </a:lnTo>
                  <a:lnTo>
                    <a:pt x="191" y="678"/>
                  </a:lnTo>
                  <a:lnTo>
                    <a:pt x="169" y="784"/>
                  </a:lnTo>
                  <a:lnTo>
                    <a:pt x="135" y="874"/>
                  </a:lnTo>
                  <a:lnTo>
                    <a:pt x="95" y="935"/>
                  </a:lnTo>
                  <a:lnTo>
                    <a:pt x="62" y="958"/>
                  </a:lnTo>
                  <a:lnTo>
                    <a:pt x="28" y="969"/>
                  </a:lnTo>
                  <a:lnTo>
                    <a:pt x="0" y="975"/>
                  </a:lnTo>
                  <a:lnTo>
                    <a:pt x="11" y="90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750"/>
            <p:cNvSpPr>
              <a:spLocks/>
            </p:cNvSpPr>
            <p:nvPr/>
          </p:nvSpPr>
          <p:spPr bwMode="auto">
            <a:xfrm>
              <a:off x="2353577" y="2890651"/>
              <a:ext cx="184859" cy="164440"/>
            </a:xfrm>
            <a:custGeom>
              <a:avLst/>
              <a:gdLst/>
              <a:ahLst/>
              <a:cxnLst>
                <a:cxn ang="0">
                  <a:pos x="135" y="678"/>
                </a:cxn>
                <a:cxn ang="0">
                  <a:pos x="169" y="728"/>
                </a:cxn>
                <a:cxn ang="0">
                  <a:pos x="208" y="734"/>
                </a:cxn>
                <a:cxn ang="0">
                  <a:pos x="225" y="734"/>
                </a:cxn>
                <a:cxn ang="0">
                  <a:pos x="225" y="745"/>
                </a:cxn>
                <a:cxn ang="0">
                  <a:pos x="208" y="745"/>
                </a:cxn>
                <a:cxn ang="0">
                  <a:pos x="124" y="745"/>
                </a:cxn>
                <a:cxn ang="0">
                  <a:pos x="90" y="745"/>
                </a:cxn>
                <a:cxn ang="0">
                  <a:pos x="11" y="745"/>
                </a:cxn>
                <a:cxn ang="0">
                  <a:pos x="0" y="745"/>
                </a:cxn>
                <a:cxn ang="0">
                  <a:pos x="0" y="734"/>
                </a:cxn>
                <a:cxn ang="0">
                  <a:pos x="17" y="734"/>
                </a:cxn>
                <a:cxn ang="0">
                  <a:pos x="45" y="728"/>
                </a:cxn>
                <a:cxn ang="0">
                  <a:pos x="73" y="672"/>
                </a:cxn>
                <a:cxn ang="0">
                  <a:pos x="73" y="51"/>
                </a:cxn>
                <a:cxn ang="0">
                  <a:pos x="79" y="17"/>
                </a:cxn>
                <a:cxn ang="0">
                  <a:pos x="84" y="6"/>
                </a:cxn>
                <a:cxn ang="0">
                  <a:pos x="90" y="6"/>
                </a:cxn>
                <a:cxn ang="0">
                  <a:pos x="107" y="17"/>
                </a:cxn>
                <a:cxn ang="0">
                  <a:pos x="118" y="34"/>
                </a:cxn>
                <a:cxn ang="0">
                  <a:pos x="163" y="79"/>
                </a:cxn>
                <a:cxn ang="0">
                  <a:pos x="248" y="174"/>
                </a:cxn>
                <a:cxn ang="0">
                  <a:pos x="366" y="297"/>
                </a:cxn>
                <a:cxn ang="0">
                  <a:pos x="490" y="426"/>
                </a:cxn>
                <a:cxn ang="0">
                  <a:pos x="597" y="544"/>
                </a:cxn>
                <a:cxn ang="0">
                  <a:pos x="664" y="616"/>
                </a:cxn>
                <a:cxn ang="0">
                  <a:pos x="648" y="73"/>
                </a:cxn>
                <a:cxn ang="0">
                  <a:pos x="614" y="34"/>
                </a:cxn>
                <a:cxn ang="0">
                  <a:pos x="580" y="28"/>
                </a:cxn>
                <a:cxn ang="0">
                  <a:pos x="563" y="28"/>
                </a:cxn>
                <a:cxn ang="0">
                  <a:pos x="557" y="23"/>
                </a:cxn>
                <a:cxn ang="0">
                  <a:pos x="569" y="17"/>
                </a:cxn>
                <a:cxn ang="0">
                  <a:pos x="619" y="17"/>
                </a:cxn>
                <a:cxn ang="0">
                  <a:pos x="681" y="17"/>
                </a:cxn>
                <a:cxn ang="0">
                  <a:pos x="710" y="17"/>
                </a:cxn>
                <a:cxn ang="0">
                  <a:pos x="760" y="17"/>
                </a:cxn>
                <a:cxn ang="0">
                  <a:pos x="777" y="17"/>
                </a:cxn>
                <a:cxn ang="0">
                  <a:pos x="777" y="28"/>
                </a:cxn>
                <a:cxn ang="0">
                  <a:pos x="766" y="28"/>
                </a:cxn>
                <a:cxn ang="0">
                  <a:pos x="743" y="34"/>
                </a:cxn>
                <a:cxn ang="0">
                  <a:pos x="721" y="51"/>
                </a:cxn>
                <a:cxn ang="0">
                  <a:pos x="710" y="90"/>
                </a:cxn>
                <a:cxn ang="0">
                  <a:pos x="710" y="684"/>
                </a:cxn>
                <a:cxn ang="0">
                  <a:pos x="710" y="734"/>
                </a:cxn>
                <a:cxn ang="0">
                  <a:pos x="704" y="751"/>
                </a:cxn>
                <a:cxn ang="0">
                  <a:pos x="693" y="751"/>
                </a:cxn>
                <a:cxn ang="0">
                  <a:pos x="676" y="740"/>
                </a:cxn>
                <a:cxn ang="0">
                  <a:pos x="648" y="712"/>
                </a:cxn>
                <a:cxn ang="0">
                  <a:pos x="614" y="678"/>
                </a:cxn>
                <a:cxn ang="0">
                  <a:pos x="535" y="600"/>
                </a:cxn>
                <a:cxn ang="0">
                  <a:pos x="428" y="488"/>
                </a:cxn>
                <a:cxn ang="0">
                  <a:pos x="310" y="359"/>
                </a:cxn>
                <a:cxn ang="0">
                  <a:pos x="191" y="230"/>
                </a:cxn>
                <a:cxn ang="0">
                  <a:pos x="118" y="151"/>
                </a:cxn>
              </a:cxnLst>
              <a:rect l="0" t="0" r="r" b="b"/>
              <a:pathLst>
                <a:path w="777" h="757">
                  <a:moveTo>
                    <a:pt x="135" y="616"/>
                  </a:moveTo>
                  <a:lnTo>
                    <a:pt x="135" y="678"/>
                  </a:lnTo>
                  <a:lnTo>
                    <a:pt x="152" y="712"/>
                  </a:lnTo>
                  <a:lnTo>
                    <a:pt x="169" y="728"/>
                  </a:lnTo>
                  <a:lnTo>
                    <a:pt x="191" y="734"/>
                  </a:lnTo>
                  <a:lnTo>
                    <a:pt x="208" y="734"/>
                  </a:lnTo>
                  <a:lnTo>
                    <a:pt x="220" y="734"/>
                  </a:lnTo>
                  <a:lnTo>
                    <a:pt x="225" y="734"/>
                  </a:lnTo>
                  <a:lnTo>
                    <a:pt x="225" y="740"/>
                  </a:lnTo>
                  <a:lnTo>
                    <a:pt x="225" y="745"/>
                  </a:lnTo>
                  <a:lnTo>
                    <a:pt x="220" y="745"/>
                  </a:lnTo>
                  <a:lnTo>
                    <a:pt x="208" y="745"/>
                  </a:lnTo>
                  <a:lnTo>
                    <a:pt x="158" y="745"/>
                  </a:lnTo>
                  <a:lnTo>
                    <a:pt x="124" y="745"/>
                  </a:lnTo>
                  <a:lnTo>
                    <a:pt x="107" y="745"/>
                  </a:lnTo>
                  <a:lnTo>
                    <a:pt x="90" y="745"/>
                  </a:lnTo>
                  <a:lnTo>
                    <a:pt x="56" y="745"/>
                  </a:lnTo>
                  <a:lnTo>
                    <a:pt x="11" y="745"/>
                  </a:lnTo>
                  <a:lnTo>
                    <a:pt x="6" y="745"/>
                  </a:lnTo>
                  <a:lnTo>
                    <a:pt x="0" y="745"/>
                  </a:lnTo>
                  <a:lnTo>
                    <a:pt x="0" y="740"/>
                  </a:lnTo>
                  <a:lnTo>
                    <a:pt x="0" y="734"/>
                  </a:lnTo>
                  <a:lnTo>
                    <a:pt x="6" y="734"/>
                  </a:lnTo>
                  <a:lnTo>
                    <a:pt x="17" y="734"/>
                  </a:lnTo>
                  <a:lnTo>
                    <a:pt x="28" y="734"/>
                  </a:lnTo>
                  <a:lnTo>
                    <a:pt x="45" y="728"/>
                  </a:lnTo>
                  <a:lnTo>
                    <a:pt x="62" y="712"/>
                  </a:lnTo>
                  <a:lnTo>
                    <a:pt x="73" y="672"/>
                  </a:lnTo>
                  <a:lnTo>
                    <a:pt x="73" y="605"/>
                  </a:lnTo>
                  <a:lnTo>
                    <a:pt x="73" y="51"/>
                  </a:lnTo>
                  <a:lnTo>
                    <a:pt x="73" y="28"/>
                  </a:lnTo>
                  <a:lnTo>
                    <a:pt x="79" y="17"/>
                  </a:lnTo>
                  <a:lnTo>
                    <a:pt x="79" y="6"/>
                  </a:lnTo>
                  <a:lnTo>
                    <a:pt x="84" y="6"/>
                  </a:lnTo>
                  <a:lnTo>
                    <a:pt x="84" y="0"/>
                  </a:lnTo>
                  <a:lnTo>
                    <a:pt x="90" y="6"/>
                  </a:lnTo>
                  <a:lnTo>
                    <a:pt x="101" y="11"/>
                  </a:lnTo>
                  <a:lnTo>
                    <a:pt x="107" y="17"/>
                  </a:lnTo>
                  <a:lnTo>
                    <a:pt x="113" y="28"/>
                  </a:lnTo>
                  <a:lnTo>
                    <a:pt x="118" y="34"/>
                  </a:lnTo>
                  <a:lnTo>
                    <a:pt x="135" y="51"/>
                  </a:lnTo>
                  <a:lnTo>
                    <a:pt x="163" y="79"/>
                  </a:lnTo>
                  <a:lnTo>
                    <a:pt x="203" y="118"/>
                  </a:lnTo>
                  <a:lnTo>
                    <a:pt x="248" y="174"/>
                  </a:lnTo>
                  <a:lnTo>
                    <a:pt x="304" y="230"/>
                  </a:lnTo>
                  <a:lnTo>
                    <a:pt x="366" y="297"/>
                  </a:lnTo>
                  <a:lnTo>
                    <a:pt x="428" y="364"/>
                  </a:lnTo>
                  <a:lnTo>
                    <a:pt x="490" y="426"/>
                  </a:lnTo>
                  <a:lnTo>
                    <a:pt x="546" y="488"/>
                  </a:lnTo>
                  <a:lnTo>
                    <a:pt x="597" y="544"/>
                  </a:lnTo>
                  <a:lnTo>
                    <a:pt x="636" y="588"/>
                  </a:lnTo>
                  <a:lnTo>
                    <a:pt x="664" y="616"/>
                  </a:lnTo>
                  <a:lnTo>
                    <a:pt x="653" y="123"/>
                  </a:lnTo>
                  <a:lnTo>
                    <a:pt x="648" y="73"/>
                  </a:lnTo>
                  <a:lnTo>
                    <a:pt x="636" y="45"/>
                  </a:lnTo>
                  <a:lnTo>
                    <a:pt x="614" y="34"/>
                  </a:lnTo>
                  <a:lnTo>
                    <a:pt x="597" y="28"/>
                  </a:lnTo>
                  <a:lnTo>
                    <a:pt x="580" y="28"/>
                  </a:lnTo>
                  <a:lnTo>
                    <a:pt x="569" y="28"/>
                  </a:lnTo>
                  <a:lnTo>
                    <a:pt x="563" y="28"/>
                  </a:lnTo>
                  <a:lnTo>
                    <a:pt x="557" y="28"/>
                  </a:lnTo>
                  <a:lnTo>
                    <a:pt x="557" y="23"/>
                  </a:lnTo>
                  <a:lnTo>
                    <a:pt x="563" y="17"/>
                  </a:lnTo>
                  <a:lnTo>
                    <a:pt x="569" y="17"/>
                  </a:lnTo>
                  <a:lnTo>
                    <a:pt x="580" y="17"/>
                  </a:lnTo>
                  <a:lnTo>
                    <a:pt x="619" y="17"/>
                  </a:lnTo>
                  <a:lnTo>
                    <a:pt x="659" y="17"/>
                  </a:lnTo>
                  <a:lnTo>
                    <a:pt x="681" y="17"/>
                  </a:lnTo>
                  <a:lnTo>
                    <a:pt x="693" y="17"/>
                  </a:lnTo>
                  <a:lnTo>
                    <a:pt x="710" y="17"/>
                  </a:lnTo>
                  <a:lnTo>
                    <a:pt x="732" y="17"/>
                  </a:lnTo>
                  <a:lnTo>
                    <a:pt x="760" y="17"/>
                  </a:lnTo>
                  <a:lnTo>
                    <a:pt x="771" y="17"/>
                  </a:lnTo>
                  <a:lnTo>
                    <a:pt x="777" y="17"/>
                  </a:lnTo>
                  <a:lnTo>
                    <a:pt x="777" y="23"/>
                  </a:lnTo>
                  <a:lnTo>
                    <a:pt x="777" y="28"/>
                  </a:lnTo>
                  <a:lnTo>
                    <a:pt x="771" y="28"/>
                  </a:lnTo>
                  <a:lnTo>
                    <a:pt x="766" y="28"/>
                  </a:lnTo>
                  <a:lnTo>
                    <a:pt x="755" y="28"/>
                  </a:lnTo>
                  <a:lnTo>
                    <a:pt x="743" y="34"/>
                  </a:lnTo>
                  <a:lnTo>
                    <a:pt x="732" y="39"/>
                  </a:lnTo>
                  <a:lnTo>
                    <a:pt x="721" y="51"/>
                  </a:lnTo>
                  <a:lnTo>
                    <a:pt x="715" y="62"/>
                  </a:lnTo>
                  <a:lnTo>
                    <a:pt x="710" y="90"/>
                  </a:lnTo>
                  <a:lnTo>
                    <a:pt x="710" y="118"/>
                  </a:lnTo>
                  <a:lnTo>
                    <a:pt x="710" y="684"/>
                  </a:lnTo>
                  <a:lnTo>
                    <a:pt x="710" y="712"/>
                  </a:lnTo>
                  <a:lnTo>
                    <a:pt x="710" y="734"/>
                  </a:lnTo>
                  <a:lnTo>
                    <a:pt x="704" y="745"/>
                  </a:lnTo>
                  <a:lnTo>
                    <a:pt x="704" y="751"/>
                  </a:lnTo>
                  <a:lnTo>
                    <a:pt x="698" y="757"/>
                  </a:lnTo>
                  <a:lnTo>
                    <a:pt x="693" y="751"/>
                  </a:lnTo>
                  <a:lnTo>
                    <a:pt x="681" y="745"/>
                  </a:lnTo>
                  <a:lnTo>
                    <a:pt x="676" y="740"/>
                  </a:lnTo>
                  <a:lnTo>
                    <a:pt x="664" y="728"/>
                  </a:lnTo>
                  <a:lnTo>
                    <a:pt x="648" y="712"/>
                  </a:lnTo>
                  <a:lnTo>
                    <a:pt x="631" y="689"/>
                  </a:lnTo>
                  <a:lnTo>
                    <a:pt x="614" y="678"/>
                  </a:lnTo>
                  <a:lnTo>
                    <a:pt x="580" y="644"/>
                  </a:lnTo>
                  <a:lnTo>
                    <a:pt x="535" y="600"/>
                  </a:lnTo>
                  <a:lnTo>
                    <a:pt x="484" y="544"/>
                  </a:lnTo>
                  <a:lnTo>
                    <a:pt x="428" y="488"/>
                  </a:lnTo>
                  <a:lnTo>
                    <a:pt x="372" y="432"/>
                  </a:lnTo>
                  <a:lnTo>
                    <a:pt x="310" y="359"/>
                  </a:lnTo>
                  <a:lnTo>
                    <a:pt x="242" y="292"/>
                  </a:lnTo>
                  <a:lnTo>
                    <a:pt x="191" y="230"/>
                  </a:lnTo>
                  <a:lnTo>
                    <a:pt x="146" y="185"/>
                  </a:lnTo>
                  <a:lnTo>
                    <a:pt x="118" y="151"/>
                  </a:lnTo>
                  <a:lnTo>
                    <a:pt x="135" y="61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751"/>
            <p:cNvSpPr>
              <a:spLocks/>
            </p:cNvSpPr>
            <p:nvPr/>
          </p:nvSpPr>
          <p:spPr bwMode="auto">
            <a:xfrm>
              <a:off x="2587922" y="2924755"/>
              <a:ext cx="81842" cy="129032"/>
            </a:xfrm>
            <a:custGeom>
              <a:avLst/>
              <a:gdLst/>
              <a:ahLst/>
              <a:cxnLst>
                <a:cxn ang="0">
                  <a:pos x="68" y="107"/>
                </a:cxn>
                <a:cxn ang="0">
                  <a:pos x="62" y="45"/>
                </a:cxn>
                <a:cxn ang="0">
                  <a:pos x="34" y="17"/>
                </a:cxn>
                <a:cxn ang="0">
                  <a:pos x="6" y="17"/>
                </a:cxn>
                <a:cxn ang="0">
                  <a:pos x="12" y="6"/>
                </a:cxn>
                <a:cxn ang="0">
                  <a:pos x="68" y="6"/>
                </a:cxn>
                <a:cxn ang="0">
                  <a:pos x="102" y="6"/>
                </a:cxn>
                <a:cxn ang="0">
                  <a:pos x="209" y="6"/>
                </a:cxn>
                <a:cxn ang="0">
                  <a:pos x="299" y="6"/>
                </a:cxn>
                <a:cxn ang="0">
                  <a:pos x="321" y="0"/>
                </a:cxn>
                <a:cxn ang="0">
                  <a:pos x="327" y="11"/>
                </a:cxn>
                <a:cxn ang="0">
                  <a:pos x="321" y="50"/>
                </a:cxn>
                <a:cxn ang="0">
                  <a:pos x="316" y="90"/>
                </a:cxn>
                <a:cxn ang="0">
                  <a:pos x="305" y="101"/>
                </a:cxn>
                <a:cxn ang="0">
                  <a:pos x="305" y="73"/>
                </a:cxn>
                <a:cxn ang="0">
                  <a:pos x="288" y="50"/>
                </a:cxn>
                <a:cxn ang="0">
                  <a:pos x="243" y="39"/>
                </a:cxn>
                <a:cxn ang="0">
                  <a:pos x="158" y="34"/>
                </a:cxn>
                <a:cxn ang="0">
                  <a:pos x="136" y="258"/>
                </a:cxn>
                <a:cxn ang="0">
                  <a:pos x="198" y="263"/>
                </a:cxn>
                <a:cxn ang="0">
                  <a:pos x="276" y="258"/>
                </a:cxn>
                <a:cxn ang="0">
                  <a:pos x="305" y="247"/>
                </a:cxn>
                <a:cxn ang="0">
                  <a:pos x="310" y="252"/>
                </a:cxn>
                <a:cxn ang="0">
                  <a:pos x="305" y="303"/>
                </a:cxn>
                <a:cxn ang="0">
                  <a:pos x="305" y="342"/>
                </a:cxn>
                <a:cxn ang="0">
                  <a:pos x="299" y="353"/>
                </a:cxn>
                <a:cxn ang="0">
                  <a:pos x="293" y="336"/>
                </a:cxn>
                <a:cxn ang="0">
                  <a:pos x="282" y="308"/>
                </a:cxn>
                <a:cxn ang="0">
                  <a:pos x="248" y="297"/>
                </a:cxn>
                <a:cxn ang="0">
                  <a:pos x="141" y="291"/>
                </a:cxn>
                <a:cxn ang="0">
                  <a:pos x="136" y="364"/>
                </a:cxn>
                <a:cxn ang="0">
                  <a:pos x="136" y="476"/>
                </a:cxn>
                <a:cxn ang="0">
                  <a:pos x="153" y="549"/>
                </a:cxn>
                <a:cxn ang="0">
                  <a:pos x="243" y="560"/>
                </a:cxn>
                <a:cxn ang="0">
                  <a:pos x="299" y="555"/>
                </a:cxn>
                <a:cxn ang="0">
                  <a:pos x="327" y="515"/>
                </a:cxn>
                <a:cxn ang="0">
                  <a:pos x="344" y="487"/>
                </a:cxn>
                <a:cxn ang="0">
                  <a:pos x="344" y="504"/>
                </a:cxn>
                <a:cxn ang="0">
                  <a:pos x="338" y="549"/>
                </a:cxn>
                <a:cxn ang="0">
                  <a:pos x="333" y="583"/>
                </a:cxn>
                <a:cxn ang="0">
                  <a:pos x="293" y="594"/>
                </a:cxn>
                <a:cxn ang="0">
                  <a:pos x="124" y="588"/>
                </a:cxn>
                <a:cxn ang="0">
                  <a:pos x="85" y="588"/>
                </a:cxn>
                <a:cxn ang="0">
                  <a:pos x="40" y="588"/>
                </a:cxn>
                <a:cxn ang="0">
                  <a:pos x="12" y="583"/>
                </a:cxn>
                <a:cxn ang="0">
                  <a:pos x="40" y="577"/>
                </a:cxn>
                <a:cxn ang="0">
                  <a:pos x="62" y="549"/>
                </a:cxn>
                <a:cxn ang="0">
                  <a:pos x="68" y="437"/>
                </a:cxn>
              </a:cxnLst>
              <a:rect l="0" t="0" r="r" b="b"/>
              <a:pathLst>
                <a:path w="344" h="594">
                  <a:moveTo>
                    <a:pt x="68" y="230"/>
                  </a:moveTo>
                  <a:lnTo>
                    <a:pt x="68" y="157"/>
                  </a:lnTo>
                  <a:lnTo>
                    <a:pt x="68" y="107"/>
                  </a:lnTo>
                  <a:lnTo>
                    <a:pt x="68" y="78"/>
                  </a:lnTo>
                  <a:lnTo>
                    <a:pt x="68" y="62"/>
                  </a:lnTo>
                  <a:lnTo>
                    <a:pt x="62" y="45"/>
                  </a:lnTo>
                  <a:lnTo>
                    <a:pt x="57" y="34"/>
                  </a:lnTo>
                  <a:lnTo>
                    <a:pt x="51" y="22"/>
                  </a:lnTo>
                  <a:lnTo>
                    <a:pt x="34" y="17"/>
                  </a:lnTo>
                  <a:lnTo>
                    <a:pt x="23" y="17"/>
                  </a:lnTo>
                  <a:lnTo>
                    <a:pt x="17" y="17"/>
                  </a:lnTo>
                  <a:lnTo>
                    <a:pt x="6" y="17"/>
                  </a:lnTo>
                  <a:lnTo>
                    <a:pt x="0" y="11"/>
                  </a:lnTo>
                  <a:lnTo>
                    <a:pt x="0" y="6"/>
                  </a:lnTo>
                  <a:lnTo>
                    <a:pt x="12" y="6"/>
                  </a:lnTo>
                  <a:lnTo>
                    <a:pt x="29" y="6"/>
                  </a:lnTo>
                  <a:lnTo>
                    <a:pt x="51" y="6"/>
                  </a:lnTo>
                  <a:lnTo>
                    <a:pt x="68" y="6"/>
                  </a:lnTo>
                  <a:lnTo>
                    <a:pt x="85" y="6"/>
                  </a:lnTo>
                  <a:lnTo>
                    <a:pt x="96" y="6"/>
                  </a:lnTo>
                  <a:lnTo>
                    <a:pt x="102" y="6"/>
                  </a:lnTo>
                  <a:lnTo>
                    <a:pt x="119" y="6"/>
                  </a:lnTo>
                  <a:lnTo>
                    <a:pt x="158" y="6"/>
                  </a:lnTo>
                  <a:lnTo>
                    <a:pt x="209" y="6"/>
                  </a:lnTo>
                  <a:lnTo>
                    <a:pt x="254" y="6"/>
                  </a:lnTo>
                  <a:lnTo>
                    <a:pt x="276" y="6"/>
                  </a:lnTo>
                  <a:lnTo>
                    <a:pt x="299" y="6"/>
                  </a:lnTo>
                  <a:lnTo>
                    <a:pt x="310" y="0"/>
                  </a:lnTo>
                  <a:lnTo>
                    <a:pt x="316" y="0"/>
                  </a:lnTo>
                  <a:lnTo>
                    <a:pt x="321" y="0"/>
                  </a:lnTo>
                  <a:lnTo>
                    <a:pt x="327" y="0"/>
                  </a:lnTo>
                  <a:lnTo>
                    <a:pt x="327" y="6"/>
                  </a:lnTo>
                  <a:lnTo>
                    <a:pt x="327" y="11"/>
                  </a:lnTo>
                  <a:lnTo>
                    <a:pt x="321" y="22"/>
                  </a:lnTo>
                  <a:lnTo>
                    <a:pt x="321" y="39"/>
                  </a:lnTo>
                  <a:lnTo>
                    <a:pt x="321" y="50"/>
                  </a:lnTo>
                  <a:lnTo>
                    <a:pt x="316" y="67"/>
                  </a:lnTo>
                  <a:lnTo>
                    <a:pt x="316" y="84"/>
                  </a:lnTo>
                  <a:lnTo>
                    <a:pt x="316" y="90"/>
                  </a:lnTo>
                  <a:lnTo>
                    <a:pt x="316" y="101"/>
                  </a:lnTo>
                  <a:lnTo>
                    <a:pt x="310" y="101"/>
                  </a:lnTo>
                  <a:lnTo>
                    <a:pt x="305" y="101"/>
                  </a:lnTo>
                  <a:lnTo>
                    <a:pt x="305" y="90"/>
                  </a:lnTo>
                  <a:lnTo>
                    <a:pt x="305" y="84"/>
                  </a:lnTo>
                  <a:lnTo>
                    <a:pt x="305" y="73"/>
                  </a:lnTo>
                  <a:lnTo>
                    <a:pt x="299" y="62"/>
                  </a:lnTo>
                  <a:lnTo>
                    <a:pt x="293" y="56"/>
                  </a:lnTo>
                  <a:lnTo>
                    <a:pt x="288" y="50"/>
                  </a:lnTo>
                  <a:lnTo>
                    <a:pt x="282" y="45"/>
                  </a:lnTo>
                  <a:lnTo>
                    <a:pt x="265" y="39"/>
                  </a:lnTo>
                  <a:lnTo>
                    <a:pt x="243" y="39"/>
                  </a:lnTo>
                  <a:lnTo>
                    <a:pt x="226" y="34"/>
                  </a:lnTo>
                  <a:lnTo>
                    <a:pt x="192" y="34"/>
                  </a:lnTo>
                  <a:lnTo>
                    <a:pt x="158" y="34"/>
                  </a:lnTo>
                  <a:lnTo>
                    <a:pt x="136" y="34"/>
                  </a:lnTo>
                  <a:lnTo>
                    <a:pt x="136" y="39"/>
                  </a:lnTo>
                  <a:lnTo>
                    <a:pt x="136" y="258"/>
                  </a:lnTo>
                  <a:lnTo>
                    <a:pt x="136" y="263"/>
                  </a:lnTo>
                  <a:lnTo>
                    <a:pt x="158" y="263"/>
                  </a:lnTo>
                  <a:lnTo>
                    <a:pt x="198" y="263"/>
                  </a:lnTo>
                  <a:lnTo>
                    <a:pt x="237" y="263"/>
                  </a:lnTo>
                  <a:lnTo>
                    <a:pt x="260" y="263"/>
                  </a:lnTo>
                  <a:lnTo>
                    <a:pt x="276" y="258"/>
                  </a:lnTo>
                  <a:lnTo>
                    <a:pt x="288" y="258"/>
                  </a:lnTo>
                  <a:lnTo>
                    <a:pt x="299" y="252"/>
                  </a:lnTo>
                  <a:lnTo>
                    <a:pt x="305" y="247"/>
                  </a:lnTo>
                  <a:lnTo>
                    <a:pt x="310" y="241"/>
                  </a:lnTo>
                  <a:lnTo>
                    <a:pt x="316" y="247"/>
                  </a:lnTo>
                  <a:lnTo>
                    <a:pt x="310" y="252"/>
                  </a:lnTo>
                  <a:lnTo>
                    <a:pt x="310" y="269"/>
                  </a:lnTo>
                  <a:lnTo>
                    <a:pt x="310" y="291"/>
                  </a:lnTo>
                  <a:lnTo>
                    <a:pt x="305" y="303"/>
                  </a:lnTo>
                  <a:lnTo>
                    <a:pt x="305" y="319"/>
                  </a:lnTo>
                  <a:lnTo>
                    <a:pt x="305" y="331"/>
                  </a:lnTo>
                  <a:lnTo>
                    <a:pt x="305" y="342"/>
                  </a:lnTo>
                  <a:lnTo>
                    <a:pt x="305" y="347"/>
                  </a:lnTo>
                  <a:lnTo>
                    <a:pt x="305" y="353"/>
                  </a:lnTo>
                  <a:lnTo>
                    <a:pt x="299" y="353"/>
                  </a:lnTo>
                  <a:lnTo>
                    <a:pt x="293" y="353"/>
                  </a:lnTo>
                  <a:lnTo>
                    <a:pt x="293" y="347"/>
                  </a:lnTo>
                  <a:lnTo>
                    <a:pt x="293" y="336"/>
                  </a:lnTo>
                  <a:lnTo>
                    <a:pt x="288" y="325"/>
                  </a:lnTo>
                  <a:lnTo>
                    <a:pt x="288" y="314"/>
                  </a:lnTo>
                  <a:lnTo>
                    <a:pt x="282" y="308"/>
                  </a:lnTo>
                  <a:lnTo>
                    <a:pt x="276" y="303"/>
                  </a:lnTo>
                  <a:lnTo>
                    <a:pt x="265" y="297"/>
                  </a:lnTo>
                  <a:lnTo>
                    <a:pt x="248" y="297"/>
                  </a:lnTo>
                  <a:lnTo>
                    <a:pt x="214" y="291"/>
                  </a:lnTo>
                  <a:lnTo>
                    <a:pt x="169" y="291"/>
                  </a:lnTo>
                  <a:lnTo>
                    <a:pt x="141" y="291"/>
                  </a:lnTo>
                  <a:lnTo>
                    <a:pt x="136" y="291"/>
                  </a:lnTo>
                  <a:lnTo>
                    <a:pt x="136" y="297"/>
                  </a:lnTo>
                  <a:lnTo>
                    <a:pt x="136" y="364"/>
                  </a:lnTo>
                  <a:lnTo>
                    <a:pt x="136" y="392"/>
                  </a:lnTo>
                  <a:lnTo>
                    <a:pt x="136" y="437"/>
                  </a:lnTo>
                  <a:lnTo>
                    <a:pt x="136" y="476"/>
                  </a:lnTo>
                  <a:lnTo>
                    <a:pt x="136" y="499"/>
                  </a:lnTo>
                  <a:lnTo>
                    <a:pt x="136" y="532"/>
                  </a:lnTo>
                  <a:lnTo>
                    <a:pt x="153" y="549"/>
                  </a:lnTo>
                  <a:lnTo>
                    <a:pt x="175" y="560"/>
                  </a:lnTo>
                  <a:lnTo>
                    <a:pt x="226" y="560"/>
                  </a:lnTo>
                  <a:lnTo>
                    <a:pt x="243" y="560"/>
                  </a:lnTo>
                  <a:lnTo>
                    <a:pt x="260" y="560"/>
                  </a:lnTo>
                  <a:lnTo>
                    <a:pt x="282" y="555"/>
                  </a:lnTo>
                  <a:lnTo>
                    <a:pt x="299" y="555"/>
                  </a:lnTo>
                  <a:lnTo>
                    <a:pt x="310" y="543"/>
                  </a:lnTo>
                  <a:lnTo>
                    <a:pt x="321" y="532"/>
                  </a:lnTo>
                  <a:lnTo>
                    <a:pt x="327" y="515"/>
                  </a:lnTo>
                  <a:lnTo>
                    <a:pt x="333" y="499"/>
                  </a:lnTo>
                  <a:lnTo>
                    <a:pt x="338" y="487"/>
                  </a:lnTo>
                  <a:lnTo>
                    <a:pt x="344" y="487"/>
                  </a:lnTo>
                  <a:lnTo>
                    <a:pt x="344" y="493"/>
                  </a:lnTo>
                  <a:lnTo>
                    <a:pt x="344" y="499"/>
                  </a:lnTo>
                  <a:lnTo>
                    <a:pt x="344" y="504"/>
                  </a:lnTo>
                  <a:lnTo>
                    <a:pt x="344" y="515"/>
                  </a:lnTo>
                  <a:lnTo>
                    <a:pt x="344" y="532"/>
                  </a:lnTo>
                  <a:lnTo>
                    <a:pt x="338" y="549"/>
                  </a:lnTo>
                  <a:lnTo>
                    <a:pt x="338" y="560"/>
                  </a:lnTo>
                  <a:lnTo>
                    <a:pt x="333" y="571"/>
                  </a:lnTo>
                  <a:lnTo>
                    <a:pt x="333" y="583"/>
                  </a:lnTo>
                  <a:lnTo>
                    <a:pt x="321" y="588"/>
                  </a:lnTo>
                  <a:lnTo>
                    <a:pt x="310" y="594"/>
                  </a:lnTo>
                  <a:lnTo>
                    <a:pt x="293" y="594"/>
                  </a:lnTo>
                  <a:lnTo>
                    <a:pt x="214" y="594"/>
                  </a:lnTo>
                  <a:lnTo>
                    <a:pt x="164" y="588"/>
                  </a:lnTo>
                  <a:lnTo>
                    <a:pt x="124" y="588"/>
                  </a:lnTo>
                  <a:lnTo>
                    <a:pt x="102" y="588"/>
                  </a:lnTo>
                  <a:lnTo>
                    <a:pt x="96" y="588"/>
                  </a:lnTo>
                  <a:lnTo>
                    <a:pt x="85" y="588"/>
                  </a:lnTo>
                  <a:lnTo>
                    <a:pt x="68" y="588"/>
                  </a:lnTo>
                  <a:lnTo>
                    <a:pt x="51" y="588"/>
                  </a:lnTo>
                  <a:lnTo>
                    <a:pt x="40" y="588"/>
                  </a:lnTo>
                  <a:lnTo>
                    <a:pt x="23" y="588"/>
                  </a:lnTo>
                  <a:lnTo>
                    <a:pt x="17" y="588"/>
                  </a:lnTo>
                  <a:lnTo>
                    <a:pt x="12" y="583"/>
                  </a:lnTo>
                  <a:lnTo>
                    <a:pt x="17" y="577"/>
                  </a:lnTo>
                  <a:lnTo>
                    <a:pt x="29" y="577"/>
                  </a:lnTo>
                  <a:lnTo>
                    <a:pt x="40" y="577"/>
                  </a:lnTo>
                  <a:lnTo>
                    <a:pt x="51" y="571"/>
                  </a:lnTo>
                  <a:lnTo>
                    <a:pt x="57" y="560"/>
                  </a:lnTo>
                  <a:lnTo>
                    <a:pt x="62" y="549"/>
                  </a:lnTo>
                  <a:lnTo>
                    <a:pt x="62" y="532"/>
                  </a:lnTo>
                  <a:lnTo>
                    <a:pt x="68" y="493"/>
                  </a:lnTo>
                  <a:lnTo>
                    <a:pt x="68" y="437"/>
                  </a:lnTo>
                  <a:lnTo>
                    <a:pt x="68" y="364"/>
                  </a:lnTo>
                  <a:lnTo>
                    <a:pt x="68" y="23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752"/>
            <p:cNvSpPr>
              <a:spLocks/>
            </p:cNvSpPr>
            <p:nvPr/>
          </p:nvSpPr>
          <p:spPr bwMode="auto">
            <a:xfrm>
              <a:off x="2700693" y="2926059"/>
              <a:ext cx="208888" cy="129032"/>
            </a:xfrm>
            <a:custGeom>
              <a:avLst/>
              <a:gdLst/>
              <a:ahLst/>
              <a:cxnLst>
                <a:cxn ang="0">
                  <a:pos x="647" y="431"/>
                </a:cxn>
                <a:cxn ang="0">
                  <a:pos x="715" y="213"/>
                </a:cxn>
                <a:cxn ang="0">
                  <a:pos x="760" y="61"/>
                </a:cxn>
                <a:cxn ang="0">
                  <a:pos x="765" y="33"/>
                </a:cxn>
                <a:cxn ang="0">
                  <a:pos x="748" y="11"/>
                </a:cxn>
                <a:cxn ang="0">
                  <a:pos x="715" y="5"/>
                </a:cxn>
                <a:cxn ang="0">
                  <a:pos x="726" y="0"/>
                </a:cxn>
                <a:cxn ang="0">
                  <a:pos x="794" y="0"/>
                </a:cxn>
                <a:cxn ang="0">
                  <a:pos x="822" y="0"/>
                </a:cxn>
                <a:cxn ang="0">
                  <a:pos x="867" y="0"/>
                </a:cxn>
                <a:cxn ang="0">
                  <a:pos x="872" y="11"/>
                </a:cxn>
                <a:cxn ang="0">
                  <a:pos x="844" y="11"/>
                </a:cxn>
                <a:cxn ang="0">
                  <a:pos x="810" y="50"/>
                </a:cxn>
                <a:cxn ang="0">
                  <a:pos x="771" y="157"/>
                </a:cxn>
                <a:cxn ang="0">
                  <a:pos x="692" y="397"/>
                </a:cxn>
                <a:cxn ang="0">
                  <a:pos x="641" y="554"/>
                </a:cxn>
                <a:cxn ang="0">
                  <a:pos x="625" y="588"/>
                </a:cxn>
                <a:cxn ang="0">
                  <a:pos x="613" y="594"/>
                </a:cxn>
                <a:cxn ang="0">
                  <a:pos x="596" y="554"/>
                </a:cxn>
                <a:cxn ang="0">
                  <a:pos x="422" y="168"/>
                </a:cxn>
                <a:cxn ang="0">
                  <a:pos x="343" y="375"/>
                </a:cxn>
                <a:cxn ang="0">
                  <a:pos x="275" y="554"/>
                </a:cxn>
                <a:cxn ang="0">
                  <a:pos x="264" y="588"/>
                </a:cxn>
                <a:cxn ang="0">
                  <a:pos x="247" y="594"/>
                </a:cxn>
                <a:cxn ang="0">
                  <a:pos x="236" y="571"/>
                </a:cxn>
                <a:cxn ang="0">
                  <a:pos x="84" y="72"/>
                </a:cxn>
                <a:cxn ang="0">
                  <a:pos x="61" y="28"/>
                </a:cxn>
                <a:cxn ang="0">
                  <a:pos x="33" y="11"/>
                </a:cxn>
                <a:cxn ang="0">
                  <a:pos x="5" y="5"/>
                </a:cxn>
                <a:cxn ang="0">
                  <a:pos x="16" y="0"/>
                </a:cxn>
                <a:cxn ang="0">
                  <a:pos x="107" y="0"/>
                </a:cxn>
                <a:cxn ang="0">
                  <a:pos x="157" y="0"/>
                </a:cxn>
                <a:cxn ang="0">
                  <a:pos x="202" y="5"/>
                </a:cxn>
                <a:cxn ang="0">
                  <a:pos x="191" y="11"/>
                </a:cxn>
                <a:cxn ang="0">
                  <a:pos x="163" y="11"/>
                </a:cxn>
                <a:cxn ang="0">
                  <a:pos x="152" y="33"/>
                </a:cxn>
                <a:cxn ang="0">
                  <a:pos x="163" y="78"/>
                </a:cxn>
                <a:cxn ang="0">
                  <a:pos x="191" y="190"/>
                </a:cxn>
                <a:cxn ang="0">
                  <a:pos x="247" y="397"/>
                </a:cxn>
                <a:cxn ang="0">
                  <a:pos x="439" y="39"/>
                </a:cxn>
                <a:cxn ang="0">
                  <a:pos x="450" y="5"/>
                </a:cxn>
                <a:cxn ang="0">
                  <a:pos x="467" y="11"/>
                </a:cxn>
                <a:cxn ang="0">
                  <a:pos x="630" y="476"/>
                </a:cxn>
              </a:cxnLst>
              <a:rect l="0" t="0" r="r" b="b"/>
              <a:pathLst>
                <a:path w="878" h="594">
                  <a:moveTo>
                    <a:pt x="630" y="476"/>
                  </a:moveTo>
                  <a:lnTo>
                    <a:pt x="636" y="476"/>
                  </a:lnTo>
                  <a:lnTo>
                    <a:pt x="647" y="431"/>
                  </a:lnTo>
                  <a:lnTo>
                    <a:pt x="670" y="364"/>
                  </a:lnTo>
                  <a:lnTo>
                    <a:pt x="692" y="291"/>
                  </a:lnTo>
                  <a:lnTo>
                    <a:pt x="715" y="213"/>
                  </a:lnTo>
                  <a:lnTo>
                    <a:pt x="737" y="140"/>
                  </a:lnTo>
                  <a:lnTo>
                    <a:pt x="754" y="84"/>
                  </a:lnTo>
                  <a:lnTo>
                    <a:pt x="760" y="61"/>
                  </a:lnTo>
                  <a:lnTo>
                    <a:pt x="760" y="50"/>
                  </a:lnTo>
                  <a:lnTo>
                    <a:pt x="760" y="39"/>
                  </a:lnTo>
                  <a:lnTo>
                    <a:pt x="765" y="33"/>
                  </a:lnTo>
                  <a:lnTo>
                    <a:pt x="760" y="22"/>
                  </a:lnTo>
                  <a:lnTo>
                    <a:pt x="760" y="16"/>
                  </a:lnTo>
                  <a:lnTo>
                    <a:pt x="748" y="11"/>
                  </a:lnTo>
                  <a:lnTo>
                    <a:pt x="737" y="11"/>
                  </a:lnTo>
                  <a:lnTo>
                    <a:pt x="720" y="11"/>
                  </a:lnTo>
                  <a:lnTo>
                    <a:pt x="715" y="5"/>
                  </a:lnTo>
                  <a:lnTo>
                    <a:pt x="709" y="5"/>
                  </a:lnTo>
                  <a:lnTo>
                    <a:pt x="715" y="0"/>
                  </a:lnTo>
                  <a:lnTo>
                    <a:pt x="726" y="0"/>
                  </a:lnTo>
                  <a:lnTo>
                    <a:pt x="754" y="0"/>
                  </a:lnTo>
                  <a:lnTo>
                    <a:pt x="777" y="0"/>
                  </a:lnTo>
                  <a:lnTo>
                    <a:pt x="794" y="0"/>
                  </a:lnTo>
                  <a:lnTo>
                    <a:pt x="805" y="0"/>
                  </a:lnTo>
                  <a:lnTo>
                    <a:pt x="810" y="0"/>
                  </a:lnTo>
                  <a:lnTo>
                    <a:pt x="822" y="0"/>
                  </a:lnTo>
                  <a:lnTo>
                    <a:pt x="839" y="0"/>
                  </a:lnTo>
                  <a:lnTo>
                    <a:pt x="850" y="0"/>
                  </a:lnTo>
                  <a:lnTo>
                    <a:pt x="867" y="0"/>
                  </a:lnTo>
                  <a:lnTo>
                    <a:pt x="872" y="0"/>
                  </a:lnTo>
                  <a:lnTo>
                    <a:pt x="878" y="5"/>
                  </a:lnTo>
                  <a:lnTo>
                    <a:pt x="872" y="11"/>
                  </a:lnTo>
                  <a:lnTo>
                    <a:pt x="867" y="11"/>
                  </a:lnTo>
                  <a:lnTo>
                    <a:pt x="855" y="11"/>
                  </a:lnTo>
                  <a:lnTo>
                    <a:pt x="844" y="11"/>
                  </a:lnTo>
                  <a:lnTo>
                    <a:pt x="833" y="22"/>
                  </a:lnTo>
                  <a:lnTo>
                    <a:pt x="822" y="33"/>
                  </a:lnTo>
                  <a:lnTo>
                    <a:pt x="810" y="50"/>
                  </a:lnTo>
                  <a:lnTo>
                    <a:pt x="805" y="72"/>
                  </a:lnTo>
                  <a:lnTo>
                    <a:pt x="794" y="95"/>
                  </a:lnTo>
                  <a:lnTo>
                    <a:pt x="771" y="157"/>
                  </a:lnTo>
                  <a:lnTo>
                    <a:pt x="748" y="235"/>
                  </a:lnTo>
                  <a:lnTo>
                    <a:pt x="720" y="319"/>
                  </a:lnTo>
                  <a:lnTo>
                    <a:pt x="692" y="397"/>
                  </a:lnTo>
                  <a:lnTo>
                    <a:pt x="670" y="470"/>
                  </a:lnTo>
                  <a:lnTo>
                    <a:pt x="653" y="526"/>
                  </a:lnTo>
                  <a:lnTo>
                    <a:pt x="641" y="554"/>
                  </a:lnTo>
                  <a:lnTo>
                    <a:pt x="636" y="571"/>
                  </a:lnTo>
                  <a:lnTo>
                    <a:pt x="630" y="582"/>
                  </a:lnTo>
                  <a:lnTo>
                    <a:pt x="625" y="588"/>
                  </a:lnTo>
                  <a:lnTo>
                    <a:pt x="625" y="594"/>
                  </a:lnTo>
                  <a:lnTo>
                    <a:pt x="619" y="594"/>
                  </a:lnTo>
                  <a:lnTo>
                    <a:pt x="613" y="594"/>
                  </a:lnTo>
                  <a:lnTo>
                    <a:pt x="608" y="588"/>
                  </a:lnTo>
                  <a:lnTo>
                    <a:pt x="602" y="571"/>
                  </a:lnTo>
                  <a:lnTo>
                    <a:pt x="596" y="554"/>
                  </a:lnTo>
                  <a:lnTo>
                    <a:pt x="444" y="123"/>
                  </a:lnTo>
                  <a:lnTo>
                    <a:pt x="439" y="123"/>
                  </a:lnTo>
                  <a:lnTo>
                    <a:pt x="422" y="168"/>
                  </a:lnTo>
                  <a:lnTo>
                    <a:pt x="399" y="229"/>
                  </a:lnTo>
                  <a:lnTo>
                    <a:pt x="371" y="302"/>
                  </a:lnTo>
                  <a:lnTo>
                    <a:pt x="343" y="375"/>
                  </a:lnTo>
                  <a:lnTo>
                    <a:pt x="315" y="448"/>
                  </a:lnTo>
                  <a:lnTo>
                    <a:pt x="292" y="509"/>
                  </a:lnTo>
                  <a:lnTo>
                    <a:pt x="275" y="554"/>
                  </a:lnTo>
                  <a:lnTo>
                    <a:pt x="270" y="571"/>
                  </a:lnTo>
                  <a:lnTo>
                    <a:pt x="264" y="582"/>
                  </a:lnTo>
                  <a:lnTo>
                    <a:pt x="264" y="588"/>
                  </a:lnTo>
                  <a:lnTo>
                    <a:pt x="259" y="594"/>
                  </a:lnTo>
                  <a:lnTo>
                    <a:pt x="253" y="594"/>
                  </a:lnTo>
                  <a:lnTo>
                    <a:pt x="247" y="594"/>
                  </a:lnTo>
                  <a:lnTo>
                    <a:pt x="247" y="588"/>
                  </a:lnTo>
                  <a:lnTo>
                    <a:pt x="242" y="582"/>
                  </a:lnTo>
                  <a:lnTo>
                    <a:pt x="236" y="571"/>
                  </a:lnTo>
                  <a:lnTo>
                    <a:pt x="230" y="554"/>
                  </a:lnTo>
                  <a:lnTo>
                    <a:pt x="225" y="532"/>
                  </a:lnTo>
                  <a:lnTo>
                    <a:pt x="84" y="72"/>
                  </a:lnTo>
                  <a:lnTo>
                    <a:pt x="78" y="50"/>
                  </a:lnTo>
                  <a:lnTo>
                    <a:pt x="73" y="39"/>
                  </a:lnTo>
                  <a:lnTo>
                    <a:pt x="61" y="28"/>
                  </a:lnTo>
                  <a:lnTo>
                    <a:pt x="56" y="16"/>
                  </a:lnTo>
                  <a:lnTo>
                    <a:pt x="45" y="11"/>
                  </a:lnTo>
                  <a:lnTo>
                    <a:pt x="33" y="11"/>
                  </a:lnTo>
                  <a:lnTo>
                    <a:pt x="16" y="11"/>
                  </a:lnTo>
                  <a:lnTo>
                    <a:pt x="11" y="11"/>
                  </a:lnTo>
                  <a:lnTo>
                    <a:pt x="5" y="5"/>
                  </a:lnTo>
                  <a:lnTo>
                    <a:pt x="0" y="5"/>
                  </a:lnTo>
                  <a:lnTo>
                    <a:pt x="5" y="0"/>
                  </a:lnTo>
                  <a:lnTo>
                    <a:pt x="16" y="0"/>
                  </a:lnTo>
                  <a:lnTo>
                    <a:pt x="56" y="0"/>
                  </a:lnTo>
                  <a:lnTo>
                    <a:pt x="90" y="0"/>
                  </a:lnTo>
                  <a:lnTo>
                    <a:pt x="107" y="0"/>
                  </a:lnTo>
                  <a:lnTo>
                    <a:pt x="118" y="0"/>
                  </a:lnTo>
                  <a:lnTo>
                    <a:pt x="135" y="0"/>
                  </a:lnTo>
                  <a:lnTo>
                    <a:pt x="157" y="0"/>
                  </a:lnTo>
                  <a:lnTo>
                    <a:pt x="185" y="0"/>
                  </a:lnTo>
                  <a:lnTo>
                    <a:pt x="197" y="0"/>
                  </a:lnTo>
                  <a:lnTo>
                    <a:pt x="202" y="5"/>
                  </a:lnTo>
                  <a:lnTo>
                    <a:pt x="197" y="5"/>
                  </a:lnTo>
                  <a:lnTo>
                    <a:pt x="197" y="11"/>
                  </a:lnTo>
                  <a:lnTo>
                    <a:pt x="191" y="11"/>
                  </a:lnTo>
                  <a:lnTo>
                    <a:pt x="185" y="11"/>
                  </a:lnTo>
                  <a:lnTo>
                    <a:pt x="174" y="11"/>
                  </a:lnTo>
                  <a:lnTo>
                    <a:pt x="163" y="11"/>
                  </a:lnTo>
                  <a:lnTo>
                    <a:pt x="157" y="16"/>
                  </a:lnTo>
                  <a:lnTo>
                    <a:pt x="152" y="22"/>
                  </a:lnTo>
                  <a:lnTo>
                    <a:pt x="152" y="33"/>
                  </a:lnTo>
                  <a:lnTo>
                    <a:pt x="152" y="44"/>
                  </a:lnTo>
                  <a:lnTo>
                    <a:pt x="157" y="61"/>
                  </a:lnTo>
                  <a:lnTo>
                    <a:pt x="163" y="78"/>
                  </a:lnTo>
                  <a:lnTo>
                    <a:pt x="168" y="106"/>
                  </a:lnTo>
                  <a:lnTo>
                    <a:pt x="174" y="140"/>
                  </a:lnTo>
                  <a:lnTo>
                    <a:pt x="191" y="190"/>
                  </a:lnTo>
                  <a:lnTo>
                    <a:pt x="208" y="257"/>
                  </a:lnTo>
                  <a:lnTo>
                    <a:pt x="230" y="330"/>
                  </a:lnTo>
                  <a:lnTo>
                    <a:pt x="247" y="397"/>
                  </a:lnTo>
                  <a:lnTo>
                    <a:pt x="264" y="448"/>
                  </a:lnTo>
                  <a:lnTo>
                    <a:pt x="270" y="476"/>
                  </a:lnTo>
                  <a:lnTo>
                    <a:pt x="439" y="39"/>
                  </a:lnTo>
                  <a:lnTo>
                    <a:pt x="444" y="22"/>
                  </a:lnTo>
                  <a:lnTo>
                    <a:pt x="450" y="11"/>
                  </a:lnTo>
                  <a:lnTo>
                    <a:pt x="450" y="5"/>
                  </a:lnTo>
                  <a:lnTo>
                    <a:pt x="456" y="0"/>
                  </a:lnTo>
                  <a:lnTo>
                    <a:pt x="461" y="5"/>
                  </a:lnTo>
                  <a:lnTo>
                    <a:pt x="467" y="11"/>
                  </a:lnTo>
                  <a:lnTo>
                    <a:pt x="473" y="22"/>
                  </a:lnTo>
                  <a:lnTo>
                    <a:pt x="478" y="39"/>
                  </a:lnTo>
                  <a:lnTo>
                    <a:pt x="630" y="47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753"/>
            <p:cNvSpPr>
              <a:spLocks/>
            </p:cNvSpPr>
            <p:nvPr/>
          </p:nvSpPr>
          <p:spPr bwMode="auto">
            <a:xfrm>
              <a:off x="3031392" y="2894344"/>
              <a:ext cx="182241" cy="158140"/>
            </a:xfrm>
            <a:custGeom>
              <a:avLst/>
              <a:gdLst/>
              <a:ahLst/>
              <a:cxnLst>
                <a:cxn ang="0">
                  <a:pos x="676" y="605"/>
                </a:cxn>
                <a:cxn ang="0">
                  <a:pos x="682" y="689"/>
                </a:cxn>
                <a:cxn ang="0">
                  <a:pos x="716" y="711"/>
                </a:cxn>
                <a:cxn ang="0">
                  <a:pos x="761" y="717"/>
                </a:cxn>
                <a:cxn ang="0">
                  <a:pos x="766" y="728"/>
                </a:cxn>
                <a:cxn ang="0">
                  <a:pos x="699" y="728"/>
                </a:cxn>
                <a:cxn ang="0">
                  <a:pos x="609" y="728"/>
                </a:cxn>
                <a:cxn ang="0">
                  <a:pos x="524" y="728"/>
                </a:cxn>
                <a:cxn ang="0">
                  <a:pos x="530" y="717"/>
                </a:cxn>
                <a:cxn ang="0">
                  <a:pos x="569" y="706"/>
                </a:cxn>
                <a:cxn ang="0">
                  <a:pos x="581" y="678"/>
                </a:cxn>
                <a:cxn ang="0">
                  <a:pos x="592" y="538"/>
                </a:cxn>
                <a:cxn ang="0">
                  <a:pos x="586" y="342"/>
                </a:cxn>
                <a:cxn ang="0">
                  <a:pos x="164" y="448"/>
                </a:cxn>
                <a:cxn ang="0">
                  <a:pos x="169" y="661"/>
                </a:cxn>
                <a:cxn ang="0">
                  <a:pos x="186" y="700"/>
                </a:cxn>
                <a:cxn ang="0">
                  <a:pos x="226" y="717"/>
                </a:cxn>
                <a:cxn ang="0">
                  <a:pos x="260" y="717"/>
                </a:cxn>
                <a:cxn ang="0">
                  <a:pos x="254" y="728"/>
                </a:cxn>
                <a:cxn ang="0">
                  <a:pos x="147" y="728"/>
                </a:cxn>
                <a:cxn ang="0">
                  <a:pos x="68" y="728"/>
                </a:cxn>
                <a:cxn ang="0">
                  <a:pos x="17" y="728"/>
                </a:cxn>
                <a:cxn ang="0">
                  <a:pos x="23" y="717"/>
                </a:cxn>
                <a:cxn ang="0">
                  <a:pos x="62" y="706"/>
                </a:cxn>
                <a:cxn ang="0">
                  <a:pos x="79" y="678"/>
                </a:cxn>
                <a:cxn ang="0">
                  <a:pos x="85" y="538"/>
                </a:cxn>
                <a:cxn ang="0">
                  <a:pos x="85" y="202"/>
                </a:cxn>
                <a:cxn ang="0">
                  <a:pos x="85" y="90"/>
                </a:cxn>
                <a:cxn ang="0">
                  <a:pos x="74" y="39"/>
                </a:cxn>
                <a:cxn ang="0">
                  <a:pos x="40" y="17"/>
                </a:cxn>
                <a:cxn ang="0">
                  <a:pos x="6" y="11"/>
                </a:cxn>
                <a:cxn ang="0">
                  <a:pos x="0" y="0"/>
                </a:cxn>
                <a:cxn ang="0">
                  <a:pos x="62" y="0"/>
                </a:cxn>
                <a:cxn ang="0">
                  <a:pos x="147" y="0"/>
                </a:cxn>
                <a:cxn ang="0">
                  <a:pos x="231" y="0"/>
                </a:cxn>
                <a:cxn ang="0">
                  <a:pos x="231" y="11"/>
                </a:cxn>
                <a:cxn ang="0">
                  <a:pos x="203" y="17"/>
                </a:cxn>
                <a:cxn ang="0">
                  <a:pos x="175" y="39"/>
                </a:cxn>
                <a:cxn ang="0">
                  <a:pos x="169" y="90"/>
                </a:cxn>
                <a:cxn ang="0">
                  <a:pos x="164" y="202"/>
                </a:cxn>
                <a:cxn ang="0">
                  <a:pos x="169" y="303"/>
                </a:cxn>
                <a:cxn ang="0">
                  <a:pos x="592" y="280"/>
                </a:cxn>
                <a:cxn ang="0">
                  <a:pos x="592" y="112"/>
                </a:cxn>
                <a:cxn ang="0">
                  <a:pos x="586" y="50"/>
                </a:cxn>
                <a:cxn ang="0">
                  <a:pos x="564" y="22"/>
                </a:cxn>
                <a:cxn ang="0">
                  <a:pos x="524" y="11"/>
                </a:cxn>
                <a:cxn ang="0">
                  <a:pos x="507" y="6"/>
                </a:cxn>
                <a:cxn ang="0">
                  <a:pos x="519" y="0"/>
                </a:cxn>
                <a:cxn ang="0">
                  <a:pos x="631" y="0"/>
                </a:cxn>
                <a:cxn ang="0">
                  <a:pos x="727" y="0"/>
                </a:cxn>
                <a:cxn ang="0">
                  <a:pos x="744" y="6"/>
                </a:cxn>
                <a:cxn ang="0">
                  <a:pos x="721" y="11"/>
                </a:cxn>
                <a:cxn ang="0">
                  <a:pos x="687" y="28"/>
                </a:cxn>
                <a:cxn ang="0">
                  <a:pos x="676" y="67"/>
                </a:cxn>
                <a:cxn ang="0">
                  <a:pos x="671" y="151"/>
                </a:cxn>
                <a:cxn ang="0">
                  <a:pos x="671" y="448"/>
                </a:cxn>
              </a:cxnLst>
              <a:rect l="0" t="0" r="r" b="b"/>
              <a:pathLst>
                <a:path w="766" h="728">
                  <a:moveTo>
                    <a:pt x="671" y="448"/>
                  </a:moveTo>
                  <a:lnTo>
                    <a:pt x="671" y="538"/>
                  </a:lnTo>
                  <a:lnTo>
                    <a:pt x="676" y="605"/>
                  </a:lnTo>
                  <a:lnTo>
                    <a:pt x="676" y="661"/>
                  </a:lnTo>
                  <a:lnTo>
                    <a:pt x="682" y="678"/>
                  </a:lnTo>
                  <a:lnTo>
                    <a:pt x="682" y="689"/>
                  </a:lnTo>
                  <a:lnTo>
                    <a:pt x="687" y="700"/>
                  </a:lnTo>
                  <a:lnTo>
                    <a:pt x="699" y="706"/>
                  </a:lnTo>
                  <a:lnTo>
                    <a:pt x="716" y="711"/>
                  </a:lnTo>
                  <a:lnTo>
                    <a:pt x="733" y="717"/>
                  </a:lnTo>
                  <a:lnTo>
                    <a:pt x="744" y="717"/>
                  </a:lnTo>
                  <a:lnTo>
                    <a:pt x="761" y="717"/>
                  </a:lnTo>
                  <a:lnTo>
                    <a:pt x="766" y="717"/>
                  </a:lnTo>
                  <a:lnTo>
                    <a:pt x="766" y="723"/>
                  </a:lnTo>
                  <a:lnTo>
                    <a:pt x="766" y="728"/>
                  </a:lnTo>
                  <a:lnTo>
                    <a:pt x="761" y="728"/>
                  </a:lnTo>
                  <a:lnTo>
                    <a:pt x="749" y="728"/>
                  </a:lnTo>
                  <a:lnTo>
                    <a:pt x="699" y="728"/>
                  </a:lnTo>
                  <a:lnTo>
                    <a:pt x="654" y="728"/>
                  </a:lnTo>
                  <a:lnTo>
                    <a:pt x="631" y="728"/>
                  </a:lnTo>
                  <a:lnTo>
                    <a:pt x="609" y="728"/>
                  </a:lnTo>
                  <a:lnTo>
                    <a:pt x="575" y="728"/>
                  </a:lnTo>
                  <a:lnTo>
                    <a:pt x="535" y="728"/>
                  </a:lnTo>
                  <a:lnTo>
                    <a:pt x="524" y="728"/>
                  </a:lnTo>
                  <a:lnTo>
                    <a:pt x="519" y="723"/>
                  </a:lnTo>
                  <a:lnTo>
                    <a:pt x="524" y="717"/>
                  </a:lnTo>
                  <a:lnTo>
                    <a:pt x="530" y="717"/>
                  </a:lnTo>
                  <a:lnTo>
                    <a:pt x="541" y="717"/>
                  </a:lnTo>
                  <a:lnTo>
                    <a:pt x="558" y="711"/>
                  </a:lnTo>
                  <a:lnTo>
                    <a:pt x="569" y="706"/>
                  </a:lnTo>
                  <a:lnTo>
                    <a:pt x="575" y="700"/>
                  </a:lnTo>
                  <a:lnTo>
                    <a:pt x="581" y="689"/>
                  </a:lnTo>
                  <a:lnTo>
                    <a:pt x="581" y="678"/>
                  </a:lnTo>
                  <a:lnTo>
                    <a:pt x="586" y="661"/>
                  </a:lnTo>
                  <a:lnTo>
                    <a:pt x="586" y="605"/>
                  </a:lnTo>
                  <a:lnTo>
                    <a:pt x="592" y="538"/>
                  </a:lnTo>
                  <a:lnTo>
                    <a:pt x="592" y="448"/>
                  </a:lnTo>
                  <a:lnTo>
                    <a:pt x="592" y="347"/>
                  </a:lnTo>
                  <a:lnTo>
                    <a:pt x="586" y="342"/>
                  </a:lnTo>
                  <a:lnTo>
                    <a:pt x="169" y="342"/>
                  </a:lnTo>
                  <a:lnTo>
                    <a:pt x="164" y="347"/>
                  </a:lnTo>
                  <a:lnTo>
                    <a:pt x="164" y="448"/>
                  </a:lnTo>
                  <a:lnTo>
                    <a:pt x="164" y="538"/>
                  </a:lnTo>
                  <a:lnTo>
                    <a:pt x="169" y="605"/>
                  </a:lnTo>
                  <a:lnTo>
                    <a:pt x="169" y="661"/>
                  </a:lnTo>
                  <a:lnTo>
                    <a:pt x="175" y="678"/>
                  </a:lnTo>
                  <a:lnTo>
                    <a:pt x="175" y="689"/>
                  </a:lnTo>
                  <a:lnTo>
                    <a:pt x="186" y="700"/>
                  </a:lnTo>
                  <a:lnTo>
                    <a:pt x="192" y="706"/>
                  </a:lnTo>
                  <a:lnTo>
                    <a:pt x="209" y="711"/>
                  </a:lnTo>
                  <a:lnTo>
                    <a:pt x="226" y="717"/>
                  </a:lnTo>
                  <a:lnTo>
                    <a:pt x="243" y="717"/>
                  </a:lnTo>
                  <a:lnTo>
                    <a:pt x="254" y="717"/>
                  </a:lnTo>
                  <a:lnTo>
                    <a:pt x="260" y="717"/>
                  </a:lnTo>
                  <a:lnTo>
                    <a:pt x="260" y="723"/>
                  </a:lnTo>
                  <a:lnTo>
                    <a:pt x="260" y="728"/>
                  </a:lnTo>
                  <a:lnTo>
                    <a:pt x="254" y="728"/>
                  </a:lnTo>
                  <a:lnTo>
                    <a:pt x="243" y="728"/>
                  </a:lnTo>
                  <a:lnTo>
                    <a:pt x="192" y="728"/>
                  </a:lnTo>
                  <a:lnTo>
                    <a:pt x="147" y="728"/>
                  </a:lnTo>
                  <a:lnTo>
                    <a:pt x="124" y="728"/>
                  </a:lnTo>
                  <a:lnTo>
                    <a:pt x="107" y="728"/>
                  </a:lnTo>
                  <a:lnTo>
                    <a:pt x="68" y="728"/>
                  </a:lnTo>
                  <a:lnTo>
                    <a:pt x="29" y="728"/>
                  </a:lnTo>
                  <a:lnTo>
                    <a:pt x="23" y="728"/>
                  </a:lnTo>
                  <a:lnTo>
                    <a:pt x="17" y="728"/>
                  </a:lnTo>
                  <a:lnTo>
                    <a:pt x="12" y="723"/>
                  </a:lnTo>
                  <a:lnTo>
                    <a:pt x="17" y="717"/>
                  </a:lnTo>
                  <a:lnTo>
                    <a:pt x="23" y="717"/>
                  </a:lnTo>
                  <a:lnTo>
                    <a:pt x="34" y="717"/>
                  </a:lnTo>
                  <a:lnTo>
                    <a:pt x="51" y="711"/>
                  </a:lnTo>
                  <a:lnTo>
                    <a:pt x="62" y="706"/>
                  </a:lnTo>
                  <a:lnTo>
                    <a:pt x="68" y="700"/>
                  </a:lnTo>
                  <a:lnTo>
                    <a:pt x="74" y="689"/>
                  </a:lnTo>
                  <a:lnTo>
                    <a:pt x="79" y="678"/>
                  </a:lnTo>
                  <a:lnTo>
                    <a:pt x="79" y="661"/>
                  </a:lnTo>
                  <a:lnTo>
                    <a:pt x="85" y="605"/>
                  </a:lnTo>
                  <a:lnTo>
                    <a:pt x="85" y="538"/>
                  </a:lnTo>
                  <a:lnTo>
                    <a:pt x="85" y="448"/>
                  </a:lnTo>
                  <a:lnTo>
                    <a:pt x="85" y="280"/>
                  </a:lnTo>
                  <a:lnTo>
                    <a:pt x="85" y="202"/>
                  </a:lnTo>
                  <a:lnTo>
                    <a:pt x="85" y="151"/>
                  </a:lnTo>
                  <a:lnTo>
                    <a:pt x="85" y="112"/>
                  </a:lnTo>
                  <a:lnTo>
                    <a:pt x="85" y="90"/>
                  </a:lnTo>
                  <a:lnTo>
                    <a:pt x="85" y="67"/>
                  </a:lnTo>
                  <a:lnTo>
                    <a:pt x="79" y="50"/>
                  </a:lnTo>
                  <a:lnTo>
                    <a:pt x="74" y="39"/>
                  </a:lnTo>
                  <a:lnTo>
                    <a:pt x="68" y="28"/>
                  </a:lnTo>
                  <a:lnTo>
                    <a:pt x="57" y="22"/>
                  </a:lnTo>
                  <a:lnTo>
                    <a:pt x="40" y="17"/>
                  </a:lnTo>
                  <a:lnTo>
                    <a:pt x="29" y="11"/>
                  </a:lnTo>
                  <a:lnTo>
                    <a:pt x="17" y="11"/>
                  </a:lnTo>
                  <a:lnTo>
                    <a:pt x="6" y="11"/>
                  </a:lnTo>
                  <a:lnTo>
                    <a:pt x="0" y="11"/>
                  </a:lnTo>
                  <a:lnTo>
                    <a:pt x="0" y="6"/>
                  </a:lnTo>
                  <a:lnTo>
                    <a:pt x="0" y="0"/>
                  </a:lnTo>
                  <a:lnTo>
                    <a:pt x="6" y="0"/>
                  </a:lnTo>
                  <a:lnTo>
                    <a:pt x="17" y="0"/>
                  </a:lnTo>
                  <a:lnTo>
                    <a:pt x="62" y="0"/>
                  </a:lnTo>
                  <a:lnTo>
                    <a:pt x="102" y="0"/>
                  </a:lnTo>
                  <a:lnTo>
                    <a:pt x="124" y="0"/>
                  </a:lnTo>
                  <a:lnTo>
                    <a:pt x="147" y="0"/>
                  </a:lnTo>
                  <a:lnTo>
                    <a:pt x="186" y="0"/>
                  </a:lnTo>
                  <a:lnTo>
                    <a:pt x="220" y="0"/>
                  </a:lnTo>
                  <a:lnTo>
                    <a:pt x="231" y="0"/>
                  </a:lnTo>
                  <a:lnTo>
                    <a:pt x="237" y="0"/>
                  </a:lnTo>
                  <a:lnTo>
                    <a:pt x="237" y="6"/>
                  </a:lnTo>
                  <a:lnTo>
                    <a:pt x="231" y="11"/>
                  </a:lnTo>
                  <a:lnTo>
                    <a:pt x="226" y="11"/>
                  </a:lnTo>
                  <a:lnTo>
                    <a:pt x="220" y="11"/>
                  </a:lnTo>
                  <a:lnTo>
                    <a:pt x="203" y="17"/>
                  </a:lnTo>
                  <a:lnTo>
                    <a:pt x="192" y="17"/>
                  </a:lnTo>
                  <a:lnTo>
                    <a:pt x="181" y="28"/>
                  </a:lnTo>
                  <a:lnTo>
                    <a:pt x="175" y="39"/>
                  </a:lnTo>
                  <a:lnTo>
                    <a:pt x="169" y="50"/>
                  </a:lnTo>
                  <a:lnTo>
                    <a:pt x="169" y="67"/>
                  </a:lnTo>
                  <a:lnTo>
                    <a:pt x="169" y="90"/>
                  </a:lnTo>
                  <a:lnTo>
                    <a:pt x="164" y="112"/>
                  </a:lnTo>
                  <a:lnTo>
                    <a:pt x="164" y="151"/>
                  </a:lnTo>
                  <a:lnTo>
                    <a:pt x="164" y="202"/>
                  </a:lnTo>
                  <a:lnTo>
                    <a:pt x="164" y="280"/>
                  </a:lnTo>
                  <a:lnTo>
                    <a:pt x="164" y="297"/>
                  </a:lnTo>
                  <a:lnTo>
                    <a:pt x="169" y="303"/>
                  </a:lnTo>
                  <a:lnTo>
                    <a:pt x="586" y="303"/>
                  </a:lnTo>
                  <a:lnTo>
                    <a:pt x="592" y="297"/>
                  </a:lnTo>
                  <a:lnTo>
                    <a:pt x="592" y="280"/>
                  </a:lnTo>
                  <a:lnTo>
                    <a:pt x="592" y="202"/>
                  </a:lnTo>
                  <a:lnTo>
                    <a:pt x="592" y="151"/>
                  </a:lnTo>
                  <a:lnTo>
                    <a:pt x="592" y="112"/>
                  </a:lnTo>
                  <a:lnTo>
                    <a:pt x="592" y="90"/>
                  </a:lnTo>
                  <a:lnTo>
                    <a:pt x="586" y="67"/>
                  </a:lnTo>
                  <a:lnTo>
                    <a:pt x="586" y="50"/>
                  </a:lnTo>
                  <a:lnTo>
                    <a:pt x="581" y="39"/>
                  </a:lnTo>
                  <a:lnTo>
                    <a:pt x="575" y="28"/>
                  </a:lnTo>
                  <a:lnTo>
                    <a:pt x="564" y="22"/>
                  </a:lnTo>
                  <a:lnTo>
                    <a:pt x="547" y="17"/>
                  </a:lnTo>
                  <a:lnTo>
                    <a:pt x="535" y="11"/>
                  </a:lnTo>
                  <a:lnTo>
                    <a:pt x="524" y="11"/>
                  </a:lnTo>
                  <a:lnTo>
                    <a:pt x="513" y="11"/>
                  </a:lnTo>
                  <a:lnTo>
                    <a:pt x="507" y="11"/>
                  </a:lnTo>
                  <a:lnTo>
                    <a:pt x="507" y="6"/>
                  </a:lnTo>
                  <a:lnTo>
                    <a:pt x="507" y="0"/>
                  </a:lnTo>
                  <a:lnTo>
                    <a:pt x="513" y="0"/>
                  </a:lnTo>
                  <a:lnTo>
                    <a:pt x="519" y="0"/>
                  </a:lnTo>
                  <a:lnTo>
                    <a:pt x="569" y="0"/>
                  </a:lnTo>
                  <a:lnTo>
                    <a:pt x="609" y="0"/>
                  </a:lnTo>
                  <a:lnTo>
                    <a:pt x="631" y="0"/>
                  </a:lnTo>
                  <a:lnTo>
                    <a:pt x="654" y="0"/>
                  </a:lnTo>
                  <a:lnTo>
                    <a:pt x="687" y="0"/>
                  </a:lnTo>
                  <a:lnTo>
                    <a:pt x="727" y="0"/>
                  </a:lnTo>
                  <a:lnTo>
                    <a:pt x="733" y="0"/>
                  </a:lnTo>
                  <a:lnTo>
                    <a:pt x="738" y="0"/>
                  </a:lnTo>
                  <a:lnTo>
                    <a:pt x="744" y="6"/>
                  </a:lnTo>
                  <a:lnTo>
                    <a:pt x="738" y="11"/>
                  </a:lnTo>
                  <a:lnTo>
                    <a:pt x="733" y="11"/>
                  </a:lnTo>
                  <a:lnTo>
                    <a:pt x="721" y="11"/>
                  </a:lnTo>
                  <a:lnTo>
                    <a:pt x="710" y="17"/>
                  </a:lnTo>
                  <a:lnTo>
                    <a:pt x="699" y="17"/>
                  </a:lnTo>
                  <a:lnTo>
                    <a:pt x="687" y="28"/>
                  </a:lnTo>
                  <a:lnTo>
                    <a:pt x="682" y="39"/>
                  </a:lnTo>
                  <a:lnTo>
                    <a:pt x="676" y="50"/>
                  </a:lnTo>
                  <a:lnTo>
                    <a:pt x="676" y="67"/>
                  </a:lnTo>
                  <a:lnTo>
                    <a:pt x="671" y="90"/>
                  </a:lnTo>
                  <a:lnTo>
                    <a:pt x="671" y="112"/>
                  </a:lnTo>
                  <a:lnTo>
                    <a:pt x="671" y="151"/>
                  </a:lnTo>
                  <a:lnTo>
                    <a:pt x="671" y="202"/>
                  </a:lnTo>
                  <a:lnTo>
                    <a:pt x="671" y="280"/>
                  </a:lnTo>
                  <a:lnTo>
                    <a:pt x="671" y="44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754"/>
            <p:cNvSpPr>
              <a:spLocks/>
            </p:cNvSpPr>
            <p:nvPr/>
          </p:nvSpPr>
          <p:spPr bwMode="auto">
            <a:xfrm>
              <a:off x="3241945" y="2923452"/>
              <a:ext cx="142034" cy="129032"/>
            </a:xfrm>
            <a:custGeom>
              <a:avLst/>
              <a:gdLst/>
              <a:ahLst/>
              <a:cxnLst>
                <a:cxn ang="0">
                  <a:pos x="270" y="124"/>
                </a:cxn>
                <a:cxn ang="0">
                  <a:pos x="281" y="118"/>
                </a:cxn>
                <a:cxn ang="0">
                  <a:pos x="354" y="337"/>
                </a:cxn>
                <a:cxn ang="0">
                  <a:pos x="95" y="510"/>
                </a:cxn>
                <a:cxn ang="0">
                  <a:pos x="78" y="549"/>
                </a:cxn>
                <a:cxn ang="0">
                  <a:pos x="50" y="577"/>
                </a:cxn>
                <a:cxn ang="0">
                  <a:pos x="16" y="583"/>
                </a:cxn>
                <a:cxn ang="0">
                  <a:pos x="5" y="589"/>
                </a:cxn>
                <a:cxn ang="0">
                  <a:pos x="0" y="594"/>
                </a:cxn>
                <a:cxn ang="0">
                  <a:pos x="16" y="594"/>
                </a:cxn>
                <a:cxn ang="0">
                  <a:pos x="62" y="594"/>
                </a:cxn>
                <a:cxn ang="0">
                  <a:pos x="95" y="594"/>
                </a:cxn>
                <a:cxn ang="0">
                  <a:pos x="112" y="594"/>
                </a:cxn>
                <a:cxn ang="0">
                  <a:pos x="146" y="594"/>
                </a:cxn>
                <a:cxn ang="0">
                  <a:pos x="169" y="594"/>
                </a:cxn>
                <a:cxn ang="0">
                  <a:pos x="174" y="589"/>
                </a:cxn>
                <a:cxn ang="0">
                  <a:pos x="163" y="583"/>
                </a:cxn>
                <a:cxn ang="0">
                  <a:pos x="140" y="577"/>
                </a:cxn>
                <a:cxn ang="0">
                  <a:pos x="129" y="561"/>
                </a:cxn>
                <a:cxn ang="0">
                  <a:pos x="135" y="527"/>
                </a:cxn>
                <a:cxn ang="0">
                  <a:pos x="191" y="376"/>
                </a:cxn>
                <a:cxn ang="0">
                  <a:pos x="197" y="365"/>
                </a:cxn>
                <a:cxn ang="0">
                  <a:pos x="366" y="370"/>
                </a:cxn>
                <a:cxn ang="0">
                  <a:pos x="444" y="561"/>
                </a:cxn>
                <a:cxn ang="0">
                  <a:pos x="444" y="577"/>
                </a:cxn>
                <a:cxn ang="0">
                  <a:pos x="433" y="583"/>
                </a:cxn>
                <a:cxn ang="0">
                  <a:pos x="433" y="594"/>
                </a:cxn>
                <a:cxn ang="0">
                  <a:pos x="456" y="594"/>
                </a:cxn>
                <a:cxn ang="0">
                  <a:pos x="551" y="594"/>
                </a:cxn>
                <a:cxn ang="0">
                  <a:pos x="585" y="594"/>
                </a:cxn>
                <a:cxn ang="0">
                  <a:pos x="597" y="589"/>
                </a:cxn>
                <a:cxn ang="0">
                  <a:pos x="585" y="583"/>
                </a:cxn>
                <a:cxn ang="0">
                  <a:pos x="557" y="577"/>
                </a:cxn>
                <a:cxn ang="0">
                  <a:pos x="535" y="572"/>
                </a:cxn>
                <a:cxn ang="0">
                  <a:pos x="512" y="544"/>
                </a:cxn>
                <a:cxn ang="0">
                  <a:pos x="490" y="493"/>
                </a:cxn>
                <a:cxn ang="0">
                  <a:pos x="439" y="376"/>
                </a:cxn>
                <a:cxn ang="0">
                  <a:pos x="383" y="230"/>
                </a:cxn>
                <a:cxn ang="0">
                  <a:pos x="332" y="96"/>
                </a:cxn>
                <a:cxn ang="0">
                  <a:pos x="309" y="28"/>
                </a:cxn>
                <a:cxn ang="0">
                  <a:pos x="298" y="6"/>
                </a:cxn>
                <a:cxn ang="0">
                  <a:pos x="287" y="0"/>
                </a:cxn>
                <a:cxn ang="0">
                  <a:pos x="276" y="12"/>
                </a:cxn>
                <a:cxn ang="0">
                  <a:pos x="95" y="510"/>
                </a:cxn>
              </a:cxnLst>
              <a:rect l="0" t="0" r="r" b="b"/>
              <a:pathLst>
                <a:path w="597" h="594">
                  <a:moveTo>
                    <a:pt x="202" y="337"/>
                  </a:moveTo>
                  <a:lnTo>
                    <a:pt x="270" y="124"/>
                  </a:lnTo>
                  <a:lnTo>
                    <a:pt x="276" y="118"/>
                  </a:lnTo>
                  <a:lnTo>
                    <a:pt x="281" y="118"/>
                  </a:lnTo>
                  <a:lnTo>
                    <a:pt x="281" y="124"/>
                  </a:lnTo>
                  <a:lnTo>
                    <a:pt x="354" y="337"/>
                  </a:lnTo>
                  <a:lnTo>
                    <a:pt x="202" y="337"/>
                  </a:lnTo>
                  <a:lnTo>
                    <a:pt x="95" y="510"/>
                  </a:lnTo>
                  <a:lnTo>
                    <a:pt x="90" y="533"/>
                  </a:lnTo>
                  <a:lnTo>
                    <a:pt x="78" y="549"/>
                  </a:lnTo>
                  <a:lnTo>
                    <a:pt x="67" y="566"/>
                  </a:lnTo>
                  <a:lnTo>
                    <a:pt x="50" y="577"/>
                  </a:lnTo>
                  <a:lnTo>
                    <a:pt x="28" y="583"/>
                  </a:lnTo>
                  <a:lnTo>
                    <a:pt x="16" y="583"/>
                  </a:lnTo>
                  <a:lnTo>
                    <a:pt x="5" y="583"/>
                  </a:lnTo>
                  <a:lnTo>
                    <a:pt x="5" y="589"/>
                  </a:lnTo>
                  <a:lnTo>
                    <a:pt x="0" y="589"/>
                  </a:lnTo>
                  <a:lnTo>
                    <a:pt x="0" y="594"/>
                  </a:lnTo>
                  <a:lnTo>
                    <a:pt x="5" y="594"/>
                  </a:lnTo>
                  <a:lnTo>
                    <a:pt x="16" y="594"/>
                  </a:lnTo>
                  <a:lnTo>
                    <a:pt x="39" y="594"/>
                  </a:lnTo>
                  <a:lnTo>
                    <a:pt x="62" y="594"/>
                  </a:lnTo>
                  <a:lnTo>
                    <a:pt x="78" y="594"/>
                  </a:lnTo>
                  <a:lnTo>
                    <a:pt x="95" y="594"/>
                  </a:lnTo>
                  <a:lnTo>
                    <a:pt x="101" y="594"/>
                  </a:lnTo>
                  <a:lnTo>
                    <a:pt x="112" y="594"/>
                  </a:lnTo>
                  <a:lnTo>
                    <a:pt x="129" y="594"/>
                  </a:lnTo>
                  <a:lnTo>
                    <a:pt x="146" y="594"/>
                  </a:lnTo>
                  <a:lnTo>
                    <a:pt x="163" y="594"/>
                  </a:lnTo>
                  <a:lnTo>
                    <a:pt x="169" y="594"/>
                  </a:lnTo>
                  <a:lnTo>
                    <a:pt x="174" y="594"/>
                  </a:lnTo>
                  <a:lnTo>
                    <a:pt x="174" y="589"/>
                  </a:lnTo>
                  <a:lnTo>
                    <a:pt x="169" y="583"/>
                  </a:lnTo>
                  <a:lnTo>
                    <a:pt x="163" y="583"/>
                  </a:lnTo>
                  <a:lnTo>
                    <a:pt x="152" y="583"/>
                  </a:lnTo>
                  <a:lnTo>
                    <a:pt x="140" y="577"/>
                  </a:lnTo>
                  <a:lnTo>
                    <a:pt x="135" y="572"/>
                  </a:lnTo>
                  <a:lnTo>
                    <a:pt x="129" y="561"/>
                  </a:lnTo>
                  <a:lnTo>
                    <a:pt x="129" y="549"/>
                  </a:lnTo>
                  <a:lnTo>
                    <a:pt x="135" y="527"/>
                  </a:lnTo>
                  <a:lnTo>
                    <a:pt x="140" y="510"/>
                  </a:lnTo>
                  <a:lnTo>
                    <a:pt x="191" y="376"/>
                  </a:lnTo>
                  <a:lnTo>
                    <a:pt x="191" y="370"/>
                  </a:lnTo>
                  <a:lnTo>
                    <a:pt x="197" y="365"/>
                  </a:lnTo>
                  <a:lnTo>
                    <a:pt x="366" y="365"/>
                  </a:lnTo>
                  <a:lnTo>
                    <a:pt x="366" y="370"/>
                  </a:lnTo>
                  <a:lnTo>
                    <a:pt x="371" y="370"/>
                  </a:lnTo>
                  <a:lnTo>
                    <a:pt x="444" y="561"/>
                  </a:lnTo>
                  <a:lnTo>
                    <a:pt x="444" y="572"/>
                  </a:lnTo>
                  <a:lnTo>
                    <a:pt x="444" y="577"/>
                  </a:lnTo>
                  <a:lnTo>
                    <a:pt x="439" y="583"/>
                  </a:lnTo>
                  <a:lnTo>
                    <a:pt x="433" y="583"/>
                  </a:lnTo>
                  <a:lnTo>
                    <a:pt x="433" y="589"/>
                  </a:lnTo>
                  <a:lnTo>
                    <a:pt x="433" y="594"/>
                  </a:lnTo>
                  <a:lnTo>
                    <a:pt x="444" y="594"/>
                  </a:lnTo>
                  <a:lnTo>
                    <a:pt x="456" y="594"/>
                  </a:lnTo>
                  <a:lnTo>
                    <a:pt x="506" y="594"/>
                  </a:lnTo>
                  <a:lnTo>
                    <a:pt x="551" y="594"/>
                  </a:lnTo>
                  <a:lnTo>
                    <a:pt x="580" y="594"/>
                  </a:lnTo>
                  <a:lnTo>
                    <a:pt x="585" y="594"/>
                  </a:lnTo>
                  <a:lnTo>
                    <a:pt x="591" y="594"/>
                  </a:lnTo>
                  <a:lnTo>
                    <a:pt x="597" y="589"/>
                  </a:lnTo>
                  <a:lnTo>
                    <a:pt x="591" y="583"/>
                  </a:lnTo>
                  <a:lnTo>
                    <a:pt x="585" y="583"/>
                  </a:lnTo>
                  <a:lnTo>
                    <a:pt x="574" y="583"/>
                  </a:lnTo>
                  <a:lnTo>
                    <a:pt x="557" y="577"/>
                  </a:lnTo>
                  <a:lnTo>
                    <a:pt x="546" y="577"/>
                  </a:lnTo>
                  <a:lnTo>
                    <a:pt x="535" y="572"/>
                  </a:lnTo>
                  <a:lnTo>
                    <a:pt x="523" y="561"/>
                  </a:lnTo>
                  <a:lnTo>
                    <a:pt x="512" y="544"/>
                  </a:lnTo>
                  <a:lnTo>
                    <a:pt x="501" y="521"/>
                  </a:lnTo>
                  <a:lnTo>
                    <a:pt x="490" y="493"/>
                  </a:lnTo>
                  <a:lnTo>
                    <a:pt x="467" y="443"/>
                  </a:lnTo>
                  <a:lnTo>
                    <a:pt x="439" y="376"/>
                  </a:lnTo>
                  <a:lnTo>
                    <a:pt x="411" y="303"/>
                  </a:lnTo>
                  <a:lnTo>
                    <a:pt x="383" y="230"/>
                  </a:lnTo>
                  <a:lnTo>
                    <a:pt x="354" y="157"/>
                  </a:lnTo>
                  <a:lnTo>
                    <a:pt x="332" y="96"/>
                  </a:lnTo>
                  <a:lnTo>
                    <a:pt x="315" y="51"/>
                  </a:lnTo>
                  <a:lnTo>
                    <a:pt x="309" y="28"/>
                  </a:lnTo>
                  <a:lnTo>
                    <a:pt x="298" y="12"/>
                  </a:lnTo>
                  <a:lnTo>
                    <a:pt x="298" y="6"/>
                  </a:lnTo>
                  <a:lnTo>
                    <a:pt x="292" y="0"/>
                  </a:lnTo>
                  <a:lnTo>
                    <a:pt x="287" y="0"/>
                  </a:lnTo>
                  <a:lnTo>
                    <a:pt x="281" y="6"/>
                  </a:lnTo>
                  <a:lnTo>
                    <a:pt x="276" y="12"/>
                  </a:lnTo>
                  <a:lnTo>
                    <a:pt x="270" y="28"/>
                  </a:lnTo>
                  <a:lnTo>
                    <a:pt x="95" y="510"/>
                  </a:lnTo>
                  <a:lnTo>
                    <a:pt x="202" y="337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755"/>
            <p:cNvSpPr>
              <a:spLocks/>
            </p:cNvSpPr>
            <p:nvPr/>
          </p:nvSpPr>
          <p:spPr bwMode="auto">
            <a:xfrm>
              <a:off x="3403964" y="2923452"/>
              <a:ext cx="186286" cy="129032"/>
            </a:xfrm>
            <a:custGeom>
              <a:avLst/>
              <a:gdLst/>
              <a:ahLst/>
              <a:cxnLst>
                <a:cxn ang="0">
                  <a:pos x="681" y="510"/>
                </a:cxn>
                <a:cxn ang="0">
                  <a:pos x="693" y="544"/>
                </a:cxn>
                <a:cxn ang="0">
                  <a:pos x="710" y="572"/>
                </a:cxn>
                <a:cxn ang="0">
                  <a:pos x="743" y="583"/>
                </a:cxn>
                <a:cxn ang="0">
                  <a:pos x="771" y="583"/>
                </a:cxn>
                <a:cxn ang="0">
                  <a:pos x="783" y="589"/>
                </a:cxn>
                <a:cxn ang="0">
                  <a:pos x="771" y="594"/>
                </a:cxn>
                <a:cxn ang="0">
                  <a:pos x="738" y="594"/>
                </a:cxn>
                <a:cxn ang="0">
                  <a:pos x="664" y="594"/>
                </a:cxn>
                <a:cxn ang="0">
                  <a:pos x="619" y="589"/>
                </a:cxn>
                <a:cxn ang="0">
                  <a:pos x="614" y="583"/>
                </a:cxn>
                <a:cxn ang="0">
                  <a:pos x="619" y="577"/>
                </a:cxn>
                <a:cxn ang="0">
                  <a:pos x="619" y="561"/>
                </a:cxn>
                <a:cxn ang="0">
                  <a:pos x="586" y="152"/>
                </a:cxn>
                <a:cxn ang="0">
                  <a:pos x="389" y="555"/>
                </a:cxn>
                <a:cxn ang="0">
                  <a:pos x="377" y="583"/>
                </a:cxn>
                <a:cxn ang="0">
                  <a:pos x="366" y="594"/>
                </a:cxn>
                <a:cxn ang="0">
                  <a:pos x="360" y="589"/>
                </a:cxn>
                <a:cxn ang="0">
                  <a:pos x="349" y="572"/>
                </a:cxn>
                <a:cxn ang="0">
                  <a:pos x="327" y="533"/>
                </a:cxn>
                <a:cxn ang="0">
                  <a:pos x="287" y="460"/>
                </a:cxn>
                <a:cxn ang="0">
                  <a:pos x="253" y="393"/>
                </a:cxn>
                <a:cxn ang="0">
                  <a:pos x="242" y="359"/>
                </a:cxn>
                <a:cxn ang="0">
                  <a:pos x="197" y="269"/>
                </a:cxn>
                <a:cxn ang="0">
                  <a:pos x="158" y="180"/>
                </a:cxn>
                <a:cxn ang="0">
                  <a:pos x="141" y="157"/>
                </a:cxn>
                <a:cxn ang="0">
                  <a:pos x="113" y="538"/>
                </a:cxn>
                <a:cxn ang="0">
                  <a:pos x="113" y="566"/>
                </a:cxn>
                <a:cxn ang="0">
                  <a:pos x="130" y="583"/>
                </a:cxn>
                <a:cxn ang="0">
                  <a:pos x="152" y="583"/>
                </a:cxn>
                <a:cxn ang="0">
                  <a:pos x="169" y="589"/>
                </a:cxn>
                <a:cxn ang="0">
                  <a:pos x="152" y="594"/>
                </a:cxn>
                <a:cxn ang="0">
                  <a:pos x="118" y="594"/>
                </a:cxn>
                <a:cxn ang="0">
                  <a:pos x="90" y="594"/>
                </a:cxn>
                <a:cxn ang="0">
                  <a:pos x="73" y="594"/>
                </a:cxn>
                <a:cxn ang="0">
                  <a:pos x="45" y="594"/>
                </a:cxn>
                <a:cxn ang="0">
                  <a:pos x="17" y="594"/>
                </a:cxn>
                <a:cxn ang="0">
                  <a:pos x="6" y="594"/>
                </a:cxn>
                <a:cxn ang="0">
                  <a:pos x="6" y="583"/>
                </a:cxn>
                <a:cxn ang="0">
                  <a:pos x="17" y="583"/>
                </a:cxn>
                <a:cxn ang="0">
                  <a:pos x="34" y="583"/>
                </a:cxn>
                <a:cxn ang="0">
                  <a:pos x="51" y="572"/>
                </a:cxn>
                <a:cxn ang="0">
                  <a:pos x="62" y="549"/>
                </a:cxn>
                <a:cxn ang="0">
                  <a:pos x="62" y="516"/>
                </a:cxn>
                <a:cxn ang="0">
                  <a:pos x="124" y="6"/>
                </a:cxn>
                <a:cxn ang="0">
                  <a:pos x="130" y="0"/>
                </a:cxn>
                <a:cxn ang="0">
                  <a:pos x="141" y="12"/>
                </a:cxn>
                <a:cxn ang="0">
                  <a:pos x="608" y="12"/>
                </a:cxn>
                <a:cxn ang="0">
                  <a:pos x="614" y="0"/>
                </a:cxn>
                <a:cxn ang="0">
                  <a:pos x="625" y="0"/>
                </a:cxn>
                <a:cxn ang="0">
                  <a:pos x="631" y="23"/>
                </a:cxn>
              </a:cxnLst>
              <a:rect l="0" t="0" r="r" b="b"/>
              <a:pathLst>
                <a:path w="783" h="594">
                  <a:moveTo>
                    <a:pt x="681" y="493"/>
                  </a:moveTo>
                  <a:lnTo>
                    <a:pt x="681" y="510"/>
                  </a:lnTo>
                  <a:lnTo>
                    <a:pt x="687" y="527"/>
                  </a:lnTo>
                  <a:lnTo>
                    <a:pt x="693" y="544"/>
                  </a:lnTo>
                  <a:lnTo>
                    <a:pt x="698" y="561"/>
                  </a:lnTo>
                  <a:lnTo>
                    <a:pt x="710" y="572"/>
                  </a:lnTo>
                  <a:lnTo>
                    <a:pt x="721" y="577"/>
                  </a:lnTo>
                  <a:lnTo>
                    <a:pt x="743" y="583"/>
                  </a:lnTo>
                  <a:lnTo>
                    <a:pt x="760" y="583"/>
                  </a:lnTo>
                  <a:lnTo>
                    <a:pt x="771" y="583"/>
                  </a:lnTo>
                  <a:lnTo>
                    <a:pt x="777" y="583"/>
                  </a:lnTo>
                  <a:lnTo>
                    <a:pt x="783" y="589"/>
                  </a:lnTo>
                  <a:lnTo>
                    <a:pt x="777" y="594"/>
                  </a:lnTo>
                  <a:lnTo>
                    <a:pt x="771" y="594"/>
                  </a:lnTo>
                  <a:lnTo>
                    <a:pt x="766" y="594"/>
                  </a:lnTo>
                  <a:lnTo>
                    <a:pt x="738" y="594"/>
                  </a:lnTo>
                  <a:lnTo>
                    <a:pt x="704" y="594"/>
                  </a:lnTo>
                  <a:lnTo>
                    <a:pt x="664" y="594"/>
                  </a:lnTo>
                  <a:lnTo>
                    <a:pt x="636" y="589"/>
                  </a:lnTo>
                  <a:lnTo>
                    <a:pt x="619" y="589"/>
                  </a:lnTo>
                  <a:lnTo>
                    <a:pt x="614" y="589"/>
                  </a:lnTo>
                  <a:lnTo>
                    <a:pt x="614" y="583"/>
                  </a:lnTo>
                  <a:lnTo>
                    <a:pt x="614" y="577"/>
                  </a:lnTo>
                  <a:lnTo>
                    <a:pt x="619" y="577"/>
                  </a:lnTo>
                  <a:lnTo>
                    <a:pt x="619" y="572"/>
                  </a:lnTo>
                  <a:lnTo>
                    <a:pt x="619" y="561"/>
                  </a:lnTo>
                  <a:lnTo>
                    <a:pt x="619" y="549"/>
                  </a:lnTo>
                  <a:lnTo>
                    <a:pt x="586" y="152"/>
                  </a:lnTo>
                  <a:lnTo>
                    <a:pt x="580" y="152"/>
                  </a:lnTo>
                  <a:lnTo>
                    <a:pt x="389" y="555"/>
                  </a:lnTo>
                  <a:lnTo>
                    <a:pt x="383" y="572"/>
                  </a:lnTo>
                  <a:lnTo>
                    <a:pt x="377" y="583"/>
                  </a:lnTo>
                  <a:lnTo>
                    <a:pt x="372" y="589"/>
                  </a:lnTo>
                  <a:lnTo>
                    <a:pt x="366" y="594"/>
                  </a:lnTo>
                  <a:lnTo>
                    <a:pt x="360" y="594"/>
                  </a:lnTo>
                  <a:lnTo>
                    <a:pt x="360" y="589"/>
                  </a:lnTo>
                  <a:lnTo>
                    <a:pt x="355" y="583"/>
                  </a:lnTo>
                  <a:lnTo>
                    <a:pt x="349" y="572"/>
                  </a:lnTo>
                  <a:lnTo>
                    <a:pt x="338" y="561"/>
                  </a:lnTo>
                  <a:lnTo>
                    <a:pt x="327" y="533"/>
                  </a:lnTo>
                  <a:lnTo>
                    <a:pt x="310" y="499"/>
                  </a:lnTo>
                  <a:lnTo>
                    <a:pt x="287" y="460"/>
                  </a:lnTo>
                  <a:lnTo>
                    <a:pt x="270" y="421"/>
                  </a:lnTo>
                  <a:lnTo>
                    <a:pt x="253" y="393"/>
                  </a:lnTo>
                  <a:lnTo>
                    <a:pt x="248" y="381"/>
                  </a:lnTo>
                  <a:lnTo>
                    <a:pt x="242" y="359"/>
                  </a:lnTo>
                  <a:lnTo>
                    <a:pt x="220" y="320"/>
                  </a:lnTo>
                  <a:lnTo>
                    <a:pt x="197" y="269"/>
                  </a:lnTo>
                  <a:lnTo>
                    <a:pt x="175" y="219"/>
                  </a:lnTo>
                  <a:lnTo>
                    <a:pt x="158" y="180"/>
                  </a:lnTo>
                  <a:lnTo>
                    <a:pt x="146" y="157"/>
                  </a:lnTo>
                  <a:lnTo>
                    <a:pt x="141" y="157"/>
                  </a:lnTo>
                  <a:lnTo>
                    <a:pt x="113" y="516"/>
                  </a:lnTo>
                  <a:lnTo>
                    <a:pt x="113" y="538"/>
                  </a:lnTo>
                  <a:lnTo>
                    <a:pt x="113" y="555"/>
                  </a:lnTo>
                  <a:lnTo>
                    <a:pt x="113" y="566"/>
                  </a:lnTo>
                  <a:lnTo>
                    <a:pt x="124" y="577"/>
                  </a:lnTo>
                  <a:lnTo>
                    <a:pt x="130" y="583"/>
                  </a:lnTo>
                  <a:lnTo>
                    <a:pt x="146" y="583"/>
                  </a:lnTo>
                  <a:lnTo>
                    <a:pt x="152" y="583"/>
                  </a:lnTo>
                  <a:lnTo>
                    <a:pt x="163" y="583"/>
                  </a:lnTo>
                  <a:lnTo>
                    <a:pt x="169" y="589"/>
                  </a:lnTo>
                  <a:lnTo>
                    <a:pt x="163" y="594"/>
                  </a:lnTo>
                  <a:lnTo>
                    <a:pt x="152" y="594"/>
                  </a:lnTo>
                  <a:lnTo>
                    <a:pt x="135" y="594"/>
                  </a:lnTo>
                  <a:lnTo>
                    <a:pt x="118" y="594"/>
                  </a:lnTo>
                  <a:lnTo>
                    <a:pt x="101" y="594"/>
                  </a:lnTo>
                  <a:lnTo>
                    <a:pt x="90" y="594"/>
                  </a:lnTo>
                  <a:lnTo>
                    <a:pt x="79" y="594"/>
                  </a:lnTo>
                  <a:lnTo>
                    <a:pt x="73" y="594"/>
                  </a:lnTo>
                  <a:lnTo>
                    <a:pt x="62" y="594"/>
                  </a:lnTo>
                  <a:lnTo>
                    <a:pt x="45" y="594"/>
                  </a:lnTo>
                  <a:lnTo>
                    <a:pt x="28" y="594"/>
                  </a:lnTo>
                  <a:lnTo>
                    <a:pt x="17" y="594"/>
                  </a:lnTo>
                  <a:lnTo>
                    <a:pt x="11" y="594"/>
                  </a:lnTo>
                  <a:lnTo>
                    <a:pt x="6" y="594"/>
                  </a:lnTo>
                  <a:lnTo>
                    <a:pt x="0" y="589"/>
                  </a:lnTo>
                  <a:lnTo>
                    <a:pt x="6" y="583"/>
                  </a:lnTo>
                  <a:lnTo>
                    <a:pt x="11" y="583"/>
                  </a:lnTo>
                  <a:lnTo>
                    <a:pt x="17" y="583"/>
                  </a:lnTo>
                  <a:lnTo>
                    <a:pt x="23" y="583"/>
                  </a:lnTo>
                  <a:lnTo>
                    <a:pt x="34" y="583"/>
                  </a:lnTo>
                  <a:lnTo>
                    <a:pt x="45" y="577"/>
                  </a:lnTo>
                  <a:lnTo>
                    <a:pt x="51" y="572"/>
                  </a:lnTo>
                  <a:lnTo>
                    <a:pt x="56" y="561"/>
                  </a:lnTo>
                  <a:lnTo>
                    <a:pt x="62" y="549"/>
                  </a:lnTo>
                  <a:lnTo>
                    <a:pt x="62" y="533"/>
                  </a:lnTo>
                  <a:lnTo>
                    <a:pt x="62" y="516"/>
                  </a:lnTo>
                  <a:lnTo>
                    <a:pt x="118" y="12"/>
                  </a:lnTo>
                  <a:lnTo>
                    <a:pt x="124" y="6"/>
                  </a:lnTo>
                  <a:lnTo>
                    <a:pt x="124" y="0"/>
                  </a:lnTo>
                  <a:lnTo>
                    <a:pt x="130" y="0"/>
                  </a:lnTo>
                  <a:lnTo>
                    <a:pt x="135" y="0"/>
                  </a:lnTo>
                  <a:lnTo>
                    <a:pt x="141" y="12"/>
                  </a:lnTo>
                  <a:lnTo>
                    <a:pt x="377" y="499"/>
                  </a:lnTo>
                  <a:lnTo>
                    <a:pt x="608" y="12"/>
                  </a:lnTo>
                  <a:lnTo>
                    <a:pt x="614" y="6"/>
                  </a:lnTo>
                  <a:lnTo>
                    <a:pt x="614" y="0"/>
                  </a:lnTo>
                  <a:lnTo>
                    <a:pt x="619" y="0"/>
                  </a:lnTo>
                  <a:lnTo>
                    <a:pt x="625" y="0"/>
                  </a:lnTo>
                  <a:lnTo>
                    <a:pt x="625" y="6"/>
                  </a:lnTo>
                  <a:lnTo>
                    <a:pt x="631" y="23"/>
                  </a:lnTo>
                  <a:lnTo>
                    <a:pt x="681" y="493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756"/>
            <p:cNvSpPr>
              <a:spLocks/>
            </p:cNvSpPr>
            <p:nvPr/>
          </p:nvSpPr>
          <p:spPr bwMode="auto">
            <a:xfrm>
              <a:off x="3620941" y="2926059"/>
              <a:ext cx="91121" cy="126425"/>
            </a:xfrm>
            <a:custGeom>
              <a:avLst/>
              <a:gdLst/>
              <a:ahLst/>
              <a:cxnLst>
                <a:cxn ang="0">
                  <a:pos x="68" y="151"/>
                </a:cxn>
                <a:cxn ang="0">
                  <a:pos x="68" y="72"/>
                </a:cxn>
                <a:cxn ang="0">
                  <a:pos x="62" y="39"/>
                </a:cxn>
                <a:cxn ang="0">
                  <a:pos x="45" y="16"/>
                </a:cxn>
                <a:cxn ang="0">
                  <a:pos x="23" y="11"/>
                </a:cxn>
                <a:cxn ang="0">
                  <a:pos x="6" y="11"/>
                </a:cxn>
                <a:cxn ang="0">
                  <a:pos x="0" y="0"/>
                </a:cxn>
                <a:cxn ang="0">
                  <a:pos x="34" y="0"/>
                </a:cxn>
                <a:cxn ang="0">
                  <a:pos x="73" y="0"/>
                </a:cxn>
                <a:cxn ang="0">
                  <a:pos x="102" y="0"/>
                </a:cxn>
                <a:cxn ang="0">
                  <a:pos x="158" y="0"/>
                </a:cxn>
                <a:cxn ang="0">
                  <a:pos x="259" y="5"/>
                </a:cxn>
                <a:cxn ang="0">
                  <a:pos x="327" y="28"/>
                </a:cxn>
                <a:cxn ang="0">
                  <a:pos x="366" y="78"/>
                </a:cxn>
                <a:cxn ang="0">
                  <a:pos x="366" y="207"/>
                </a:cxn>
                <a:cxn ang="0">
                  <a:pos x="265" y="308"/>
                </a:cxn>
                <a:cxn ang="0">
                  <a:pos x="180" y="319"/>
                </a:cxn>
                <a:cxn ang="0">
                  <a:pos x="169" y="319"/>
                </a:cxn>
                <a:cxn ang="0">
                  <a:pos x="169" y="308"/>
                </a:cxn>
                <a:cxn ang="0">
                  <a:pos x="186" y="308"/>
                </a:cxn>
                <a:cxn ang="0">
                  <a:pos x="282" y="269"/>
                </a:cxn>
                <a:cxn ang="0">
                  <a:pos x="321" y="179"/>
                </a:cxn>
                <a:cxn ang="0">
                  <a:pos x="304" y="106"/>
                </a:cxn>
                <a:cxn ang="0">
                  <a:pos x="237" y="33"/>
                </a:cxn>
                <a:cxn ang="0">
                  <a:pos x="169" y="22"/>
                </a:cxn>
                <a:cxn ang="0">
                  <a:pos x="147" y="22"/>
                </a:cxn>
                <a:cxn ang="0">
                  <a:pos x="130" y="33"/>
                </a:cxn>
                <a:cxn ang="0">
                  <a:pos x="130" y="358"/>
                </a:cxn>
                <a:cxn ang="0">
                  <a:pos x="130" y="487"/>
                </a:cxn>
                <a:cxn ang="0">
                  <a:pos x="135" y="537"/>
                </a:cxn>
                <a:cxn ang="0">
                  <a:pos x="147" y="560"/>
                </a:cxn>
                <a:cxn ang="0">
                  <a:pos x="164" y="571"/>
                </a:cxn>
                <a:cxn ang="0">
                  <a:pos x="192" y="571"/>
                </a:cxn>
                <a:cxn ang="0">
                  <a:pos x="203" y="577"/>
                </a:cxn>
                <a:cxn ang="0">
                  <a:pos x="203" y="582"/>
                </a:cxn>
                <a:cxn ang="0">
                  <a:pos x="152" y="582"/>
                </a:cxn>
                <a:cxn ang="0">
                  <a:pos x="96" y="582"/>
                </a:cxn>
                <a:cxn ang="0">
                  <a:pos x="85" y="582"/>
                </a:cxn>
                <a:cxn ang="0">
                  <a:pos x="51" y="582"/>
                </a:cxn>
                <a:cxn ang="0">
                  <a:pos x="23" y="582"/>
                </a:cxn>
                <a:cxn ang="0">
                  <a:pos x="12" y="577"/>
                </a:cxn>
                <a:cxn ang="0">
                  <a:pos x="28" y="571"/>
                </a:cxn>
                <a:cxn ang="0">
                  <a:pos x="51" y="565"/>
                </a:cxn>
                <a:cxn ang="0">
                  <a:pos x="62" y="543"/>
                </a:cxn>
                <a:cxn ang="0">
                  <a:pos x="68" y="487"/>
                </a:cxn>
                <a:cxn ang="0">
                  <a:pos x="68" y="358"/>
                </a:cxn>
              </a:cxnLst>
              <a:rect l="0" t="0" r="r" b="b"/>
              <a:pathLst>
                <a:path w="383" h="582">
                  <a:moveTo>
                    <a:pt x="68" y="224"/>
                  </a:moveTo>
                  <a:lnTo>
                    <a:pt x="68" y="151"/>
                  </a:lnTo>
                  <a:lnTo>
                    <a:pt x="68" y="101"/>
                  </a:lnTo>
                  <a:lnTo>
                    <a:pt x="68" y="72"/>
                  </a:lnTo>
                  <a:lnTo>
                    <a:pt x="62" y="56"/>
                  </a:lnTo>
                  <a:lnTo>
                    <a:pt x="62" y="39"/>
                  </a:lnTo>
                  <a:lnTo>
                    <a:pt x="57" y="28"/>
                  </a:lnTo>
                  <a:lnTo>
                    <a:pt x="45" y="16"/>
                  </a:lnTo>
                  <a:lnTo>
                    <a:pt x="34" y="11"/>
                  </a:lnTo>
                  <a:lnTo>
                    <a:pt x="23" y="11"/>
                  </a:lnTo>
                  <a:lnTo>
                    <a:pt x="12" y="11"/>
                  </a:lnTo>
                  <a:lnTo>
                    <a:pt x="6" y="11"/>
                  </a:lnTo>
                  <a:lnTo>
                    <a:pt x="0" y="5"/>
                  </a:lnTo>
                  <a:lnTo>
                    <a:pt x="0" y="0"/>
                  </a:lnTo>
                  <a:lnTo>
                    <a:pt x="12" y="0"/>
                  </a:lnTo>
                  <a:lnTo>
                    <a:pt x="34" y="0"/>
                  </a:lnTo>
                  <a:lnTo>
                    <a:pt x="57" y="0"/>
                  </a:lnTo>
                  <a:lnTo>
                    <a:pt x="73" y="0"/>
                  </a:lnTo>
                  <a:lnTo>
                    <a:pt x="90" y="0"/>
                  </a:lnTo>
                  <a:lnTo>
                    <a:pt x="102" y="0"/>
                  </a:lnTo>
                  <a:lnTo>
                    <a:pt x="124" y="0"/>
                  </a:lnTo>
                  <a:lnTo>
                    <a:pt x="158" y="0"/>
                  </a:lnTo>
                  <a:lnTo>
                    <a:pt x="197" y="0"/>
                  </a:lnTo>
                  <a:lnTo>
                    <a:pt x="259" y="5"/>
                  </a:lnTo>
                  <a:lnTo>
                    <a:pt x="304" y="16"/>
                  </a:lnTo>
                  <a:lnTo>
                    <a:pt x="327" y="28"/>
                  </a:lnTo>
                  <a:lnTo>
                    <a:pt x="344" y="44"/>
                  </a:lnTo>
                  <a:lnTo>
                    <a:pt x="366" y="78"/>
                  </a:lnTo>
                  <a:lnTo>
                    <a:pt x="383" y="134"/>
                  </a:lnTo>
                  <a:lnTo>
                    <a:pt x="366" y="207"/>
                  </a:lnTo>
                  <a:lnTo>
                    <a:pt x="327" y="269"/>
                  </a:lnTo>
                  <a:lnTo>
                    <a:pt x="265" y="308"/>
                  </a:lnTo>
                  <a:lnTo>
                    <a:pt x="192" y="319"/>
                  </a:lnTo>
                  <a:lnTo>
                    <a:pt x="180" y="319"/>
                  </a:lnTo>
                  <a:lnTo>
                    <a:pt x="175" y="319"/>
                  </a:lnTo>
                  <a:lnTo>
                    <a:pt x="169" y="319"/>
                  </a:lnTo>
                  <a:lnTo>
                    <a:pt x="164" y="313"/>
                  </a:lnTo>
                  <a:lnTo>
                    <a:pt x="169" y="308"/>
                  </a:lnTo>
                  <a:lnTo>
                    <a:pt x="175" y="308"/>
                  </a:lnTo>
                  <a:lnTo>
                    <a:pt x="186" y="308"/>
                  </a:lnTo>
                  <a:lnTo>
                    <a:pt x="237" y="297"/>
                  </a:lnTo>
                  <a:lnTo>
                    <a:pt x="282" y="269"/>
                  </a:lnTo>
                  <a:lnTo>
                    <a:pt x="310" y="229"/>
                  </a:lnTo>
                  <a:lnTo>
                    <a:pt x="321" y="179"/>
                  </a:lnTo>
                  <a:lnTo>
                    <a:pt x="316" y="145"/>
                  </a:lnTo>
                  <a:lnTo>
                    <a:pt x="304" y="106"/>
                  </a:lnTo>
                  <a:lnTo>
                    <a:pt x="276" y="61"/>
                  </a:lnTo>
                  <a:lnTo>
                    <a:pt x="237" y="33"/>
                  </a:lnTo>
                  <a:lnTo>
                    <a:pt x="197" y="22"/>
                  </a:lnTo>
                  <a:lnTo>
                    <a:pt x="169" y="22"/>
                  </a:lnTo>
                  <a:lnTo>
                    <a:pt x="158" y="22"/>
                  </a:lnTo>
                  <a:lnTo>
                    <a:pt x="147" y="22"/>
                  </a:lnTo>
                  <a:lnTo>
                    <a:pt x="135" y="28"/>
                  </a:lnTo>
                  <a:lnTo>
                    <a:pt x="130" y="33"/>
                  </a:lnTo>
                  <a:lnTo>
                    <a:pt x="130" y="39"/>
                  </a:lnTo>
                  <a:lnTo>
                    <a:pt x="130" y="358"/>
                  </a:lnTo>
                  <a:lnTo>
                    <a:pt x="130" y="431"/>
                  </a:lnTo>
                  <a:lnTo>
                    <a:pt x="130" y="487"/>
                  </a:lnTo>
                  <a:lnTo>
                    <a:pt x="135" y="526"/>
                  </a:lnTo>
                  <a:lnTo>
                    <a:pt x="135" y="537"/>
                  </a:lnTo>
                  <a:lnTo>
                    <a:pt x="141" y="549"/>
                  </a:lnTo>
                  <a:lnTo>
                    <a:pt x="147" y="560"/>
                  </a:lnTo>
                  <a:lnTo>
                    <a:pt x="152" y="565"/>
                  </a:lnTo>
                  <a:lnTo>
                    <a:pt x="164" y="571"/>
                  </a:lnTo>
                  <a:lnTo>
                    <a:pt x="175" y="571"/>
                  </a:lnTo>
                  <a:lnTo>
                    <a:pt x="192" y="571"/>
                  </a:lnTo>
                  <a:lnTo>
                    <a:pt x="197" y="571"/>
                  </a:lnTo>
                  <a:lnTo>
                    <a:pt x="203" y="577"/>
                  </a:lnTo>
                  <a:lnTo>
                    <a:pt x="209" y="577"/>
                  </a:lnTo>
                  <a:lnTo>
                    <a:pt x="203" y="582"/>
                  </a:lnTo>
                  <a:lnTo>
                    <a:pt x="192" y="582"/>
                  </a:lnTo>
                  <a:lnTo>
                    <a:pt x="152" y="582"/>
                  </a:lnTo>
                  <a:lnTo>
                    <a:pt x="113" y="582"/>
                  </a:lnTo>
                  <a:lnTo>
                    <a:pt x="96" y="582"/>
                  </a:lnTo>
                  <a:lnTo>
                    <a:pt x="90" y="582"/>
                  </a:lnTo>
                  <a:lnTo>
                    <a:pt x="85" y="582"/>
                  </a:lnTo>
                  <a:lnTo>
                    <a:pt x="68" y="582"/>
                  </a:lnTo>
                  <a:lnTo>
                    <a:pt x="51" y="582"/>
                  </a:lnTo>
                  <a:lnTo>
                    <a:pt x="34" y="582"/>
                  </a:lnTo>
                  <a:lnTo>
                    <a:pt x="23" y="582"/>
                  </a:lnTo>
                  <a:lnTo>
                    <a:pt x="12" y="582"/>
                  </a:lnTo>
                  <a:lnTo>
                    <a:pt x="12" y="577"/>
                  </a:lnTo>
                  <a:lnTo>
                    <a:pt x="17" y="571"/>
                  </a:lnTo>
                  <a:lnTo>
                    <a:pt x="28" y="571"/>
                  </a:lnTo>
                  <a:lnTo>
                    <a:pt x="40" y="571"/>
                  </a:lnTo>
                  <a:lnTo>
                    <a:pt x="51" y="565"/>
                  </a:lnTo>
                  <a:lnTo>
                    <a:pt x="57" y="554"/>
                  </a:lnTo>
                  <a:lnTo>
                    <a:pt x="62" y="543"/>
                  </a:lnTo>
                  <a:lnTo>
                    <a:pt x="62" y="526"/>
                  </a:lnTo>
                  <a:lnTo>
                    <a:pt x="68" y="487"/>
                  </a:lnTo>
                  <a:lnTo>
                    <a:pt x="68" y="431"/>
                  </a:lnTo>
                  <a:lnTo>
                    <a:pt x="68" y="358"/>
                  </a:lnTo>
                  <a:lnTo>
                    <a:pt x="68" y="224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757"/>
            <p:cNvSpPr>
              <a:spLocks/>
            </p:cNvSpPr>
            <p:nvPr/>
          </p:nvSpPr>
          <p:spPr bwMode="auto">
            <a:xfrm>
              <a:off x="3756313" y="2923452"/>
              <a:ext cx="71136" cy="131639"/>
            </a:xfrm>
            <a:custGeom>
              <a:avLst/>
              <a:gdLst/>
              <a:ahLst/>
              <a:cxnLst>
                <a:cxn ang="0">
                  <a:pos x="6" y="583"/>
                </a:cxn>
                <a:cxn ang="0">
                  <a:pos x="0" y="566"/>
                </a:cxn>
                <a:cxn ang="0">
                  <a:pos x="0" y="527"/>
                </a:cxn>
                <a:cxn ang="0">
                  <a:pos x="0" y="488"/>
                </a:cxn>
                <a:cxn ang="0">
                  <a:pos x="6" y="465"/>
                </a:cxn>
                <a:cxn ang="0">
                  <a:pos x="17" y="465"/>
                </a:cxn>
                <a:cxn ang="0">
                  <a:pos x="17" y="482"/>
                </a:cxn>
                <a:cxn ang="0">
                  <a:pos x="34" y="533"/>
                </a:cxn>
                <a:cxn ang="0">
                  <a:pos x="96" y="572"/>
                </a:cxn>
                <a:cxn ang="0">
                  <a:pos x="180" y="566"/>
                </a:cxn>
                <a:cxn ang="0">
                  <a:pos x="237" y="510"/>
                </a:cxn>
                <a:cxn ang="0">
                  <a:pos x="242" y="437"/>
                </a:cxn>
                <a:cxn ang="0">
                  <a:pos x="197" y="370"/>
                </a:cxn>
                <a:cxn ang="0">
                  <a:pos x="118" y="309"/>
                </a:cxn>
                <a:cxn ang="0">
                  <a:pos x="39" y="219"/>
                </a:cxn>
                <a:cxn ang="0">
                  <a:pos x="17" y="141"/>
                </a:cxn>
                <a:cxn ang="0">
                  <a:pos x="62" y="40"/>
                </a:cxn>
                <a:cxn ang="0">
                  <a:pos x="180" y="0"/>
                </a:cxn>
                <a:cxn ang="0">
                  <a:pos x="231" y="0"/>
                </a:cxn>
                <a:cxn ang="0">
                  <a:pos x="265" y="12"/>
                </a:cxn>
                <a:cxn ang="0">
                  <a:pos x="282" y="12"/>
                </a:cxn>
                <a:cxn ang="0">
                  <a:pos x="287" y="17"/>
                </a:cxn>
                <a:cxn ang="0">
                  <a:pos x="287" y="34"/>
                </a:cxn>
                <a:cxn ang="0">
                  <a:pos x="282" y="68"/>
                </a:cxn>
                <a:cxn ang="0">
                  <a:pos x="282" y="107"/>
                </a:cxn>
                <a:cxn ang="0">
                  <a:pos x="276" y="118"/>
                </a:cxn>
                <a:cxn ang="0">
                  <a:pos x="270" y="113"/>
                </a:cxn>
                <a:cxn ang="0">
                  <a:pos x="270" y="96"/>
                </a:cxn>
                <a:cxn ang="0">
                  <a:pos x="265" y="68"/>
                </a:cxn>
                <a:cxn ang="0">
                  <a:pos x="237" y="45"/>
                </a:cxn>
                <a:cxn ang="0">
                  <a:pos x="163" y="28"/>
                </a:cxn>
                <a:cxn ang="0">
                  <a:pos x="85" y="68"/>
                </a:cxn>
                <a:cxn ang="0">
                  <a:pos x="73" y="146"/>
                </a:cxn>
                <a:cxn ang="0">
                  <a:pos x="118" y="208"/>
                </a:cxn>
                <a:cxn ang="0">
                  <a:pos x="186" y="264"/>
                </a:cxn>
                <a:cxn ang="0">
                  <a:pos x="276" y="359"/>
                </a:cxn>
                <a:cxn ang="0">
                  <a:pos x="299" y="443"/>
                </a:cxn>
                <a:cxn ang="0">
                  <a:pos x="276" y="533"/>
                </a:cxn>
                <a:cxn ang="0">
                  <a:pos x="180" y="600"/>
                </a:cxn>
                <a:cxn ang="0">
                  <a:pos x="62" y="600"/>
                </a:cxn>
              </a:cxnLst>
              <a:rect l="0" t="0" r="r" b="b"/>
              <a:pathLst>
                <a:path w="299" h="606">
                  <a:moveTo>
                    <a:pt x="11" y="583"/>
                  </a:moveTo>
                  <a:lnTo>
                    <a:pt x="6" y="583"/>
                  </a:lnTo>
                  <a:lnTo>
                    <a:pt x="0" y="577"/>
                  </a:lnTo>
                  <a:lnTo>
                    <a:pt x="0" y="566"/>
                  </a:lnTo>
                  <a:lnTo>
                    <a:pt x="0" y="555"/>
                  </a:lnTo>
                  <a:lnTo>
                    <a:pt x="0" y="527"/>
                  </a:lnTo>
                  <a:lnTo>
                    <a:pt x="0" y="505"/>
                  </a:lnTo>
                  <a:lnTo>
                    <a:pt x="0" y="488"/>
                  </a:lnTo>
                  <a:lnTo>
                    <a:pt x="6" y="477"/>
                  </a:lnTo>
                  <a:lnTo>
                    <a:pt x="6" y="465"/>
                  </a:lnTo>
                  <a:lnTo>
                    <a:pt x="11" y="460"/>
                  </a:lnTo>
                  <a:lnTo>
                    <a:pt x="17" y="465"/>
                  </a:lnTo>
                  <a:lnTo>
                    <a:pt x="17" y="471"/>
                  </a:lnTo>
                  <a:lnTo>
                    <a:pt x="17" y="482"/>
                  </a:lnTo>
                  <a:lnTo>
                    <a:pt x="17" y="499"/>
                  </a:lnTo>
                  <a:lnTo>
                    <a:pt x="34" y="533"/>
                  </a:lnTo>
                  <a:lnTo>
                    <a:pt x="62" y="561"/>
                  </a:lnTo>
                  <a:lnTo>
                    <a:pt x="96" y="572"/>
                  </a:lnTo>
                  <a:lnTo>
                    <a:pt x="135" y="577"/>
                  </a:lnTo>
                  <a:lnTo>
                    <a:pt x="180" y="566"/>
                  </a:lnTo>
                  <a:lnTo>
                    <a:pt x="214" y="544"/>
                  </a:lnTo>
                  <a:lnTo>
                    <a:pt x="237" y="510"/>
                  </a:lnTo>
                  <a:lnTo>
                    <a:pt x="242" y="477"/>
                  </a:lnTo>
                  <a:lnTo>
                    <a:pt x="242" y="437"/>
                  </a:lnTo>
                  <a:lnTo>
                    <a:pt x="225" y="404"/>
                  </a:lnTo>
                  <a:lnTo>
                    <a:pt x="197" y="370"/>
                  </a:lnTo>
                  <a:lnTo>
                    <a:pt x="152" y="337"/>
                  </a:lnTo>
                  <a:lnTo>
                    <a:pt x="118" y="309"/>
                  </a:lnTo>
                  <a:lnTo>
                    <a:pt x="68" y="258"/>
                  </a:lnTo>
                  <a:lnTo>
                    <a:pt x="39" y="219"/>
                  </a:lnTo>
                  <a:lnTo>
                    <a:pt x="23" y="180"/>
                  </a:lnTo>
                  <a:lnTo>
                    <a:pt x="17" y="141"/>
                  </a:lnTo>
                  <a:lnTo>
                    <a:pt x="28" y="84"/>
                  </a:lnTo>
                  <a:lnTo>
                    <a:pt x="62" y="40"/>
                  </a:lnTo>
                  <a:lnTo>
                    <a:pt x="113" y="12"/>
                  </a:lnTo>
                  <a:lnTo>
                    <a:pt x="180" y="0"/>
                  </a:lnTo>
                  <a:lnTo>
                    <a:pt x="208" y="0"/>
                  </a:lnTo>
                  <a:lnTo>
                    <a:pt x="231" y="0"/>
                  </a:lnTo>
                  <a:lnTo>
                    <a:pt x="253" y="6"/>
                  </a:lnTo>
                  <a:lnTo>
                    <a:pt x="265" y="12"/>
                  </a:lnTo>
                  <a:lnTo>
                    <a:pt x="270" y="12"/>
                  </a:lnTo>
                  <a:lnTo>
                    <a:pt x="282" y="12"/>
                  </a:lnTo>
                  <a:lnTo>
                    <a:pt x="287" y="12"/>
                  </a:lnTo>
                  <a:lnTo>
                    <a:pt x="287" y="17"/>
                  </a:lnTo>
                  <a:lnTo>
                    <a:pt x="287" y="23"/>
                  </a:lnTo>
                  <a:lnTo>
                    <a:pt x="287" y="34"/>
                  </a:lnTo>
                  <a:lnTo>
                    <a:pt x="287" y="45"/>
                  </a:lnTo>
                  <a:lnTo>
                    <a:pt x="282" y="68"/>
                  </a:lnTo>
                  <a:lnTo>
                    <a:pt x="282" y="96"/>
                  </a:lnTo>
                  <a:lnTo>
                    <a:pt x="282" y="107"/>
                  </a:lnTo>
                  <a:lnTo>
                    <a:pt x="282" y="113"/>
                  </a:lnTo>
                  <a:lnTo>
                    <a:pt x="276" y="118"/>
                  </a:lnTo>
                  <a:lnTo>
                    <a:pt x="276" y="113"/>
                  </a:lnTo>
                  <a:lnTo>
                    <a:pt x="270" y="113"/>
                  </a:lnTo>
                  <a:lnTo>
                    <a:pt x="270" y="107"/>
                  </a:lnTo>
                  <a:lnTo>
                    <a:pt x="270" y="96"/>
                  </a:lnTo>
                  <a:lnTo>
                    <a:pt x="265" y="79"/>
                  </a:lnTo>
                  <a:lnTo>
                    <a:pt x="265" y="68"/>
                  </a:lnTo>
                  <a:lnTo>
                    <a:pt x="253" y="56"/>
                  </a:lnTo>
                  <a:lnTo>
                    <a:pt x="237" y="45"/>
                  </a:lnTo>
                  <a:lnTo>
                    <a:pt x="208" y="34"/>
                  </a:lnTo>
                  <a:lnTo>
                    <a:pt x="163" y="28"/>
                  </a:lnTo>
                  <a:lnTo>
                    <a:pt x="118" y="40"/>
                  </a:lnTo>
                  <a:lnTo>
                    <a:pt x="85" y="68"/>
                  </a:lnTo>
                  <a:lnTo>
                    <a:pt x="68" y="118"/>
                  </a:lnTo>
                  <a:lnTo>
                    <a:pt x="73" y="146"/>
                  </a:lnTo>
                  <a:lnTo>
                    <a:pt x="90" y="174"/>
                  </a:lnTo>
                  <a:lnTo>
                    <a:pt x="118" y="208"/>
                  </a:lnTo>
                  <a:lnTo>
                    <a:pt x="163" y="247"/>
                  </a:lnTo>
                  <a:lnTo>
                    <a:pt x="186" y="264"/>
                  </a:lnTo>
                  <a:lnTo>
                    <a:pt x="242" y="314"/>
                  </a:lnTo>
                  <a:lnTo>
                    <a:pt x="276" y="359"/>
                  </a:lnTo>
                  <a:lnTo>
                    <a:pt x="293" y="398"/>
                  </a:lnTo>
                  <a:lnTo>
                    <a:pt x="299" y="443"/>
                  </a:lnTo>
                  <a:lnTo>
                    <a:pt x="293" y="482"/>
                  </a:lnTo>
                  <a:lnTo>
                    <a:pt x="276" y="533"/>
                  </a:lnTo>
                  <a:lnTo>
                    <a:pt x="231" y="572"/>
                  </a:lnTo>
                  <a:lnTo>
                    <a:pt x="180" y="600"/>
                  </a:lnTo>
                  <a:lnTo>
                    <a:pt x="118" y="606"/>
                  </a:lnTo>
                  <a:lnTo>
                    <a:pt x="62" y="600"/>
                  </a:lnTo>
                  <a:lnTo>
                    <a:pt x="11" y="583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758"/>
            <p:cNvSpPr>
              <a:spLocks/>
            </p:cNvSpPr>
            <p:nvPr/>
          </p:nvSpPr>
          <p:spPr bwMode="auto">
            <a:xfrm>
              <a:off x="3874318" y="2926059"/>
              <a:ext cx="145841" cy="126425"/>
            </a:xfrm>
            <a:custGeom>
              <a:avLst/>
              <a:gdLst/>
              <a:ahLst/>
              <a:cxnLst>
                <a:cxn ang="0">
                  <a:pos x="540" y="487"/>
                </a:cxn>
                <a:cxn ang="0">
                  <a:pos x="546" y="549"/>
                </a:cxn>
                <a:cxn ang="0">
                  <a:pos x="574" y="571"/>
                </a:cxn>
                <a:cxn ang="0">
                  <a:pos x="608" y="571"/>
                </a:cxn>
                <a:cxn ang="0">
                  <a:pos x="602" y="582"/>
                </a:cxn>
                <a:cxn ang="0">
                  <a:pos x="506" y="582"/>
                </a:cxn>
                <a:cxn ang="0">
                  <a:pos x="473" y="582"/>
                </a:cxn>
                <a:cxn ang="0">
                  <a:pos x="428" y="582"/>
                </a:cxn>
                <a:cxn ang="0">
                  <a:pos x="422" y="571"/>
                </a:cxn>
                <a:cxn ang="0">
                  <a:pos x="456" y="565"/>
                </a:cxn>
                <a:cxn ang="0">
                  <a:pos x="467" y="526"/>
                </a:cxn>
                <a:cxn ang="0">
                  <a:pos x="473" y="358"/>
                </a:cxn>
                <a:cxn ang="0">
                  <a:pos x="467" y="274"/>
                </a:cxn>
                <a:cxn ang="0">
                  <a:pos x="135" y="280"/>
                </a:cxn>
                <a:cxn ang="0">
                  <a:pos x="135" y="487"/>
                </a:cxn>
                <a:cxn ang="0">
                  <a:pos x="140" y="549"/>
                </a:cxn>
                <a:cxn ang="0">
                  <a:pos x="169" y="571"/>
                </a:cxn>
                <a:cxn ang="0">
                  <a:pos x="202" y="571"/>
                </a:cxn>
                <a:cxn ang="0">
                  <a:pos x="197" y="582"/>
                </a:cxn>
                <a:cxn ang="0">
                  <a:pos x="101" y="582"/>
                </a:cxn>
                <a:cxn ang="0">
                  <a:pos x="67" y="582"/>
                </a:cxn>
                <a:cxn ang="0">
                  <a:pos x="22" y="582"/>
                </a:cxn>
                <a:cxn ang="0">
                  <a:pos x="16" y="571"/>
                </a:cxn>
                <a:cxn ang="0">
                  <a:pos x="50" y="565"/>
                </a:cxn>
                <a:cxn ang="0">
                  <a:pos x="62" y="526"/>
                </a:cxn>
                <a:cxn ang="0">
                  <a:pos x="67" y="358"/>
                </a:cxn>
                <a:cxn ang="0">
                  <a:pos x="67" y="101"/>
                </a:cxn>
                <a:cxn ang="0">
                  <a:pos x="62" y="39"/>
                </a:cxn>
                <a:cxn ang="0">
                  <a:pos x="33" y="11"/>
                </a:cxn>
                <a:cxn ang="0">
                  <a:pos x="5" y="11"/>
                </a:cxn>
                <a:cxn ang="0">
                  <a:pos x="11" y="0"/>
                </a:cxn>
                <a:cxn ang="0">
                  <a:pos x="67" y="0"/>
                </a:cxn>
                <a:cxn ang="0">
                  <a:pos x="101" y="0"/>
                </a:cxn>
                <a:cxn ang="0">
                  <a:pos x="129" y="0"/>
                </a:cxn>
                <a:cxn ang="0">
                  <a:pos x="180" y="0"/>
                </a:cxn>
                <a:cxn ang="0">
                  <a:pos x="185" y="5"/>
                </a:cxn>
                <a:cxn ang="0">
                  <a:pos x="163" y="11"/>
                </a:cxn>
                <a:cxn ang="0">
                  <a:pos x="135" y="39"/>
                </a:cxn>
                <a:cxn ang="0">
                  <a:pos x="135" y="101"/>
                </a:cxn>
                <a:cxn ang="0">
                  <a:pos x="135" y="241"/>
                </a:cxn>
                <a:cxn ang="0">
                  <a:pos x="473" y="241"/>
                </a:cxn>
                <a:cxn ang="0">
                  <a:pos x="473" y="101"/>
                </a:cxn>
                <a:cxn ang="0">
                  <a:pos x="467" y="39"/>
                </a:cxn>
                <a:cxn ang="0">
                  <a:pos x="439" y="11"/>
                </a:cxn>
                <a:cxn ang="0">
                  <a:pos x="411" y="11"/>
                </a:cxn>
                <a:cxn ang="0">
                  <a:pos x="416" y="0"/>
                </a:cxn>
                <a:cxn ang="0">
                  <a:pos x="473" y="0"/>
                </a:cxn>
                <a:cxn ang="0">
                  <a:pos x="506" y="0"/>
                </a:cxn>
                <a:cxn ang="0">
                  <a:pos x="535" y="0"/>
                </a:cxn>
                <a:cxn ang="0">
                  <a:pos x="580" y="0"/>
                </a:cxn>
                <a:cxn ang="0">
                  <a:pos x="591" y="5"/>
                </a:cxn>
                <a:cxn ang="0">
                  <a:pos x="568" y="11"/>
                </a:cxn>
                <a:cxn ang="0">
                  <a:pos x="540" y="39"/>
                </a:cxn>
                <a:cxn ang="0">
                  <a:pos x="540" y="101"/>
                </a:cxn>
                <a:cxn ang="0">
                  <a:pos x="540" y="358"/>
                </a:cxn>
              </a:cxnLst>
              <a:rect l="0" t="0" r="r" b="b"/>
              <a:pathLst>
                <a:path w="613" h="582">
                  <a:moveTo>
                    <a:pt x="540" y="358"/>
                  </a:moveTo>
                  <a:lnTo>
                    <a:pt x="540" y="431"/>
                  </a:lnTo>
                  <a:lnTo>
                    <a:pt x="540" y="487"/>
                  </a:lnTo>
                  <a:lnTo>
                    <a:pt x="540" y="526"/>
                  </a:lnTo>
                  <a:lnTo>
                    <a:pt x="546" y="537"/>
                  </a:lnTo>
                  <a:lnTo>
                    <a:pt x="546" y="549"/>
                  </a:lnTo>
                  <a:lnTo>
                    <a:pt x="551" y="560"/>
                  </a:lnTo>
                  <a:lnTo>
                    <a:pt x="563" y="565"/>
                  </a:lnTo>
                  <a:lnTo>
                    <a:pt x="574" y="571"/>
                  </a:lnTo>
                  <a:lnTo>
                    <a:pt x="585" y="571"/>
                  </a:lnTo>
                  <a:lnTo>
                    <a:pt x="597" y="571"/>
                  </a:lnTo>
                  <a:lnTo>
                    <a:pt x="608" y="571"/>
                  </a:lnTo>
                  <a:lnTo>
                    <a:pt x="613" y="577"/>
                  </a:lnTo>
                  <a:lnTo>
                    <a:pt x="613" y="582"/>
                  </a:lnTo>
                  <a:lnTo>
                    <a:pt x="602" y="582"/>
                  </a:lnTo>
                  <a:lnTo>
                    <a:pt x="557" y="582"/>
                  </a:lnTo>
                  <a:lnTo>
                    <a:pt x="523" y="582"/>
                  </a:lnTo>
                  <a:lnTo>
                    <a:pt x="506" y="582"/>
                  </a:lnTo>
                  <a:lnTo>
                    <a:pt x="501" y="582"/>
                  </a:lnTo>
                  <a:lnTo>
                    <a:pt x="490" y="582"/>
                  </a:lnTo>
                  <a:lnTo>
                    <a:pt x="473" y="582"/>
                  </a:lnTo>
                  <a:lnTo>
                    <a:pt x="461" y="582"/>
                  </a:lnTo>
                  <a:lnTo>
                    <a:pt x="444" y="582"/>
                  </a:lnTo>
                  <a:lnTo>
                    <a:pt x="428" y="582"/>
                  </a:lnTo>
                  <a:lnTo>
                    <a:pt x="422" y="582"/>
                  </a:lnTo>
                  <a:lnTo>
                    <a:pt x="416" y="577"/>
                  </a:lnTo>
                  <a:lnTo>
                    <a:pt x="422" y="571"/>
                  </a:lnTo>
                  <a:lnTo>
                    <a:pt x="433" y="571"/>
                  </a:lnTo>
                  <a:lnTo>
                    <a:pt x="444" y="571"/>
                  </a:lnTo>
                  <a:lnTo>
                    <a:pt x="456" y="565"/>
                  </a:lnTo>
                  <a:lnTo>
                    <a:pt x="461" y="554"/>
                  </a:lnTo>
                  <a:lnTo>
                    <a:pt x="467" y="543"/>
                  </a:lnTo>
                  <a:lnTo>
                    <a:pt x="467" y="526"/>
                  </a:lnTo>
                  <a:lnTo>
                    <a:pt x="473" y="487"/>
                  </a:lnTo>
                  <a:lnTo>
                    <a:pt x="473" y="431"/>
                  </a:lnTo>
                  <a:lnTo>
                    <a:pt x="473" y="358"/>
                  </a:lnTo>
                  <a:lnTo>
                    <a:pt x="473" y="280"/>
                  </a:lnTo>
                  <a:lnTo>
                    <a:pt x="473" y="274"/>
                  </a:lnTo>
                  <a:lnTo>
                    <a:pt x="467" y="274"/>
                  </a:lnTo>
                  <a:lnTo>
                    <a:pt x="140" y="274"/>
                  </a:lnTo>
                  <a:lnTo>
                    <a:pt x="135" y="274"/>
                  </a:lnTo>
                  <a:lnTo>
                    <a:pt x="135" y="280"/>
                  </a:lnTo>
                  <a:lnTo>
                    <a:pt x="135" y="358"/>
                  </a:lnTo>
                  <a:lnTo>
                    <a:pt x="135" y="431"/>
                  </a:lnTo>
                  <a:lnTo>
                    <a:pt x="135" y="487"/>
                  </a:lnTo>
                  <a:lnTo>
                    <a:pt x="135" y="526"/>
                  </a:lnTo>
                  <a:lnTo>
                    <a:pt x="140" y="537"/>
                  </a:lnTo>
                  <a:lnTo>
                    <a:pt x="140" y="549"/>
                  </a:lnTo>
                  <a:lnTo>
                    <a:pt x="146" y="560"/>
                  </a:lnTo>
                  <a:lnTo>
                    <a:pt x="157" y="565"/>
                  </a:lnTo>
                  <a:lnTo>
                    <a:pt x="169" y="571"/>
                  </a:lnTo>
                  <a:lnTo>
                    <a:pt x="180" y="571"/>
                  </a:lnTo>
                  <a:lnTo>
                    <a:pt x="191" y="571"/>
                  </a:lnTo>
                  <a:lnTo>
                    <a:pt x="202" y="571"/>
                  </a:lnTo>
                  <a:lnTo>
                    <a:pt x="208" y="577"/>
                  </a:lnTo>
                  <a:lnTo>
                    <a:pt x="208" y="582"/>
                  </a:lnTo>
                  <a:lnTo>
                    <a:pt x="197" y="582"/>
                  </a:lnTo>
                  <a:lnTo>
                    <a:pt x="152" y="582"/>
                  </a:lnTo>
                  <a:lnTo>
                    <a:pt x="118" y="582"/>
                  </a:lnTo>
                  <a:lnTo>
                    <a:pt x="101" y="582"/>
                  </a:lnTo>
                  <a:lnTo>
                    <a:pt x="95" y="582"/>
                  </a:lnTo>
                  <a:lnTo>
                    <a:pt x="84" y="582"/>
                  </a:lnTo>
                  <a:lnTo>
                    <a:pt x="67" y="582"/>
                  </a:lnTo>
                  <a:lnTo>
                    <a:pt x="56" y="582"/>
                  </a:lnTo>
                  <a:lnTo>
                    <a:pt x="39" y="582"/>
                  </a:lnTo>
                  <a:lnTo>
                    <a:pt x="22" y="582"/>
                  </a:lnTo>
                  <a:lnTo>
                    <a:pt x="16" y="582"/>
                  </a:lnTo>
                  <a:lnTo>
                    <a:pt x="11" y="577"/>
                  </a:lnTo>
                  <a:lnTo>
                    <a:pt x="16" y="571"/>
                  </a:lnTo>
                  <a:lnTo>
                    <a:pt x="28" y="571"/>
                  </a:lnTo>
                  <a:lnTo>
                    <a:pt x="39" y="571"/>
                  </a:lnTo>
                  <a:lnTo>
                    <a:pt x="50" y="565"/>
                  </a:lnTo>
                  <a:lnTo>
                    <a:pt x="56" y="554"/>
                  </a:lnTo>
                  <a:lnTo>
                    <a:pt x="62" y="543"/>
                  </a:lnTo>
                  <a:lnTo>
                    <a:pt x="62" y="526"/>
                  </a:lnTo>
                  <a:lnTo>
                    <a:pt x="67" y="487"/>
                  </a:lnTo>
                  <a:lnTo>
                    <a:pt x="67" y="431"/>
                  </a:lnTo>
                  <a:lnTo>
                    <a:pt x="67" y="358"/>
                  </a:lnTo>
                  <a:lnTo>
                    <a:pt x="67" y="224"/>
                  </a:lnTo>
                  <a:lnTo>
                    <a:pt x="67" y="151"/>
                  </a:lnTo>
                  <a:lnTo>
                    <a:pt x="67" y="101"/>
                  </a:lnTo>
                  <a:lnTo>
                    <a:pt x="67" y="72"/>
                  </a:lnTo>
                  <a:lnTo>
                    <a:pt x="67" y="56"/>
                  </a:lnTo>
                  <a:lnTo>
                    <a:pt x="62" y="39"/>
                  </a:lnTo>
                  <a:lnTo>
                    <a:pt x="62" y="28"/>
                  </a:lnTo>
                  <a:lnTo>
                    <a:pt x="50" y="16"/>
                  </a:lnTo>
                  <a:lnTo>
                    <a:pt x="33" y="11"/>
                  </a:lnTo>
                  <a:lnTo>
                    <a:pt x="28" y="11"/>
                  </a:lnTo>
                  <a:lnTo>
                    <a:pt x="16" y="11"/>
                  </a:lnTo>
                  <a:lnTo>
                    <a:pt x="5" y="11"/>
                  </a:lnTo>
                  <a:lnTo>
                    <a:pt x="0" y="5"/>
                  </a:lnTo>
                  <a:lnTo>
                    <a:pt x="5" y="0"/>
                  </a:lnTo>
                  <a:lnTo>
                    <a:pt x="11" y="0"/>
                  </a:lnTo>
                  <a:lnTo>
                    <a:pt x="33" y="0"/>
                  </a:lnTo>
                  <a:lnTo>
                    <a:pt x="50" y="0"/>
                  </a:lnTo>
                  <a:lnTo>
                    <a:pt x="67" y="0"/>
                  </a:lnTo>
                  <a:lnTo>
                    <a:pt x="84" y="0"/>
                  </a:lnTo>
                  <a:lnTo>
                    <a:pt x="95" y="0"/>
                  </a:lnTo>
                  <a:lnTo>
                    <a:pt x="101" y="0"/>
                  </a:lnTo>
                  <a:lnTo>
                    <a:pt x="107" y="0"/>
                  </a:lnTo>
                  <a:lnTo>
                    <a:pt x="118" y="0"/>
                  </a:lnTo>
                  <a:lnTo>
                    <a:pt x="129" y="0"/>
                  </a:lnTo>
                  <a:lnTo>
                    <a:pt x="146" y="0"/>
                  </a:lnTo>
                  <a:lnTo>
                    <a:pt x="163" y="0"/>
                  </a:lnTo>
                  <a:lnTo>
                    <a:pt x="180" y="0"/>
                  </a:lnTo>
                  <a:lnTo>
                    <a:pt x="185" y="0"/>
                  </a:lnTo>
                  <a:lnTo>
                    <a:pt x="191" y="5"/>
                  </a:lnTo>
                  <a:lnTo>
                    <a:pt x="185" y="5"/>
                  </a:lnTo>
                  <a:lnTo>
                    <a:pt x="185" y="11"/>
                  </a:lnTo>
                  <a:lnTo>
                    <a:pt x="174" y="11"/>
                  </a:lnTo>
                  <a:lnTo>
                    <a:pt x="163" y="11"/>
                  </a:lnTo>
                  <a:lnTo>
                    <a:pt x="152" y="16"/>
                  </a:lnTo>
                  <a:lnTo>
                    <a:pt x="140" y="22"/>
                  </a:lnTo>
                  <a:lnTo>
                    <a:pt x="135" y="39"/>
                  </a:lnTo>
                  <a:lnTo>
                    <a:pt x="135" y="56"/>
                  </a:lnTo>
                  <a:lnTo>
                    <a:pt x="135" y="72"/>
                  </a:lnTo>
                  <a:lnTo>
                    <a:pt x="135" y="101"/>
                  </a:lnTo>
                  <a:lnTo>
                    <a:pt x="135" y="151"/>
                  </a:lnTo>
                  <a:lnTo>
                    <a:pt x="135" y="224"/>
                  </a:lnTo>
                  <a:lnTo>
                    <a:pt x="135" y="241"/>
                  </a:lnTo>
                  <a:lnTo>
                    <a:pt x="140" y="246"/>
                  </a:lnTo>
                  <a:lnTo>
                    <a:pt x="467" y="246"/>
                  </a:lnTo>
                  <a:lnTo>
                    <a:pt x="473" y="241"/>
                  </a:lnTo>
                  <a:lnTo>
                    <a:pt x="473" y="224"/>
                  </a:lnTo>
                  <a:lnTo>
                    <a:pt x="473" y="151"/>
                  </a:lnTo>
                  <a:lnTo>
                    <a:pt x="473" y="101"/>
                  </a:lnTo>
                  <a:lnTo>
                    <a:pt x="473" y="72"/>
                  </a:lnTo>
                  <a:lnTo>
                    <a:pt x="473" y="56"/>
                  </a:lnTo>
                  <a:lnTo>
                    <a:pt x="467" y="39"/>
                  </a:lnTo>
                  <a:lnTo>
                    <a:pt x="461" y="28"/>
                  </a:lnTo>
                  <a:lnTo>
                    <a:pt x="456" y="16"/>
                  </a:lnTo>
                  <a:lnTo>
                    <a:pt x="439" y="11"/>
                  </a:lnTo>
                  <a:lnTo>
                    <a:pt x="428" y="11"/>
                  </a:lnTo>
                  <a:lnTo>
                    <a:pt x="422" y="11"/>
                  </a:lnTo>
                  <a:lnTo>
                    <a:pt x="411" y="11"/>
                  </a:lnTo>
                  <a:lnTo>
                    <a:pt x="405" y="5"/>
                  </a:lnTo>
                  <a:lnTo>
                    <a:pt x="411" y="0"/>
                  </a:lnTo>
                  <a:lnTo>
                    <a:pt x="416" y="0"/>
                  </a:lnTo>
                  <a:lnTo>
                    <a:pt x="433" y="0"/>
                  </a:lnTo>
                  <a:lnTo>
                    <a:pt x="456" y="0"/>
                  </a:lnTo>
                  <a:lnTo>
                    <a:pt x="473" y="0"/>
                  </a:lnTo>
                  <a:lnTo>
                    <a:pt x="490" y="0"/>
                  </a:lnTo>
                  <a:lnTo>
                    <a:pt x="501" y="0"/>
                  </a:lnTo>
                  <a:lnTo>
                    <a:pt x="506" y="0"/>
                  </a:lnTo>
                  <a:lnTo>
                    <a:pt x="512" y="0"/>
                  </a:lnTo>
                  <a:lnTo>
                    <a:pt x="523" y="0"/>
                  </a:lnTo>
                  <a:lnTo>
                    <a:pt x="535" y="0"/>
                  </a:lnTo>
                  <a:lnTo>
                    <a:pt x="551" y="0"/>
                  </a:lnTo>
                  <a:lnTo>
                    <a:pt x="568" y="0"/>
                  </a:lnTo>
                  <a:lnTo>
                    <a:pt x="580" y="0"/>
                  </a:lnTo>
                  <a:lnTo>
                    <a:pt x="591" y="0"/>
                  </a:lnTo>
                  <a:lnTo>
                    <a:pt x="597" y="5"/>
                  </a:lnTo>
                  <a:lnTo>
                    <a:pt x="591" y="5"/>
                  </a:lnTo>
                  <a:lnTo>
                    <a:pt x="591" y="11"/>
                  </a:lnTo>
                  <a:lnTo>
                    <a:pt x="580" y="11"/>
                  </a:lnTo>
                  <a:lnTo>
                    <a:pt x="568" y="11"/>
                  </a:lnTo>
                  <a:lnTo>
                    <a:pt x="557" y="16"/>
                  </a:lnTo>
                  <a:lnTo>
                    <a:pt x="546" y="22"/>
                  </a:lnTo>
                  <a:lnTo>
                    <a:pt x="540" y="39"/>
                  </a:lnTo>
                  <a:lnTo>
                    <a:pt x="540" y="56"/>
                  </a:lnTo>
                  <a:lnTo>
                    <a:pt x="540" y="72"/>
                  </a:lnTo>
                  <a:lnTo>
                    <a:pt x="540" y="101"/>
                  </a:lnTo>
                  <a:lnTo>
                    <a:pt x="540" y="151"/>
                  </a:lnTo>
                  <a:lnTo>
                    <a:pt x="540" y="224"/>
                  </a:lnTo>
                  <a:lnTo>
                    <a:pt x="540" y="35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759"/>
            <p:cNvSpPr>
              <a:spLocks/>
            </p:cNvSpPr>
            <p:nvPr/>
          </p:nvSpPr>
          <p:spPr bwMode="auto">
            <a:xfrm>
              <a:off x="4068455" y="2926059"/>
              <a:ext cx="46869" cy="126425"/>
            </a:xfrm>
            <a:custGeom>
              <a:avLst/>
              <a:gdLst/>
              <a:ahLst/>
              <a:cxnLst>
                <a:cxn ang="0">
                  <a:pos x="124" y="431"/>
                </a:cxn>
                <a:cxn ang="0">
                  <a:pos x="130" y="526"/>
                </a:cxn>
                <a:cxn ang="0">
                  <a:pos x="135" y="549"/>
                </a:cxn>
                <a:cxn ang="0">
                  <a:pos x="147" y="565"/>
                </a:cxn>
                <a:cxn ang="0">
                  <a:pos x="169" y="571"/>
                </a:cxn>
                <a:cxn ang="0">
                  <a:pos x="192" y="571"/>
                </a:cxn>
                <a:cxn ang="0">
                  <a:pos x="197" y="582"/>
                </a:cxn>
                <a:cxn ang="0">
                  <a:pos x="147" y="582"/>
                </a:cxn>
                <a:cxn ang="0">
                  <a:pos x="90" y="582"/>
                </a:cxn>
                <a:cxn ang="0">
                  <a:pos x="73" y="582"/>
                </a:cxn>
                <a:cxn ang="0">
                  <a:pos x="45" y="582"/>
                </a:cxn>
                <a:cxn ang="0">
                  <a:pos x="17" y="582"/>
                </a:cxn>
                <a:cxn ang="0">
                  <a:pos x="0" y="577"/>
                </a:cxn>
                <a:cxn ang="0">
                  <a:pos x="11" y="571"/>
                </a:cxn>
                <a:cxn ang="0">
                  <a:pos x="34" y="571"/>
                </a:cxn>
                <a:cxn ang="0">
                  <a:pos x="51" y="554"/>
                </a:cxn>
                <a:cxn ang="0">
                  <a:pos x="56" y="526"/>
                </a:cxn>
                <a:cxn ang="0">
                  <a:pos x="56" y="431"/>
                </a:cxn>
                <a:cxn ang="0">
                  <a:pos x="56" y="224"/>
                </a:cxn>
                <a:cxn ang="0">
                  <a:pos x="56" y="101"/>
                </a:cxn>
                <a:cxn ang="0">
                  <a:pos x="56" y="56"/>
                </a:cxn>
                <a:cxn ang="0">
                  <a:pos x="51" y="28"/>
                </a:cxn>
                <a:cxn ang="0">
                  <a:pos x="28" y="11"/>
                </a:cxn>
                <a:cxn ang="0">
                  <a:pos x="6" y="11"/>
                </a:cxn>
                <a:cxn ang="0">
                  <a:pos x="6" y="0"/>
                </a:cxn>
                <a:cxn ang="0">
                  <a:pos x="28" y="0"/>
                </a:cxn>
                <a:cxn ang="0">
                  <a:pos x="62" y="0"/>
                </a:cxn>
                <a:cxn ang="0">
                  <a:pos x="85" y="0"/>
                </a:cxn>
                <a:cxn ang="0">
                  <a:pos x="96" y="0"/>
                </a:cxn>
                <a:cxn ang="0">
                  <a:pos x="124" y="0"/>
                </a:cxn>
                <a:cxn ang="0">
                  <a:pos x="152" y="0"/>
                </a:cxn>
                <a:cxn ang="0">
                  <a:pos x="175" y="0"/>
                </a:cxn>
                <a:cxn ang="0">
                  <a:pos x="175" y="11"/>
                </a:cxn>
                <a:cxn ang="0">
                  <a:pos x="152" y="11"/>
                </a:cxn>
                <a:cxn ang="0">
                  <a:pos x="135" y="22"/>
                </a:cxn>
                <a:cxn ang="0">
                  <a:pos x="124" y="56"/>
                </a:cxn>
                <a:cxn ang="0">
                  <a:pos x="124" y="101"/>
                </a:cxn>
                <a:cxn ang="0">
                  <a:pos x="124" y="224"/>
                </a:cxn>
              </a:cxnLst>
              <a:rect l="0" t="0" r="r" b="b"/>
              <a:pathLst>
                <a:path w="197" h="582">
                  <a:moveTo>
                    <a:pt x="124" y="358"/>
                  </a:moveTo>
                  <a:lnTo>
                    <a:pt x="124" y="431"/>
                  </a:lnTo>
                  <a:lnTo>
                    <a:pt x="124" y="487"/>
                  </a:lnTo>
                  <a:lnTo>
                    <a:pt x="130" y="526"/>
                  </a:lnTo>
                  <a:lnTo>
                    <a:pt x="130" y="537"/>
                  </a:lnTo>
                  <a:lnTo>
                    <a:pt x="135" y="549"/>
                  </a:lnTo>
                  <a:lnTo>
                    <a:pt x="135" y="560"/>
                  </a:lnTo>
                  <a:lnTo>
                    <a:pt x="147" y="565"/>
                  </a:lnTo>
                  <a:lnTo>
                    <a:pt x="158" y="571"/>
                  </a:lnTo>
                  <a:lnTo>
                    <a:pt x="169" y="571"/>
                  </a:lnTo>
                  <a:lnTo>
                    <a:pt x="186" y="571"/>
                  </a:lnTo>
                  <a:lnTo>
                    <a:pt x="192" y="571"/>
                  </a:lnTo>
                  <a:lnTo>
                    <a:pt x="197" y="577"/>
                  </a:lnTo>
                  <a:lnTo>
                    <a:pt x="197" y="582"/>
                  </a:lnTo>
                  <a:lnTo>
                    <a:pt x="186" y="582"/>
                  </a:lnTo>
                  <a:lnTo>
                    <a:pt x="147" y="582"/>
                  </a:lnTo>
                  <a:lnTo>
                    <a:pt x="107" y="582"/>
                  </a:lnTo>
                  <a:lnTo>
                    <a:pt x="90" y="582"/>
                  </a:lnTo>
                  <a:lnTo>
                    <a:pt x="85" y="582"/>
                  </a:lnTo>
                  <a:lnTo>
                    <a:pt x="73" y="582"/>
                  </a:lnTo>
                  <a:lnTo>
                    <a:pt x="62" y="582"/>
                  </a:lnTo>
                  <a:lnTo>
                    <a:pt x="45" y="582"/>
                  </a:lnTo>
                  <a:lnTo>
                    <a:pt x="28" y="582"/>
                  </a:lnTo>
                  <a:lnTo>
                    <a:pt x="17" y="582"/>
                  </a:lnTo>
                  <a:lnTo>
                    <a:pt x="6" y="582"/>
                  </a:lnTo>
                  <a:lnTo>
                    <a:pt x="0" y="577"/>
                  </a:lnTo>
                  <a:lnTo>
                    <a:pt x="6" y="577"/>
                  </a:lnTo>
                  <a:lnTo>
                    <a:pt x="11" y="571"/>
                  </a:lnTo>
                  <a:lnTo>
                    <a:pt x="23" y="571"/>
                  </a:lnTo>
                  <a:lnTo>
                    <a:pt x="34" y="571"/>
                  </a:lnTo>
                  <a:lnTo>
                    <a:pt x="40" y="565"/>
                  </a:lnTo>
                  <a:lnTo>
                    <a:pt x="51" y="554"/>
                  </a:lnTo>
                  <a:lnTo>
                    <a:pt x="51" y="543"/>
                  </a:lnTo>
                  <a:lnTo>
                    <a:pt x="56" y="526"/>
                  </a:lnTo>
                  <a:lnTo>
                    <a:pt x="56" y="487"/>
                  </a:lnTo>
                  <a:lnTo>
                    <a:pt x="56" y="431"/>
                  </a:lnTo>
                  <a:lnTo>
                    <a:pt x="56" y="358"/>
                  </a:lnTo>
                  <a:lnTo>
                    <a:pt x="56" y="224"/>
                  </a:lnTo>
                  <a:lnTo>
                    <a:pt x="56" y="151"/>
                  </a:lnTo>
                  <a:lnTo>
                    <a:pt x="56" y="101"/>
                  </a:lnTo>
                  <a:lnTo>
                    <a:pt x="56" y="72"/>
                  </a:lnTo>
                  <a:lnTo>
                    <a:pt x="56" y="56"/>
                  </a:lnTo>
                  <a:lnTo>
                    <a:pt x="56" y="39"/>
                  </a:lnTo>
                  <a:lnTo>
                    <a:pt x="51" y="28"/>
                  </a:lnTo>
                  <a:lnTo>
                    <a:pt x="40" y="16"/>
                  </a:lnTo>
                  <a:lnTo>
                    <a:pt x="28" y="11"/>
                  </a:lnTo>
                  <a:lnTo>
                    <a:pt x="17" y="11"/>
                  </a:lnTo>
                  <a:lnTo>
                    <a:pt x="6" y="11"/>
                  </a:lnTo>
                  <a:lnTo>
                    <a:pt x="0" y="5"/>
                  </a:lnTo>
                  <a:lnTo>
                    <a:pt x="6" y="0"/>
                  </a:lnTo>
                  <a:lnTo>
                    <a:pt x="11" y="0"/>
                  </a:lnTo>
                  <a:lnTo>
                    <a:pt x="28" y="0"/>
                  </a:lnTo>
                  <a:lnTo>
                    <a:pt x="45" y="0"/>
                  </a:lnTo>
                  <a:lnTo>
                    <a:pt x="62" y="0"/>
                  </a:lnTo>
                  <a:lnTo>
                    <a:pt x="73" y="0"/>
                  </a:lnTo>
                  <a:lnTo>
                    <a:pt x="85" y="0"/>
                  </a:lnTo>
                  <a:lnTo>
                    <a:pt x="90" y="0"/>
                  </a:lnTo>
                  <a:lnTo>
                    <a:pt x="96" y="0"/>
                  </a:lnTo>
                  <a:lnTo>
                    <a:pt x="107" y="0"/>
                  </a:lnTo>
                  <a:lnTo>
                    <a:pt x="124" y="0"/>
                  </a:lnTo>
                  <a:lnTo>
                    <a:pt x="141" y="0"/>
                  </a:lnTo>
                  <a:lnTo>
                    <a:pt x="152" y="0"/>
                  </a:lnTo>
                  <a:lnTo>
                    <a:pt x="169" y="0"/>
                  </a:lnTo>
                  <a:lnTo>
                    <a:pt x="175" y="0"/>
                  </a:lnTo>
                  <a:lnTo>
                    <a:pt x="180" y="5"/>
                  </a:lnTo>
                  <a:lnTo>
                    <a:pt x="175" y="11"/>
                  </a:lnTo>
                  <a:lnTo>
                    <a:pt x="163" y="11"/>
                  </a:lnTo>
                  <a:lnTo>
                    <a:pt x="152" y="11"/>
                  </a:lnTo>
                  <a:lnTo>
                    <a:pt x="141" y="16"/>
                  </a:lnTo>
                  <a:lnTo>
                    <a:pt x="135" y="22"/>
                  </a:lnTo>
                  <a:lnTo>
                    <a:pt x="130" y="39"/>
                  </a:lnTo>
                  <a:lnTo>
                    <a:pt x="124" y="56"/>
                  </a:lnTo>
                  <a:lnTo>
                    <a:pt x="124" y="72"/>
                  </a:lnTo>
                  <a:lnTo>
                    <a:pt x="124" y="101"/>
                  </a:lnTo>
                  <a:lnTo>
                    <a:pt x="124" y="151"/>
                  </a:lnTo>
                  <a:lnTo>
                    <a:pt x="124" y="224"/>
                  </a:lnTo>
                  <a:lnTo>
                    <a:pt x="124" y="35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760"/>
            <p:cNvSpPr>
              <a:spLocks/>
            </p:cNvSpPr>
            <p:nvPr/>
          </p:nvSpPr>
          <p:spPr bwMode="auto">
            <a:xfrm>
              <a:off x="4162193" y="2926059"/>
              <a:ext cx="139417" cy="126425"/>
            </a:xfrm>
            <a:custGeom>
              <a:avLst/>
              <a:gdLst/>
              <a:ahLst/>
              <a:cxnLst>
                <a:cxn ang="0">
                  <a:pos x="130" y="33"/>
                </a:cxn>
                <a:cxn ang="0">
                  <a:pos x="147" y="28"/>
                </a:cxn>
                <a:cxn ang="0">
                  <a:pos x="186" y="22"/>
                </a:cxn>
                <a:cxn ang="0">
                  <a:pos x="288" y="61"/>
                </a:cxn>
                <a:cxn ang="0">
                  <a:pos x="321" y="179"/>
                </a:cxn>
                <a:cxn ang="0">
                  <a:pos x="299" y="269"/>
                </a:cxn>
                <a:cxn ang="0">
                  <a:pos x="254" y="308"/>
                </a:cxn>
                <a:cxn ang="0">
                  <a:pos x="214" y="313"/>
                </a:cxn>
                <a:cxn ang="0">
                  <a:pos x="164" y="308"/>
                </a:cxn>
                <a:cxn ang="0">
                  <a:pos x="136" y="297"/>
                </a:cxn>
                <a:cxn ang="0">
                  <a:pos x="130" y="291"/>
                </a:cxn>
                <a:cxn ang="0">
                  <a:pos x="68" y="358"/>
                </a:cxn>
                <a:cxn ang="0">
                  <a:pos x="62" y="487"/>
                </a:cxn>
                <a:cxn ang="0">
                  <a:pos x="62" y="543"/>
                </a:cxn>
                <a:cxn ang="0">
                  <a:pos x="51" y="565"/>
                </a:cxn>
                <a:cxn ang="0">
                  <a:pos x="29" y="571"/>
                </a:cxn>
                <a:cxn ang="0">
                  <a:pos x="12" y="577"/>
                </a:cxn>
                <a:cxn ang="0">
                  <a:pos x="23" y="582"/>
                </a:cxn>
                <a:cxn ang="0">
                  <a:pos x="51" y="582"/>
                </a:cxn>
                <a:cxn ang="0">
                  <a:pos x="79" y="582"/>
                </a:cxn>
                <a:cxn ang="0">
                  <a:pos x="96" y="582"/>
                </a:cxn>
                <a:cxn ang="0">
                  <a:pos x="147" y="582"/>
                </a:cxn>
                <a:cxn ang="0">
                  <a:pos x="203" y="582"/>
                </a:cxn>
                <a:cxn ang="0">
                  <a:pos x="197" y="571"/>
                </a:cxn>
                <a:cxn ang="0">
                  <a:pos x="175" y="571"/>
                </a:cxn>
                <a:cxn ang="0">
                  <a:pos x="152" y="565"/>
                </a:cxn>
                <a:cxn ang="0">
                  <a:pos x="136" y="549"/>
                </a:cxn>
                <a:cxn ang="0">
                  <a:pos x="130" y="526"/>
                </a:cxn>
                <a:cxn ang="0">
                  <a:pos x="130" y="431"/>
                </a:cxn>
                <a:cxn ang="0">
                  <a:pos x="130" y="341"/>
                </a:cxn>
                <a:cxn ang="0">
                  <a:pos x="136" y="336"/>
                </a:cxn>
                <a:cxn ang="0">
                  <a:pos x="237" y="336"/>
                </a:cxn>
                <a:cxn ang="0">
                  <a:pos x="259" y="369"/>
                </a:cxn>
                <a:cxn ang="0">
                  <a:pos x="327" y="453"/>
                </a:cxn>
                <a:cxn ang="0">
                  <a:pos x="400" y="543"/>
                </a:cxn>
                <a:cxn ang="0">
                  <a:pos x="445" y="577"/>
                </a:cxn>
                <a:cxn ang="0">
                  <a:pos x="485" y="582"/>
                </a:cxn>
                <a:cxn ang="0">
                  <a:pos x="569" y="582"/>
                </a:cxn>
                <a:cxn ang="0">
                  <a:pos x="586" y="582"/>
                </a:cxn>
                <a:cxn ang="0">
                  <a:pos x="580" y="571"/>
                </a:cxn>
                <a:cxn ang="0">
                  <a:pos x="552" y="571"/>
                </a:cxn>
                <a:cxn ang="0">
                  <a:pos x="496" y="549"/>
                </a:cxn>
                <a:cxn ang="0">
                  <a:pos x="383" y="425"/>
                </a:cxn>
                <a:cxn ang="0">
                  <a:pos x="349" y="252"/>
                </a:cxn>
                <a:cxn ang="0">
                  <a:pos x="389" y="140"/>
                </a:cxn>
                <a:cxn ang="0">
                  <a:pos x="355" y="56"/>
                </a:cxn>
                <a:cxn ang="0">
                  <a:pos x="288" y="11"/>
                </a:cxn>
                <a:cxn ang="0">
                  <a:pos x="192" y="0"/>
                </a:cxn>
                <a:cxn ang="0">
                  <a:pos x="119" y="0"/>
                </a:cxn>
                <a:cxn ang="0">
                  <a:pos x="96" y="0"/>
                </a:cxn>
                <a:cxn ang="0">
                  <a:pos x="68" y="0"/>
                </a:cxn>
                <a:cxn ang="0">
                  <a:pos x="29" y="0"/>
                </a:cxn>
                <a:cxn ang="0">
                  <a:pos x="0" y="0"/>
                </a:cxn>
                <a:cxn ang="0">
                  <a:pos x="6" y="11"/>
                </a:cxn>
                <a:cxn ang="0">
                  <a:pos x="23" y="11"/>
                </a:cxn>
                <a:cxn ang="0">
                  <a:pos x="45" y="16"/>
                </a:cxn>
                <a:cxn ang="0">
                  <a:pos x="62" y="39"/>
                </a:cxn>
                <a:cxn ang="0">
                  <a:pos x="68" y="72"/>
                </a:cxn>
                <a:cxn ang="0">
                  <a:pos x="68" y="151"/>
                </a:cxn>
                <a:cxn ang="0">
                  <a:pos x="68" y="358"/>
                </a:cxn>
              </a:cxnLst>
              <a:rect l="0" t="0" r="r" b="b"/>
              <a:pathLst>
                <a:path w="586" h="582">
                  <a:moveTo>
                    <a:pt x="130" y="39"/>
                  </a:moveTo>
                  <a:lnTo>
                    <a:pt x="130" y="33"/>
                  </a:lnTo>
                  <a:lnTo>
                    <a:pt x="136" y="28"/>
                  </a:lnTo>
                  <a:lnTo>
                    <a:pt x="147" y="28"/>
                  </a:lnTo>
                  <a:lnTo>
                    <a:pt x="164" y="22"/>
                  </a:lnTo>
                  <a:lnTo>
                    <a:pt x="186" y="22"/>
                  </a:lnTo>
                  <a:lnTo>
                    <a:pt x="243" y="33"/>
                  </a:lnTo>
                  <a:lnTo>
                    <a:pt x="288" y="61"/>
                  </a:lnTo>
                  <a:lnTo>
                    <a:pt x="310" y="112"/>
                  </a:lnTo>
                  <a:lnTo>
                    <a:pt x="321" y="179"/>
                  </a:lnTo>
                  <a:lnTo>
                    <a:pt x="316" y="229"/>
                  </a:lnTo>
                  <a:lnTo>
                    <a:pt x="299" y="269"/>
                  </a:lnTo>
                  <a:lnTo>
                    <a:pt x="276" y="297"/>
                  </a:lnTo>
                  <a:lnTo>
                    <a:pt x="254" y="308"/>
                  </a:lnTo>
                  <a:lnTo>
                    <a:pt x="237" y="313"/>
                  </a:lnTo>
                  <a:lnTo>
                    <a:pt x="214" y="313"/>
                  </a:lnTo>
                  <a:lnTo>
                    <a:pt x="192" y="313"/>
                  </a:lnTo>
                  <a:lnTo>
                    <a:pt x="164" y="308"/>
                  </a:lnTo>
                  <a:lnTo>
                    <a:pt x="147" y="302"/>
                  </a:lnTo>
                  <a:lnTo>
                    <a:pt x="136" y="297"/>
                  </a:lnTo>
                  <a:lnTo>
                    <a:pt x="130" y="297"/>
                  </a:lnTo>
                  <a:lnTo>
                    <a:pt x="130" y="291"/>
                  </a:lnTo>
                  <a:lnTo>
                    <a:pt x="130" y="39"/>
                  </a:lnTo>
                  <a:lnTo>
                    <a:pt x="68" y="358"/>
                  </a:lnTo>
                  <a:lnTo>
                    <a:pt x="68" y="431"/>
                  </a:lnTo>
                  <a:lnTo>
                    <a:pt x="62" y="487"/>
                  </a:lnTo>
                  <a:lnTo>
                    <a:pt x="62" y="526"/>
                  </a:lnTo>
                  <a:lnTo>
                    <a:pt x="62" y="543"/>
                  </a:lnTo>
                  <a:lnTo>
                    <a:pt x="57" y="554"/>
                  </a:lnTo>
                  <a:lnTo>
                    <a:pt x="51" y="565"/>
                  </a:lnTo>
                  <a:lnTo>
                    <a:pt x="40" y="571"/>
                  </a:lnTo>
                  <a:lnTo>
                    <a:pt x="29" y="571"/>
                  </a:lnTo>
                  <a:lnTo>
                    <a:pt x="17" y="571"/>
                  </a:lnTo>
                  <a:lnTo>
                    <a:pt x="12" y="577"/>
                  </a:lnTo>
                  <a:lnTo>
                    <a:pt x="12" y="582"/>
                  </a:lnTo>
                  <a:lnTo>
                    <a:pt x="23" y="582"/>
                  </a:lnTo>
                  <a:lnTo>
                    <a:pt x="34" y="582"/>
                  </a:lnTo>
                  <a:lnTo>
                    <a:pt x="51" y="582"/>
                  </a:lnTo>
                  <a:lnTo>
                    <a:pt x="68" y="582"/>
                  </a:lnTo>
                  <a:lnTo>
                    <a:pt x="79" y="582"/>
                  </a:lnTo>
                  <a:lnTo>
                    <a:pt x="90" y="582"/>
                  </a:lnTo>
                  <a:lnTo>
                    <a:pt x="96" y="582"/>
                  </a:lnTo>
                  <a:lnTo>
                    <a:pt x="113" y="582"/>
                  </a:lnTo>
                  <a:lnTo>
                    <a:pt x="147" y="582"/>
                  </a:lnTo>
                  <a:lnTo>
                    <a:pt x="192" y="582"/>
                  </a:lnTo>
                  <a:lnTo>
                    <a:pt x="203" y="582"/>
                  </a:lnTo>
                  <a:lnTo>
                    <a:pt x="203" y="577"/>
                  </a:lnTo>
                  <a:lnTo>
                    <a:pt x="197" y="571"/>
                  </a:lnTo>
                  <a:lnTo>
                    <a:pt x="186" y="571"/>
                  </a:lnTo>
                  <a:lnTo>
                    <a:pt x="175" y="571"/>
                  </a:lnTo>
                  <a:lnTo>
                    <a:pt x="164" y="571"/>
                  </a:lnTo>
                  <a:lnTo>
                    <a:pt x="152" y="565"/>
                  </a:lnTo>
                  <a:lnTo>
                    <a:pt x="141" y="560"/>
                  </a:lnTo>
                  <a:lnTo>
                    <a:pt x="136" y="549"/>
                  </a:lnTo>
                  <a:lnTo>
                    <a:pt x="136" y="537"/>
                  </a:lnTo>
                  <a:lnTo>
                    <a:pt x="130" y="526"/>
                  </a:lnTo>
                  <a:lnTo>
                    <a:pt x="130" y="487"/>
                  </a:lnTo>
                  <a:lnTo>
                    <a:pt x="130" y="431"/>
                  </a:lnTo>
                  <a:lnTo>
                    <a:pt x="130" y="358"/>
                  </a:lnTo>
                  <a:lnTo>
                    <a:pt x="130" y="341"/>
                  </a:lnTo>
                  <a:lnTo>
                    <a:pt x="130" y="336"/>
                  </a:lnTo>
                  <a:lnTo>
                    <a:pt x="136" y="336"/>
                  </a:lnTo>
                  <a:lnTo>
                    <a:pt x="231" y="336"/>
                  </a:lnTo>
                  <a:lnTo>
                    <a:pt x="237" y="336"/>
                  </a:lnTo>
                  <a:lnTo>
                    <a:pt x="243" y="341"/>
                  </a:lnTo>
                  <a:lnTo>
                    <a:pt x="259" y="369"/>
                  </a:lnTo>
                  <a:lnTo>
                    <a:pt x="293" y="409"/>
                  </a:lnTo>
                  <a:lnTo>
                    <a:pt x="327" y="453"/>
                  </a:lnTo>
                  <a:lnTo>
                    <a:pt x="366" y="504"/>
                  </a:lnTo>
                  <a:lnTo>
                    <a:pt x="400" y="543"/>
                  </a:lnTo>
                  <a:lnTo>
                    <a:pt x="428" y="571"/>
                  </a:lnTo>
                  <a:lnTo>
                    <a:pt x="445" y="577"/>
                  </a:lnTo>
                  <a:lnTo>
                    <a:pt x="462" y="582"/>
                  </a:lnTo>
                  <a:lnTo>
                    <a:pt x="485" y="582"/>
                  </a:lnTo>
                  <a:lnTo>
                    <a:pt x="513" y="582"/>
                  </a:lnTo>
                  <a:lnTo>
                    <a:pt x="569" y="582"/>
                  </a:lnTo>
                  <a:lnTo>
                    <a:pt x="580" y="582"/>
                  </a:lnTo>
                  <a:lnTo>
                    <a:pt x="586" y="582"/>
                  </a:lnTo>
                  <a:lnTo>
                    <a:pt x="586" y="577"/>
                  </a:lnTo>
                  <a:lnTo>
                    <a:pt x="580" y="571"/>
                  </a:lnTo>
                  <a:lnTo>
                    <a:pt x="569" y="571"/>
                  </a:lnTo>
                  <a:lnTo>
                    <a:pt x="552" y="571"/>
                  </a:lnTo>
                  <a:lnTo>
                    <a:pt x="524" y="565"/>
                  </a:lnTo>
                  <a:lnTo>
                    <a:pt x="496" y="549"/>
                  </a:lnTo>
                  <a:lnTo>
                    <a:pt x="456" y="515"/>
                  </a:lnTo>
                  <a:lnTo>
                    <a:pt x="383" y="425"/>
                  </a:lnTo>
                  <a:lnTo>
                    <a:pt x="293" y="319"/>
                  </a:lnTo>
                  <a:lnTo>
                    <a:pt x="349" y="252"/>
                  </a:lnTo>
                  <a:lnTo>
                    <a:pt x="378" y="196"/>
                  </a:lnTo>
                  <a:lnTo>
                    <a:pt x="389" y="140"/>
                  </a:lnTo>
                  <a:lnTo>
                    <a:pt x="378" y="89"/>
                  </a:lnTo>
                  <a:lnTo>
                    <a:pt x="355" y="56"/>
                  </a:lnTo>
                  <a:lnTo>
                    <a:pt x="333" y="33"/>
                  </a:lnTo>
                  <a:lnTo>
                    <a:pt x="288" y="11"/>
                  </a:lnTo>
                  <a:lnTo>
                    <a:pt x="243" y="0"/>
                  </a:lnTo>
                  <a:lnTo>
                    <a:pt x="192" y="0"/>
                  </a:lnTo>
                  <a:lnTo>
                    <a:pt x="158" y="0"/>
                  </a:lnTo>
                  <a:lnTo>
                    <a:pt x="119" y="0"/>
                  </a:lnTo>
                  <a:lnTo>
                    <a:pt x="102" y="0"/>
                  </a:lnTo>
                  <a:lnTo>
                    <a:pt x="96" y="0"/>
                  </a:lnTo>
                  <a:lnTo>
                    <a:pt x="85" y="0"/>
                  </a:lnTo>
                  <a:lnTo>
                    <a:pt x="68" y="0"/>
                  </a:lnTo>
                  <a:lnTo>
                    <a:pt x="51" y="0"/>
                  </a:lnTo>
                  <a:lnTo>
                    <a:pt x="29" y="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6" y="11"/>
                  </a:lnTo>
                  <a:lnTo>
                    <a:pt x="12" y="11"/>
                  </a:lnTo>
                  <a:lnTo>
                    <a:pt x="23" y="11"/>
                  </a:lnTo>
                  <a:lnTo>
                    <a:pt x="29" y="11"/>
                  </a:lnTo>
                  <a:lnTo>
                    <a:pt x="45" y="16"/>
                  </a:lnTo>
                  <a:lnTo>
                    <a:pt x="57" y="28"/>
                  </a:lnTo>
                  <a:lnTo>
                    <a:pt x="62" y="39"/>
                  </a:lnTo>
                  <a:lnTo>
                    <a:pt x="62" y="56"/>
                  </a:lnTo>
                  <a:lnTo>
                    <a:pt x="68" y="72"/>
                  </a:lnTo>
                  <a:lnTo>
                    <a:pt x="68" y="101"/>
                  </a:lnTo>
                  <a:lnTo>
                    <a:pt x="68" y="151"/>
                  </a:lnTo>
                  <a:lnTo>
                    <a:pt x="68" y="224"/>
                  </a:lnTo>
                  <a:lnTo>
                    <a:pt x="68" y="358"/>
                  </a:lnTo>
                  <a:lnTo>
                    <a:pt x="130" y="3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761"/>
            <p:cNvSpPr>
              <a:spLocks/>
            </p:cNvSpPr>
            <p:nvPr/>
          </p:nvSpPr>
          <p:spPr bwMode="auto">
            <a:xfrm>
              <a:off x="4314933" y="2924755"/>
              <a:ext cx="83032" cy="129032"/>
            </a:xfrm>
            <a:custGeom>
              <a:avLst/>
              <a:gdLst/>
              <a:ahLst/>
              <a:cxnLst>
                <a:cxn ang="0">
                  <a:pos x="68" y="107"/>
                </a:cxn>
                <a:cxn ang="0">
                  <a:pos x="68" y="45"/>
                </a:cxn>
                <a:cxn ang="0">
                  <a:pos x="34" y="17"/>
                </a:cxn>
                <a:cxn ang="0">
                  <a:pos x="12" y="17"/>
                </a:cxn>
                <a:cxn ang="0">
                  <a:pos x="6" y="6"/>
                </a:cxn>
                <a:cxn ang="0">
                  <a:pos x="51" y="6"/>
                </a:cxn>
                <a:cxn ang="0">
                  <a:pos x="96" y="6"/>
                </a:cxn>
                <a:cxn ang="0">
                  <a:pos x="164" y="6"/>
                </a:cxn>
                <a:cxn ang="0">
                  <a:pos x="282" y="6"/>
                </a:cxn>
                <a:cxn ang="0">
                  <a:pos x="321" y="0"/>
                </a:cxn>
                <a:cxn ang="0">
                  <a:pos x="327" y="11"/>
                </a:cxn>
                <a:cxn ang="0">
                  <a:pos x="321" y="50"/>
                </a:cxn>
                <a:cxn ang="0">
                  <a:pos x="321" y="90"/>
                </a:cxn>
                <a:cxn ang="0">
                  <a:pos x="304" y="90"/>
                </a:cxn>
                <a:cxn ang="0">
                  <a:pos x="304" y="62"/>
                </a:cxn>
                <a:cxn ang="0">
                  <a:pos x="282" y="45"/>
                </a:cxn>
                <a:cxn ang="0">
                  <a:pos x="226" y="34"/>
                </a:cxn>
                <a:cxn ang="0">
                  <a:pos x="141" y="34"/>
                </a:cxn>
                <a:cxn ang="0">
                  <a:pos x="135" y="258"/>
                </a:cxn>
                <a:cxn ang="0">
                  <a:pos x="164" y="263"/>
                </a:cxn>
                <a:cxn ang="0">
                  <a:pos x="265" y="263"/>
                </a:cxn>
                <a:cxn ang="0">
                  <a:pos x="299" y="252"/>
                </a:cxn>
                <a:cxn ang="0">
                  <a:pos x="316" y="241"/>
                </a:cxn>
                <a:cxn ang="0">
                  <a:pos x="310" y="269"/>
                </a:cxn>
                <a:cxn ang="0">
                  <a:pos x="310" y="319"/>
                </a:cxn>
                <a:cxn ang="0">
                  <a:pos x="304" y="347"/>
                </a:cxn>
                <a:cxn ang="0">
                  <a:pos x="299" y="347"/>
                </a:cxn>
                <a:cxn ang="0">
                  <a:pos x="293" y="314"/>
                </a:cxn>
                <a:cxn ang="0">
                  <a:pos x="271" y="297"/>
                </a:cxn>
                <a:cxn ang="0">
                  <a:pos x="169" y="291"/>
                </a:cxn>
                <a:cxn ang="0">
                  <a:pos x="135" y="297"/>
                </a:cxn>
                <a:cxn ang="0">
                  <a:pos x="135" y="437"/>
                </a:cxn>
                <a:cxn ang="0">
                  <a:pos x="141" y="532"/>
                </a:cxn>
                <a:cxn ang="0">
                  <a:pos x="226" y="560"/>
                </a:cxn>
                <a:cxn ang="0">
                  <a:pos x="282" y="555"/>
                </a:cxn>
                <a:cxn ang="0">
                  <a:pos x="321" y="532"/>
                </a:cxn>
                <a:cxn ang="0">
                  <a:pos x="338" y="487"/>
                </a:cxn>
                <a:cxn ang="0">
                  <a:pos x="349" y="499"/>
                </a:cxn>
                <a:cxn ang="0">
                  <a:pos x="344" y="532"/>
                </a:cxn>
                <a:cxn ang="0">
                  <a:pos x="338" y="571"/>
                </a:cxn>
                <a:cxn ang="0">
                  <a:pos x="316" y="594"/>
                </a:cxn>
                <a:cxn ang="0">
                  <a:pos x="164" y="588"/>
                </a:cxn>
                <a:cxn ang="0">
                  <a:pos x="96" y="588"/>
                </a:cxn>
                <a:cxn ang="0">
                  <a:pos x="57" y="588"/>
                </a:cxn>
                <a:cxn ang="0">
                  <a:pos x="17" y="588"/>
                </a:cxn>
                <a:cxn ang="0">
                  <a:pos x="23" y="577"/>
                </a:cxn>
                <a:cxn ang="0">
                  <a:pos x="51" y="571"/>
                </a:cxn>
                <a:cxn ang="0">
                  <a:pos x="68" y="532"/>
                </a:cxn>
                <a:cxn ang="0">
                  <a:pos x="68" y="364"/>
                </a:cxn>
              </a:cxnLst>
              <a:rect l="0" t="0" r="r" b="b"/>
              <a:pathLst>
                <a:path w="349" h="594">
                  <a:moveTo>
                    <a:pt x="68" y="230"/>
                  </a:moveTo>
                  <a:lnTo>
                    <a:pt x="68" y="157"/>
                  </a:lnTo>
                  <a:lnTo>
                    <a:pt x="68" y="107"/>
                  </a:lnTo>
                  <a:lnTo>
                    <a:pt x="68" y="78"/>
                  </a:lnTo>
                  <a:lnTo>
                    <a:pt x="68" y="62"/>
                  </a:lnTo>
                  <a:lnTo>
                    <a:pt x="68" y="45"/>
                  </a:lnTo>
                  <a:lnTo>
                    <a:pt x="62" y="34"/>
                  </a:lnTo>
                  <a:lnTo>
                    <a:pt x="51" y="22"/>
                  </a:lnTo>
                  <a:lnTo>
                    <a:pt x="34" y="17"/>
                  </a:lnTo>
                  <a:lnTo>
                    <a:pt x="28" y="17"/>
                  </a:lnTo>
                  <a:lnTo>
                    <a:pt x="17" y="17"/>
                  </a:lnTo>
                  <a:lnTo>
                    <a:pt x="12" y="17"/>
                  </a:lnTo>
                  <a:lnTo>
                    <a:pt x="6" y="11"/>
                  </a:lnTo>
                  <a:lnTo>
                    <a:pt x="0" y="11"/>
                  </a:lnTo>
                  <a:lnTo>
                    <a:pt x="6" y="6"/>
                  </a:lnTo>
                  <a:lnTo>
                    <a:pt x="17" y="6"/>
                  </a:lnTo>
                  <a:lnTo>
                    <a:pt x="34" y="6"/>
                  </a:lnTo>
                  <a:lnTo>
                    <a:pt x="51" y="6"/>
                  </a:lnTo>
                  <a:lnTo>
                    <a:pt x="74" y="6"/>
                  </a:lnTo>
                  <a:lnTo>
                    <a:pt x="85" y="6"/>
                  </a:lnTo>
                  <a:lnTo>
                    <a:pt x="96" y="6"/>
                  </a:lnTo>
                  <a:lnTo>
                    <a:pt x="102" y="6"/>
                  </a:lnTo>
                  <a:lnTo>
                    <a:pt x="124" y="6"/>
                  </a:lnTo>
                  <a:lnTo>
                    <a:pt x="164" y="6"/>
                  </a:lnTo>
                  <a:lnTo>
                    <a:pt x="214" y="6"/>
                  </a:lnTo>
                  <a:lnTo>
                    <a:pt x="254" y="6"/>
                  </a:lnTo>
                  <a:lnTo>
                    <a:pt x="282" y="6"/>
                  </a:lnTo>
                  <a:lnTo>
                    <a:pt x="299" y="6"/>
                  </a:lnTo>
                  <a:lnTo>
                    <a:pt x="316" y="0"/>
                  </a:lnTo>
                  <a:lnTo>
                    <a:pt x="321" y="0"/>
                  </a:lnTo>
                  <a:lnTo>
                    <a:pt x="327" y="0"/>
                  </a:lnTo>
                  <a:lnTo>
                    <a:pt x="327" y="6"/>
                  </a:lnTo>
                  <a:lnTo>
                    <a:pt x="327" y="11"/>
                  </a:lnTo>
                  <a:lnTo>
                    <a:pt x="327" y="22"/>
                  </a:lnTo>
                  <a:lnTo>
                    <a:pt x="321" y="39"/>
                  </a:lnTo>
                  <a:lnTo>
                    <a:pt x="321" y="50"/>
                  </a:lnTo>
                  <a:lnTo>
                    <a:pt x="321" y="67"/>
                  </a:lnTo>
                  <a:lnTo>
                    <a:pt x="321" y="84"/>
                  </a:lnTo>
                  <a:lnTo>
                    <a:pt x="321" y="90"/>
                  </a:lnTo>
                  <a:lnTo>
                    <a:pt x="316" y="101"/>
                  </a:lnTo>
                  <a:lnTo>
                    <a:pt x="310" y="101"/>
                  </a:lnTo>
                  <a:lnTo>
                    <a:pt x="304" y="90"/>
                  </a:lnTo>
                  <a:lnTo>
                    <a:pt x="304" y="84"/>
                  </a:lnTo>
                  <a:lnTo>
                    <a:pt x="304" y="73"/>
                  </a:lnTo>
                  <a:lnTo>
                    <a:pt x="304" y="62"/>
                  </a:lnTo>
                  <a:lnTo>
                    <a:pt x="299" y="56"/>
                  </a:lnTo>
                  <a:lnTo>
                    <a:pt x="293" y="50"/>
                  </a:lnTo>
                  <a:lnTo>
                    <a:pt x="282" y="45"/>
                  </a:lnTo>
                  <a:lnTo>
                    <a:pt x="271" y="39"/>
                  </a:lnTo>
                  <a:lnTo>
                    <a:pt x="248" y="39"/>
                  </a:lnTo>
                  <a:lnTo>
                    <a:pt x="226" y="34"/>
                  </a:lnTo>
                  <a:lnTo>
                    <a:pt x="192" y="34"/>
                  </a:lnTo>
                  <a:lnTo>
                    <a:pt x="158" y="34"/>
                  </a:lnTo>
                  <a:lnTo>
                    <a:pt x="141" y="34"/>
                  </a:lnTo>
                  <a:lnTo>
                    <a:pt x="135" y="34"/>
                  </a:lnTo>
                  <a:lnTo>
                    <a:pt x="135" y="39"/>
                  </a:lnTo>
                  <a:lnTo>
                    <a:pt x="135" y="258"/>
                  </a:lnTo>
                  <a:lnTo>
                    <a:pt x="135" y="263"/>
                  </a:lnTo>
                  <a:lnTo>
                    <a:pt x="141" y="263"/>
                  </a:lnTo>
                  <a:lnTo>
                    <a:pt x="164" y="263"/>
                  </a:lnTo>
                  <a:lnTo>
                    <a:pt x="197" y="263"/>
                  </a:lnTo>
                  <a:lnTo>
                    <a:pt x="237" y="263"/>
                  </a:lnTo>
                  <a:lnTo>
                    <a:pt x="265" y="263"/>
                  </a:lnTo>
                  <a:lnTo>
                    <a:pt x="282" y="258"/>
                  </a:lnTo>
                  <a:lnTo>
                    <a:pt x="293" y="258"/>
                  </a:lnTo>
                  <a:lnTo>
                    <a:pt x="299" y="252"/>
                  </a:lnTo>
                  <a:lnTo>
                    <a:pt x="310" y="247"/>
                  </a:lnTo>
                  <a:lnTo>
                    <a:pt x="310" y="241"/>
                  </a:lnTo>
                  <a:lnTo>
                    <a:pt x="316" y="241"/>
                  </a:lnTo>
                  <a:lnTo>
                    <a:pt x="316" y="247"/>
                  </a:lnTo>
                  <a:lnTo>
                    <a:pt x="316" y="252"/>
                  </a:lnTo>
                  <a:lnTo>
                    <a:pt x="310" y="269"/>
                  </a:lnTo>
                  <a:lnTo>
                    <a:pt x="310" y="291"/>
                  </a:lnTo>
                  <a:lnTo>
                    <a:pt x="310" y="303"/>
                  </a:lnTo>
                  <a:lnTo>
                    <a:pt x="310" y="319"/>
                  </a:lnTo>
                  <a:lnTo>
                    <a:pt x="310" y="331"/>
                  </a:lnTo>
                  <a:lnTo>
                    <a:pt x="304" y="342"/>
                  </a:lnTo>
                  <a:lnTo>
                    <a:pt x="304" y="347"/>
                  </a:lnTo>
                  <a:lnTo>
                    <a:pt x="304" y="353"/>
                  </a:lnTo>
                  <a:lnTo>
                    <a:pt x="299" y="353"/>
                  </a:lnTo>
                  <a:lnTo>
                    <a:pt x="299" y="347"/>
                  </a:lnTo>
                  <a:lnTo>
                    <a:pt x="293" y="336"/>
                  </a:lnTo>
                  <a:lnTo>
                    <a:pt x="293" y="325"/>
                  </a:lnTo>
                  <a:lnTo>
                    <a:pt x="293" y="314"/>
                  </a:lnTo>
                  <a:lnTo>
                    <a:pt x="288" y="308"/>
                  </a:lnTo>
                  <a:lnTo>
                    <a:pt x="276" y="303"/>
                  </a:lnTo>
                  <a:lnTo>
                    <a:pt x="271" y="297"/>
                  </a:lnTo>
                  <a:lnTo>
                    <a:pt x="254" y="297"/>
                  </a:lnTo>
                  <a:lnTo>
                    <a:pt x="220" y="291"/>
                  </a:lnTo>
                  <a:lnTo>
                    <a:pt x="169" y="291"/>
                  </a:lnTo>
                  <a:lnTo>
                    <a:pt x="141" y="291"/>
                  </a:lnTo>
                  <a:lnTo>
                    <a:pt x="135" y="291"/>
                  </a:lnTo>
                  <a:lnTo>
                    <a:pt x="135" y="297"/>
                  </a:lnTo>
                  <a:lnTo>
                    <a:pt x="135" y="364"/>
                  </a:lnTo>
                  <a:lnTo>
                    <a:pt x="135" y="392"/>
                  </a:lnTo>
                  <a:lnTo>
                    <a:pt x="135" y="437"/>
                  </a:lnTo>
                  <a:lnTo>
                    <a:pt x="135" y="476"/>
                  </a:lnTo>
                  <a:lnTo>
                    <a:pt x="135" y="499"/>
                  </a:lnTo>
                  <a:lnTo>
                    <a:pt x="141" y="532"/>
                  </a:lnTo>
                  <a:lnTo>
                    <a:pt x="152" y="549"/>
                  </a:lnTo>
                  <a:lnTo>
                    <a:pt x="181" y="560"/>
                  </a:lnTo>
                  <a:lnTo>
                    <a:pt x="226" y="560"/>
                  </a:lnTo>
                  <a:lnTo>
                    <a:pt x="242" y="560"/>
                  </a:lnTo>
                  <a:lnTo>
                    <a:pt x="265" y="560"/>
                  </a:lnTo>
                  <a:lnTo>
                    <a:pt x="282" y="555"/>
                  </a:lnTo>
                  <a:lnTo>
                    <a:pt x="299" y="555"/>
                  </a:lnTo>
                  <a:lnTo>
                    <a:pt x="316" y="543"/>
                  </a:lnTo>
                  <a:lnTo>
                    <a:pt x="321" y="532"/>
                  </a:lnTo>
                  <a:lnTo>
                    <a:pt x="333" y="515"/>
                  </a:lnTo>
                  <a:lnTo>
                    <a:pt x="338" y="499"/>
                  </a:lnTo>
                  <a:lnTo>
                    <a:pt x="338" y="487"/>
                  </a:lnTo>
                  <a:lnTo>
                    <a:pt x="344" y="487"/>
                  </a:lnTo>
                  <a:lnTo>
                    <a:pt x="349" y="493"/>
                  </a:lnTo>
                  <a:lnTo>
                    <a:pt x="349" y="499"/>
                  </a:lnTo>
                  <a:lnTo>
                    <a:pt x="349" y="504"/>
                  </a:lnTo>
                  <a:lnTo>
                    <a:pt x="344" y="515"/>
                  </a:lnTo>
                  <a:lnTo>
                    <a:pt x="344" y="532"/>
                  </a:lnTo>
                  <a:lnTo>
                    <a:pt x="344" y="549"/>
                  </a:lnTo>
                  <a:lnTo>
                    <a:pt x="338" y="560"/>
                  </a:lnTo>
                  <a:lnTo>
                    <a:pt x="338" y="571"/>
                  </a:lnTo>
                  <a:lnTo>
                    <a:pt x="333" y="583"/>
                  </a:lnTo>
                  <a:lnTo>
                    <a:pt x="327" y="588"/>
                  </a:lnTo>
                  <a:lnTo>
                    <a:pt x="316" y="594"/>
                  </a:lnTo>
                  <a:lnTo>
                    <a:pt x="293" y="594"/>
                  </a:lnTo>
                  <a:lnTo>
                    <a:pt x="220" y="594"/>
                  </a:lnTo>
                  <a:lnTo>
                    <a:pt x="164" y="588"/>
                  </a:lnTo>
                  <a:lnTo>
                    <a:pt x="124" y="588"/>
                  </a:lnTo>
                  <a:lnTo>
                    <a:pt x="102" y="588"/>
                  </a:lnTo>
                  <a:lnTo>
                    <a:pt x="96" y="588"/>
                  </a:lnTo>
                  <a:lnTo>
                    <a:pt x="85" y="588"/>
                  </a:lnTo>
                  <a:lnTo>
                    <a:pt x="74" y="588"/>
                  </a:lnTo>
                  <a:lnTo>
                    <a:pt x="57" y="588"/>
                  </a:lnTo>
                  <a:lnTo>
                    <a:pt x="40" y="588"/>
                  </a:lnTo>
                  <a:lnTo>
                    <a:pt x="28" y="588"/>
                  </a:lnTo>
                  <a:lnTo>
                    <a:pt x="17" y="588"/>
                  </a:lnTo>
                  <a:lnTo>
                    <a:pt x="12" y="583"/>
                  </a:lnTo>
                  <a:lnTo>
                    <a:pt x="17" y="583"/>
                  </a:lnTo>
                  <a:lnTo>
                    <a:pt x="23" y="577"/>
                  </a:lnTo>
                  <a:lnTo>
                    <a:pt x="34" y="577"/>
                  </a:lnTo>
                  <a:lnTo>
                    <a:pt x="45" y="577"/>
                  </a:lnTo>
                  <a:lnTo>
                    <a:pt x="51" y="571"/>
                  </a:lnTo>
                  <a:lnTo>
                    <a:pt x="62" y="560"/>
                  </a:lnTo>
                  <a:lnTo>
                    <a:pt x="62" y="549"/>
                  </a:lnTo>
                  <a:lnTo>
                    <a:pt x="68" y="532"/>
                  </a:lnTo>
                  <a:lnTo>
                    <a:pt x="68" y="493"/>
                  </a:lnTo>
                  <a:lnTo>
                    <a:pt x="68" y="437"/>
                  </a:lnTo>
                  <a:lnTo>
                    <a:pt x="68" y="364"/>
                  </a:lnTo>
                  <a:lnTo>
                    <a:pt x="68" y="23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4" name="Rectangle 333"/>
          <p:cNvSpPr/>
          <p:nvPr/>
        </p:nvSpPr>
        <p:spPr>
          <a:xfrm>
            <a:off x="14695715" y="4815023"/>
            <a:ext cx="14565085" cy="178502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4" name="Rectangle 343"/>
          <p:cNvSpPr/>
          <p:nvPr/>
        </p:nvSpPr>
        <p:spPr>
          <a:xfrm>
            <a:off x="29565025" y="4828109"/>
            <a:ext cx="13999605" cy="175303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5" name="TextBox 354"/>
          <p:cNvSpPr txBox="1"/>
          <p:nvPr/>
        </p:nvSpPr>
        <p:spPr>
          <a:xfrm>
            <a:off x="15425347" y="4815024"/>
            <a:ext cx="13040509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Georgia"/>
                <a:cs typeface="Georgia"/>
              </a:rPr>
              <a:t>Prokaryotes associated with </a:t>
            </a:r>
            <a:r>
              <a:rPr lang="en-US" sz="5400" i="1" dirty="0" smtClean="0">
                <a:latin typeface="Georgia"/>
                <a:cs typeface="Georgia"/>
              </a:rPr>
              <a:t>M. cavernosa</a:t>
            </a:r>
            <a:r>
              <a:rPr lang="en-US" sz="5400" dirty="0" smtClean="0">
                <a:latin typeface="Georgia"/>
                <a:cs typeface="Georgia"/>
              </a:rPr>
              <a:t> are diverse and variable</a:t>
            </a:r>
            <a:endParaRPr lang="en-US" sz="5400" dirty="0">
              <a:latin typeface="Georgia"/>
              <a:cs typeface="Georgia"/>
            </a:endParaRPr>
          </a:p>
        </p:txBody>
      </p:sp>
      <p:sp>
        <p:nvSpPr>
          <p:cNvPr id="356" name="TextBox 355"/>
          <p:cNvSpPr txBox="1"/>
          <p:nvPr/>
        </p:nvSpPr>
        <p:spPr>
          <a:xfrm>
            <a:off x="29629599" y="16078897"/>
            <a:ext cx="13935031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Georgia"/>
                <a:cs typeface="Georgia"/>
              </a:rPr>
              <a:t>Coral hosts form genetically distinct populations based on location and color</a:t>
            </a:r>
            <a:endParaRPr lang="en-US" sz="5400" dirty="0" smtClean="0">
              <a:latin typeface="Georgia"/>
              <a:cs typeface="Georgia"/>
            </a:endParaRPr>
          </a:p>
        </p:txBody>
      </p:sp>
      <p:sp>
        <p:nvSpPr>
          <p:cNvPr id="357" name="TextBox 356"/>
          <p:cNvSpPr txBox="1"/>
          <p:nvPr/>
        </p:nvSpPr>
        <p:spPr>
          <a:xfrm>
            <a:off x="31016029" y="4769087"/>
            <a:ext cx="11640733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i="1" dirty="0" smtClean="0">
                <a:latin typeface="Georgia"/>
                <a:cs typeface="Georgia"/>
              </a:rPr>
              <a:t>Symbiodinium</a:t>
            </a:r>
            <a:r>
              <a:rPr lang="en-US" sz="5400" dirty="0" smtClean="0">
                <a:latin typeface="Georgia"/>
                <a:cs typeface="Georgia"/>
              </a:rPr>
              <a:t> communities vary by </a:t>
            </a:r>
            <a:r>
              <a:rPr lang="en-US" sz="5400" dirty="0" smtClean="0">
                <a:latin typeface="Georgia"/>
                <a:cs typeface="Georgia"/>
              </a:rPr>
              <a:t>geographic location, but not color</a:t>
            </a:r>
            <a:endParaRPr lang="en-US" sz="5400" i="1" dirty="0">
              <a:latin typeface="Georgia"/>
              <a:cs typeface="Georgia"/>
            </a:endParaRPr>
          </a:p>
        </p:txBody>
      </p:sp>
      <p:sp>
        <p:nvSpPr>
          <p:cNvPr id="360" name="TextBox 359"/>
          <p:cNvSpPr txBox="1"/>
          <p:nvPr/>
        </p:nvSpPr>
        <p:spPr>
          <a:xfrm>
            <a:off x="14734195" y="26492283"/>
            <a:ext cx="14526603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Georgia"/>
                <a:cs typeface="Georgia"/>
              </a:rPr>
              <a:t>Many prokaryotic taxa make small contributions to differences in corals</a:t>
            </a:r>
            <a:endParaRPr lang="en-US" sz="5400" dirty="0" smtClean="0">
              <a:latin typeface="Georgia"/>
              <a:cs typeface="Georgia"/>
            </a:endParaRPr>
          </a:p>
        </p:txBody>
      </p:sp>
      <p:pic>
        <p:nvPicPr>
          <p:cNvPr id="361" name="Picture 2"/>
          <p:cNvPicPr>
            <a:picLocks noChangeAspect="1" noChangeArrowheads="1"/>
          </p:cNvPicPr>
          <p:nvPr/>
        </p:nvPicPr>
        <p:blipFill>
          <a:blip r:embed="rId3" cstate="email"/>
          <a:srcRect l="5033" t="10667" r="1258" b="10667"/>
          <a:stretch>
            <a:fillRect/>
          </a:stretch>
        </p:blipFill>
        <p:spPr bwMode="auto">
          <a:xfrm flipH="1">
            <a:off x="646157" y="6254028"/>
            <a:ext cx="7194947" cy="309668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</p:pic>
      <p:sp>
        <p:nvSpPr>
          <p:cNvPr id="396" name="TextBox 395"/>
          <p:cNvSpPr txBox="1"/>
          <p:nvPr/>
        </p:nvSpPr>
        <p:spPr>
          <a:xfrm>
            <a:off x="29631146" y="13613777"/>
            <a:ext cx="139980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Georgia"/>
                <a:cs typeface="Georgia"/>
              </a:rPr>
              <a:t>Figure</a:t>
            </a:r>
            <a:r>
              <a:rPr lang="en-US" sz="2400" b="1" dirty="0" smtClean="0">
                <a:latin typeface="Georgia"/>
                <a:cs typeface="Georgia"/>
              </a:rPr>
              <a:t> </a:t>
            </a:r>
            <a:r>
              <a:rPr lang="en-US" sz="2400" b="1" dirty="0" smtClean="0">
                <a:latin typeface="Georgia"/>
                <a:cs typeface="Georgia"/>
              </a:rPr>
              <a:t>5</a:t>
            </a:r>
            <a:r>
              <a:rPr lang="en-US" sz="2400" dirty="0" smtClean="0">
                <a:latin typeface="Georgia"/>
                <a:cs typeface="Georgia"/>
              </a:rPr>
              <a:t>. PCO of </a:t>
            </a:r>
            <a:r>
              <a:rPr lang="en-US" sz="2400" i="1" dirty="0" smtClean="0">
                <a:latin typeface="Georgia"/>
                <a:cs typeface="Georgia"/>
              </a:rPr>
              <a:t>Symbiodinium</a:t>
            </a:r>
            <a:r>
              <a:rPr lang="en-US" sz="2400" dirty="0" smtClean="0">
                <a:latin typeface="Georgia"/>
                <a:cs typeface="Georgia"/>
              </a:rPr>
              <a:t> communities in coral samples. Plotted from Bray-Curtis similarity of square-root transformed sequence counts (</a:t>
            </a:r>
            <a:r>
              <a:rPr lang="en-US" sz="2400" dirty="0" err="1" smtClean="0">
                <a:latin typeface="Georgia"/>
                <a:cs typeface="Georgia"/>
              </a:rPr>
              <a:t>n</a:t>
            </a:r>
            <a:r>
              <a:rPr lang="en-US" sz="2400" dirty="0" smtClean="0">
                <a:latin typeface="Georgia"/>
                <a:cs typeface="Georgia"/>
              </a:rPr>
              <a:t>= 6 to 21 sequences per sample). </a:t>
            </a:r>
          </a:p>
          <a:p>
            <a:r>
              <a:rPr lang="en-US" sz="2400" dirty="0" smtClean="0">
                <a:latin typeface="Georgia"/>
                <a:cs typeface="Georgia"/>
              </a:rPr>
              <a:t>PERMANOVA for location, </a:t>
            </a:r>
            <a:r>
              <a:rPr lang="en-US" sz="2400" dirty="0" err="1" smtClean="0">
                <a:latin typeface="Georgia"/>
                <a:cs typeface="Georgia"/>
              </a:rPr>
              <a:t>p</a:t>
            </a:r>
            <a:r>
              <a:rPr lang="en-US" sz="2400" dirty="0" smtClean="0">
                <a:latin typeface="Georgia"/>
                <a:cs typeface="Georgia"/>
              </a:rPr>
              <a:t> = 0.007; for color and interaction of color and location, </a:t>
            </a:r>
            <a:r>
              <a:rPr lang="en-US" sz="2400" dirty="0" err="1" smtClean="0">
                <a:latin typeface="Georgia"/>
                <a:cs typeface="Georgia"/>
              </a:rPr>
              <a:t>p</a:t>
            </a:r>
            <a:r>
              <a:rPr lang="en-US" sz="2400" dirty="0" smtClean="0">
                <a:latin typeface="Georgia"/>
                <a:cs typeface="Georgia"/>
              </a:rPr>
              <a:t> &gt; 0.3.</a:t>
            </a:r>
            <a:r>
              <a:rPr lang="en-US" sz="2400" dirty="0" smtClean="0">
                <a:latin typeface="Georgia"/>
                <a:cs typeface="Georgia"/>
              </a:rPr>
              <a:t> </a:t>
            </a:r>
          </a:p>
          <a:p>
            <a:r>
              <a:rPr lang="en-US" sz="2400" dirty="0" smtClean="0">
                <a:latin typeface="Georgia"/>
                <a:cs typeface="Georgia"/>
              </a:rPr>
              <a:t>Patterns of similarity in </a:t>
            </a:r>
            <a:r>
              <a:rPr lang="en-US" sz="2400" i="1" dirty="0" err="1" smtClean="0">
                <a:latin typeface="Georgia"/>
                <a:cs typeface="Georgia"/>
              </a:rPr>
              <a:t>Symbidinium</a:t>
            </a:r>
            <a:r>
              <a:rPr lang="en-US" sz="2400" dirty="0" smtClean="0">
                <a:latin typeface="Georgia"/>
                <a:cs typeface="Georgia"/>
              </a:rPr>
              <a:t> and prokaryotic communities were not significantly correlated (RELATE </a:t>
            </a:r>
            <a:r>
              <a:rPr lang="en-US" sz="2400" dirty="0" err="1" smtClean="0">
                <a:latin typeface="Georgia"/>
                <a:cs typeface="Georgia"/>
              </a:rPr>
              <a:t>anlysis</a:t>
            </a:r>
            <a:r>
              <a:rPr lang="en-US" sz="2400" dirty="0" smtClean="0">
                <a:latin typeface="Georgia"/>
                <a:cs typeface="Georgia"/>
              </a:rPr>
              <a:t>, </a:t>
            </a:r>
            <a:r>
              <a:rPr lang="en-US" sz="2400" dirty="0" err="1" smtClean="0">
                <a:latin typeface="Georgia"/>
                <a:cs typeface="Georgia"/>
              </a:rPr>
              <a:t>p</a:t>
            </a:r>
            <a:r>
              <a:rPr lang="en-US" sz="2400" dirty="0" smtClean="0">
                <a:latin typeface="Georgia"/>
                <a:cs typeface="Georgia"/>
              </a:rPr>
              <a:t> &gt; 0.8).</a:t>
            </a:r>
            <a:endParaRPr lang="en-US" sz="2400" i="1" dirty="0" smtClean="0">
              <a:latin typeface="Georgia"/>
              <a:cs typeface="Georgia"/>
            </a:endParaRPr>
          </a:p>
        </p:txBody>
      </p:sp>
      <p:sp>
        <p:nvSpPr>
          <p:cNvPr id="400" name="TextBox 399"/>
          <p:cNvSpPr txBox="1"/>
          <p:nvPr/>
        </p:nvSpPr>
        <p:spPr>
          <a:xfrm>
            <a:off x="29629599" y="23489865"/>
            <a:ext cx="1393503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Georgia"/>
                <a:cs typeface="Georgia"/>
              </a:rPr>
              <a:t>Figure 6 </a:t>
            </a:r>
            <a:r>
              <a:rPr lang="en-US" sz="2400" dirty="0" smtClean="0">
                <a:latin typeface="Georgia"/>
                <a:cs typeface="Georgia"/>
              </a:rPr>
              <a:t>(left). </a:t>
            </a:r>
            <a:r>
              <a:rPr lang="en-US" sz="2400" dirty="0" err="1" smtClean="0">
                <a:latin typeface="Georgia"/>
                <a:cs typeface="Georgia"/>
              </a:rPr>
              <a:t>Dotplot</a:t>
            </a:r>
            <a:r>
              <a:rPr lang="en-US" sz="2400" dirty="0" smtClean="0">
                <a:latin typeface="Georgia"/>
                <a:cs typeface="Georgia"/>
              </a:rPr>
              <a:t> of canonical scores from discriminant</a:t>
            </a:r>
            <a:r>
              <a:rPr lang="en-US" sz="2400" dirty="0" smtClean="0">
                <a:latin typeface="Georgia"/>
                <a:cs typeface="Georgia"/>
              </a:rPr>
              <a:t> function analysis (DFA) of </a:t>
            </a:r>
            <a:r>
              <a:rPr lang="en-US" sz="2400" dirty="0" smtClean="0">
                <a:latin typeface="Georgia"/>
                <a:cs typeface="Georgia"/>
              </a:rPr>
              <a:t>AFLP data from brown and orange corals from LSI, collected at depths from 3 to 76 </a:t>
            </a:r>
            <a:r>
              <a:rPr lang="en-US" sz="2400" dirty="0" err="1" smtClean="0">
                <a:latin typeface="Georgia"/>
                <a:cs typeface="Georgia"/>
              </a:rPr>
              <a:t>m</a:t>
            </a:r>
            <a:r>
              <a:rPr lang="en-US" sz="2400" dirty="0" smtClean="0">
                <a:latin typeface="Georgia"/>
                <a:cs typeface="Georgia"/>
              </a:rPr>
              <a:t>. DFA was able to correctly assign 100% of samples to their population of origin.</a:t>
            </a:r>
          </a:p>
          <a:p>
            <a:r>
              <a:rPr lang="en-US" sz="2400" b="1" dirty="0" smtClean="0">
                <a:latin typeface="Georgia"/>
                <a:cs typeface="Georgia"/>
              </a:rPr>
              <a:t>Figure 7 </a:t>
            </a:r>
            <a:r>
              <a:rPr lang="en-US" sz="2400" dirty="0" smtClean="0">
                <a:latin typeface="Georgia"/>
                <a:cs typeface="Georgia"/>
              </a:rPr>
              <a:t>(right</a:t>
            </a:r>
            <a:r>
              <a:rPr lang="en-US" sz="2400" dirty="0" smtClean="0">
                <a:latin typeface="Georgia"/>
                <a:cs typeface="Georgia"/>
              </a:rPr>
              <a:t>). </a:t>
            </a:r>
            <a:r>
              <a:rPr lang="en-US" sz="2400" dirty="0" smtClean="0">
                <a:latin typeface="Georgia"/>
                <a:cs typeface="Georgia"/>
              </a:rPr>
              <a:t>Ordination of canonical scores from</a:t>
            </a:r>
            <a:r>
              <a:rPr lang="en-US" sz="2400" dirty="0" smtClean="0">
                <a:latin typeface="Georgia"/>
                <a:cs typeface="Georgia"/>
              </a:rPr>
              <a:t> DFA of </a:t>
            </a:r>
            <a:r>
              <a:rPr lang="en-US" sz="2400" dirty="0" smtClean="0">
                <a:latin typeface="Georgia"/>
                <a:cs typeface="Georgia"/>
              </a:rPr>
              <a:t>AFLP data from brown corals collected from LSI, LC, and San Salvador, Bahamas at depths from 3 to 90 </a:t>
            </a:r>
            <a:r>
              <a:rPr lang="en-US" sz="2400" dirty="0" err="1" smtClean="0">
                <a:latin typeface="Georgia"/>
                <a:cs typeface="Georgia"/>
              </a:rPr>
              <a:t>m</a:t>
            </a:r>
            <a:r>
              <a:rPr lang="en-US" sz="2400" dirty="0" smtClean="0">
                <a:latin typeface="Georgia"/>
                <a:cs typeface="Georgia"/>
              </a:rPr>
              <a:t>.</a:t>
            </a:r>
            <a:r>
              <a:rPr lang="en-US" sz="2400" dirty="0" smtClean="0">
                <a:latin typeface="Georgia"/>
                <a:cs typeface="Georgia"/>
              </a:rPr>
              <a:t> Frequency of reassignment to correct location ranged from 89 to 100%. From </a:t>
            </a:r>
            <a:r>
              <a:rPr lang="en-US" sz="2400" dirty="0" err="1" smtClean="0">
                <a:latin typeface="Georgia"/>
                <a:cs typeface="Georgia"/>
              </a:rPr>
              <a:t>Brazeau</a:t>
            </a:r>
            <a:r>
              <a:rPr lang="en-US" sz="2400" dirty="0" smtClean="0">
                <a:latin typeface="Georgia"/>
                <a:cs typeface="Georgia"/>
              </a:rPr>
              <a:t> et al. 2013</a:t>
            </a:r>
            <a:r>
              <a:rPr lang="en-US" sz="2400" baseline="30000" dirty="0" smtClean="0">
                <a:latin typeface="Georgia"/>
                <a:cs typeface="Georgia"/>
              </a:rPr>
              <a:t>5</a:t>
            </a:r>
            <a:r>
              <a:rPr lang="en-US" sz="2400" dirty="0" smtClean="0">
                <a:latin typeface="Georgia"/>
                <a:cs typeface="Georgia"/>
              </a:rPr>
              <a:t>.</a:t>
            </a:r>
          </a:p>
          <a:p>
            <a:endParaRPr lang="en-US" sz="2400" dirty="0">
              <a:latin typeface="Georgia"/>
              <a:cs typeface="Georgia"/>
            </a:endParaRPr>
          </a:p>
        </p:txBody>
      </p:sp>
      <p:sp>
        <p:nvSpPr>
          <p:cNvPr id="422" name="TextBox 421"/>
          <p:cNvSpPr txBox="1"/>
          <p:nvPr/>
        </p:nvSpPr>
        <p:spPr>
          <a:xfrm>
            <a:off x="23783664" y="12956246"/>
            <a:ext cx="52584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Georgia"/>
                <a:cs typeface="Georgia"/>
              </a:rPr>
              <a:t>Figure 1</a:t>
            </a:r>
            <a:r>
              <a:rPr lang="en-US" sz="2400" dirty="0" smtClean="0">
                <a:latin typeface="Georgia"/>
                <a:cs typeface="Georgia"/>
              </a:rPr>
              <a:t>. Relative </a:t>
            </a:r>
            <a:r>
              <a:rPr lang="en-US" sz="2400" dirty="0" smtClean="0">
                <a:latin typeface="Georgia"/>
                <a:cs typeface="Georgia"/>
              </a:rPr>
              <a:t>abundance of</a:t>
            </a:r>
            <a:r>
              <a:rPr lang="en-US" sz="2400" dirty="0" smtClean="0">
                <a:latin typeface="Georgia"/>
                <a:cs typeface="Georgia"/>
              </a:rPr>
              <a:t> reads in </a:t>
            </a:r>
            <a:r>
              <a:rPr lang="en-US" sz="2400" dirty="0" smtClean="0">
                <a:latin typeface="Georgia"/>
                <a:cs typeface="Georgia"/>
              </a:rPr>
              <a:t>the water column</a:t>
            </a:r>
            <a:r>
              <a:rPr lang="en-US" sz="2400" dirty="0" smtClean="0">
                <a:latin typeface="Georgia"/>
                <a:cs typeface="Georgia"/>
              </a:rPr>
              <a:t> and </a:t>
            </a:r>
            <a:r>
              <a:rPr lang="en-US" sz="2400" dirty="0" smtClean="0">
                <a:latin typeface="Georgia"/>
                <a:cs typeface="Georgia"/>
              </a:rPr>
              <a:t>associated with brown</a:t>
            </a:r>
            <a:r>
              <a:rPr lang="en-US" sz="2400" dirty="0" smtClean="0">
                <a:latin typeface="Georgia"/>
                <a:cs typeface="Georgia"/>
              </a:rPr>
              <a:t> and </a:t>
            </a:r>
            <a:r>
              <a:rPr lang="en-US" sz="2400" dirty="0" smtClean="0">
                <a:latin typeface="Georgia"/>
                <a:cs typeface="Georgia"/>
              </a:rPr>
              <a:t>orange</a:t>
            </a:r>
            <a:r>
              <a:rPr lang="en-US" sz="2400" dirty="0" smtClean="0">
                <a:latin typeface="Georgia"/>
                <a:cs typeface="Georgia"/>
              </a:rPr>
              <a:t> </a:t>
            </a:r>
            <a:r>
              <a:rPr lang="en-US" sz="2400" i="1" dirty="0" smtClean="0">
                <a:latin typeface="Georgia"/>
                <a:cs typeface="Georgia"/>
              </a:rPr>
              <a:t>M</a:t>
            </a:r>
            <a:r>
              <a:rPr lang="en-US" sz="2400" i="1" dirty="0" smtClean="0">
                <a:latin typeface="Georgia"/>
                <a:cs typeface="Georgia"/>
              </a:rPr>
              <a:t>. cavernosa</a:t>
            </a:r>
            <a:r>
              <a:rPr lang="en-US" sz="2400" dirty="0" smtClean="0">
                <a:latin typeface="Georgia"/>
                <a:cs typeface="Georgia"/>
              </a:rPr>
              <a:t> from</a:t>
            </a:r>
            <a:r>
              <a:rPr lang="en-US" sz="2400" dirty="0" smtClean="0">
                <a:latin typeface="Georgia"/>
                <a:cs typeface="Georgia"/>
              </a:rPr>
              <a:t> FL, LC, </a:t>
            </a:r>
            <a:r>
              <a:rPr lang="en-US" sz="2400" dirty="0" smtClean="0">
                <a:latin typeface="Georgia"/>
                <a:cs typeface="Georgia"/>
              </a:rPr>
              <a:t>and</a:t>
            </a:r>
            <a:r>
              <a:rPr lang="en-US" sz="2400" dirty="0" smtClean="0">
                <a:latin typeface="Georgia"/>
                <a:cs typeface="Georgia"/>
              </a:rPr>
              <a:t> LSI, classified at the phylum level. Samples rarefied to even depth.</a:t>
            </a:r>
            <a:endParaRPr lang="en-US" sz="2400" dirty="0">
              <a:latin typeface="Georgia"/>
              <a:cs typeface="Georgia"/>
            </a:endParaRPr>
          </a:p>
        </p:txBody>
      </p:sp>
      <p:sp>
        <p:nvSpPr>
          <p:cNvPr id="426" name="TextBox 425"/>
          <p:cNvSpPr txBox="1"/>
          <p:nvPr/>
        </p:nvSpPr>
        <p:spPr>
          <a:xfrm>
            <a:off x="29610719" y="27479659"/>
            <a:ext cx="13971735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1963" indent="-461963">
              <a:buFont typeface="Arial"/>
              <a:buChar char="•"/>
            </a:pPr>
            <a:r>
              <a:rPr lang="en-US" sz="4000" dirty="0" smtClean="0">
                <a:latin typeface="Georgia"/>
                <a:cs typeface="Georgia"/>
              </a:rPr>
              <a:t>All </a:t>
            </a:r>
            <a:r>
              <a:rPr lang="en-US" sz="4000" dirty="0" smtClean="0">
                <a:latin typeface="Georgia"/>
                <a:cs typeface="Georgia"/>
              </a:rPr>
              <a:t>compartments of the </a:t>
            </a:r>
            <a:r>
              <a:rPr lang="en-US" sz="4000" dirty="0" smtClean="0">
                <a:latin typeface="Georgia"/>
                <a:cs typeface="Georgia"/>
              </a:rPr>
              <a:t>holobiont differ by location</a:t>
            </a:r>
            <a:endParaRPr lang="en-US" sz="4000" dirty="0" smtClean="0">
              <a:latin typeface="Georgia"/>
              <a:cs typeface="Georgia"/>
            </a:endParaRPr>
          </a:p>
          <a:p>
            <a:pPr marL="461963" indent="-461963">
              <a:buFont typeface="Arial"/>
              <a:buChar char="•"/>
            </a:pPr>
            <a:r>
              <a:rPr lang="en-US" sz="4000" dirty="0" smtClean="0">
                <a:latin typeface="Georgia"/>
                <a:cs typeface="Georgia"/>
              </a:rPr>
              <a:t>Symbiotic cyanobacteria do not affect prokaryotic or </a:t>
            </a:r>
            <a:r>
              <a:rPr lang="en-US" sz="4000" i="1" dirty="0" smtClean="0">
                <a:latin typeface="Georgia"/>
                <a:cs typeface="Georgia"/>
              </a:rPr>
              <a:t>Symbiodinium </a:t>
            </a:r>
            <a:r>
              <a:rPr lang="en-US" sz="4000" dirty="0" smtClean="0">
                <a:latin typeface="Georgia"/>
                <a:cs typeface="Georgia"/>
              </a:rPr>
              <a:t>communities in </a:t>
            </a:r>
            <a:r>
              <a:rPr lang="en-US" sz="4000" i="1" dirty="0" smtClean="0">
                <a:latin typeface="Georgia"/>
                <a:cs typeface="Georgia"/>
              </a:rPr>
              <a:t>M. cavernosa</a:t>
            </a:r>
          </a:p>
          <a:p>
            <a:pPr marL="461963" indent="-461963">
              <a:buFont typeface="Arial"/>
              <a:buChar char="•"/>
            </a:pPr>
            <a:r>
              <a:rPr lang="en-US" sz="4000" dirty="0" smtClean="0">
                <a:latin typeface="Georgia"/>
                <a:cs typeface="Georgia"/>
              </a:rPr>
              <a:t>Patterns of diversity in prokaryotic and </a:t>
            </a:r>
            <a:r>
              <a:rPr lang="en-US" sz="4000" i="1" dirty="0" smtClean="0">
                <a:latin typeface="Georgia"/>
                <a:cs typeface="Georgia"/>
              </a:rPr>
              <a:t>Symbiodinium</a:t>
            </a:r>
            <a:r>
              <a:rPr lang="en-US" sz="4000" dirty="0" smtClean="0">
                <a:latin typeface="Georgia"/>
                <a:cs typeface="Georgia"/>
              </a:rPr>
              <a:t> communities are not correlated</a:t>
            </a:r>
          </a:p>
          <a:p>
            <a:pPr marL="461963" indent="-461963">
              <a:buFont typeface="Arial"/>
              <a:buChar char="•"/>
            </a:pPr>
            <a:r>
              <a:rPr lang="en-US" sz="4000" dirty="0" smtClean="0">
                <a:latin typeface="Georgia"/>
                <a:cs typeface="Georgia"/>
              </a:rPr>
              <a:t>Genetic differences in corals of different colors are not associated with changes in prokaryotic and </a:t>
            </a:r>
            <a:r>
              <a:rPr lang="en-US" sz="4000" i="1" dirty="0" smtClean="0">
                <a:latin typeface="Georgia"/>
                <a:cs typeface="Georgia"/>
              </a:rPr>
              <a:t>Symbiodinium </a:t>
            </a:r>
            <a:r>
              <a:rPr lang="en-US" sz="4000" dirty="0" smtClean="0">
                <a:latin typeface="Georgia"/>
                <a:cs typeface="Georgia"/>
              </a:rPr>
              <a:t>communities</a:t>
            </a:r>
          </a:p>
          <a:p>
            <a:pPr marL="461963" indent="-461963">
              <a:buFont typeface="Arial"/>
              <a:buChar char="•"/>
            </a:pPr>
            <a:r>
              <a:rPr lang="en-US" sz="4000" dirty="0" smtClean="0">
                <a:latin typeface="Georgia"/>
                <a:cs typeface="Georgia"/>
              </a:rPr>
              <a:t>The </a:t>
            </a:r>
            <a:r>
              <a:rPr lang="en-US" sz="4000" dirty="0" smtClean="0">
                <a:latin typeface="Georgia"/>
                <a:cs typeface="Georgia"/>
              </a:rPr>
              <a:t>association between </a:t>
            </a:r>
            <a:r>
              <a:rPr lang="en-US" sz="4000" dirty="0" smtClean="0">
                <a:latin typeface="Georgia"/>
                <a:cs typeface="Georgia"/>
              </a:rPr>
              <a:t>genetic differences in coral hosts of different colors and the presence of symbiotic cyanobacteria is unclear</a:t>
            </a:r>
            <a:endParaRPr lang="en-US" sz="4000" dirty="0" smtClean="0">
              <a:latin typeface="Georgia"/>
              <a:cs typeface="Georgia"/>
            </a:endParaRPr>
          </a:p>
          <a:p>
            <a:pPr marL="461963" indent="-461963">
              <a:buFont typeface="Arial"/>
              <a:buChar char="•"/>
            </a:pPr>
            <a:endParaRPr lang="en-US" sz="4000" dirty="0" smtClean="0">
              <a:latin typeface="Georgia"/>
              <a:cs typeface="Georgia"/>
            </a:endParaRPr>
          </a:p>
          <a:p>
            <a:pPr marL="461963" indent="-461963">
              <a:buFont typeface="Arial"/>
              <a:buChar char="•"/>
            </a:pPr>
            <a:endParaRPr lang="en-US" sz="4000" dirty="0" smtClean="0">
              <a:latin typeface="Georgia"/>
              <a:cs typeface="Georgia"/>
            </a:endParaRPr>
          </a:p>
        </p:txBody>
      </p:sp>
      <p:sp>
        <p:nvSpPr>
          <p:cNvPr id="427" name="Rectangle 426"/>
          <p:cNvSpPr/>
          <p:nvPr/>
        </p:nvSpPr>
        <p:spPr>
          <a:xfrm>
            <a:off x="29547695" y="34697438"/>
            <a:ext cx="14081509" cy="63371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8" name="TextBox 427"/>
          <p:cNvSpPr txBox="1"/>
          <p:nvPr/>
        </p:nvSpPr>
        <p:spPr>
          <a:xfrm>
            <a:off x="32226149" y="34581988"/>
            <a:ext cx="91574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Georgia"/>
                <a:cs typeface="Georgia"/>
              </a:rPr>
              <a:t>References and Acknowledgements</a:t>
            </a:r>
            <a:endParaRPr lang="en-US" sz="4400" dirty="0">
              <a:latin typeface="Georgia"/>
              <a:cs typeface="Georgia"/>
            </a:endParaRPr>
          </a:p>
        </p:txBody>
      </p:sp>
      <p:sp>
        <p:nvSpPr>
          <p:cNvPr id="429" name="TextBox 428"/>
          <p:cNvSpPr txBox="1"/>
          <p:nvPr/>
        </p:nvSpPr>
        <p:spPr>
          <a:xfrm>
            <a:off x="29629599" y="35370427"/>
            <a:ext cx="1399960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</a:t>
            </a:r>
            <a:r>
              <a:rPr lang="en-US" sz="2000" dirty="0" smtClean="0"/>
              <a:t>. Holobiont </a:t>
            </a:r>
            <a:r>
              <a:rPr lang="en-US" sz="2000" dirty="0" smtClean="0"/>
              <a:t>figures: Fiore CL, Jarett JK, Olson ND, Lesser MP (2010) Trends in Microbiology 18 (10):455-463</a:t>
            </a:r>
          </a:p>
          <a:p>
            <a:r>
              <a:rPr lang="en-US" sz="2000" dirty="0" smtClean="0"/>
              <a:t>2</a:t>
            </a:r>
            <a:r>
              <a:rPr lang="en-US" sz="2000" dirty="0" smtClean="0"/>
              <a:t>. </a:t>
            </a:r>
            <a:r>
              <a:rPr lang="en-US" sz="2000" dirty="0" err="1" smtClean="0"/>
              <a:t>Caporaso</a:t>
            </a:r>
            <a:r>
              <a:rPr lang="en-US" sz="2000" dirty="0" smtClean="0"/>
              <a:t> </a:t>
            </a:r>
            <a:r>
              <a:rPr lang="en-US" sz="2000" dirty="0" smtClean="0"/>
              <a:t>JG et al. (2010) Nature Methods doi:10.1038/nmeth.f.303</a:t>
            </a:r>
          </a:p>
          <a:p>
            <a:r>
              <a:rPr lang="en-US" sz="2000" dirty="0" smtClean="0"/>
              <a:t>3. R. Gates from the University of Hawaii provided the </a:t>
            </a:r>
            <a:r>
              <a:rPr lang="en-US" sz="2000" i="1" dirty="0" smtClean="0"/>
              <a:t>Symbiodinium</a:t>
            </a:r>
            <a:r>
              <a:rPr lang="en-US" sz="2000" dirty="0" smtClean="0"/>
              <a:t> reference database</a:t>
            </a:r>
            <a:r>
              <a:rPr lang="en-US" sz="2000" dirty="0" smtClean="0"/>
              <a:t>.</a:t>
            </a:r>
          </a:p>
          <a:p>
            <a:r>
              <a:rPr lang="en-US" sz="2000" dirty="0" smtClean="0"/>
              <a:t>4. Duchesne P, </a:t>
            </a:r>
            <a:r>
              <a:rPr lang="en-US" sz="2000" dirty="0" err="1" smtClean="0"/>
              <a:t>Bernatchez</a:t>
            </a:r>
            <a:r>
              <a:rPr lang="en-US" sz="2000" dirty="0" smtClean="0"/>
              <a:t> L (2002) Molecular Ecology Notes 3: 380-383</a:t>
            </a:r>
          </a:p>
          <a:p>
            <a:r>
              <a:rPr lang="en-US" sz="2000" dirty="0" smtClean="0"/>
              <a:t>5</a:t>
            </a:r>
            <a:r>
              <a:rPr lang="en-US" sz="2000" dirty="0" smtClean="0"/>
              <a:t>. </a:t>
            </a:r>
            <a:r>
              <a:rPr lang="en-US" sz="2000" dirty="0" err="1" smtClean="0"/>
              <a:t>Brazeau</a:t>
            </a:r>
            <a:r>
              <a:rPr lang="en-US" sz="2000" dirty="0" smtClean="0"/>
              <a:t> DA, Lesser MP, Slattery M (2013) PLOS One 8 (5): </a:t>
            </a:r>
            <a:r>
              <a:rPr lang="en-US" sz="2000" dirty="0" smtClean="0"/>
              <a:t>e65845</a:t>
            </a:r>
          </a:p>
          <a:p>
            <a:r>
              <a:rPr lang="en-US" sz="2000" dirty="0" smtClean="0"/>
              <a:t>6</a:t>
            </a:r>
            <a:r>
              <a:rPr lang="en-US" sz="2000" dirty="0" smtClean="0"/>
              <a:t>. Acknowledgements</a:t>
            </a:r>
            <a:r>
              <a:rPr lang="en-US" sz="2000" dirty="0" smtClean="0"/>
              <a:t>: Research supported by the National Geographic Society and National Science Foundation. JKJ was supported by a National Science Foundation Graduate Research Fellowship. We thank K. </a:t>
            </a:r>
            <a:r>
              <a:rPr lang="en-US" sz="2000" dirty="0" smtClean="0"/>
              <a:t>Thomas</a:t>
            </a:r>
            <a:r>
              <a:rPr lang="en-US" sz="2000" dirty="0" smtClean="0"/>
              <a:t>,</a:t>
            </a:r>
            <a:r>
              <a:rPr lang="en-US" sz="2000" dirty="0" smtClean="0"/>
              <a:t> </a:t>
            </a:r>
            <a:r>
              <a:rPr lang="en-US" sz="2000" dirty="0" smtClean="0"/>
              <a:t>H.</a:t>
            </a:r>
            <a:r>
              <a:rPr lang="en-US" sz="2000" dirty="0" smtClean="0"/>
              <a:t> Bik, M</a:t>
            </a:r>
            <a:r>
              <a:rPr lang="en-US" sz="2000" dirty="0" smtClean="0"/>
              <a:t>. Slattery, D. </a:t>
            </a:r>
            <a:r>
              <a:rPr lang="en-US" sz="2000" dirty="0" err="1" smtClean="0"/>
              <a:t>Gochfeld</a:t>
            </a:r>
            <a:r>
              <a:rPr lang="en-US" sz="2000" dirty="0" smtClean="0"/>
              <a:t>, E. </a:t>
            </a:r>
            <a:r>
              <a:rPr lang="en-US" sz="2000" dirty="0" err="1" smtClean="0"/>
              <a:t>Kintzing</a:t>
            </a:r>
            <a:r>
              <a:rPr lang="en-US" sz="2000" dirty="0" smtClean="0"/>
              <a:t>, C. </a:t>
            </a:r>
            <a:r>
              <a:rPr lang="en-US" sz="2000" dirty="0" err="1" smtClean="0"/>
              <a:t>Easson</a:t>
            </a:r>
            <a:r>
              <a:rPr lang="en-US" sz="2000" dirty="0" smtClean="0"/>
              <a:t>, E. </a:t>
            </a:r>
            <a:r>
              <a:rPr lang="en-US" sz="2000" dirty="0" err="1" smtClean="0"/>
              <a:t>Hunkin</a:t>
            </a:r>
            <a:r>
              <a:rPr lang="en-US" sz="2000" dirty="0" smtClean="0"/>
              <a:t>, S. Lee, W. </a:t>
            </a:r>
            <a:r>
              <a:rPr lang="en-US" sz="2000" dirty="0" err="1" smtClean="0"/>
              <a:t>Fitt</a:t>
            </a:r>
            <a:r>
              <a:rPr lang="en-US" sz="2000" dirty="0" smtClean="0"/>
              <a:t>, and the team at Aquarius Reef Base. </a:t>
            </a:r>
          </a:p>
          <a:p>
            <a:pPr marL="457200" lvl="0" indent="-457200"/>
            <a:endParaRPr lang="en-US" sz="2000" dirty="0" smtClean="0">
              <a:latin typeface="Georgia"/>
              <a:cs typeface="Georgia"/>
            </a:endParaRPr>
          </a:p>
          <a:p>
            <a:pPr marL="457200" indent="-457200"/>
            <a:endParaRPr lang="en-US" sz="2000" dirty="0">
              <a:latin typeface="Georgia"/>
              <a:cs typeface="Georgia"/>
            </a:endParaRPr>
          </a:p>
        </p:txBody>
      </p:sp>
      <p:sp>
        <p:nvSpPr>
          <p:cNvPr id="452" name="Rectangle 451"/>
          <p:cNvSpPr/>
          <p:nvPr/>
        </p:nvSpPr>
        <p:spPr>
          <a:xfrm>
            <a:off x="21359053" y="10506182"/>
            <a:ext cx="329869" cy="36752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Rectangle 128"/>
          <p:cNvSpPr/>
          <p:nvPr/>
        </p:nvSpPr>
        <p:spPr>
          <a:xfrm>
            <a:off x="448557" y="4782117"/>
            <a:ext cx="14034265" cy="13734483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ffectLst>
            <a:glow rad="101600">
              <a:schemeClr val="tx1">
                <a:lumMod val="65000"/>
                <a:lumOff val="35000"/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Rectangle 130"/>
          <p:cNvSpPr/>
          <p:nvPr/>
        </p:nvSpPr>
        <p:spPr>
          <a:xfrm>
            <a:off x="440487" y="18897600"/>
            <a:ext cx="14016935" cy="6357565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ffectLst>
            <a:glow rad="101600">
              <a:schemeClr val="tx1">
                <a:lumMod val="65000"/>
                <a:lumOff val="35000"/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TextBox 131"/>
          <p:cNvSpPr txBox="1"/>
          <p:nvPr/>
        </p:nvSpPr>
        <p:spPr>
          <a:xfrm>
            <a:off x="423157" y="4901505"/>
            <a:ext cx="14016935" cy="1107996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>
                <a:latin typeface="Georgia"/>
                <a:cs typeface="Georgia"/>
              </a:rPr>
              <a:t>The Coral Holobiont</a:t>
            </a:r>
            <a:endParaRPr lang="en-US" sz="6600" dirty="0">
              <a:latin typeface="Georgia"/>
              <a:cs typeface="Georgia"/>
            </a:endParaRPr>
          </a:p>
        </p:txBody>
      </p:sp>
      <p:sp>
        <p:nvSpPr>
          <p:cNvPr id="133" name="Rectangle 132"/>
          <p:cNvSpPr/>
          <p:nvPr/>
        </p:nvSpPr>
        <p:spPr>
          <a:xfrm>
            <a:off x="465888" y="25529565"/>
            <a:ext cx="14016935" cy="12627493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ffectLst>
            <a:glow rad="101600">
              <a:schemeClr val="tx1">
                <a:lumMod val="65000"/>
                <a:lumOff val="35000"/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TextBox 133"/>
          <p:cNvSpPr txBox="1"/>
          <p:nvPr/>
        </p:nvSpPr>
        <p:spPr>
          <a:xfrm>
            <a:off x="465887" y="25553427"/>
            <a:ext cx="139996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>
                <a:latin typeface="Georgia"/>
                <a:cs typeface="Georgia"/>
              </a:rPr>
              <a:t>Study Design and Methods</a:t>
            </a:r>
          </a:p>
        </p:txBody>
      </p:sp>
      <p:sp>
        <p:nvSpPr>
          <p:cNvPr id="136" name="Rectangle 135"/>
          <p:cNvSpPr/>
          <p:nvPr/>
        </p:nvSpPr>
        <p:spPr>
          <a:xfrm>
            <a:off x="14734195" y="4756718"/>
            <a:ext cx="14526605" cy="33400340"/>
          </a:xfrm>
          <a:prstGeom prst="rect">
            <a:avLst/>
          </a:prstGeom>
          <a:noFill/>
          <a:ln>
            <a:solidFill>
              <a:schemeClr val="tx2"/>
            </a:solidFill>
          </a:ln>
          <a:effectLst>
            <a:glow rad="101600">
              <a:schemeClr val="accent1"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29610721" y="4756719"/>
            <a:ext cx="14016935" cy="10915081"/>
          </a:xfrm>
          <a:prstGeom prst="rect">
            <a:avLst/>
          </a:prstGeom>
          <a:noFill/>
          <a:ln>
            <a:solidFill>
              <a:srgbClr val="008000"/>
            </a:solidFill>
          </a:ln>
          <a:effectLst>
            <a:glow rad="101600">
              <a:srgbClr val="008000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Rectangle 137"/>
          <p:cNvSpPr/>
          <p:nvPr/>
        </p:nvSpPr>
        <p:spPr>
          <a:xfrm>
            <a:off x="29565521" y="16102905"/>
            <a:ext cx="14016935" cy="9817795"/>
          </a:xfrm>
          <a:prstGeom prst="rect">
            <a:avLst/>
          </a:prstGeom>
          <a:noFill/>
          <a:ln>
            <a:solidFill>
              <a:schemeClr val="accent2"/>
            </a:solidFill>
          </a:ln>
          <a:effectLst>
            <a:glow rad="101600">
              <a:schemeClr val="accent2"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/>
          <p:cNvSpPr/>
          <p:nvPr/>
        </p:nvSpPr>
        <p:spPr>
          <a:xfrm>
            <a:off x="29547695" y="26187400"/>
            <a:ext cx="14016935" cy="8331200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ffectLst>
            <a:glow rad="101600">
              <a:schemeClr val="tx1">
                <a:lumMod val="65000"/>
                <a:lumOff val="35000"/>
                <a:alpha val="75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7" name="Picture 1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0866" y="14656476"/>
            <a:ext cx="3285840" cy="3778291"/>
          </a:xfrm>
          <a:prstGeom prst="rect">
            <a:avLst/>
          </a:prstGeom>
        </p:spPr>
      </p:pic>
      <p:sp>
        <p:nvSpPr>
          <p:cNvPr id="149" name="TextBox 148"/>
          <p:cNvSpPr txBox="1"/>
          <p:nvPr/>
        </p:nvSpPr>
        <p:spPr>
          <a:xfrm>
            <a:off x="581340" y="15115688"/>
            <a:ext cx="103096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Georgia"/>
                <a:cs typeface="Georgia"/>
              </a:rPr>
              <a:t> </a:t>
            </a:r>
            <a:r>
              <a:rPr lang="en-US" sz="3600" b="1" u="sng" dirty="0" smtClean="0">
                <a:latin typeface="Georgia"/>
                <a:cs typeface="Georgia"/>
              </a:rPr>
              <a:t>Cyanobacteria in </a:t>
            </a:r>
            <a:r>
              <a:rPr lang="en-US" sz="3600" b="1" i="1" u="sng" dirty="0" smtClean="0">
                <a:latin typeface="Georgia"/>
                <a:cs typeface="Georgia"/>
              </a:rPr>
              <a:t>Montastraea cavernosa</a:t>
            </a:r>
            <a:r>
              <a:rPr lang="en-US" sz="3600" u="sng" dirty="0" smtClean="0">
                <a:latin typeface="Georgia"/>
                <a:cs typeface="Georgia"/>
              </a:rPr>
              <a:t> </a:t>
            </a:r>
          </a:p>
          <a:p>
            <a:r>
              <a:rPr lang="en-US" sz="3600" dirty="0" smtClean="0">
                <a:latin typeface="Georgia"/>
                <a:cs typeface="Georgia"/>
              </a:rPr>
              <a:t>Characteristic orange fluorescence. Intracellular in epithelium, N</a:t>
            </a:r>
            <a:r>
              <a:rPr lang="en-US" sz="3600" baseline="-25000" dirty="0" smtClean="0">
                <a:latin typeface="Georgia"/>
                <a:cs typeface="Georgia"/>
              </a:rPr>
              <a:t>2</a:t>
            </a:r>
            <a:r>
              <a:rPr lang="en-US" sz="3600" dirty="0" smtClean="0">
                <a:latin typeface="Georgia"/>
                <a:cs typeface="Georgia"/>
              </a:rPr>
              <a:t>-fixing. Dense populations (10</a:t>
            </a:r>
            <a:r>
              <a:rPr lang="en-US" sz="3600" baseline="30000" dirty="0" smtClean="0">
                <a:latin typeface="Georgia"/>
                <a:cs typeface="Georgia"/>
              </a:rPr>
              <a:t>7</a:t>
            </a:r>
            <a:r>
              <a:rPr lang="en-US" sz="3600" dirty="0" smtClean="0">
                <a:latin typeface="Georgia"/>
                <a:cs typeface="Georgia"/>
              </a:rPr>
              <a:t> cells cm</a:t>
            </a:r>
            <a:r>
              <a:rPr lang="en-US" sz="3600" baseline="30000" dirty="0" smtClean="0">
                <a:latin typeface="Georgia"/>
                <a:cs typeface="Georgia"/>
              </a:rPr>
              <a:t>-2</a:t>
            </a:r>
            <a:r>
              <a:rPr lang="en-US" sz="3600" dirty="0" smtClean="0">
                <a:latin typeface="Georgia"/>
                <a:cs typeface="Georgia"/>
              </a:rPr>
              <a:t>), presumed to be living heterotrophically. Fixed N is transferred to </a:t>
            </a:r>
            <a:r>
              <a:rPr lang="en-US" sz="3600" i="1" dirty="0" smtClean="0">
                <a:latin typeface="Georgia"/>
                <a:cs typeface="Georgia"/>
              </a:rPr>
              <a:t>Symbiodinium.</a:t>
            </a:r>
            <a:endParaRPr lang="en-US" sz="3600" b="1" i="1" dirty="0" smtClean="0">
              <a:latin typeface="Georgia"/>
              <a:cs typeface="Georgia"/>
            </a:endParaRPr>
          </a:p>
          <a:p>
            <a:pPr>
              <a:buFont typeface="Arial"/>
              <a:buChar char="•"/>
            </a:pPr>
            <a:endParaRPr lang="en-US" sz="3600" dirty="0">
              <a:latin typeface="Georgia"/>
              <a:cs typeface="Georgia"/>
            </a:endParaRPr>
          </a:p>
        </p:txBody>
      </p:sp>
      <p:pic>
        <p:nvPicPr>
          <p:cNvPr id="151" name="Picture 150"/>
          <p:cNvPicPr>
            <a:picLocks noChangeAspect="1"/>
          </p:cNvPicPr>
          <p:nvPr/>
        </p:nvPicPr>
        <p:blipFill>
          <a:blip r:embed="rId5"/>
          <a:srcRect l="2609" t="2136" b="2136"/>
          <a:stretch>
            <a:fillRect/>
          </a:stretch>
        </p:blipFill>
        <p:spPr>
          <a:xfrm>
            <a:off x="8725685" y="6254028"/>
            <a:ext cx="2679926" cy="3216310"/>
          </a:xfrm>
          <a:prstGeom prst="rect">
            <a:avLst/>
          </a:prstGeom>
        </p:spPr>
      </p:pic>
      <p:sp>
        <p:nvSpPr>
          <p:cNvPr id="152" name="Rectangle 151"/>
          <p:cNvSpPr/>
          <p:nvPr/>
        </p:nvSpPr>
        <p:spPr>
          <a:xfrm>
            <a:off x="6927151" y="7346111"/>
            <a:ext cx="230905" cy="277985"/>
          </a:xfrm>
          <a:prstGeom prst="rect">
            <a:avLst/>
          </a:prstGeom>
          <a:noFill/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4" name="Straight Connector 153"/>
          <p:cNvCxnSpPr/>
          <p:nvPr/>
        </p:nvCxnSpPr>
        <p:spPr>
          <a:xfrm flipV="1">
            <a:off x="7158056" y="6254028"/>
            <a:ext cx="1567629" cy="1092083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/>
          <p:nvPr/>
        </p:nvCxnSpPr>
        <p:spPr>
          <a:xfrm rot="16200000" flipH="1">
            <a:off x="7018751" y="7763405"/>
            <a:ext cx="1846240" cy="1567626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8" name="TextBox 157"/>
          <p:cNvSpPr txBox="1"/>
          <p:nvPr/>
        </p:nvSpPr>
        <p:spPr>
          <a:xfrm>
            <a:off x="580582" y="10689592"/>
            <a:ext cx="137661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u="sng" dirty="0" smtClean="0">
                <a:latin typeface="Georgia"/>
                <a:cs typeface="Georgia"/>
              </a:rPr>
              <a:t>Symbiodinium </a:t>
            </a:r>
            <a:r>
              <a:rPr lang="en-US" sz="3600" b="1" u="sng" dirty="0" smtClean="0">
                <a:latin typeface="Georgia"/>
                <a:cs typeface="Georgia"/>
              </a:rPr>
              <a:t>sp. (“zooxanthellae”)</a:t>
            </a:r>
            <a:endParaRPr lang="en-US" sz="3600" u="sng" dirty="0" smtClean="0">
              <a:latin typeface="Georgia"/>
              <a:cs typeface="Georgia"/>
            </a:endParaRPr>
          </a:p>
          <a:p>
            <a:r>
              <a:rPr lang="en-US" sz="3600" dirty="0" smtClean="0">
                <a:latin typeface="Georgia"/>
                <a:cs typeface="Georgia"/>
              </a:rPr>
              <a:t>Photosynthetic dinoflagellates intracellular in </a:t>
            </a:r>
            <a:r>
              <a:rPr lang="en-US" sz="3600" dirty="0" err="1" smtClean="0">
                <a:latin typeface="Georgia"/>
                <a:cs typeface="Georgia"/>
              </a:rPr>
              <a:t>gastrodermis</a:t>
            </a:r>
            <a:r>
              <a:rPr lang="en-US" sz="3600" dirty="0" smtClean="0">
                <a:latin typeface="Georgia"/>
                <a:cs typeface="Georgia"/>
              </a:rPr>
              <a:t>, translocate </a:t>
            </a:r>
            <a:r>
              <a:rPr lang="en-US" sz="3600" dirty="0" smtClean="0">
                <a:latin typeface="Georgia"/>
                <a:cs typeface="Georgia"/>
              </a:rPr>
              <a:t>fixed carbon to </a:t>
            </a:r>
            <a:r>
              <a:rPr lang="en-US" sz="3600" dirty="0" smtClean="0">
                <a:latin typeface="Georgia"/>
                <a:cs typeface="Georgia"/>
              </a:rPr>
              <a:t>coral. High genetic diversity is functionally important.</a:t>
            </a:r>
          </a:p>
        </p:txBody>
      </p:sp>
      <p:pic>
        <p:nvPicPr>
          <p:cNvPr id="159" name="Picture 158"/>
          <p:cNvPicPr>
            <a:picLocks noChangeAspect="1"/>
          </p:cNvPicPr>
          <p:nvPr/>
        </p:nvPicPr>
        <p:blipFill>
          <a:blip r:embed="rId6"/>
          <a:srcRect l="4840" t="6332" r="12706" b="1809"/>
          <a:stretch>
            <a:fillRect/>
          </a:stretch>
        </p:blipFill>
        <p:spPr>
          <a:xfrm>
            <a:off x="8321760" y="26907910"/>
            <a:ext cx="6015920" cy="4483236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7"/>
          <a:srcRect t="3364" r="1600" b="3364"/>
          <a:stretch>
            <a:fillRect/>
          </a:stretch>
        </p:blipFill>
        <p:spPr>
          <a:xfrm>
            <a:off x="29802776" y="18051045"/>
            <a:ext cx="5858824" cy="5281916"/>
          </a:xfrm>
          <a:prstGeom prst="rect">
            <a:avLst/>
          </a:prstGeom>
        </p:spPr>
      </p:pic>
      <p:pic>
        <p:nvPicPr>
          <p:cNvPr id="161" name="Picture 160"/>
          <p:cNvPicPr>
            <a:picLocks noChangeAspect="1"/>
          </p:cNvPicPr>
          <p:nvPr/>
        </p:nvPicPr>
        <p:blipFill>
          <a:blip r:embed="rId8"/>
          <a:srcRect t="8136"/>
          <a:stretch>
            <a:fillRect/>
          </a:stretch>
        </p:blipFill>
        <p:spPr>
          <a:xfrm>
            <a:off x="31689499" y="6907773"/>
            <a:ext cx="10600018" cy="6680604"/>
          </a:xfrm>
          <a:prstGeom prst="rect">
            <a:avLst/>
          </a:prstGeom>
        </p:spPr>
      </p:pic>
      <p:sp>
        <p:nvSpPr>
          <p:cNvPr id="179" name="Rectangle 178"/>
          <p:cNvSpPr/>
          <p:nvPr/>
        </p:nvSpPr>
        <p:spPr>
          <a:xfrm>
            <a:off x="14739438" y="15362457"/>
            <a:ext cx="14470561" cy="178502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0" name="TextBox 179"/>
          <p:cNvSpPr txBox="1"/>
          <p:nvPr/>
        </p:nvSpPr>
        <p:spPr>
          <a:xfrm>
            <a:off x="14875922" y="15362458"/>
            <a:ext cx="14166162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Georgia"/>
                <a:cs typeface="Georgia"/>
              </a:rPr>
              <a:t>Communities in coral and water are distinct and vary by geographic location, but not color</a:t>
            </a:r>
            <a:endParaRPr lang="en-US" sz="5400" dirty="0">
              <a:latin typeface="Georgia"/>
              <a:cs typeface="Georgia"/>
            </a:endParaRPr>
          </a:p>
        </p:txBody>
      </p:sp>
      <p:pic>
        <p:nvPicPr>
          <p:cNvPr id="181" name="Picture 180"/>
          <p:cNvPicPr>
            <a:picLocks noChangeAspect="1"/>
          </p:cNvPicPr>
          <p:nvPr/>
        </p:nvPicPr>
        <p:blipFill>
          <a:blip r:embed="rId9"/>
          <a:srcRect t="6968"/>
          <a:stretch>
            <a:fillRect/>
          </a:stretch>
        </p:blipFill>
        <p:spPr>
          <a:xfrm>
            <a:off x="14882848" y="17406515"/>
            <a:ext cx="7050429" cy="6858845"/>
          </a:xfrm>
          <a:prstGeom prst="rect">
            <a:avLst/>
          </a:prstGeom>
        </p:spPr>
      </p:pic>
      <p:pic>
        <p:nvPicPr>
          <p:cNvPr id="182" name="Picture 181"/>
          <p:cNvPicPr>
            <a:picLocks noChangeAspect="1"/>
          </p:cNvPicPr>
          <p:nvPr/>
        </p:nvPicPr>
        <p:blipFill>
          <a:blip r:embed="rId10"/>
          <a:srcRect t="7442"/>
          <a:stretch>
            <a:fillRect/>
          </a:stretch>
        </p:blipFill>
        <p:spPr>
          <a:xfrm>
            <a:off x="21933277" y="17330315"/>
            <a:ext cx="6196013" cy="6938919"/>
          </a:xfrm>
          <a:prstGeom prst="rect">
            <a:avLst/>
          </a:prstGeom>
        </p:spPr>
      </p:pic>
      <p:pic>
        <p:nvPicPr>
          <p:cNvPr id="183" name="Picture 18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156326" y="20180684"/>
            <a:ext cx="1905000" cy="3035300"/>
          </a:xfrm>
          <a:prstGeom prst="rect">
            <a:avLst/>
          </a:prstGeom>
        </p:spPr>
      </p:pic>
      <p:sp>
        <p:nvSpPr>
          <p:cNvPr id="184" name="TextBox 183"/>
          <p:cNvSpPr txBox="1"/>
          <p:nvPr/>
        </p:nvSpPr>
        <p:spPr>
          <a:xfrm>
            <a:off x="14772295" y="24208402"/>
            <a:ext cx="144758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Georgia"/>
                <a:cs typeface="Georgia"/>
              </a:rPr>
              <a:t>Figure 2 </a:t>
            </a:r>
            <a:r>
              <a:rPr lang="en-US" sz="2400" dirty="0" smtClean="0">
                <a:latin typeface="Georgia"/>
                <a:cs typeface="Georgia"/>
              </a:rPr>
              <a:t>(left). Principal coordinates analysis (PCO) of prokaryotic communities in coral and water samples. Plotted from </a:t>
            </a:r>
            <a:r>
              <a:rPr lang="en-US" sz="2400" dirty="0" smtClean="0">
                <a:latin typeface="Georgia"/>
                <a:cs typeface="Georgia"/>
              </a:rPr>
              <a:t>Bray-Curtis similarity of square-root transformed read </a:t>
            </a:r>
            <a:r>
              <a:rPr lang="en-US" sz="2400" dirty="0" smtClean="0">
                <a:latin typeface="Georgia"/>
                <a:cs typeface="Georgia"/>
              </a:rPr>
              <a:t>counts</a:t>
            </a:r>
            <a:r>
              <a:rPr lang="en-US" sz="2400" dirty="0" smtClean="0">
                <a:latin typeface="Georgia"/>
                <a:cs typeface="Georgia"/>
              </a:rPr>
              <a:t>.</a:t>
            </a:r>
            <a:r>
              <a:rPr lang="en-US" sz="2400" dirty="0" smtClean="0">
                <a:latin typeface="Georgia"/>
                <a:cs typeface="Georgia"/>
              </a:rPr>
              <a:t> </a:t>
            </a:r>
          </a:p>
          <a:p>
            <a:r>
              <a:rPr lang="en-US" sz="2400" dirty="0" smtClean="0">
                <a:latin typeface="Georgia"/>
                <a:cs typeface="Georgia"/>
              </a:rPr>
              <a:t>PERMANOVA for sample type, location (water samples), location (coral samples), </a:t>
            </a:r>
            <a:r>
              <a:rPr lang="en-US" sz="2400" dirty="0" err="1" smtClean="0">
                <a:latin typeface="Georgia"/>
                <a:cs typeface="Georgia"/>
              </a:rPr>
              <a:t>p</a:t>
            </a:r>
            <a:r>
              <a:rPr lang="en-US" sz="2400" dirty="0" smtClean="0">
                <a:latin typeface="Georgia"/>
                <a:cs typeface="Georgia"/>
              </a:rPr>
              <a:t> </a:t>
            </a:r>
            <a:r>
              <a:rPr lang="en-US" sz="2400" dirty="0" smtClean="0">
                <a:latin typeface="Georgia"/>
                <a:cs typeface="Georgia"/>
              </a:rPr>
              <a:t>&lt;</a:t>
            </a:r>
            <a:r>
              <a:rPr lang="en-US" sz="2400" dirty="0" smtClean="0">
                <a:latin typeface="Georgia"/>
                <a:cs typeface="Georgia"/>
              </a:rPr>
              <a:t> 0.004; for coral color and interaction of color and location (coral samples), </a:t>
            </a:r>
            <a:r>
              <a:rPr lang="en-US" sz="2400" dirty="0" err="1" smtClean="0">
                <a:latin typeface="Georgia"/>
                <a:cs typeface="Georgia"/>
              </a:rPr>
              <a:t>p</a:t>
            </a:r>
            <a:r>
              <a:rPr lang="en-US" sz="2400" dirty="0" smtClean="0">
                <a:latin typeface="Georgia"/>
                <a:cs typeface="Georgia"/>
              </a:rPr>
              <a:t> &gt; 0.08. </a:t>
            </a:r>
          </a:p>
          <a:p>
            <a:r>
              <a:rPr lang="en-US" sz="2400" b="1" dirty="0" smtClean="0">
                <a:latin typeface="Georgia"/>
                <a:cs typeface="Georgia"/>
              </a:rPr>
              <a:t>Figure 3 </a:t>
            </a:r>
            <a:r>
              <a:rPr lang="en-US" sz="2400" dirty="0" smtClean="0">
                <a:latin typeface="Georgia"/>
                <a:cs typeface="Georgia"/>
              </a:rPr>
              <a:t>(right). Canonical analysis of principal coordinates (CAP) ordination of prokaryotic communities in coral samples. Derived from a subset of PCO axes (</a:t>
            </a:r>
            <a:r>
              <a:rPr lang="en-US" sz="2400" dirty="0" err="1" smtClean="0">
                <a:latin typeface="Georgia"/>
                <a:cs typeface="Georgia"/>
              </a:rPr>
              <a:t>m</a:t>
            </a:r>
            <a:r>
              <a:rPr lang="en-US" sz="2400" dirty="0" smtClean="0">
                <a:latin typeface="Georgia"/>
                <a:cs typeface="Georgia"/>
              </a:rPr>
              <a:t>=7). Trace statistic </a:t>
            </a:r>
            <a:r>
              <a:rPr lang="en-US" sz="2400" dirty="0" err="1" smtClean="0">
                <a:latin typeface="Georgia"/>
                <a:cs typeface="Georgia"/>
              </a:rPr>
              <a:t>p</a:t>
            </a:r>
            <a:r>
              <a:rPr lang="en-US" sz="2400" dirty="0" smtClean="0">
                <a:latin typeface="Georgia"/>
                <a:cs typeface="Georgia"/>
              </a:rPr>
              <a:t> = 0.0002.</a:t>
            </a:r>
            <a:endParaRPr lang="en-US" sz="2400" dirty="0">
              <a:latin typeface="Georgia"/>
              <a:cs typeface="Georgia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615161" y="12756877"/>
            <a:ext cx="137315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 smtClean="0">
                <a:latin typeface="Georgia"/>
                <a:cs typeface="Georgia"/>
              </a:rPr>
              <a:t> Microbiota</a:t>
            </a:r>
            <a:r>
              <a:rPr lang="en-US" sz="3600" dirty="0" smtClean="0">
                <a:latin typeface="Georgia"/>
                <a:cs typeface="Georgia"/>
              </a:rPr>
              <a:t> </a:t>
            </a:r>
          </a:p>
          <a:p>
            <a:r>
              <a:rPr lang="en-US" sz="3600" dirty="0" smtClean="0">
                <a:latin typeface="Georgia"/>
                <a:cs typeface="Georgia"/>
              </a:rPr>
              <a:t>Diverse </a:t>
            </a:r>
            <a:r>
              <a:rPr lang="en-US" sz="3600" dirty="0" smtClean="0">
                <a:latin typeface="Georgia"/>
                <a:cs typeface="Georgia"/>
              </a:rPr>
              <a:t>bacteria, Archaea, fungi, and viruses live in  mucus, tissue, and skeleton. Roles include defense against pathogens, nutrient cycling, and stress </a:t>
            </a:r>
            <a:r>
              <a:rPr lang="en-US" sz="3600" dirty="0" smtClean="0">
                <a:latin typeface="Georgia"/>
                <a:cs typeface="Georgia"/>
              </a:rPr>
              <a:t>response.</a:t>
            </a:r>
            <a:endParaRPr lang="en-US" sz="3600" dirty="0"/>
          </a:p>
        </p:txBody>
      </p:sp>
      <p:sp>
        <p:nvSpPr>
          <p:cNvPr id="189" name="TextBox 188"/>
          <p:cNvSpPr txBox="1"/>
          <p:nvPr/>
        </p:nvSpPr>
        <p:spPr>
          <a:xfrm>
            <a:off x="554102" y="9439819"/>
            <a:ext cx="13792604" cy="1200329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sz="3600" b="1" u="sng" dirty="0" smtClean="0">
                <a:latin typeface="Georgia"/>
                <a:cs typeface="Georgia"/>
              </a:rPr>
              <a:t>Coral </a:t>
            </a:r>
            <a:r>
              <a:rPr lang="en-US" sz="3600" b="1" u="sng" dirty="0" smtClean="0">
                <a:latin typeface="Georgia"/>
                <a:cs typeface="Georgia"/>
              </a:rPr>
              <a:t>host</a:t>
            </a:r>
            <a:r>
              <a:rPr lang="en-US" sz="3600" b="1" u="sng" dirty="0" smtClean="0">
                <a:latin typeface="Georgia"/>
                <a:cs typeface="Georgia"/>
              </a:rPr>
              <a:t> </a:t>
            </a:r>
          </a:p>
          <a:p>
            <a:pPr algn="ctr"/>
            <a:r>
              <a:rPr lang="en-US" sz="3600" dirty="0" smtClean="0">
                <a:latin typeface="Georgia"/>
                <a:cs typeface="Georgia"/>
              </a:rPr>
              <a:t>Colonial </a:t>
            </a:r>
            <a:r>
              <a:rPr lang="en-US" sz="3600" dirty="0" smtClean="0">
                <a:latin typeface="Georgia"/>
                <a:cs typeface="Georgia"/>
              </a:rPr>
              <a:t>animal with a calcium carbonate skeleton.</a:t>
            </a:r>
            <a:endParaRPr lang="en-US" sz="3600" dirty="0"/>
          </a:p>
        </p:txBody>
      </p:sp>
      <p:sp>
        <p:nvSpPr>
          <p:cNvPr id="190" name="TextBox 189"/>
          <p:cNvSpPr txBox="1"/>
          <p:nvPr/>
        </p:nvSpPr>
        <p:spPr>
          <a:xfrm>
            <a:off x="483218" y="26744980"/>
            <a:ext cx="7838541" cy="12372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 smtClean="0">
                <a:latin typeface="Georgia"/>
                <a:cs typeface="Georgia"/>
              </a:rPr>
              <a:t>Samplin</a:t>
            </a:r>
            <a:r>
              <a:rPr lang="en-US" sz="3200" b="1" u="sng" dirty="0" smtClean="0">
                <a:latin typeface="Georgia"/>
                <a:cs typeface="Georgia"/>
              </a:rPr>
              <a:t>g</a:t>
            </a:r>
            <a:r>
              <a:rPr lang="en-US" sz="3200" b="1" dirty="0" smtClean="0">
                <a:latin typeface="Georgia"/>
                <a:cs typeface="Georgia"/>
              </a:rPr>
              <a:t> </a:t>
            </a:r>
          </a:p>
          <a:p>
            <a:r>
              <a:rPr lang="en-US" sz="3200" dirty="0" smtClean="0">
                <a:latin typeface="Georgia"/>
                <a:cs typeface="Georgia"/>
              </a:rPr>
              <a:t>Collections at 15 </a:t>
            </a:r>
            <a:r>
              <a:rPr lang="en-US" sz="3200" dirty="0" err="1" smtClean="0">
                <a:latin typeface="Georgia"/>
                <a:cs typeface="Georgia"/>
              </a:rPr>
              <a:t>m</a:t>
            </a:r>
            <a:r>
              <a:rPr lang="en-US" sz="3200" dirty="0" smtClean="0">
                <a:latin typeface="Georgia"/>
                <a:cs typeface="Georgia"/>
              </a:rPr>
              <a:t> depth at Lee Stocking Island, Bahamas (LSI); Little Cayman Island, Cayman Islands (LC); Conch Reef, Florida (FL). From each location, 3 orange (</a:t>
            </a:r>
            <a:r>
              <a:rPr lang="en-US" sz="3200" dirty="0" err="1" smtClean="0">
                <a:latin typeface="Georgia"/>
                <a:cs typeface="Georgia"/>
              </a:rPr>
              <a:t>McOr</a:t>
            </a:r>
            <a:r>
              <a:rPr lang="en-US" sz="3200" dirty="0" smtClean="0">
                <a:latin typeface="Georgia"/>
                <a:cs typeface="Georgia"/>
              </a:rPr>
              <a:t>) and 3 brown (</a:t>
            </a:r>
            <a:r>
              <a:rPr lang="en-US" sz="3200" dirty="0" err="1" smtClean="0">
                <a:latin typeface="Georgia"/>
                <a:cs typeface="Georgia"/>
              </a:rPr>
              <a:t>McBr</a:t>
            </a:r>
            <a:r>
              <a:rPr lang="en-US" sz="3200" dirty="0" smtClean="0">
                <a:latin typeface="Georgia"/>
                <a:cs typeface="Georgia"/>
              </a:rPr>
              <a:t>) colonies and 3 water (H</a:t>
            </a:r>
            <a:r>
              <a:rPr lang="en-US" sz="3200" baseline="-25000" dirty="0" smtClean="0">
                <a:latin typeface="Georgia"/>
                <a:cs typeface="Georgia"/>
              </a:rPr>
              <a:t>2</a:t>
            </a:r>
            <a:r>
              <a:rPr lang="en-US" sz="3200" dirty="0" smtClean="0">
                <a:latin typeface="Georgia"/>
                <a:cs typeface="Georgia"/>
              </a:rPr>
              <a:t>O) samples were collected. Mucus was removed from coral samples by airbrushing.</a:t>
            </a:r>
          </a:p>
          <a:p>
            <a:pPr algn="ctr"/>
            <a:r>
              <a:rPr lang="en-US" sz="3200" b="1" u="sng" dirty="0" smtClean="0">
                <a:latin typeface="Georgia"/>
                <a:cs typeface="Georgia"/>
              </a:rPr>
              <a:t>Prokaryotic community profiling</a:t>
            </a:r>
          </a:p>
          <a:p>
            <a:r>
              <a:rPr lang="en-US" sz="3200" dirty="0" smtClean="0">
                <a:latin typeface="Georgia"/>
                <a:cs typeface="Georgia"/>
              </a:rPr>
              <a:t>Pyrosequencing of 16S rRNA PCR amplicons with MID-tagged universal primers for Bacteria and Archaea (V5-V6). </a:t>
            </a:r>
            <a:r>
              <a:rPr lang="en-US" sz="3200" dirty="0" smtClean="0">
                <a:latin typeface="Georgia"/>
                <a:cs typeface="Georgia"/>
              </a:rPr>
              <a:t>Analyzed with QIIME</a:t>
            </a:r>
            <a:r>
              <a:rPr lang="en-US" sz="3200" baseline="30000" dirty="0" smtClean="0">
                <a:latin typeface="Georgia"/>
                <a:cs typeface="Georgia"/>
              </a:rPr>
              <a:t>2</a:t>
            </a:r>
            <a:r>
              <a:rPr lang="en-US" sz="3200" dirty="0" smtClean="0">
                <a:latin typeface="Georgia"/>
                <a:cs typeface="Georgia"/>
              </a:rPr>
              <a:t> and </a:t>
            </a:r>
            <a:r>
              <a:rPr lang="en-US" sz="3200" dirty="0" smtClean="0">
                <a:latin typeface="Georgia"/>
                <a:cs typeface="Georgia"/>
              </a:rPr>
              <a:t>PRIMER.</a:t>
            </a:r>
            <a:r>
              <a:rPr lang="en-US" sz="3200" dirty="0" smtClean="0">
                <a:latin typeface="Georgia"/>
                <a:cs typeface="Georgia"/>
              </a:rPr>
              <a:t> </a:t>
            </a:r>
            <a:r>
              <a:rPr lang="en-US" sz="3200" dirty="0" smtClean="0">
                <a:latin typeface="Georgia"/>
                <a:cs typeface="Georgia"/>
              </a:rPr>
              <a:t>Singleton reads were discarded, reads were clustered into OTUs at 97% similarity, and samples were rarified to an even sampling depth.  </a:t>
            </a:r>
            <a:endParaRPr lang="en-US" sz="3200" b="1" u="sng" dirty="0" smtClean="0">
              <a:latin typeface="Georgia"/>
              <a:cs typeface="Georgia"/>
            </a:endParaRPr>
          </a:p>
          <a:p>
            <a:pPr algn="ctr"/>
            <a:r>
              <a:rPr lang="en-US" sz="3200" b="1" u="sng" dirty="0" smtClean="0">
                <a:latin typeface="Georgia"/>
                <a:cs typeface="Georgia"/>
              </a:rPr>
              <a:t>Symbiodinium </a:t>
            </a:r>
            <a:r>
              <a:rPr lang="en-US" sz="3200" b="1" u="sng" dirty="0" smtClean="0">
                <a:latin typeface="Georgia"/>
                <a:cs typeface="Georgia"/>
              </a:rPr>
              <a:t>genotyping</a:t>
            </a:r>
          </a:p>
          <a:p>
            <a:r>
              <a:rPr lang="en-US" sz="3200" dirty="0" smtClean="0">
                <a:latin typeface="Georgia"/>
                <a:cs typeface="Georgia"/>
              </a:rPr>
              <a:t>PCR, cloning and sequencing of ITS2 region of rRNA</a:t>
            </a:r>
            <a:r>
              <a:rPr lang="en-US" sz="3200" dirty="0" smtClean="0">
                <a:latin typeface="Georgia"/>
                <a:cs typeface="Georgia"/>
              </a:rPr>
              <a:t>, </a:t>
            </a:r>
            <a:r>
              <a:rPr lang="en-US" sz="3200" dirty="0" smtClean="0">
                <a:latin typeface="Georgia"/>
                <a:cs typeface="Georgia"/>
              </a:rPr>
              <a:t>reference </a:t>
            </a:r>
            <a:r>
              <a:rPr lang="en-US" sz="3200" dirty="0" smtClean="0">
                <a:latin typeface="Georgia"/>
                <a:cs typeface="Georgia"/>
              </a:rPr>
              <a:t>database</a:t>
            </a:r>
            <a:r>
              <a:rPr lang="en-US" sz="3200" baseline="30000" dirty="0" smtClean="0">
                <a:latin typeface="Georgia"/>
                <a:cs typeface="Georgia"/>
              </a:rPr>
              <a:t>3</a:t>
            </a:r>
            <a:r>
              <a:rPr lang="en-US" sz="3200" dirty="0" smtClean="0">
                <a:latin typeface="Georgia"/>
                <a:cs typeface="Georgia"/>
              </a:rPr>
              <a:t> used to </a:t>
            </a:r>
            <a:r>
              <a:rPr lang="en-US" sz="3200" dirty="0" smtClean="0">
                <a:latin typeface="Georgia"/>
                <a:cs typeface="Georgia"/>
              </a:rPr>
              <a:t>align sequences and identify</a:t>
            </a:r>
            <a:r>
              <a:rPr lang="en-US" sz="3200" dirty="0" smtClean="0">
                <a:latin typeface="Georgia"/>
                <a:cs typeface="Georgia"/>
              </a:rPr>
              <a:t> types. </a:t>
            </a:r>
            <a:r>
              <a:rPr lang="en-US" sz="3200" dirty="0" smtClean="0">
                <a:latin typeface="Georgia"/>
                <a:cs typeface="Georgia"/>
              </a:rPr>
              <a:t>Analyzed with PRIMER.</a:t>
            </a:r>
          </a:p>
          <a:p>
            <a:endParaRPr lang="en-US" sz="3000" dirty="0" smtClean="0">
              <a:latin typeface="Georgia"/>
              <a:cs typeface="Georgia"/>
            </a:endParaRPr>
          </a:p>
          <a:p>
            <a:endParaRPr lang="en-US" sz="3200" dirty="0" smtClean="0">
              <a:latin typeface="Georgia"/>
              <a:cs typeface="Georgia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457819" y="18897600"/>
            <a:ext cx="13999604" cy="12160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TextBox 192"/>
          <p:cNvSpPr txBox="1"/>
          <p:nvPr/>
        </p:nvSpPr>
        <p:spPr>
          <a:xfrm>
            <a:off x="440487" y="18867860"/>
            <a:ext cx="140169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>
                <a:latin typeface="Georgia"/>
                <a:cs typeface="Georgia"/>
              </a:rPr>
              <a:t>Research Questions</a:t>
            </a:r>
            <a:endParaRPr lang="en-US" sz="6600" dirty="0">
              <a:latin typeface="Georgia"/>
              <a:cs typeface="Georgia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554101" y="20142200"/>
            <a:ext cx="139033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4000" b="1" dirty="0" smtClean="0">
                <a:latin typeface="Georgia"/>
                <a:cs typeface="Georgia"/>
              </a:rPr>
              <a:t> What structures the diversity of the coral </a:t>
            </a:r>
          </a:p>
          <a:p>
            <a:r>
              <a:rPr lang="en-US" sz="4000" b="1" dirty="0" smtClean="0">
                <a:latin typeface="Georgia"/>
                <a:cs typeface="Georgia"/>
              </a:rPr>
              <a:t>   holobiont?</a:t>
            </a:r>
            <a:endParaRPr lang="en-US" sz="4000" b="1" dirty="0">
              <a:latin typeface="Georgia"/>
              <a:cs typeface="Georgia"/>
            </a:endParaRPr>
          </a:p>
        </p:txBody>
      </p:sp>
      <p:sp>
        <p:nvSpPr>
          <p:cNvPr id="196" name="TextBox 195"/>
          <p:cNvSpPr txBox="1"/>
          <p:nvPr/>
        </p:nvSpPr>
        <p:spPr>
          <a:xfrm>
            <a:off x="1361189" y="21546641"/>
            <a:ext cx="130454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4000" dirty="0" smtClean="0">
                <a:latin typeface="Georgia"/>
                <a:cs typeface="Georgia"/>
              </a:rPr>
              <a:t> What are the effects of symbiotic cyanobacteria on </a:t>
            </a:r>
          </a:p>
          <a:p>
            <a:r>
              <a:rPr lang="en-US" sz="4000" dirty="0" smtClean="0">
                <a:latin typeface="Georgia"/>
                <a:cs typeface="Georgia"/>
              </a:rPr>
              <a:t>    the prokaryotic community?</a:t>
            </a:r>
            <a:endParaRPr lang="en-US" sz="4000" dirty="0">
              <a:latin typeface="Georgia"/>
              <a:cs typeface="Georgia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1332435" y="22942391"/>
            <a:ext cx="13056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4000" dirty="0" smtClean="0">
                <a:latin typeface="Georgia"/>
                <a:cs typeface="Georgia"/>
              </a:rPr>
              <a:t> What are the effects of geographic location?</a:t>
            </a:r>
          </a:p>
        </p:txBody>
      </p:sp>
      <p:sp>
        <p:nvSpPr>
          <p:cNvPr id="198" name="TextBox 197"/>
          <p:cNvSpPr txBox="1"/>
          <p:nvPr/>
        </p:nvSpPr>
        <p:spPr>
          <a:xfrm>
            <a:off x="1341273" y="23711832"/>
            <a:ext cx="130726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4000" dirty="0" smtClean="0">
                <a:latin typeface="Georgia"/>
                <a:cs typeface="Georgia"/>
              </a:rPr>
              <a:t> Do members of the holobiont influence each </a:t>
            </a:r>
          </a:p>
          <a:p>
            <a:r>
              <a:rPr lang="en-US" sz="4000" dirty="0" smtClean="0">
                <a:latin typeface="Georgia"/>
                <a:cs typeface="Georgia"/>
              </a:rPr>
              <a:t>   other?</a:t>
            </a:r>
            <a:endParaRPr lang="en-US" sz="4000" dirty="0">
              <a:latin typeface="Georgia"/>
              <a:cs typeface="Georgia"/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8321760" y="31727243"/>
            <a:ext cx="608486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u="sng" dirty="0" smtClean="0">
                <a:latin typeface="Georgia"/>
                <a:cs typeface="Georgia"/>
              </a:rPr>
              <a:t>Coral host </a:t>
            </a:r>
            <a:r>
              <a:rPr lang="en-US" sz="3000" b="1" u="sng" dirty="0" smtClean="0">
                <a:latin typeface="Georgia"/>
                <a:cs typeface="Georgia"/>
              </a:rPr>
              <a:t>fingerprinting</a:t>
            </a:r>
          </a:p>
          <a:p>
            <a:r>
              <a:rPr lang="en-US" sz="3000" dirty="0" smtClean="0">
                <a:latin typeface="Georgia"/>
                <a:cs typeface="Georgia"/>
              </a:rPr>
              <a:t>Amplified fragment length polymorphism (AFLP) analysis: restriction digest of genomic DNA, 2 rounds of selective PCR, bin PCR products based on fragment size. </a:t>
            </a:r>
            <a:r>
              <a:rPr lang="en-US" sz="3000" dirty="0" smtClean="0">
                <a:latin typeface="Georgia"/>
                <a:cs typeface="Georgia"/>
              </a:rPr>
              <a:t>Allele frequencies were analyzed </a:t>
            </a:r>
            <a:r>
              <a:rPr lang="en-US" sz="3000" dirty="0" smtClean="0">
                <a:latin typeface="Georgia"/>
                <a:cs typeface="Georgia"/>
              </a:rPr>
              <a:t>with </a:t>
            </a:r>
            <a:r>
              <a:rPr lang="en-US" sz="3000" dirty="0" smtClean="0">
                <a:latin typeface="Georgia"/>
                <a:cs typeface="Georgia"/>
              </a:rPr>
              <a:t>AFLPOP</a:t>
            </a:r>
            <a:r>
              <a:rPr lang="en-US" sz="3000" baseline="30000" dirty="0" smtClean="0">
                <a:latin typeface="Georgia"/>
                <a:cs typeface="Georgia"/>
              </a:rPr>
              <a:t>4</a:t>
            </a:r>
            <a:r>
              <a:rPr lang="en-US" sz="3000" dirty="0" smtClean="0">
                <a:latin typeface="Georgia"/>
                <a:cs typeface="Georgia"/>
              </a:rPr>
              <a:t> </a:t>
            </a:r>
            <a:r>
              <a:rPr lang="en-US" sz="3000" dirty="0" smtClean="0">
                <a:latin typeface="Georgia"/>
                <a:cs typeface="Georgia"/>
              </a:rPr>
              <a:t>and discriminant function analysis</a:t>
            </a:r>
            <a:r>
              <a:rPr lang="en-US" sz="3000" dirty="0" smtClean="0">
                <a:latin typeface="Georgia"/>
                <a:cs typeface="Georgia"/>
              </a:rPr>
              <a:t>. Additional coral samples collected (Fig. 6, 7).</a:t>
            </a:r>
            <a:endParaRPr lang="en-US" sz="3000" dirty="0">
              <a:latin typeface="Georgia"/>
              <a:cs typeface="Georgia"/>
            </a:endParaRPr>
          </a:p>
        </p:txBody>
      </p:sp>
      <p:sp>
        <p:nvSpPr>
          <p:cNvPr id="202" name="TextBox 201"/>
          <p:cNvSpPr txBox="1"/>
          <p:nvPr/>
        </p:nvSpPr>
        <p:spPr>
          <a:xfrm>
            <a:off x="14875922" y="36392810"/>
            <a:ext cx="143340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Georgia"/>
                <a:cs typeface="Georgia"/>
              </a:rPr>
              <a:t>Figure 4</a:t>
            </a:r>
            <a:r>
              <a:rPr lang="en-US" sz="2400" dirty="0" smtClean="0">
                <a:latin typeface="Georgia"/>
                <a:cs typeface="Georgia"/>
              </a:rPr>
              <a:t>. Contributions of classes of prokaryotes to the similarity of coral samples within a location; only selected classes shown in key. Similarity percentages (SIMPER) analysis of Bray-Curtis similarity of square-root transformed read counts for each OTU was performed, and results were summarized by class. </a:t>
            </a:r>
            <a:endParaRPr lang="en-US" sz="2400" dirty="0">
              <a:latin typeface="Georgia"/>
              <a:cs typeface="Georgia"/>
            </a:endParaRPr>
          </a:p>
        </p:txBody>
      </p:sp>
      <p:pic>
        <p:nvPicPr>
          <p:cNvPr id="204" name="Picture 20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041279" y="17962145"/>
            <a:ext cx="7093705" cy="5339185"/>
          </a:xfrm>
          <a:prstGeom prst="rect">
            <a:avLst/>
          </a:prstGeom>
        </p:spPr>
      </p:pic>
      <p:sp>
        <p:nvSpPr>
          <p:cNvPr id="205" name="Rectangle 204"/>
          <p:cNvSpPr/>
          <p:nvPr/>
        </p:nvSpPr>
        <p:spPr>
          <a:xfrm>
            <a:off x="29575087" y="26187400"/>
            <a:ext cx="14054117" cy="12160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" name="TextBox 205"/>
          <p:cNvSpPr txBox="1"/>
          <p:nvPr/>
        </p:nvSpPr>
        <p:spPr>
          <a:xfrm>
            <a:off x="29566937" y="26156000"/>
            <a:ext cx="139996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>
                <a:latin typeface="Georgia"/>
                <a:cs typeface="Georgia"/>
              </a:rPr>
              <a:t>Synthesis and Conclusions</a:t>
            </a:r>
          </a:p>
        </p:txBody>
      </p:sp>
      <p:pic>
        <p:nvPicPr>
          <p:cNvPr id="210" name="Picture 20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825122" y="6635173"/>
            <a:ext cx="8958542" cy="8669557"/>
          </a:xfrm>
          <a:prstGeom prst="rect">
            <a:avLst/>
          </a:prstGeom>
        </p:spPr>
      </p:pic>
      <p:pic>
        <p:nvPicPr>
          <p:cNvPr id="211" name="Picture 2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894428" y="6830804"/>
            <a:ext cx="2987356" cy="6094207"/>
          </a:xfrm>
          <a:prstGeom prst="rect">
            <a:avLst/>
          </a:prstGeom>
        </p:spPr>
      </p:pic>
      <p:pic>
        <p:nvPicPr>
          <p:cNvPr id="212" name="Picture 211"/>
          <p:cNvPicPr>
            <a:picLocks noChangeAspect="1"/>
          </p:cNvPicPr>
          <p:nvPr/>
        </p:nvPicPr>
        <p:blipFill>
          <a:blip r:embed="rId15"/>
          <a:srcRect l="1714" t="1572"/>
          <a:stretch>
            <a:fillRect/>
          </a:stretch>
        </p:blipFill>
        <p:spPr>
          <a:xfrm>
            <a:off x="11410776" y="6234881"/>
            <a:ext cx="2962726" cy="32354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21993</TotalTime>
  <Words>1147</Words>
  <Application>Microsoft Macintosh PowerPoint</Application>
  <PresentationFormat>Custom</PresentationFormat>
  <Paragraphs>58</Paragraphs>
  <Slides>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Biogeography of the coral Montastraea cavernosa in the Caribbean basin  and associated changes in its microbial communities 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Pumping Activity and Nitrogen Cycling in the Giant Barrel Sponge, Xestospongia muta</dc:title>
  <dc:subject/>
  <dc:creator>Cara Fiore</dc:creator>
  <cp:keywords/>
  <dc:description/>
  <cp:lastModifiedBy>Jessica Jarett</cp:lastModifiedBy>
  <cp:revision>218</cp:revision>
  <cp:lastPrinted>2011-12-15T04:34:21Z</cp:lastPrinted>
  <dcterms:created xsi:type="dcterms:W3CDTF">2013-06-10T19:36:52Z</dcterms:created>
  <dcterms:modified xsi:type="dcterms:W3CDTF">2013-06-13T00:52:49Z</dcterms:modified>
  <cp:category/>
</cp:coreProperties>
</file>