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pdf" ContentType="application/pd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8553" autoAdjust="0"/>
  </p:normalViewPr>
  <p:slideViewPr>
    <p:cSldViewPr snapToGrid="0" snapToObjects="1">
      <p:cViewPr>
        <p:scale>
          <a:sx n="50" d="100"/>
          <a:sy n="50" d="100"/>
        </p:scale>
        <p:origin x="4008" y="5096"/>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91A481-5415-6E41-8B21-754FE80FE9FA}" type="datetimeFigureOut">
              <a:rPr lang="en-US" smtClean="0"/>
              <a:pPr/>
              <a:t>6/13/13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091A481-5415-6E41-8B21-754FE80FE9FA}" type="datetimeFigureOut">
              <a:rPr lang="en-US" smtClean="0"/>
              <a:pPr/>
              <a:t>6/13/13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091A481-5415-6E41-8B21-754FE80FE9FA}" type="datetimeFigureOut">
              <a:rPr lang="en-US" smtClean="0"/>
              <a:pPr/>
              <a:t>6/13/13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91A481-5415-6E41-8B21-754FE80FE9FA}" type="datetimeFigureOut">
              <a:rPr lang="en-US" smtClean="0"/>
              <a:pPr/>
              <a:t>6/13/13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91A481-5415-6E41-8B21-754FE80FE9FA}" type="datetimeFigureOut">
              <a:rPr lang="en-US" smtClean="0"/>
              <a:pPr/>
              <a:t>6/13/13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6/13/13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6/13/13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91A481-5415-6E41-8B21-754FE80FE9FA}" type="datetimeFigureOut">
              <a:rPr lang="en-US" smtClean="0"/>
              <a:pPr/>
              <a:t>6/13/13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B091A481-5415-6E41-8B21-754FE80FE9FA}" type="datetimeFigureOut">
              <a:rPr lang="en-US" smtClean="0"/>
              <a:pPr/>
              <a:t>6/13/13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2ED8CCC7-16AD-6F46-BFE5-136741FB752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df"/><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png"/><Relationship Id="rId18"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df"/><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df"/><Relationship Id="rId9" Type="http://schemas.openxmlformats.org/officeDocument/2006/relationships/image" Target="../media/image8.png"/><Relationship Id="rId10" Type="http://schemas.openxmlformats.org/officeDocument/2006/relationships/image" Target="../media/image9.pd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TextBox 10"/>
          <p:cNvSpPr txBox="1"/>
          <p:nvPr/>
        </p:nvSpPr>
        <p:spPr>
          <a:xfrm>
            <a:off x="8824501" y="1197862"/>
            <a:ext cx="28135520" cy="141577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dirty="0" smtClean="0">
                <a:latin typeface="Times New Roman"/>
                <a:cs typeface="Times New Roman"/>
              </a:rPr>
              <a:t>Solar cycle dependence of EMIC wave frequencies</a:t>
            </a:r>
            <a:endParaRPr lang="en-US" dirty="0" smtClean="0">
              <a:solidFill>
                <a:schemeClr val="tx2">
                  <a:lumMod val="60000"/>
                  <a:lumOff val="40000"/>
                  <a:alpha val="3000"/>
                </a:schemeClr>
              </a:solidFill>
              <a:latin typeface="Times New Roman"/>
              <a:cs typeface="Times New Roman"/>
            </a:endParaRPr>
          </a:p>
        </p:txBody>
      </p:sp>
      <p:sp>
        <p:nvSpPr>
          <p:cNvPr id="12" name="TextBox 11"/>
          <p:cNvSpPr txBox="1"/>
          <p:nvPr/>
        </p:nvSpPr>
        <p:spPr>
          <a:xfrm>
            <a:off x="1481559" y="3384863"/>
            <a:ext cx="41388345" cy="1785104"/>
          </a:xfrm>
          <a:prstGeom prst="rect">
            <a:avLst/>
          </a:prstGeom>
          <a:noFill/>
        </p:spPr>
        <p:txBody>
          <a:bodyPr wrap="square" rtlCol="0">
            <a:spAutoFit/>
          </a:bodyPr>
          <a:lstStyle/>
          <a:p>
            <a:pPr algn="ctr"/>
            <a:r>
              <a:rPr lang="en-US" sz="6000" dirty="0" smtClean="0">
                <a:latin typeface="Times New Roman"/>
                <a:cs typeface="Times New Roman"/>
              </a:rPr>
              <a:t>Marc Lessard, Carol Weaver, Erik Lindgren	Mark </a:t>
            </a:r>
            <a:r>
              <a:rPr lang="en-US" sz="6000" dirty="0" err="1" smtClean="0">
                <a:latin typeface="Times New Roman"/>
                <a:cs typeface="Times New Roman"/>
              </a:rPr>
              <a:t>Engebretson</a:t>
            </a:r>
            <a:endParaRPr lang="en-US" sz="6000" dirty="0" smtClean="0">
              <a:latin typeface="Times New Roman"/>
              <a:cs typeface="Times New Roman"/>
            </a:endParaRPr>
          </a:p>
          <a:p>
            <a:pPr algn="ctr"/>
            <a:r>
              <a:rPr lang="en-US" sz="5000" i="1" dirty="0" smtClean="0">
                <a:latin typeface="Times New Roman"/>
                <a:cs typeface="Times New Roman"/>
              </a:rPr>
              <a:t>           University of New Hampshire			Augsburg College</a:t>
            </a:r>
          </a:p>
        </p:txBody>
      </p:sp>
      <p:sp>
        <p:nvSpPr>
          <p:cNvPr id="13" name="TextBox 12"/>
          <p:cNvSpPr txBox="1"/>
          <p:nvPr/>
        </p:nvSpPr>
        <p:spPr>
          <a:xfrm>
            <a:off x="1481560" y="5563368"/>
            <a:ext cx="13148840" cy="26007120"/>
          </a:xfrm>
          <a:prstGeom prst="rect">
            <a:avLst/>
          </a:prstGeom>
          <a:ln w="50800"/>
        </p:spPr>
        <p:style>
          <a:lnRef idx="2">
            <a:schemeClr val="accent1"/>
          </a:lnRef>
          <a:fillRef idx="1">
            <a:schemeClr val="lt1"/>
          </a:fillRef>
          <a:effectRef idx="0">
            <a:schemeClr val="accent1"/>
          </a:effectRef>
          <a:fontRef idx="minor">
            <a:schemeClr val="dk1"/>
          </a:fontRef>
        </p:style>
        <p:txBody>
          <a:bodyPr wrap="square" rtlCol="0" anchor="t">
            <a:spAutoFit/>
          </a:bodyPr>
          <a:lstStyle/>
          <a:p>
            <a:pPr algn="ctr"/>
            <a:r>
              <a:rPr lang="en-US" sz="3600" b="1" dirty="0" smtClean="0">
                <a:latin typeface="+mj-lt"/>
                <a:cs typeface="Times New Roman"/>
              </a:rPr>
              <a:t>Introduction</a:t>
            </a:r>
            <a:endParaRPr lang="en-US" sz="3600" b="1" dirty="0" smtClean="0">
              <a:latin typeface="+mj-lt"/>
              <a:cs typeface="Times New Roman"/>
            </a:endParaRPr>
          </a:p>
          <a:p>
            <a:endParaRPr lang="en-US" sz="2800" dirty="0" smtClean="0">
              <a:latin typeface="+mj-lt"/>
              <a:cs typeface="Times New Roman"/>
            </a:endParaRPr>
          </a:p>
          <a:p>
            <a:endParaRPr lang="en-US" sz="3600" dirty="0" smtClean="0">
              <a:latin typeface="+mj-lt"/>
            </a:endParaRPr>
          </a:p>
          <a:p>
            <a:endParaRPr lang="en-US" sz="3600" dirty="0" smtClean="0">
              <a:latin typeface="+mj-lt"/>
            </a:endParaRPr>
          </a:p>
          <a:p>
            <a:endParaRPr lang="en-US" sz="3600" dirty="0" smtClean="0">
              <a:latin typeface="+mj-lt"/>
              <a:cs typeface="Times New Roman"/>
            </a:endParaRPr>
          </a:p>
          <a:p>
            <a:endParaRPr lang="en-US" sz="3600" dirty="0" smtClean="0">
              <a:latin typeface="+mj-lt"/>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pPr algn="ctr"/>
            <a:endParaRPr lang="en-US" sz="4000" b="1" dirty="0" smtClean="0">
              <a:latin typeface="Times New Roman"/>
              <a:cs typeface="Times New Roman"/>
            </a:endParaRPr>
          </a:p>
          <a:p>
            <a:pPr algn="ctr"/>
            <a:r>
              <a:rPr lang="en-US" sz="4000" b="1" dirty="0" smtClean="0">
                <a:cs typeface="Times New Roman"/>
              </a:rPr>
              <a:t>Spectacular sample event</a:t>
            </a: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endParaRPr lang="en-US" sz="4000" b="1" dirty="0" smtClean="0">
              <a:latin typeface="Times New Roman"/>
              <a:cs typeface="Times New Roman"/>
            </a:endParaRPr>
          </a:p>
          <a:p>
            <a:pPr algn="ctr"/>
            <a:r>
              <a:rPr lang="en-US" sz="3600" b="1" dirty="0" smtClean="0">
                <a:latin typeface="+mj-lt"/>
                <a:cs typeface="Times New Roman"/>
              </a:rPr>
              <a:t>Event Selection</a:t>
            </a: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smtClean="0">
              <a:latin typeface="Times New Roman"/>
              <a:cs typeface="Times New Roman"/>
            </a:endParaRPr>
          </a:p>
          <a:p>
            <a:endParaRPr lang="en-US" sz="4000" dirty="0">
              <a:latin typeface="Times New Roman"/>
              <a:cs typeface="Times New Roman"/>
            </a:endParaRPr>
          </a:p>
        </p:txBody>
      </p:sp>
      <p:sp>
        <p:nvSpPr>
          <p:cNvPr id="22" name="TextBox 21"/>
          <p:cNvSpPr txBox="1"/>
          <p:nvPr/>
        </p:nvSpPr>
        <p:spPr>
          <a:xfrm>
            <a:off x="29299284" y="5592536"/>
            <a:ext cx="13258800" cy="25945564"/>
          </a:xfrm>
          <a:prstGeom prst="rect">
            <a:avLst/>
          </a:prstGeom>
          <a:ln w="50800"/>
        </p:spPr>
        <p:style>
          <a:lnRef idx="2">
            <a:schemeClr val="accent1"/>
          </a:lnRef>
          <a:fillRef idx="1">
            <a:schemeClr val="lt1"/>
          </a:fillRef>
          <a:effectRef idx="0">
            <a:schemeClr val="accent1"/>
          </a:effectRef>
          <a:fontRef idx="minor">
            <a:schemeClr val="dk1"/>
          </a:fontRef>
        </p:style>
        <p:txBody>
          <a:bodyPr wrap="square" rtlCol="0" anchor="t">
            <a:spAutoFit/>
          </a:bodyPr>
          <a:lstStyle/>
          <a:p>
            <a:pPr algn="ctr"/>
            <a:r>
              <a:rPr lang="en-US" sz="3600" b="1" dirty="0" smtClean="0"/>
              <a:t>Statistical study results - </a:t>
            </a:r>
            <a:r>
              <a:rPr lang="en-US" sz="3600" b="1" dirty="0" smtClean="0"/>
              <a:t>#2</a:t>
            </a:r>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a:p>
            <a:pPr algn="ctr"/>
            <a:endParaRPr lang="en-US" sz="4000" b="1" dirty="0" smtClean="0"/>
          </a:p>
        </p:txBody>
      </p:sp>
      <p:sp>
        <p:nvSpPr>
          <p:cNvPr id="32" name="Rectangle 31"/>
          <p:cNvSpPr/>
          <p:nvPr/>
        </p:nvSpPr>
        <p:spPr>
          <a:xfrm>
            <a:off x="15201249" y="5564953"/>
            <a:ext cx="13605152" cy="25943979"/>
          </a:xfrm>
          <a:prstGeom prst="rect">
            <a:avLst/>
          </a:prstGeom>
          <a:ln w="50800"/>
        </p:spPr>
        <p:style>
          <a:lnRef idx="2">
            <a:schemeClr val="accent1"/>
          </a:lnRef>
          <a:fillRef idx="1">
            <a:schemeClr val="lt1"/>
          </a:fillRef>
          <a:effectRef idx="0">
            <a:schemeClr val="accent1"/>
          </a:effectRef>
          <a:fontRef idx="minor">
            <a:schemeClr val="dk1"/>
          </a:fontRef>
        </p:style>
        <p:txBody>
          <a:bodyPr rtlCol="0" anchor="t"/>
          <a:lstStyle/>
          <a:p>
            <a:pPr algn="ctr"/>
            <a:r>
              <a:rPr lang="en-US" sz="3600" b="1" dirty="0" smtClean="0"/>
              <a:t>Statistical study results - #1</a:t>
            </a:r>
          </a:p>
          <a:p>
            <a:endParaRPr lang="en-US" sz="2800" dirty="0" smtClean="0"/>
          </a:p>
          <a:p>
            <a:r>
              <a:rPr lang="en-US" sz="2800" dirty="0" smtClean="0"/>
              <a:t>	Number of events recorded:</a:t>
            </a:r>
          </a:p>
          <a:p>
            <a:r>
              <a:rPr lang="en-US" sz="2800" dirty="0" smtClean="0"/>
              <a:t>	2008: 	2009:	2010:	2011:	2012:</a:t>
            </a:r>
          </a:p>
          <a:p>
            <a:r>
              <a:rPr lang="en-US" sz="2800" dirty="0" smtClean="0"/>
              <a:t>	1029	624	1215	1174	1493</a:t>
            </a:r>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a:p>
            <a:endParaRPr lang="en-US" sz="3600" dirty="0" smtClean="0"/>
          </a:p>
        </p:txBody>
      </p:sp>
      <p:pic>
        <p:nvPicPr>
          <p:cNvPr id="41" name="Picture 40" descr="NumberOfWaves.jpg"/>
          <p:cNvPicPr>
            <a:picLocks noChangeAspect="1"/>
          </p:cNvPicPr>
          <p:nvPr/>
        </p:nvPicPr>
        <p:blipFill>
          <a:blip r:embed="rId2"/>
          <a:stretch>
            <a:fillRect/>
          </a:stretch>
        </p:blipFill>
        <p:spPr>
          <a:xfrm>
            <a:off x="32613599" y="8526968"/>
            <a:ext cx="7585453" cy="2915071"/>
          </a:xfrm>
          <a:prstGeom prst="rect">
            <a:avLst/>
          </a:prstGeom>
        </p:spPr>
      </p:pic>
      <p:sp>
        <p:nvSpPr>
          <p:cNvPr id="57" name="TextBox 56"/>
          <p:cNvSpPr txBox="1"/>
          <p:nvPr/>
        </p:nvSpPr>
        <p:spPr>
          <a:xfrm>
            <a:off x="29647802" y="22030771"/>
            <a:ext cx="12526154" cy="606319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3600" b="1" dirty="0" smtClean="0">
                <a:latin typeface="+mj-lt"/>
                <a:cs typeface="Times New Roman"/>
              </a:rPr>
              <a:t>Conclusions</a:t>
            </a:r>
            <a:endParaRPr lang="en-US" sz="3600" b="1" dirty="0" smtClean="0">
              <a:latin typeface="+mj-lt"/>
              <a:cs typeface="Times New Roman"/>
            </a:endParaRPr>
          </a:p>
          <a:p>
            <a:pPr marL="514350" indent="-514350">
              <a:buAutoNum type="arabicPeriod"/>
            </a:pPr>
            <a:r>
              <a:rPr lang="en-US" sz="3200" dirty="0" smtClean="0">
                <a:cs typeface="Times New Roman"/>
              </a:rPr>
              <a:t>Observations from Halley </a:t>
            </a:r>
            <a:r>
              <a:rPr lang="en-US" sz="3200" dirty="0" smtClean="0">
                <a:cs typeface="Times New Roman"/>
              </a:rPr>
              <a:t>Station in Antarctica (L=4.6) show that frequencies of EMIC waves have increased by approximately 50% from the solar minimum in 2009 through the end of 2012. These waves tend to be located near 0700 MLT.</a:t>
            </a:r>
          </a:p>
          <a:p>
            <a:pPr marL="514350" indent="-514350">
              <a:buAutoNum type="arabicPeriod"/>
            </a:pPr>
            <a:r>
              <a:rPr lang="en-US" sz="3200" dirty="0" smtClean="0">
                <a:cs typeface="Times New Roman"/>
              </a:rPr>
              <a:t>The change </a:t>
            </a:r>
            <a:r>
              <a:rPr lang="en-US" sz="3200" i="1" dirty="0" smtClean="0">
                <a:cs typeface="Times New Roman"/>
              </a:rPr>
              <a:t>may</a:t>
            </a:r>
            <a:r>
              <a:rPr lang="en-US" sz="3200" dirty="0" smtClean="0">
                <a:cs typeface="Times New Roman"/>
              </a:rPr>
              <a:t> be associated with a shift in the location of the </a:t>
            </a:r>
            <a:r>
              <a:rPr lang="en-US" sz="3200" dirty="0" err="1" smtClean="0">
                <a:cs typeface="Times New Roman"/>
              </a:rPr>
              <a:t>plasmapause</a:t>
            </a:r>
            <a:r>
              <a:rPr lang="en-US" sz="3200" dirty="0" smtClean="0">
                <a:cs typeface="Times New Roman"/>
              </a:rPr>
              <a:t> and </a:t>
            </a:r>
            <a:r>
              <a:rPr lang="en-US" sz="3200" i="1" dirty="0" smtClean="0">
                <a:cs typeface="Times New Roman"/>
              </a:rPr>
              <a:t>may </a:t>
            </a:r>
            <a:r>
              <a:rPr lang="en-US" sz="3200" dirty="0" smtClean="0">
                <a:cs typeface="Times New Roman"/>
              </a:rPr>
              <a:t>also be associated with increased magnitudes of solar wind pressure pulses.</a:t>
            </a:r>
            <a:r>
              <a:rPr lang="en-US" sz="3200" dirty="0" smtClean="0">
                <a:cs typeface="Times New Roman"/>
              </a:rPr>
              <a:t> This change affects possible interactions with radiation belt electrons.</a:t>
            </a:r>
          </a:p>
          <a:p>
            <a:pPr marL="514350" indent="-514350">
              <a:buAutoNum type="arabicPeriod"/>
            </a:pPr>
            <a:r>
              <a:rPr lang="en-US" sz="3200" dirty="0" smtClean="0">
                <a:cs typeface="Times New Roman"/>
              </a:rPr>
              <a:t>We also note that penetration through the ionosphere of higher frequency waves (e.g., greater than .4 Hz) tends to be </a:t>
            </a:r>
            <a:r>
              <a:rPr lang="en-US" sz="3200" dirty="0" smtClean="0">
                <a:cs typeface="Times New Roman"/>
              </a:rPr>
              <a:t>controlled by effects of sunlight (density profiles).</a:t>
            </a:r>
            <a:endParaRPr lang="en-US" sz="3200" dirty="0" smtClean="0">
              <a:cs typeface="Times New Roman"/>
            </a:endParaRPr>
          </a:p>
        </p:txBody>
      </p:sp>
      <p:sp>
        <p:nvSpPr>
          <p:cNvPr id="58" name="TextBox 57"/>
          <p:cNvSpPr txBox="1"/>
          <p:nvPr/>
        </p:nvSpPr>
        <p:spPr>
          <a:xfrm>
            <a:off x="29843458" y="28253332"/>
            <a:ext cx="12526154" cy="2739211"/>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3200" b="1" dirty="0" smtClean="0">
                <a:latin typeface="+mj-lt"/>
                <a:cs typeface="Times New Roman"/>
              </a:rPr>
              <a:t>Acknowledgements</a:t>
            </a:r>
            <a:endParaRPr lang="en-US" sz="3200" b="1" dirty="0" smtClean="0">
              <a:latin typeface="+mj-lt"/>
              <a:cs typeface="Times New Roman"/>
            </a:endParaRPr>
          </a:p>
          <a:p>
            <a:r>
              <a:rPr lang="en-US" sz="2800" dirty="0" smtClean="0">
                <a:latin typeface="+mj-lt"/>
              </a:rPr>
              <a:t>This research was supported by NSF grants ATM-0827903, ANT-0838917, ANT-0840133, and ARC-0806196 to Augsburg College, and grants ANT-0839938, ANT-0838910, and ARC-0806338 to the University of New Hampshire</a:t>
            </a:r>
            <a:r>
              <a:rPr lang="en-US" sz="2800" dirty="0" smtClean="0">
                <a:latin typeface="+mj-lt"/>
              </a:rPr>
              <a:t> .</a:t>
            </a:r>
            <a:r>
              <a:rPr lang="en-US" sz="2800" dirty="0" smtClean="0">
                <a:latin typeface="+mj-lt"/>
                <a:cs typeface="Times New Roman"/>
              </a:rPr>
              <a:t>We </a:t>
            </a:r>
            <a:r>
              <a:rPr lang="en-US" sz="2800" dirty="0" smtClean="0">
                <a:latin typeface="+mj-lt"/>
                <a:cs typeface="Times New Roman"/>
              </a:rPr>
              <a:t>gratefully acknowledge contributions by UNH undergraduates Matt </a:t>
            </a:r>
            <a:r>
              <a:rPr lang="en-US" sz="2800" dirty="0" err="1" smtClean="0">
                <a:latin typeface="+mj-lt"/>
                <a:cs typeface="Times New Roman"/>
              </a:rPr>
              <a:t>Blandin</a:t>
            </a:r>
            <a:r>
              <a:rPr lang="en-US" sz="2800" dirty="0" smtClean="0">
                <a:latin typeface="+mj-lt"/>
                <a:cs typeface="Times New Roman"/>
              </a:rPr>
              <a:t> and John </a:t>
            </a:r>
            <a:r>
              <a:rPr lang="en-US" sz="2800" dirty="0" err="1" smtClean="0">
                <a:latin typeface="+mj-lt"/>
                <a:cs typeface="Times New Roman"/>
              </a:rPr>
              <a:t>Heavisides</a:t>
            </a:r>
            <a:r>
              <a:rPr lang="en-US" sz="2800" dirty="0" smtClean="0">
                <a:latin typeface="+mj-lt"/>
                <a:cs typeface="Times New Roman"/>
              </a:rPr>
              <a:t>.</a:t>
            </a:r>
            <a:endParaRPr lang="en-US" sz="2800" dirty="0">
              <a:latin typeface="+mj-lt"/>
              <a:cs typeface="Times New Roman"/>
            </a:endParaRPr>
          </a:p>
        </p:txBody>
      </p:sp>
      <p:pic>
        <p:nvPicPr>
          <p:cNvPr id="56" name="Picture 55"/>
          <p:cNvPicPr>
            <a:picLocks noChangeAspect="1"/>
          </p:cNvPicPr>
          <p:nvPr/>
        </p:nvPicPr>
        <p:blipFill>
          <a:blip r:embed="rId3"/>
          <a:stretch>
            <a:fillRect/>
          </a:stretch>
        </p:blipFill>
        <p:spPr>
          <a:xfrm>
            <a:off x="15482772" y="22936200"/>
            <a:ext cx="7005408" cy="5413269"/>
          </a:xfrm>
          <a:prstGeom prst="rect">
            <a:avLst/>
          </a:prstGeom>
        </p:spPr>
      </p:pic>
      <p:pic>
        <p:nvPicPr>
          <p:cNvPr id="59" name="Picture 58"/>
          <p:cNvPicPr>
            <a:picLocks noChangeAspect="1"/>
          </p:cNvPicPr>
          <p:nvPr/>
        </p:nvPicPr>
        <p:blipFill>
          <a:blip r:embed="rId4"/>
          <a:stretch>
            <a:fillRect/>
          </a:stretch>
        </p:blipFill>
        <p:spPr>
          <a:xfrm>
            <a:off x="19369442" y="8404530"/>
            <a:ext cx="5283200" cy="4254500"/>
          </a:xfrm>
          <a:prstGeom prst="rect">
            <a:avLst/>
          </a:prstGeom>
        </p:spPr>
      </p:pic>
      <p:pic>
        <p:nvPicPr>
          <p:cNvPr id="25" name="Picture 24" descr="high_freq_2axes.pdf"/>
          <p:cNvPicPr>
            <a:picLocks noChangeAspect="1"/>
          </p:cNvPicPr>
          <p:nvPr/>
        </p:nvPicPr>
        <mc:AlternateContent>
          <mc:Choice xmlns:ma="http://schemas.microsoft.com/office/mac/drawingml/2008/main" Requires="ma">
            <p:blipFill>
              <a:blip r:embed="rId5"/>
              <a:stretch>
                <a:fillRect/>
              </a:stretch>
            </p:blipFill>
          </mc:Choice>
          <mc:Fallback>
            <p:blipFill>
              <a:blip r:embed="rId6"/>
              <a:stretch>
                <a:fillRect/>
              </a:stretch>
            </p:blipFill>
          </mc:Fallback>
        </mc:AlternateContent>
        <p:spPr>
          <a:xfrm>
            <a:off x="4115865" y="18226030"/>
            <a:ext cx="8216210" cy="4391998"/>
          </a:xfrm>
          <a:prstGeom prst="rect">
            <a:avLst/>
          </a:prstGeom>
        </p:spPr>
      </p:pic>
      <p:pic>
        <p:nvPicPr>
          <p:cNvPr id="26" name="Picture 25"/>
          <p:cNvPicPr>
            <a:picLocks noChangeAspect="1"/>
          </p:cNvPicPr>
          <p:nvPr/>
        </p:nvPicPr>
        <p:blipFill>
          <a:blip r:embed="rId7"/>
          <a:stretch>
            <a:fillRect/>
          </a:stretch>
        </p:blipFill>
        <p:spPr>
          <a:xfrm>
            <a:off x="4250538" y="24312062"/>
            <a:ext cx="7015436" cy="2821101"/>
          </a:xfrm>
          <a:prstGeom prst="rect">
            <a:avLst/>
          </a:prstGeom>
        </p:spPr>
      </p:pic>
      <p:pic>
        <p:nvPicPr>
          <p:cNvPr id="28" name="Picture 27" descr="sites_table.pdf"/>
          <p:cNvPicPr>
            <a:picLocks noChangeAspect="1"/>
          </p:cNvPicPr>
          <p:nvPr/>
        </p:nvPicPr>
        <mc:AlternateContent>
          <mc:Choice xmlns:ma="http://schemas.microsoft.com/office/mac/drawingml/2008/main" Requires="ma">
            <p:blipFill>
              <a:blip r:embed="rId8"/>
              <a:stretch>
                <a:fillRect/>
              </a:stretch>
            </p:blipFill>
          </mc:Choice>
          <mc:Fallback>
            <p:blipFill>
              <a:blip r:embed="rId9"/>
              <a:stretch>
                <a:fillRect/>
              </a:stretch>
            </p:blipFill>
          </mc:Fallback>
        </mc:AlternateContent>
        <p:spPr>
          <a:xfrm>
            <a:off x="8199301" y="12339359"/>
            <a:ext cx="5624915" cy="2804161"/>
          </a:xfrm>
          <a:prstGeom prst="rect">
            <a:avLst/>
          </a:prstGeom>
        </p:spPr>
      </p:pic>
      <p:pic>
        <p:nvPicPr>
          <p:cNvPr id="29" name="Picture 28" descr="sites.pdf"/>
          <p:cNvPicPr>
            <a:picLocks noChangeAspect="1"/>
          </p:cNvPicPr>
          <p:nvPr/>
        </p:nvPicPr>
        <mc:AlternateContent>
          <mc:Choice xmlns:ma="http://schemas.microsoft.com/office/mac/drawingml/2008/main" Requires="ma">
            <p:blipFill>
              <a:blip r:embed="rId10"/>
              <a:stretch>
                <a:fillRect/>
              </a:stretch>
            </p:blipFill>
          </mc:Choice>
          <mc:Fallback>
            <p:blipFill>
              <a:blip r:embed="rId11"/>
              <a:stretch>
                <a:fillRect/>
              </a:stretch>
            </p:blipFill>
          </mc:Fallback>
        </mc:AlternateContent>
        <p:spPr>
          <a:xfrm>
            <a:off x="2507337" y="11479644"/>
            <a:ext cx="5227981" cy="5243540"/>
          </a:xfrm>
          <a:prstGeom prst="rect">
            <a:avLst/>
          </a:prstGeom>
        </p:spPr>
      </p:pic>
      <p:pic>
        <p:nvPicPr>
          <p:cNvPr id="30" name="Picture 29" descr="freq_table.pdf"/>
          <p:cNvPicPr>
            <a:picLocks noChangeAspect="1"/>
          </p:cNvPicPr>
          <p:nvPr/>
        </p:nvPicPr>
        <mc:AlternateContent>
          <mc:Choice xmlns:ma="http://schemas.microsoft.com/office/mac/drawingml/2008/main" Requires="ma">
            <p:blipFill>
              <a:blip r:embed="rId12"/>
              <a:stretch>
                <a:fillRect/>
              </a:stretch>
            </p:blipFill>
          </mc:Choice>
          <mc:Fallback>
            <p:blipFill>
              <a:blip r:embed="rId13"/>
              <a:stretch>
                <a:fillRect/>
              </a:stretch>
            </p:blipFill>
          </mc:Fallback>
        </mc:AlternateContent>
        <p:spPr>
          <a:xfrm>
            <a:off x="16151600" y="16623036"/>
            <a:ext cx="4828781" cy="3111328"/>
          </a:xfrm>
          <a:prstGeom prst="rect">
            <a:avLst/>
          </a:prstGeom>
        </p:spPr>
      </p:pic>
      <p:sp>
        <p:nvSpPr>
          <p:cNvPr id="31" name="TextBox 30"/>
          <p:cNvSpPr txBox="1"/>
          <p:nvPr/>
        </p:nvSpPr>
        <p:spPr>
          <a:xfrm>
            <a:off x="15920696" y="12774482"/>
            <a:ext cx="12476504" cy="3570208"/>
          </a:xfrm>
          <a:prstGeom prst="rect">
            <a:avLst/>
          </a:prstGeom>
          <a:noFill/>
        </p:spPr>
        <p:txBody>
          <a:bodyPr wrap="square" rtlCol="0">
            <a:spAutoFit/>
          </a:bodyPr>
          <a:lstStyle/>
          <a:p>
            <a:r>
              <a:rPr lang="en-US" sz="2800" dirty="0" smtClean="0"/>
              <a:t>The plot above shows the average</a:t>
            </a:r>
            <a:r>
              <a:rPr lang="en-US" sz="2800" dirty="0" smtClean="0"/>
              <a:t> </a:t>
            </a:r>
            <a:r>
              <a:rPr lang="en-US" sz="2800" dirty="0" smtClean="0"/>
              <a:t>minimum </a:t>
            </a:r>
            <a:r>
              <a:rPr lang="en-US" sz="2800" dirty="0" smtClean="0"/>
              <a:t>and </a:t>
            </a:r>
            <a:r>
              <a:rPr lang="en-US" sz="2800" dirty="0" smtClean="0"/>
              <a:t>maximum EMIC frequency per year from 2008 through 2012. Note the ~50% increase in frequencies from 2009 to 2012, concurrent with increasing solar activity. The increased frequency implies a shift in the location of the generation </a:t>
            </a:r>
            <a:r>
              <a:rPr lang="en-US" sz="2800" dirty="0" err="1" smtClean="0"/>
              <a:t>radially</a:t>
            </a:r>
            <a:r>
              <a:rPr lang="en-US" sz="2800" dirty="0" smtClean="0"/>
              <a:t> inward. For these particular frequencies, the location apparently changes from  approximately L=6+ to L=5- (nearly an </a:t>
            </a:r>
            <a:r>
              <a:rPr lang="en-US" sz="2800" dirty="0" smtClean="0"/>
              <a:t>R</a:t>
            </a:r>
            <a:r>
              <a:rPr lang="en-US" sz="2800" baseline="-25000" dirty="0" smtClean="0"/>
              <a:t>E</a:t>
            </a:r>
            <a:r>
              <a:rPr lang="en-US" sz="2800" dirty="0" smtClean="0"/>
              <a:t>).</a:t>
            </a:r>
          </a:p>
          <a:p>
            <a:endParaRPr lang="en-US" dirty="0"/>
          </a:p>
        </p:txBody>
      </p:sp>
      <p:sp>
        <p:nvSpPr>
          <p:cNvPr id="37" name="TextBox 36"/>
          <p:cNvSpPr txBox="1"/>
          <p:nvPr/>
        </p:nvSpPr>
        <p:spPr>
          <a:xfrm>
            <a:off x="15920695" y="20000550"/>
            <a:ext cx="12057299" cy="3170099"/>
          </a:xfrm>
          <a:prstGeom prst="rect">
            <a:avLst/>
          </a:prstGeom>
          <a:noFill/>
        </p:spPr>
        <p:txBody>
          <a:bodyPr wrap="square" rtlCol="0">
            <a:spAutoFit/>
          </a:bodyPr>
          <a:lstStyle/>
          <a:p>
            <a:r>
              <a:rPr lang="en-US" sz="2800" dirty="0" smtClean="0"/>
              <a:t>Does the shift perhaps follow the location of the </a:t>
            </a:r>
            <a:r>
              <a:rPr lang="en-US" sz="2800" dirty="0" err="1" smtClean="0"/>
              <a:t>plasmapause</a:t>
            </a:r>
            <a:r>
              <a:rPr lang="en-US" sz="2800" dirty="0" smtClean="0"/>
              <a:t> (near dawn, where these events were primarily observed)? The plot on the right shows the </a:t>
            </a:r>
            <a:r>
              <a:rPr lang="en-US" sz="2800" dirty="0" err="1" smtClean="0"/>
              <a:t>plasmapause</a:t>
            </a:r>
            <a:r>
              <a:rPr lang="en-US" sz="2800" dirty="0" smtClean="0"/>
              <a:t> location (near dawn) as determined using the </a:t>
            </a:r>
            <a:r>
              <a:rPr lang="en-US" sz="2800" dirty="0" err="1" smtClean="0"/>
              <a:t>Moldwin</a:t>
            </a:r>
            <a:r>
              <a:rPr lang="en-US" sz="2800" dirty="0" smtClean="0"/>
              <a:t> et al. [2002] model, which is a </a:t>
            </a:r>
            <a:r>
              <a:rPr lang="en-US" sz="2800" dirty="0" err="1" smtClean="0"/>
              <a:t>K</a:t>
            </a:r>
            <a:r>
              <a:rPr lang="en-US" sz="2800" baseline="-25000" dirty="0" err="1" smtClean="0"/>
              <a:t>p</a:t>
            </a:r>
            <a:r>
              <a:rPr lang="en-US" sz="2800" dirty="0" smtClean="0"/>
              <a:t>-driven empirical model. The plot does show a weak trend in the right direction, though perhaps only the order of ~.6 R</a:t>
            </a:r>
            <a:r>
              <a:rPr lang="en-US" sz="2800" baseline="-25000" dirty="0" smtClean="0"/>
              <a:t>E</a:t>
            </a:r>
            <a:r>
              <a:rPr lang="en-US" sz="2800" dirty="0" smtClean="0"/>
              <a:t>. The implication is that the </a:t>
            </a:r>
            <a:r>
              <a:rPr lang="en-US" sz="2800" dirty="0" err="1" smtClean="0"/>
              <a:t>plasmapause</a:t>
            </a:r>
            <a:r>
              <a:rPr lang="en-US" sz="2800" dirty="0" smtClean="0"/>
              <a:t> </a:t>
            </a:r>
            <a:r>
              <a:rPr lang="en-US" sz="2800" i="1" dirty="0" smtClean="0"/>
              <a:t>may </a:t>
            </a:r>
            <a:r>
              <a:rPr lang="en-US" sz="2800" dirty="0" smtClean="0"/>
              <a:t>play a role here.</a:t>
            </a:r>
          </a:p>
          <a:p>
            <a:endParaRPr lang="en-US" sz="3200" dirty="0"/>
          </a:p>
        </p:txBody>
      </p:sp>
      <p:sp>
        <p:nvSpPr>
          <p:cNvPr id="42" name="TextBox 41"/>
          <p:cNvSpPr txBox="1"/>
          <p:nvPr/>
        </p:nvSpPr>
        <p:spPr>
          <a:xfrm>
            <a:off x="15880675" y="28734882"/>
            <a:ext cx="12057299" cy="2739211"/>
          </a:xfrm>
          <a:prstGeom prst="rect">
            <a:avLst/>
          </a:prstGeom>
          <a:noFill/>
        </p:spPr>
        <p:txBody>
          <a:bodyPr wrap="square" rtlCol="0">
            <a:spAutoFit/>
          </a:bodyPr>
          <a:lstStyle/>
          <a:p>
            <a:r>
              <a:rPr lang="en-US" sz="2800" dirty="0" smtClean="0"/>
              <a:t>Does the shift perhaps</a:t>
            </a:r>
            <a:r>
              <a:rPr lang="en-US" sz="2800" dirty="0" smtClean="0"/>
              <a:t> coincide increased solar wind pressure pulse magnitudes that might pressure perturbations deeper within the magnetosphere? Well, maybe. The plot above shows solar wind parameters over the same time period, with the bottom panel showing pressure. Clearly, pressure pulses increase both in magnitude and occurrence rate in the later years.</a:t>
            </a:r>
          </a:p>
          <a:p>
            <a:endParaRPr lang="en-US" sz="3200" dirty="0"/>
          </a:p>
        </p:txBody>
      </p:sp>
      <p:sp>
        <p:nvSpPr>
          <p:cNvPr id="43" name="TextBox 42"/>
          <p:cNvSpPr txBox="1"/>
          <p:nvPr/>
        </p:nvSpPr>
        <p:spPr>
          <a:xfrm>
            <a:off x="29647803" y="6634886"/>
            <a:ext cx="12526154" cy="1815882"/>
          </a:xfrm>
          <a:prstGeom prst="rect">
            <a:avLst/>
          </a:prstGeom>
          <a:noFill/>
        </p:spPr>
        <p:txBody>
          <a:bodyPr wrap="square" rtlCol="0">
            <a:spAutoFit/>
          </a:bodyPr>
          <a:lstStyle/>
          <a:p>
            <a:r>
              <a:rPr lang="en-US" sz="2800" dirty="0" smtClean="0"/>
              <a:t>During the study, we also noticed a clear seasonal dependence that was apparent only with the higher frequencies. A similar result is implied by </a:t>
            </a:r>
            <a:r>
              <a:rPr lang="en-US" sz="2800" dirty="0" err="1" smtClean="0"/>
              <a:t>Popecki</a:t>
            </a:r>
            <a:r>
              <a:rPr lang="en-US" sz="2800" dirty="0" smtClean="0"/>
              <a:t> et al., [1993], where the emphasis was on conjugate measurements. Here, we identify a frequency dependence of the penetration of these waves through a sunlit ionosphere.</a:t>
            </a:r>
            <a:endParaRPr lang="en-US" dirty="0"/>
          </a:p>
        </p:txBody>
      </p:sp>
      <p:pic>
        <p:nvPicPr>
          <p:cNvPr id="44" name="Picture 43"/>
          <p:cNvPicPr>
            <a:picLocks noChangeAspect="1"/>
          </p:cNvPicPr>
          <p:nvPr/>
        </p:nvPicPr>
        <p:blipFill>
          <a:blip r:embed="rId14"/>
          <a:stretch>
            <a:fillRect/>
          </a:stretch>
        </p:blipFill>
        <p:spPr>
          <a:xfrm>
            <a:off x="32486599" y="11454212"/>
            <a:ext cx="7712453" cy="2539228"/>
          </a:xfrm>
          <a:prstGeom prst="rect">
            <a:avLst/>
          </a:prstGeom>
        </p:spPr>
      </p:pic>
      <p:sp>
        <p:nvSpPr>
          <p:cNvPr id="46" name="TextBox 45"/>
          <p:cNvSpPr txBox="1"/>
          <p:nvPr/>
        </p:nvSpPr>
        <p:spPr>
          <a:xfrm>
            <a:off x="29882229" y="14026286"/>
            <a:ext cx="12057299" cy="3970318"/>
          </a:xfrm>
          <a:prstGeom prst="rect">
            <a:avLst/>
          </a:prstGeom>
          <a:noFill/>
        </p:spPr>
        <p:txBody>
          <a:bodyPr wrap="square" rtlCol="0">
            <a:spAutoFit/>
          </a:bodyPr>
          <a:lstStyle/>
          <a:p>
            <a:r>
              <a:rPr lang="en-US" sz="2800" dirty="0" smtClean="0"/>
              <a:t>The upper plot above shows the total numbers of waves for each month. The lower plot shows the percentage of waves observed with frequencies above 1 Hz. These plots motivated a closer look to determine whether there might be a clear cutoff on the seasonal dependence. The plot below gives the result, with the upper trace showing the seasonal dependence of wave penetration above .4 Hz, and the lack of seasonal (sunlight) dependence for waves below .4 Hz. We attribute this to the shorter perpendicular wavelengths of the higher frequency waves, which presumably fall below the ~1 km needed to be observed on the ground [Lessard and Knudsen, 2001]. </a:t>
            </a:r>
            <a:endParaRPr lang="en-US" dirty="0"/>
          </a:p>
        </p:txBody>
      </p:sp>
      <p:sp>
        <p:nvSpPr>
          <p:cNvPr id="49" name="TextBox 48"/>
          <p:cNvSpPr txBox="1"/>
          <p:nvPr/>
        </p:nvSpPr>
        <p:spPr>
          <a:xfrm>
            <a:off x="2267482" y="6634886"/>
            <a:ext cx="11471367" cy="4401205"/>
          </a:xfrm>
          <a:prstGeom prst="rect">
            <a:avLst/>
          </a:prstGeom>
          <a:noFill/>
        </p:spPr>
        <p:txBody>
          <a:bodyPr wrap="square" rtlCol="0">
            <a:spAutoFit/>
          </a:bodyPr>
          <a:lstStyle/>
          <a:p>
            <a:r>
              <a:rPr lang="en-US" sz="2800" dirty="0" smtClean="0">
                <a:cs typeface="Times New Roman"/>
              </a:rPr>
              <a:t>Proton temperature </a:t>
            </a:r>
            <a:r>
              <a:rPr lang="en-US" sz="2800" dirty="0" smtClean="0">
                <a:cs typeface="Times New Roman"/>
              </a:rPr>
              <a:t>anisotropies </a:t>
            </a:r>
            <a:r>
              <a:rPr lang="en-US" sz="2800" dirty="0" smtClean="0">
                <a:cs typeface="Times New Roman"/>
              </a:rPr>
              <a:t>in the </a:t>
            </a:r>
            <a:r>
              <a:rPr lang="en-US" sz="2800" dirty="0" smtClean="0">
                <a:cs typeface="Times New Roman"/>
              </a:rPr>
              <a:t>magnetosphere can generate electromagnetic ion cyclotron (EMIC) waves. These waves, generated near the equatorial region, often propagate to the ionosphere and couple energy through the ionosphere to produce a signature that can be observed on the ground. Such observations, acquired at Halley </a:t>
            </a:r>
            <a:r>
              <a:rPr lang="en-US" sz="2800" dirty="0" smtClean="0">
                <a:cs typeface="Times New Roman"/>
              </a:rPr>
              <a:t>Station in </a:t>
            </a:r>
            <a:r>
              <a:rPr lang="en-US" sz="2800" dirty="0" smtClean="0">
                <a:cs typeface="Times New Roman"/>
              </a:rPr>
              <a:t>Antarctica </a:t>
            </a:r>
            <a:r>
              <a:rPr lang="en-US" sz="2800" dirty="0" smtClean="0">
                <a:cs typeface="Times New Roman"/>
              </a:rPr>
              <a:t>since February 17</a:t>
            </a:r>
            <a:r>
              <a:rPr lang="en-US" sz="2800" baseline="30000" dirty="0" smtClean="0">
                <a:cs typeface="Times New Roman"/>
              </a:rPr>
              <a:t>th</a:t>
            </a:r>
            <a:r>
              <a:rPr lang="en-US" sz="2800" dirty="0" smtClean="0">
                <a:cs typeface="Times New Roman"/>
              </a:rPr>
              <a:t>, </a:t>
            </a:r>
            <a:r>
              <a:rPr lang="en-US" sz="2800" dirty="0" smtClean="0">
                <a:cs typeface="Times New Roman"/>
              </a:rPr>
              <a:t>2005, were used in this statistical study.</a:t>
            </a:r>
            <a:r>
              <a:rPr lang="en-US" sz="2800" dirty="0" smtClean="0">
                <a:cs typeface="Times New Roman"/>
              </a:rPr>
              <a:t> </a:t>
            </a:r>
            <a:r>
              <a:rPr lang="en-US" sz="2800" dirty="0" smtClean="0">
                <a:cs typeface="Times New Roman"/>
              </a:rPr>
              <a:t>Here, we present results from a </a:t>
            </a:r>
            <a:r>
              <a:rPr lang="en-US" sz="2800" dirty="0" smtClean="0">
                <a:cs typeface="Times New Roman"/>
              </a:rPr>
              <a:t>statistical analysis of EMIC waves at Halley from 2008 throughout 2012.</a:t>
            </a:r>
            <a:r>
              <a:rPr lang="en-US" sz="2800" dirty="0" smtClean="0">
                <a:cs typeface="Times New Roman"/>
              </a:rPr>
              <a:t>  The focus of this study was motivated by a casual observation that spectra of these waves were increasingly reaching above 1 Hz over the past few years.</a:t>
            </a:r>
            <a:endParaRPr lang="en-US" sz="2800" dirty="0"/>
          </a:p>
        </p:txBody>
      </p:sp>
      <p:sp>
        <p:nvSpPr>
          <p:cNvPr id="50" name="TextBox 49"/>
          <p:cNvSpPr txBox="1"/>
          <p:nvPr/>
        </p:nvSpPr>
        <p:spPr>
          <a:xfrm>
            <a:off x="2179217" y="27503775"/>
            <a:ext cx="12040168" cy="3970318"/>
          </a:xfrm>
          <a:prstGeom prst="rect">
            <a:avLst/>
          </a:prstGeom>
          <a:noFill/>
        </p:spPr>
        <p:txBody>
          <a:bodyPr wrap="square" rtlCol="0">
            <a:spAutoFit/>
          </a:bodyPr>
          <a:lstStyle/>
          <a:p>
            <a:r>
              <a:rPr lang="en-US" sz="2800" dirty="0" smtClean="0"/>
              <a:t>The start and end time of an EMIC wave</a:t>
            </a:r>
            <a:r>
              <a:rPr lang="en-US" sz="2800" dirty="0" smtClean="0"/>
              <a:t> was determined </a:t>
            </a:r>
            <a:r>
              <a:rPr lang="en-US" sz="2800" dirty="0" smtClean="0"/>
              <a:t>to the closest quarter of an</a:t>
            </a:r>
            <a:r>
              <a:rPr lang="en-US" sz="2800" dirty="0" smtClean="0"/>
              <a:t> hour; wave </a:t>
            </a:r>
            <a:r>
              <a:rPr lang="en-US" sz="2800" dirty="0" smtClean="0"/>
              <a:t>duration</a:t>
            </a:r>
            <a:r>
              <a:rPr lang="en-US" sz="2800" dirty="0" smtClean="0"/>
              <a:t> was </a:t>
            </a:r>
            <a:r>
              <a:rPr lang="en-US" sz="2800" dirty="0" smtClean="0"/>
              <a:t>measured in increments of 15 </a:t>
            </a:r>
            <a:r>
              <a:rPr lang="en-US" sz="2800" dirty="0" smtClean="0"/>
              <a:t>minutes</a:t>
            </a:r>
            <a:r>
              <a:rPr lang="en-US" sz="2800" dirty="0" smtClean="0"/>
              <a:t>.</a:t>
            </a:r>
            <a:r>
              <a:rPr lang="en-US" sz="2800" dirty="0" smtClean="0"/>
              <a:t> The minimum and maximum frequencies were recorded for each event. Note that the event definition in this study differs from others in the sense that unless an event was clearly contiguous, it was treated as a superposition of multiple events. This is a result of recent work regarding </a:t>
            </a:r>
            <a:r>
              <a:rPr lang="en-US" sz="2800" dirty="0" err="1" smtClean="0"/>
              <a:t>ionospheric</a:t>
            </a:r>
            <a:r>
              <a:rPr lang="en-US" sz="2800" dirty="0" smtClean="0"/>
              <a:t> ducting of these waves, which implies that multiple sources of waves will superimpose to produce the blotchy appearance shown in the above plots.</a:t>
            </a:r>
          </a:p>
          <a:p>
            <a:endParaRPr lang="en-US" sz="2800" dirty="0"/>
          </a:p>
        </p:txBody>
      </p:sp>
      <p:sp>
        <p:nvSpPr>
          <p:cNvPr id="51" name="TextBox 50"/>
          <p:cNvSpPr txBox="1"/>
          <p:nvPr/>
        </p:nvSpPr>
        <p:spPr>
          <a:xfrm>
            <a:off x="24149772" y="23043649"/>
            <a:ext cx="3574310" cy="4893647"/>
          </a:xfrm>
          <a:prstGeom prst="rect">
            <a:avLst/>
          </a:prstGeom>
          <a:noFill/>
          <a:ln w="63500">
            <a:solidFill>
              <a:schemeClr val="tx1"/>
            </a:solidFill>
          </a:ln>
        </p:spPr>
        <p:txBody>
          <a:bodyPr wrap="square" rtlCol="0">
            <a:spAutoFit/>
          </a:bodyPr>
          <a:lstStyle/>
          <a:p>
            <a:pPr algn="just"/>
            <a:r>
              <a:rPr lang="en-US" sz="2400" i="1" dirty="0" smtClean="0"/>
              <a:t>By the way, RBSP fans, EMIC waves interact with ~1 </a:t>
            </a:r>
            <a:r>
              <a:rPr lang="en-US" sz="2400" i="1" dirty="0" err="1" smtClean="0"/>
              <a:t>MeV</a:t>
            </a:r>
            <a:r>
              <a:rPr lang="en-US" sz="2400" i="1" dirty="0" smtClean="0"/>
              <a:t> electrons. From the AE-8 model, electron fluxes at L=6 during solar minimum at 1 </a:t>
            </a:r>
            <a:r>
              <a:rPr lang="en-US" sz="2400" i="1" dirty="0" err="1" smtClean="0"/>
              <a:t>MeV</a:t>
            </a:r>
            <a:r>
              <a:rPr lang="en-US" sz="2400" i="1" dirty="0" smtClean="0"/>
              <a:t> are 9.978E</a:t>
            </a:r>
            <a:r>
              <a:rPr lang="en-US" sz="2400" i="1" dirty="0" smtClean="0"/>
              <a:t>+</a:t>
            </a:r>
            <a:r>
              <a:rPr lang="en-US" sz="2400" i="1" dirty="0" smtClean="0"/>
              <a:t>05/cm^2-s. This changes during solar maximum and at L=5 to </a:t>
            </a:r>
            <a:r>
              <a:rPr lang="en-US" sz="2400" i="1" dirty="0" smtClean="0"/>
              <a:t>2.794E+</a:t>
            </a:r>
            <a:r>
              <a:rPr lang="en-US" sz="2400" i="1" dirty="0" smtClean="0"/>
              <a:t>06/cm^2-s -- the EMIC waves move to a region of fluxes that are nearly tripled!!</a:t>
            </a:r>
            <a:endParaRPr lang="en-US" sz="2400" i="1" dirty="0"/>
          </a:p>
        </p:txBody>
      </p:sp>
      <p:pic>
        <p:nvPicPr>
          <p:cNvPr id="52" name="Picture 51"/>
          <p:cNvPicPr>
            <a:picLocks noChangeAspect="1"/>
          </p:cNvPicPr>
          <p:nvPr/>
        </p:nvPicPr>
        <p:blipFill>
          <a:blip r:embed="rId15"/>
          <a:stretch>
            <a:fillRect/>
          </a:stretch>
        </p:blipFill>
        <p:spPr>
          <a:xfrm>
            <a:off x="37594974" y="3327137"/>
            <a:ext cx="3835400" cy="1282700"/>
          </a:xfrm>
          <a:prstGeom prst="rect">
            <a:avLst/>
          </a:prstGeom>
        </p:spPr>
      </p:pic>
      <p:pic>
        <p:nvPicPr>
          <p:cNvPr id="54" name="Picture 53"/>
          <p:cNvPicPr>
            <a:picLocks noChangeAspect="1"/>
          </p:cNvPicPr>
          <p:nvPr/>
        </p:nvPicPr>
        <p:blipFill>
          <a:blip r:embed="rId16"/>
          <a:stretch>
            <a:fillRect/>
          </a:stretch>
        </p:blipFill>
        <p:spPr>
          <a:xfrm>
            <a:off x="2084908" y="3269411"/>
            <a:ext cx="6684840" cy="1282700"/>
          </a:xfrm>
          <a:prstGeom prst="rect">
            <a:avLst/>
          </a:prstGeom>
        </p:spPr>
      </p:pic>
      <p:pic>
        <p:nvPicPr>
          <p:cNvPr id="60" name="Picture 59"/>
          <p:cNvPicPr>
            <a:picLocks noChangeAspect="1"/>
          </p:cNvPicPr>
          <p:nvPr/>
        </p:nvPicPr>
        <p:blipFill>
          <a:blip r:embed="rId17"/>
          <a:stretch>
            <a:fillRect/>
          </a:stretch>
        </p:blipFill>
        <p:spPr>
          <a:xfrm>
            <a:off x="21081981" y="15416364"/>
            <a:ext cx="5956300" cy="4318000"/>
          </a:xfrm>
          <a:prstGeom prst="rect">
            <a:avLst/>
          </a:prstGeom>
        </p:spPr>
      </p:pic>
      <p:pic>
        <p:nvPicPr>
          <p:cNvPr id="61" name="Picture 60"/>
          <p:cNvPicPr>
            <a:picLocks noChangeAspect="1"/>
          </p:cNvPicPr>
          <p:nvPr/>
        </p:nvPicPr>
        <p:blipFill>
          <a:blip r:embed="rId18"/>
          <a:stretch>
            <a:fillRect/>
          </a:stretch>
        </p:blipFill>
        <p:spPr>
          <a:xfrm>
            <a:off x="33654999" y="18285728"/>
            <a:ext cx="4711699" cy="333120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3535</TotalTime>
  <Words>980</Words>
  <Application>Microsoft Macintosh PowerPoint</Application>
  <PresentationFormat>Custom</PresentationFormat>
  <Paragraphs>119</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Erik Lindgren</dc:creator>
  <cp:lastModifiedBy>Marc Lessard</cp:lastModifiedBy>
  <cp:revision>46</cp:revision>
  <dcterms:created xsi:type="dcterms:W3CDTF">2013-06-13T19:56:56Z</dcterms:created>
  <dcterms:modified xsi:type="dcterms:W3CDTF">2013-06-14T18:08:57Z</dcterms:modified>
</cp:coreProperties>
</file>