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40233600" cy="32918400"/>
  <p:notesSz cx="7010400" cy="9236075"/>
  <p:defaultTextStyle>
    <a:defPPr>
      <a:defRPr lang="en-US"/>
    </a:defPPr>
    <a:lvl1pPr marL="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1pPr>
    <a:lvl2pPr marL="219456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2pPr>
    <a:lvl3pPr marL="438912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3pPr>
    <a:lvl4pPr marL="658368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4pPr>
    <a:lvl5pPr marL="877824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5pPr>
    <a:lvl6pPr marL="1097280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6pPr>
    <a:lvl7pPr marL="1316736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7pPr>
    <a:lvl8pPr marL="1536192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8pPr>
    <a:lvl9pPr marL="1755648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CC"/>
    <a:srgbClr val="FF00FF"/>
    <a:srgbClr val="FFFF00"/>
    <a:srgbClr val="00FFFF"/>
    <a:srgbClr val="00CCFF"/>
    <a:srgbClr val="0000FF"/>
    <a:srgbClr val="0062AC"/>
    <a:srgbClr val="004A82"/>
    <a:srgbClr val="CC0000"/>
    <a:srgbClr val="FFAFA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8034E78-7F5D-4C2E-B375-FC64B27BC917}" styleName="Dark Styl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14" d="100"/>
          <a:sy n="14" d="100"/>
        </p:scale>
        <p:origin x="-1254" y="-228"/>
      </p:cViewPr>
      <p:guideLst>
        <p:guide orient="horz" pos="10368"/>
        <p:guide pos="1267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4" d="100"/>
          <a:sy n="84" d="100"/>
        </p:scale>
        <p:origin x="-1842" y="-90"/>
      </p:cViewPr>
      <p:guideLst>
        <p:guide orient="horz" pos="2909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37840" cy="461804"/>
          </a:xfrm>
          <a:prstGeom prst="rect">
            <a:avLst/>
          </a:prstGeom>
        </p:spPr>
        <p:txBody>
          <a:bodyPr vert="horz" lIns="90913" tIns="45457" rIns="90913" bIns="45457" rtlCol="0"/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40" y="0"/>
            <a:ext cx="3037840" cy="461804"/>
          </a:xfrm>
          <a:prstGeom prst="rect">
            <a:avLst/>
          </a:prstGeom>
        </p:spPr>
        <p:txBody>
          <a:bodyPr vert="horz" lIns="90913" tIns="45457" rIns="90913" bIns="45457" rtlCol="0"/>
          <a:lstStyle>
            <a:lvl1pPr algn="r">
              <a:defRPr sz="1100"/>
            </a:lvl1pPr>
          </a:lstStyle>
          <a:p>
            <a:fld id="{B3738E45-EC7A-4564-BBC5-33EAAA46DA9A}" type="datetimeFigureOut">
              <a:rPr lang="en-US" smtClean="0"/>
              <a:pPr/>
              <a:t>6/14/2013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8772670"/>
            <a:ext cx="3037840" cy="461804"/>
          </a:xfrm>
          <a:prstGeom prst="rect">
            <a:avLst/>
          </a:prstGeom>
        </p:spPr>
        <p:txBody>
          <a:bodyPr vert="horz" lIns="90913" tIns="45457" rIns="90913" bIns="45457" rtlCol="0" anchor="b"/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40" y="8772670"/>
            <a:ext cx="3037840" cy="461804"/>
          </a:xfrm>
          <a:prstGeom prst="rect">
            <a:avLst/>
          </a:prstGeom>
        </p:spPr>
        <p:txBody>
          <a:bodyPr vert="horz" lIns="90913" tIns="45457" rIns="90913" bIns="45457" rtlCol="0" anchor="b"/>
          <a:lstStyle>
            <a:lvl1pPr algn="r">
              <a:defRPr sz="1100"/>
            </a:lvl1pPr>
          </a:lstStyle>
          <a:p>
            <a:fld id="{FCBE88A2-E87E-42A6-9E4C-CAF7D7D545D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4699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37840" cy="461804"/>
          </a:xfrm>
          <a:prstGeom prst="rect">
            <a:avLst/>
          </a:prstGeom>
        </p:spPr>
        <p:txBody>
          <a:bodyPr vert="horz" lIns="90913" tIns="45457" rIns="90913" bIns="45457" rtlCol="0"/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40" y="0"/>
            <a:ext cx="3037840" cy="461804"/>
          </a:xfrm>
          <a:prstGeom prst="rect">
            <a:avLst/>
          </a:prstGeom>
        </p:spPr>
        <p:txBody>
          <a:bodyPr vert="horz" lIns="90913" tIns="45457" rIns="90913" bIns="45457" rtlCol="0"/>
          <a:lstStyle>
            <a:lvl1pPr algn="r">
              <a:defRPr sz="1100"/>
            </a:lvl1pPr>
          </a:lstStyle>
          <a:p>
            <a:fld id="{E0499600-4454-46B3-85C0-19C692A33118}" type="datetimeFigureOut">
              <a:rPr lang="en-US" smtClean="0"/>
              <a:pPr/>
              <a:t>6/14/2013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89063" y="692150"/>
            <a:ext cx="4232275" cy="34639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913" tIns="45457" rIns="90913" bIns="45457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387136"/>
            <a:ext cx="5608320" cy="4156234"/>
          </a:xfrm>
          <a:prstGeom prst="rect">
            <a:avLst/>
          </a:prstGeom>
        </p:spPr>
        <p:txBody>
          <a:bodyPr vert="horz" lIns="90913" tIns="45457" rIns="90913" bIns="45457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8772670"/>
            <a:ext cx="3037840" cy="461804"/>
          </a:xfrm>
          <a:prstGeom prst="rect">
            <a:avLst/>
          </a:prstGeom>
        </p:spPr>
        <p:txBody>
          <a:bodyPr vert="horz" lIns="90913" tIns="45457" rIns="90913" bIns="45457" rtlCol="0" anchor="b"/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40" y="8772670"/>
            <a:ext cx="3037840" cy="461804"/>
          </a:xfrm>
          <a:prstGeom prst="rect">
            <a:avLst/>
          </a:prstGeom>
        </p:spPr>
        <p:txBody>
          <a:bodyPr vert="horz" lIns="90913" tIns="45457" rIns="90913" bIns="45457" rtlCol="0" anchor="b"/>
          <a:lstStyle>
            <a:lvl1pPr algn="r">
              <a:defRPr sz="1100"/>
            </a:lvl1pPr>
          </a:lstStyle>
          <a:p>
            <a:fld id="{6CC7C204-1182-4CC2-934A-38DF1D2C0DA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03324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389120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1pPr>
    <a:lvl2pPr marL="2194560" algn="l" defTabSz="4389120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2pPr>
    <a:lvl3pPr marL="4389120" algn="l" defTabSz="4389120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3pPr>
    <a:lvl4pPr marL="6583680" algn="l" defTabSz="4389120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4pPr>
    <a:lvl5pPr marL="8778240" algn="l" defTabSz="4389120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5pPr>
    <a:lvl6pPr marL="10972800" algn="l" defTabSz="4389120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6pPr>
    <a:lvl7pPr marL="13167360" algn="l" defTabSz="4389120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7pPr>
    <a:lvl8pPr marL="15361920" algn="l" defTabSz="4389120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8pPr>
    <a:lvl9pPr marL="17556480" algn="l" defTabSz="4389120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89063" y="692150"/>
            <a:ext cx="4232275" cy="34639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C7C204-1182-4CC2-934A-38DF1D2C0DAD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2" name="Picture 18" descr="http://img0.etsystatic.com/000/0/5629285/il_fullxfull.307350036.jpg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6" t="5999" r="9489" b="6315"/>
          <a:stretch/>
        </p:blipFill>
        <p:spPr bwMode="auto">
          <a:xfrm>
            <a:off x="0" y="0"/>
            <a:ext cx="24964996" cy="32918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8" descr="http://img0.etsystatic.com/000/0/5629285/il_fullxfull.307350036.jpg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6" t="5999" r="18195" b="6315"/>
          <a:stretch/>
        </p:blipFill>
        <p:spPr bwMode="auto">
          <a:xfrm>
            <a:off x="17935604" y="0"/>
            <a:ext cx="22297996" cy="32918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17520" y="10226042"/>
            <a:ext cx="34198560" cy="705612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35040" y="18653760"/>
            <a:ext cx="2816352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94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89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5836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778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338" name="AutoShape 2" descr="http://interfacelift.com/wallpaper/D2252361/01721_flow_1600x1200.jpg"/>
          <p:cNvSpPr>
            <a:spLocks noChangeAspect="1" noChangeArrowheads="1"/>
          </p:cNvSpPr>
          <p:nvPr userDrawn="1"/>
        </p:nvSpPr>
        <p:spPr bwMode="auto">
          <a:xfrm>
            <a:off x="142610" y="-144463"/>
            <a:ext cx="2794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1357086" y="-21773"/>
            <a:ext cx="19445514" cy="32940171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50000">
                <a:schemeClr val="bg1"/>
              </a:gs>
              <a:gs pos="100000">
                <a:schemeClr val="bg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 userDrawn="1"/>
        </p:nvSpPr>
        <p:spPr>
          <a:xfrm>
            <a:off x="19354800" y="-21771"/>
            <a:ext cx="19521714" cy="32940171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50000">
                <a:schemeClr val="bg1"/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78176" y="21153122"/>
            <a:ext cx="34198560" cy="6537960"/>
          </a:xfrm>
        </p:spPr>
        <p:txBody>
          <a:bodyPr anchor="t"/>
          <a:lstStyle>
            <a:lvl1pPr algn="l">
              <a:defRPr sz="192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178176" y="13952225"/>
            <a:ext cx="34198560" cy="7200898"/>
          </a:xfrm>
        </p:spPr>
        <p:txBody>
          <a:bodyPr anchor="b"/>
          <a:lstStyle>
            <a:lvl1pPr marL="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1pPr>
            <a:lvl2pPr marL="2194560" indent="0"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011680" y="7680963"/>
            <a:ext cx="17769840" cy="2172462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452080" y="7680963"/>
            <a:ext cx="17769840" cy="2172462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6/14/2013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1681" y="7368542"/>
            <a:ext cx="17776828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11681" y="10439400"/>
            <a:ext cx="17776828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0438114" y="7368542"/>
            <a:ext cx="17783810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0438114" y="10439400"/>
            <a:ext cx="17783810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6/14/2013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6/14/2013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6/14/2013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1683" y="1310640"/>
            <a:ext cx="13236578" cy="5577840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730220" y="1310643"/>
            <a:ext cx="22491700" cy="28094942"/>
          </a:xfrm>
        </p:spPr>
        <p:txBody>
          <a:bodyPr/>
          <a:lstStyle>
            <a:lvl1pPr>
              <a:defRPr sz="15400"/>
            </a:lvl1pPr>
            <a:lvl2pPr>
              <a:defRPr sz="13400"/>
            </a:lvl2pPr>
            <a:lvl3pPr>
              <a:defRPr sz="1150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11683" y="6888483"/>
            <a:ext cx="13236578" cy="22517102"/>
          </a:xfrm>
        </p:spPr>
        <p:txBody>
          <a:bodyPr/>
          <a:lstStyle>
            <a:lvl1pPr marL="0" indent="0">
              <a:buNone/>
              <a:defRPr sz="6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6/14/2013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86068" y="23042880"/>
            <a:ext cx="24140160" cy="2720342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886068" y="2941320"/>
            <a:ext cx="24140160" cy="19751040"/>
          </a:xfrm>
        </p:spPr>
        <p:txBody>
          <a:bodyPr/>
          <a:lstStyle>
            <a:lvl1pPr marL="0" indent="0">
              <a:buNone/>
              <a:defRPr sz="15400"/>
            </a:lvl1pPr>
            <a:lvl2pPr marL="2194560" indent="0">
              <a:buNone/>
              <a:defRPr sz="13400"/>
            </a:lvl2pPr>
            <a:lvl3pPr marL="4389120" indent="0">
              <a:buNone/>
              <a:defRPr sz="1150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886068" y="25763222"/>
            <a:ext cx="24140160" cy="3863338"/>
          </a:xfrm>
        </p:spPr>
        <p:txBody>
          <a:bodyPr/>
          <a:lstStyle>
            <a:lvl1pPr marL="0" indent="0">
              <a:buNone/>
              <a:defRPr sz="6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6/14/2013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9169360" y="1318265"/>
            <a:ext cx="9052560" cy="2808732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011680" y="1318265"/>
            <a:ext cx="26487120" cy="280873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011680" y="1318262"/>
            <a:ext cx="36210240" cy="5486400"/>
          </a:xfrm>
          <a:prstGeom prst="rect">
            <a:avLst/>
          </a:prstGeom>
        </p:spPr>
        <p:txBody>
          <a:bodyPr vert="horz" lIns="438912" tIns="219456" rIns="438912" bIns="219456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1680" y="7680963"/>
            <a:ext cx="36210240" cy="21724622"/>
          </a:xfrm>
          <a:prstGeom prst="rect">
            <a:avLst/>
          </a:prstGeom>
        </p:spPr>
        <p:txBody>
          <a:bodyPr vert="horz" lIns="438912" tIns="219456" rIns="438912" bIns="219456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011680" y="30510482"/>
            <a:ext cx="938784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l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6/14/2013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3746480" y="30510482"/>
            <a:ext cx="1274064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ct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8834080" y="30510482"/>
            <a:ext cx="938784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389120" rtl="0" eaLnBrk="1" latinLnBrk="0" hangingPunct="1">
        <a:spcBef>
          <a:spcPct val="0"/>
        </a:spcBef>
        <a:buNone/>
        <a:defRPr sz="21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45920" indent="-1645920" algn="l" defTabSz="4389120" rtl="0" eaLnBrk="1" latinLnBrk="0" hangingPunct="1">
        <a:spcBef>
          <a:spcPct val="20000"/>
        </a:spcBef>
        <a:buFont typeface="Arial" pitchFamily="34" charset="0"/>
        <a:buChar char="•"/>
        <a:defRPr sz="15400" kern="1200">
          <a:solidFill>
            <a:schemeClr val="tx1"/>
          </a:solidFill>
          <a:latin typeface="+mn-lt"/>
          <a:ea typeface="+mn-ea"/>
          <a:cs typeface="+mn-cs"/>
        </a:defRPr>
      </a:lvl1pPr>
      <a:lvl2pPr marL="3566160" indent="-1371600" algn="l" defTabSz="4389120" rtl="0" eaLnBrk="1" latinLnBrk="0" hangingPunct="1">
        <a:spcBef>
          <a:spcPct val="20000"/>
        </a:spcBef>
        <a:buFont typeface="Arial" pitchFamily="34" charset="0"/>
        <a:buChar char="–"/>
        <a:defRPr sz="1340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115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spcBef>
          <a:spcPct val="20000"/>
        </a:spcBef>
        <a:buFont typeface="Arial" pitchFamily="34" charset="0"/>
        <a:buChar char="–"/>
        <a:defRPr sz="960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spcBef>
          <a:spcPct val="20000"/>
        </a:spcBef>
        <a:buFont typeface="Arial" pitchFamily="34" charset="0"/>
        <a:buChar char="»"/>
        <a:defRPr sz="960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1" Type="http://schemas.openxmlformats.org/officeDocument/2006/relationships/image" Target="../media/image10.png"/><Relationship Id="rId5" Type="http://schemas.openxmlformats.org/officeDocument/2006/relationships/image" Target="../media/image4.jpe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TextBox 102"/>
          <p:cNvSpPr txBox="1"/>
          <p:nvPr/>
        </p:nvSpPr>
        <p:spPr>
          <a:xfrm>
            <a:off x="5026529" y="27783408"/>
            <a:ext cx="20345400" cy="4372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14000"/>
              </a:lnSpc>
              <a:buClr>
                <a:srgbClr val="7E003F"/>
              </a:buClr>
              <a:tabLst>
                <a:tab pos="0" algn="l"/>
              </a:tabLst>
            </a:pPr>
            <a:r>
              <a:rPr 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Summary:  </a:t>
            </a:r>
            <a:r>
              <a:rPr lang="en-US" sz="3600" dirty="0" smtClean="0"/>
              <a:t>From </a:t>
            </a:r>
            <a:r>
              <a:rPr lang="en-US" sz="3600" dirty="0" smtClean="0"/>
              <a:t>electron pitch angle distributions, </a:t>
            </a:r>
            <a:r>
              <a:rPr lang="en-US" sz="3600" dirty="0"/>
              <a:t>we can </a:t>
            </a:r>
            <a:r>
              <a:rPr lang="en-US" sz="3600" dirty="0" smtClean="0"/>
              <a:t>estimate </a:t>
            </a:r>
            <a:r>
              <a:rPr lang="en-US" sz="3600" dirty="0"/>
              <a:t>the location of </a:t>
            </a:r>
            <a:r>
              <a:rPr lang="en-US" sz="3600" dirty="0" smtClean="0"/>
              <a:t>the spacecraft in the magnetosphere and understand the mechanisms controlling the space and time-varying radiation belt electrons.</a:t>
            </a:r>
          </a:p>
          <a:p>
            <a:pPr marL="866775" indent="-409575">
              <a:lnSpc>
                <a:spcPct val="114000"/>
              </a:lnSpc>
              <a:buClr>
                <a:srgbClr val="7E003F"/>
              </a:buClr>
              <a:buFont typeface="Wingdings" pitchFamily="2" charset="2"/>
              <a:buChar char="§"/>
            </a:pPr>
            <a:endParaRPr lang="en-US" sz="1600" dirty="0"/>
          </a:p>
          <a:p>
            <a:pPr>
              <a:lnSpc>
                <a:spcPct val="114000"/>
              </a:lnSpc>
            </a:pPr>
            <a:r>
              <a:rPr 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Acknowledgement: </a:t>
            </a:r>
            <a:r>
              <a:rPr lang="en-US" sz="3600" dirty="0" smtClean="0"/>
              <a:t>BIG </a:t>
            </a:r>
            <a:r>
              <a:rPr lang="en-US" sz="3600" dirty="0" smtClean="0"/>
              <a:t>THANKS to the RBSP-ECT team!</a:t>
            </a:r>
          </a:p>
          <a:p>
            <a:pPr>
              <a:lnSpc>
                <a:spcPct val="114000"/>
              </a:lnSpc>
            </a:pPr>
            <a:endParaRPr lang="en-US" sz="2400" dirty="0" smtClean="0"/>
          </a:p>
          <a:p>
            <a:pPr>
              <a:lnSpc>
                <a:spcPct val="114000"/>
              </a:lnSpc>
            </a:pPr>
            <a:r>
              <a:rPr lang="en-US" sz="3600" b="1" dirty="0" smtClean="0"/>
              <a:t>Contact info: Chia-Lin.Huang@unh.edu</a:t>
            </a:r>
          </a:p>
        </p:txBody>
      </p:sp>
      <p:sp>
        <p:nvSpPr>
          <p:cNvPr id="104" name="TextBox 103"/>
          <p:cNvSpPr txBox="1"/>
          <p:nvPr/>
        </p:nvSpPr>
        <p:spPr>
          <a:xfrm>
            <a:off x="4038600" y="578056"/>
            <a:ext cx="31927800" cy="41506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14000"/>
              </a:lnSpc>
            </a:pPr>
            <a:r>
              <a:rPr lang="en-US" sz="4400" b="1" dirty="0" smtClean="0"/>
              <a:t>2013 GEM Workshop, Snowmass, </a:t>
            </a:r>
            <a:r>
              <a:rPr lang="en-US" sz="4400" b="1" dirty="0" smtClean="0"/>
              <a:t>CO</a:t>
            </a:r>
            <a:endParaRPr lang="en-US" sz="4000" b="1" dirty="0" smtClean="0"/>
          </a:p>
          <a:p>
            <a:pPr algn="r">
              <a:lnSpc>
                <a:spcPct val="114000"/>
              </a:lnSpc>
            </a:pPr>
            <a:r>
              <a:rPr lang="en-US" sz="8800" b="1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Electron </a:t>
            </a:r>
            <a:r>
              <a:rPr lang="en-US" sz="8800" b="1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Pitch Angle Distributions Observed by the Van Allen Probes</a:t>
            </a:r>
          </a:p>
          <a:p>
            <a:pPr algn="r">
              <a:lnSpc>
                <a:spcPct val="114000"/>
              </a:lnSpc>
            </a:pPr>
            <a:r>
              <a:rPr lang="en-US" sz="4800" b="1" dirty="0" smtClean="0"/>
              <a:t>Chia-Lin Huang</a:t>
            </a:r>
            <a:r>
              <a:rPr lang="en-US" sz="4800" b="1" baseline="30000" dirty="0" smtClean="0"/>
              <a:t>1</a:t>
            </a:r>
            <a:r>
              <a:rPr lang="en-US" sz="4800" b="1" dirty="0" smtClean="0"/>
              <a:t>, Harlan Spence</a:t>
            </a:r>
            <a:r>
              <a:rPr lang="en-US" sz="4800" b="1" baseline="30000" dirty="0" smtClean="0"/>
              <a:t>1</a:t>
            </a:r>
            <a:r>
              <a:rPr lang="en-US" sz="4800" b="1" dirty="0" smtClean="0"/>
              <a:t>, Seth Claudepierre</a:t>
            </a:r>
            <a:r>
              <a:rPr lang="en-US" sz="4800" b="1" baseline="30000" dirty="0" smtClean="0"/>
              <a:t>2</a:t>
            </a:r>
            <a:r>
              <a:rPr lang="en-US" sz="4800" b="1" dirty="0" smtClean="0"/>
              <a:t>, Joe Fennell </a:t>
            </a:r>
            <a:r>
              <a:rPr lang="en-US" sz="4800" b="1" baseline="30000" dirty="0" smtClean="0"/>
              <a:t>2 </a:t>
            </a:r>
            <a:r>
              <a:rPr lang="en-US" sz="4800" b="1" dirty="0" smtClean="0"/>
              <a:t>, </a:t>
            </a:r>
            <a:r>
              <a:rPr lang="en-US" sz="4800" b="1" dirty="0" err="1" smtClean="0"/>
              <a:t>Shri</a:t>
            </a:r>
            <a:r>
              <a:rPr lang="en-US" sz="4800" b="1" dirty="0" smtClean="0"/>
              <a:t> Kanekal</a:t>
            </a:r>
            <a:r>
              <a:rPr lang="en-US" sz="4800" b="1" baseline="30000" dirty="0" smtClean="0"/>
              <a:t>3</a:t>
            </a:r>
            <a:r>
              <a:rPr lang="en-US" sz="4800" b="1" dirty="0" smtClean="0"/>
              <a:t>, and the RBSP ECT </a:t>
            </a:r>
            <a:r>
              <a:rPr lang="en-US" sz="4800" b="1" dirty="0" smtClean="0"/>
              <a:t>Team</a:t>
            </a:r>
          </a:p>
          <a:p>
            <a:pPr algn="r">
              <a:lnSpc>
                <a:spcPct val="114000"/>
              </a:lnSpc>
            </a:pPr>
            <a:r>
              <a:rPr lang="en-US" sz="800" b="1" baseline="30000" dirty="0" smtClean="0"/>
              <a:t>    </a:t>
            </a:r>
            <a:endParaRPr lang="en-US" sz="800" b="1" baseline="30000" dirty="0" smtClean="0"/>
          </a:p>
          <a:p>
            <a:pPr algn="r">
              <a:lnSpc>
                <a:spcPct val="114000"/>
              </a:lnSpc>
            </a:pPr>
            <a:r>
              <a:rPr lang="en-US" sz="5400" b="1" baseline="30000" dirty="0" smtClean="0"/>
              <a:t> </a:t>
            </a:r>
            <a:r>
              <a:rPr lang="en-US" sz="4400" baseline="30000" dirty="0" smtClean="0"/>
              <a:t>1 </a:t>
            </a:r>
            <a:r>
              <a:rPr lang="en-US" sz="4400" dirty="0" smtClean="0"/>
              <a:t>University of New Hampshire, </a:t>
            </a:r>
            <a:r>
              <a:rPr lang="en-US" sz="4400" baseline="30000" dirty="0" smtClean="0"/>
              <a:t>2 </a:t>
            </a:r>
            <a:r>
              <a:rPr lang="en-US" sz="4400" dirty="0" smtClean="0"/>
              <a:t>Aerospace Corp, </a:t>
            </a:r>
            <a:r>
              <a:rPr lang="en-US" sz="4400" baseline="30000" dirty="0" smtClean="0"/>
              <a:t>3 </a:t>
            </a:r>
            <a:r>
              <a:rPr lang="en-US" sz="4400" dirty="0" smtClean="0"/>
              <a:t>NASA Goddard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5" name="TextBox 104"/>
              <p:cNvSpPr txBox="1"/>
              <p:nvPr/>
            </p:nvSpPr>
            <p:spPr>
              <a:xfrm>
                <a:off x="14630400" y="10691704"/>
                <a:ext cx="9067800" cy="51096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457200">
                  <a:lnSpc>
                    <a:spcPct val="114000"/>
                  </a:lnSpc>
                  <a:buClr>
                    <a:srgbClr val="7E003F"/>
                  </a:buClr>
                </a:pPr>
                <a:r>
                  <a:rPr lang="en-US" sz="3600" b="1" dirty="0" smtClean="0"/>
                  <a:t>Types of Pitch Angle Distributions, fitted to :</a:t>
                </a:r>
              </a:p>
              <a:p>
                <a:pPr marL="457200">
                  <a:lnSpc>
                    <a:spcPct val="114000"/>
                  </a:lnSpc>
                  <a:buClr>
                    <a:srgbClr val="7E003F"/>
                  </a:buClr>
                </a:pPr>
                <a:endParaRPr lang="en-US" sz="800" b="1" dirty="0" smtClean="0"/>
              </a:p>
              <a:p>
                <a:pPr marL="457200">
                  <a:lnSpc>
                    <a:spcPct val="114000"/>
                  </a:lnSpc>
                  <a:buClr>
                    <a:srgbClr val="7E003F"/>
                  </a:buClr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0" i="1" smtClean="0">
                          <a:latin typeface="Cambria Math"/>
                        </a:rPr>
                        <m:t>𝑗</m:t>
                      </m:r>
                      <m:r>
                        <a:rPr lang="en-US" sz="3600" b="0" i="1" smtClean="0">
                          <a:latin typeface="Cambria Math"/>
                        </a:rPr>
                        <m:t> </m:t>
                      </m:r>
                      <m:r>
                        <a:rPr lang="en-US" sz="3600" b="0" i="1" smtClean="0">
                          <a:latin typeface="Cambria Math"/>
                          <a:ea typeface="Cambria Math"/>
                        </a:rPr>
                        <m:t>~</m:t>
                      </m:r>
                      <m:r>
                        <a:rPr lang="en-US" sz="3600" b="0" i="1" smtClean="0">
                          <a:latin typeface="Cambria Math"/>
                        </a:rPr>
                        <m:t> </m:t>
                      </m:r>
                      <m:sSup>
                        <m:sSupPr>
                          <m:ctrlPr>
                            <a:rPr lang="en-US" sz="36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sz="3600" b="0" i="1" smtClean="0">
                              <a:latin typeface="Cambria Math"/>
                            </a:rPr>
                            <m:t>𝑠𝑖𝑛</m:t>
                          </m:r>
                        </m:e>
                        <m:sup>
                          <m:r>
                            <a:rPr lang="en-US" sz="3600" b="0" i="1" smtClean="0">
                              <a:latin typeface="Cambria Math"/>
                            </a:rPr>
                            <m:t>𝑛</m:t>
                          </m:r>
                        </m:sup>
                      </m:sSup>
                      <m:r>
                        <a:rPr lang="en-US" sz="3600" b="0" i="1" smtClean="0">
                          <a:latin typeface="Cambria Math"/>
                          <a:ea typeface="Cambria Math"/>
                        </a:rPr>
                        <m:t>∝</m:t>
                      </m:r>
                    </m:oMath>
                  </m:oMathPara>
                </a14:m>
                <a:endParaRPr lang="en-US" sz="3600" dirty="0" smtClean="0"/>
              </a:p>
              <a:p>
                <a:pPr marL="457200">
                  <a:lnSpc>
                    <a:spcPct val="114000"/>
                  </a:lnSpc>
                  <a:buClr>
                    <a:srgbClr val="7E003F"/>
                  </a:buClr>
                </a:pPr>
                <a:endParaRPr lang="en-US" sz="1400" dirty="0" smtClean="0"/>
              </a:p>
              <a:p>
                <a:pPr marL="914400" indent="-457200">
                  <a:lnSpc>
                    <a:spcPct val="114000"/>
                  </a:lnSpc>
                  <a:buClr>
                    <a:schemeClr val="accent3">
                      <a:lumMod val="75000"/>
                    </a:schemeClr>
                  </a:buClr>
                  <a:buFont typeface="Wingdings" pitchFamily="2" charset="2"/>
                  <a:buChar char="§"/>
                </a:pPr>
                <a:r>
                  <a:rPr lang="en-US" sz="3200" dirty="0" smtClean="0"/>
                  <a:t>Normal </a:t>
                </a:r>
                <a:r>
                  <a:rPr lang="en-US" sz="3200" dirty="0"/>
                  <a:t>loss cone distribution </a:t>
                </a:r>
                <a:r>
                  <a:rPr lang="en-US" sz="3200" dirty="0" smtClean="0"/>
                  <a:t>with maximums at 90 degree (n </a:t>
                </a:r>
                <a:r>
                  <a:rPr lang="en-US" sz="3200" dirty="0"/>
                  <a:t>&gt; </a:t>
                </a:r>
                <a:r>
                  <a:rPr lang="en-US" sz="3200" dirty="0" smtClean="0"/>
                  <a:t>0)</a:t>
                </a:r>
                <a:endParaRPr lang="en-US" sz="3200" dirty="0"/>
              </a:p>
              <a:p>
                <a:pPr marL="914400" indent="-457200">
                  <a:lnSpc>
                    <a:spcPct val="114000"/>
                  </a:lnSpc>
                  <a:buClr>
                    <a:schemeClr val="accent3">
                      <a:lumMod val="75000"/>
                    </a:schemeClr>
                  </a:buClr>
                  <a:buFont typeface="Wingdings" pitchFamily="2" charset="2"/>
                  <a:buChar char="§"/>
                </a:pPr>
                <a:r>
                  <a:rPr lang="en-US" sz="3200" dirty="0" smtClean="0"/>
                  <a:t>Isotropic or flattop distribution </a:t>
                </a:r>
                <a:r>
                  <a:rPr lang="en-US" sz="3200" dirty="0"/>
                  <a:t>(n ~ 0</a:t>
                </a:r>
                <a:r>
                  <a:rPr lang="en-US" sz="3200" dirty="0" smtClean="0"/>
                  <a:t>)</a:t>
                </a:r>
              </a:p>
              <a:p>
                <a:pPr marL="914400" indent="-457200">
                  <a:lnSpc>
                    <a:spcPct val="114000"/>
                  </a:lnSpc>
                  <a:buClr>
                    <a:schemeClr val="accent3">
                      <a:lumMod val="75000"/>
                    </a:schemeClr>
                  </a:buClr>
                  <a:buFont typeface="Wingdings" pitchFamily="2" charset="2"/>
                  <a:buChar char="§"/>
                </a:pPr>
                <a:r>
                  <a:rPr lang="en-US" sz="3200" dirty="0"/>
                  <a:t>Butterfly distribution with minimums at 90 degree (n &lt; 0): </a:t>
                </a:r>
                <a:r>
                  <a:rPr lang="en-US" sz="3200" dirty="0" smtClean="0"/>
                  <a:t>possibly due </a:t>
                </a:r>
                <a:r>
                  <a:rPr lang="en-US" sz="3200" dirty="0"/>
                  <a:t>to drift shell splitting or magnetopause </a:t>
                </a:r>
                <a:r>
                  <a:rPr lang="en-US" sz="3200" dirty="0" smtClean="0"/>
                  <a:t>shadowing</a:t>
                </a:r>
                <a:endParaRPr lang="en-US" sz="3200" dirty="0"/>
              </a:p>
            </p:txBody>
          </p:sp>
        </mc:Choice>
        <mc:Fallback>
          <p:sp>
            <p:nvSpPr>
              <p:cNvPr id="105" name="TextBox 10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630400" y="10691704"/>
                <a:ext cx="9067800" cy="5109669"/>
              </a:xfrm>
              <a:prstGeom prst="rect">
                <a:avLst/>
              </a:prstGeom>
              <a:blipFill rotWithShape="1">
                <a:blip r:embed="rId3"/>
                <a:stretch>
                  <a:fillRect t="-955" r="-1344" b="-238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6" name="TextBox 105"/>
          <p:cNvSpPr txBox="1"/>
          <p:nvPr/>
        </p:nvSpPr>
        <p:spPr>
          <a:xfrm>
            <a:off x="4675248" y="5438203"/>
            <a:ext cx="9944100" cy="886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4000"/>
              </a:lnSpc>
            </a:pPr>
            <a:r>
              <a:rPr 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Electron Pitch Angle Distributions</a:t>
            </a:r>
          </a:p>
        </p:txBody>
      </p:sp>
      <p:sp>
        <p:nvSpPr>
          <p:cNvPr id="107" name="TextBox 106"/>
          <p:cNvSpPr txBox="1"/>
          <p:nvPr/>
        </p:nvSpPr>
        <p:spPr>
          <a:xfrm>
            <a:off x="14935200" y="5476950"/>
            <a:ext cx="196854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Van Allen Probes </a:t>
            </a:r>
            <a:r>
              <a:rPr 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(or RBSP) :  </a:t>
            </a:r>
            <a:r>
              <a:rPr 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ECT-REPT and </a:t>
            </a:r>
            <a:r>
              <a:rPr lang="en-US" sz="4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MagEIS</a:t>
            </a:r>
            <a:r>
              <a:rPr 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Electron </a:t>
            </a:r>
            <a:r>
              <a:rPr 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Pitch Angle Data</a:t>
            </a:r>
            <a:endParaRPr lang="en-US" sz="4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08" name="Group 107"/>
          <p:cNvGrpSpPr/>
          <p:nvPr/>
        </p:nvGrpSpPr>
        <p:grpSpPr>
          <a:xfrm>
            <a:off x="19964400" y="28314856"/>
            <a:ext cx="15189620" cy="3444174"/>
            <a:chOff x="16535400" y="27965400"/>
            <a:chExt cx="15189620" cy="3444174"/>
          </a:xfrm>
        </p:grpSpPr>
        <p:pic>
          <p:nvPicPr>
            <p:cNvPr id="109" name="Picture 103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3317200" y="28498800"/>
              <a:ext cx="3397300" cy="2910774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110" name="Picture 2" descr="C:\Users\hcl\AppData\Local\Temp\unh_logo_pantone288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6535400" y="30210547"/>
              <a:ext cx="6340450" cy="1183854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111" name="Picture 2" descr="http://3.bp.blogspot.com/-bV3q8bXAqFk/US_8BGa7KZI/AAAAAAAARto/tjgIylFdy_M/s1600/NASA%27s+Van+Allen+Probes.jp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203400" y="27965400"/>
              <a:ext cx="4521620" cy="342900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12" name="Group 111"/>
          <p:cNvGrpSpPr/>
          <p:nvPr/>
        </p:nvGrpSpPr>
        <p:grpSpPr>
          <a:xfrm>
            <a:off x="5257800" y="6400800"/>
            <a:ext cx="8918071" cy="7772400"/>
            <a:chOff x="839732" y="11331714"/>
            <a:chExt cx="8918071" cy="7772400"/>
          </a:xfrm>
        </p:grpSpPr>
        <p:pic>
          <p:nvPicPr>
            <p:cNvPr id="113" name="Picture 2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05000" y="12058964"/>
              <a:ext cx="6619875" cy="628562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4" name="Text Box 6"/>
            <p:cNvSpPr txBox="1">
              <a:spLocks noChangeArrowheads="1"/>
            </p:cNvSpPr>
            <p:nvPr/>
          </p:nvSpPr>
          <p:spPr bwMode="auto">
            <a:xfrm>
              <a:off x="5566803" y="18519339"/>
              <a:ext cx="3352800" cy="5847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3200" dirty="0"/>
                <a:t>West, 1979</a:t>
              </a:r>
            </a:p>
          </p:txBody>
        </p:sp>
        <p:sp>
          <p:nvSpPr>
            <p:cNvPr id="115" name="Text Box 5"/>
            <p:cNvSpPr txBox="1">
              <a:spLocks noChangeArrowheads="1"/>
            </p:cNvSpPr>
            <p:nvPr/>
          </p:nvSpPr>
          <p:spPr bwMode="auto">
            <a:xfrm>
              <a:off x="839732" y="11331714"/>
              <a:ext cx="8918071" cy="5847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3200" dirty="0"/>
                <a:t>Ogo-5 Pitch Angle Measurements</a:t>
              </a:r>
            </a:p>
          </p:txBody>
        </p:sp>
      </p:grpSp>
      <p:pic>
        <p:nvPicPr>
          <p:cNvPr id="117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97200" y="6697762"/>
            <a:ext cx="7086600" cy="35892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8" name="Group 117"/>
          <p:cNvGrpSpPr/>
          <p:nvPr/>
        </p:nvGrpSpPr>
        <p:grpSpPr>
          <a:xfrm>
            <a:off x="4903848" y="15247203"/>
            <a:ext cx="10031352" cy="11543653"/>
            <a:chOff x="1333500" y="14525165"/>
            <a:chExt cx="10031352" cy="11543653"/>
          </a:xfrm>
        </p:grpSpPr>
        <p:sp>
          <p:nvSpPr>
            <p:cNvPr id="119" name="TextBox 118"/>
            <p:cNvSpPr txBox="1"/>
            <p:nvPr/>
          </p:nvSpPr>
          <p:spPr>
            <a:xfrm>
              <a:off x="1524000" y="14525165"/>
              <a:ext cx="984085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2012 October Storms – REPT Data</a:t>
              </a:r>
            </a:p>
          </p:txBody>
        </p:sp>
        <p:pic>
          <p:nvPicPr>
            <p:cNvPr id="120" name="Picture 3" descr="C:\Users\Chia-Lin Huang\Desktop\2013 GEM\Oct_poster.png"/>
            <p:cNvPicPr>
              <a:picLocks noChangeAspect="1" noChangeArrowheads="1"/>
            </p:cNvPicPr>
            <p:nvPr/>
          </p:nvPicPr>
          <p:blipFill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131"/>
            <a:stretch/>
          </p:blipFill>
          <p:spPr bwMode="auto">
            <a:xfrm>
              <a:off x="1333500" y="15473675"/>
              <a:ext cx="9726553" cy="1059514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21" name="TextBox 120"/>
          <p:cNvSpPr txBox="1"/>
          <p:nvPr/>
        </p:nvSpPr>
        <p:spPr>
          <a:xfrm>
            <a:off x="16816080" y="16618803"/>
            <a:ext cx="195313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2013 January 26 and March 17 Storm Events – REPT and </a:t>
            </a:r>
            <a:r>
              <a:rPr lang="en-US" sz="4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MagEIS</a:t>
            </a:r>
            <a:r>
              <a:rPr 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Data</a:t>
            </a:r>
          </a:p>
        </p:txBody>
      </p:sp>
      <p:cxnSp>
        <p:nvCxnSpPr>
          <p:cNvPr id="9" name="Straight Connector 8"/>
          <p:cNvCxnSpPr/>
          <p:nvPr/>
        </p:nvCxnSpPr>
        <p:spPr>
          <a:xfrm>
            <a:off x="3886200" y="5105400"/>
            <a:ext cx="32918400" cy="0"/>
          </a:xfrm>
          <a:prstGeom prst="line">
            <a:avLst/>
          </a:prstGeom>
          <a:ln w="1016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/>
          <p:cNvCxnSpPr/>
          <p:nvPr/>
        </p:nvCxnSpPr>
        <p:spPr>
          <a:xfrm>
            <a:off x="3886200" y="27432000"/>
            <a:ext cx="32918400" cy="0"/>
          </a:xfrm>
          <a:prstGeom prst="line">
            <a:avLst/>
          </a:prstGeom>
          <a:ln w="1016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Group 10"/>
          <p:cNvGrpSpPr/>
          <p:nvPr/>
        </p:nvGrpSpPr>
        <p:grpSpPr>
          <a:xfrm>
            <a:off x="15697200" y="17714662"/>
            <a:ext cx="9350492" cy="9076194"/>
            <a:chOff x="15697200" y="17714662"/>
            <a:chExt cx="9350492" cy="9076194"/>
          </a:xfrm>
        </p:grpSpPr>
        <p:pic>
          <p:nvPicPr>
            <p:cNvPr id="125" name="Picture 2" descr="C:\Users\Chia-Lin Huang\Desktop\2013 GEM\Jan26t_poster.png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697200" y="17714662"/>
              <a:ext cx="9350492" cy="9076194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TextBox 9"/>
            <p:cNvSpPr txBox="1"/>
            <p:nvPr/>
          </p:nvSpPr>
          <p:spPr>
            <a:xfrm rot="10800000">
              <a:off x="24514067" y="20519857"/>
              <a:ext cx="492443" cy="848246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en-US" sz="2000" dirty="0"/>
                <a:t>n</a:t>
              </a:r>
              <a:r>
                <a:rPr lang="en-US" sz="2000" dirty="0" smtClean="0"/>
                <a:t> index</a:t>
              </a:r>
              <a:endParaRPr lang="en-US" sz="2000" dirty="0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25755600" y="17732948"/>
            <a:ext cx="9380969" cy="9057908"/>
            <a:chOff x="25755600" y="17732948"/>
            <a:chExt cx="9380969" cy="9057908"/>
          </a:xfrm>
        </p:grpSpPr>
        <p:pic>
          <p:nvPicPr>
            <p:cNvPr id="126" name="Picture 3" descr="C:\Users\Chia-Lin Huang\Desktop\2013 GEM\Mar17t_poster.png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755600" y="17732948"/>
              <a:ext cx="9380969" cy="9057908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8" name="TextBox 127"/>
            <p:cNvSpPr txBox="1"/>
            <p:nvPr/>
          </p:nvSpPr>
          <p:spPr>
            <a:xfrm rot="10800000">
              <a:off x="34518600" y="20532029"/>
              <a:ext cx="492443" cy="848246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en-US" sz="2000" dirty="0"/>
                <a:t>n</a:t>
              </a:r>
              <a:r>
                <a:rPr lang="en-US" sz="2000" dirty="0" smtClean="0"/>
                <a:t> index</a:t>
              </a:r>
              <a:endParaRPr lang="en-US" sz="2000" dirty="0"/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28498800" y="6553200"/>
            <a:ext cx="6274220" cy="9239310"/>
            <a:chOff x="28879800" y="6553200"/>
            <a:chExt cx="6274220" cy="9239310"/>
          </a:xfrm>
        </p:grpSpPr>
        <p:pic>
          <p:nvPicPr>
            <p:cNvPr id="116" name="Picture 4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79800" y="6553200"/>
              <a:ext cx="6219825" cy="877252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TextBox 12"/>
            <p:cNvSpPr txBox="1"/>
            <p:nvPr/>
          </p:nvSpPr>
          <p:spPr>
            <a:xfrm>
              <a:off x="31961415" y="15392400"/>
              <a:ext cx="319260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dirty="0" smtClean="0"/>
                <a:t> From RBSP-ECT SOC website</a:t>
              </a:r>
              <a:endParaRPr lang="en-US" sz="2000" dirty="0"/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23760826" y="6695182"/>
            <a:ext cx="3975974" cy="8621018"/>
            <a:chOff x="23698200" y="6695182"/>
            <a:chExt cx="3975974" cy="8621018"/>
          </a:xfrm>
        </p:grpSpPr>
        <p:grpSp>
          <p:nvGrpSpPr>
            <p:cNvPr id="122" name="Group 121"/>
            <p:cNvGrpSpPr/>
            <p:nvPr/>
          </p:nvGrpSpPr>
          <p:grpSpPr>
            <a:xfrm>
              <a:off x="24765000" y="6695182"/>
              <a:ext cx="2909174" cy="8621018"/>
              <a:chOff x="28866226" y="7076182"/>
              <a:chExt cx="2909174" cy="8621018"/>
            </a:xfrm>
          </p:grpSpPr>
          <p:pic>
            <p:nvPicPr>
              <p:cNvPr id="123" name="Content Placeholder 3"/>
              <p:cNvPicPr>
                <a:picLocks noChangeAspect="1"/>
              </p:cNvPicPr>
              <p:nvPr/>
            </p:nvPicPr>
            <p:blipFill rotWithShape="1">
              <a:blip r:embed="rId1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2924" b="3910"/>
              <a:stretch/>
            </p:blipFill>
            <p:spPr>
              <a:xfrm>
                <a:off x="28866226" y="8338482"/>
                <a:ext cx="2909174" cy="7358718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  <p:sp>
            <p:nvSpPr>
              <p:cNvPr id="124" name="TextBox 123"/>
              <p:cNvSpPr txBox="1"/>
              <p:nvPr/>
            </p:nvSpPr>
            <p:spPr>
              <a:xfrm>
                <a:off x="29018626" y="7076182"/>
                <a:ext cx="2667000" cy="10772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3200" dirty="0" smtClean="0"/>
                  <a:t>Example </a:t>
                </a:r>
                <a:r>
                  <a:rPr lang="en-US" sz="3200" dirty="0" smtClean="0"/>
                  <a:t>of 3 types of PADs</a:t>
                </a:r>
                <a:r>
                  <a:rPr lang="en-US" sz="3200" dirty="0" smtClean="0"/>
                  <a:t>:</a:t>
                </a:r>
                <a:endParaRPr lang="en-US" sz="3200" dirty="0"/>
              </a:p>
            </p:txBody>
          </p:sp>
        </p:grpSp>
        <p:grpSp>
          <p:nvGrpSpPr>
            <p:cNvPr id="16" name="Group 15"/>
            <p:cNvGrpSpPr/>
            <p:nvPr/>
          </p:nvGrpSpPr>
          <p:grpSpPr>
            <a:xfrm>
              <a:off x="23698200" y="8946178"/>
              <a:ext cx="1037755" cy="5074622"/>
              <a:chOff x="26546645" y="8001000"/>
              <a:chExt cx="1037755" cy="5074622"/>
            </a:xfrm>
          </p:grpSpPr>
          <p:sp>
            <p:nvSpPr>
              <p:cNvPr id="15" name="TextBox 14"/>
              <p:cNvSpPr txBox="1"/>
              <p:nvPr/>
            </p:nvSpPr>
            <p:spPr>
              <a:xfrm>
                <a:off x="26684795" y="8001000"/>
                <a:ext cx="89960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8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Normal</a:t>
                </a:r>
                <a:endParaRPr lang="en-US" sz="1800" b="1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29" name="TextBox 128"/>
              <p:cNvSpPr txBox="1"/>
              <p:nvPr/>
            </p:nvSpPr>
            <p:spPr>
              <a:xfrm>
                <a:off x="26546645" y="10344090"/>
                <a:ext cx="101861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8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Isotropic</a:t>
                </a:r>
                <a:endParaRPr lang="en-US" sz="1800" b="1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30" name="TextBox 129"/>
              <p:cNvSpPr txBox="1"/>
              <p:nvPr/>
            </p:nvSpPr>
            <p:spPr>
              <a:xfrm>
                <a:off x="26546645" y="12706290"/>
                <a:ext cx="10287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8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Butterfly</a:t>
                </a:r>
                <a:endParaRPr lang="en-US" sz="1800" b="1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3954</TotalTime>
  <Words>224</Words>
  <Application>Microsoft Office PowerPoint</Application>
  <PresentationFormat>Custom</PresentationFormat>
  <Paragraphs>31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hcl</dc:creator>
  <cp:lastModifiedBy>Chia-Lin Huang</cp:lastModifiedBy>
  <cp:revision>259</cp:revision>
  <cp:lastPrinted>2013-06-14T14:50:11Z</cp:lastPrinted>
  <dcterms:created xsi:type="dcterms:W3CDTF">2006-08-16T00:00:00Z</dcterms:created>
  <dcterms:modified xsi:type="dcterms:W3CDTF">2013-06-14T16:59:56Z</dcterms:modified>
</cp:coreProperties>
</file>