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36576000" cy="29260800"/>
  <p:notesSz cx="6858000" cy="9144000"/>
  <p:defaultTextStyle>
    <a:defPPr>
      <a:defRPr lang="en-US"/>
    </a:defPPr>
    <a:lvl1pPr algn="l" defTabSz="2011363" rtl="0" fontAlgn="base">
      <a:spcBef>
        <a:spcPct val="0"/>
      </a:spcBef>
      <a:spcAft>
        <a:spcPct val="0"/>
      </a:spcAft>
      <a:defRPr sz="8000" kern="1200">
        <a:solidFill>
          <a:schemeClr val="tx1"/>
        </a:solidFill>
        <a:latin typeface="Arial" charset="0"/>
        <a:ea typeface="+mn-ea"/>
        <a:cs typeface="+mn-cs"/>
      </a:defRPr>
    </a:lvl1pPr>
    <a:lvl2pPr marL="2011363" indent="-1554163" algn="l" defTabSz="2011363" rtl="0" fontAlgn="base">
      <a:spcBef>
        <a:spcPct val="0"/>
      </a:spcBef>
      <a:spcAft>
        <a:spcPct val="0"/>
      </a:spcAft>
      <a:defRPr sz="8000" kern="1200">
        <a:solidFill>
          <a:schemeClr val="tx1"/>
        </a:solidFill>
        <a:latin typeface="Arial" charset="0"/>
        <a:ea typeface="+mn-ea"/>
        <a:cs typeface="+mn-cs"/>
      </a:defRPr>
    </a:lvl2pPr>
    <a:lvl3pPr marL="4024313" indent="-3109913" algn="l" defTabSz="2011363" rtl="0" fontAlgn="base">
      <a:spcBef>
        <a:spcPct val="0"/>
      </a:spcBef>
      <a:spcAft>
        <a:spcPct val="0"/>
      </a:spcAft>
      <a:defRPr sz="8000" kern="1200">
        <a:solidFill>
          <a:schemeClr val="tx1"/>
        </a:solidFill>
        <a:latin typeface="Arial" charset="0"/>
        <a:ea typeface="+mn-ea"/>
        <a:cs typeface="+mn-cs"/>
      </a:defRPr>
    </a:lvl3pPr>
    <a:lvl4pPr marL="6035675" indent="-4664075" algn="l" defTabSz="2011363" rtl="0" fontAlgn="base">
      <a:spcBef>
        <a:spcPct val="0"/>
      </a:spcBef>
      <a:spcAft>
        <a:spcPct val="0"/>
      </a:spcAft>
      <a:defRPr sz="8000" kern="1200">
        <a:solidFill>
          <a:schemeClr val="tx1"/>
        </a:solidFill>
        <a:latin typeface="Arial" charset="0"/>
        <a:ea typeface="+mn-ea"/>
        <a:cs typeface="+mn-cs"/>
      </a:defRPr>
    </a:lvl4pPr>
    <a:lvl5pPr marL="8048625" indent="-6219825" algn="l" defTabSz="2011363" rtl="0" fontAlgn="base">
      <a:spcBef>
        <a:spcPct val="0"/>
      </a:spcBef>
      <a:spcAft>
        <a:spcPct val="0"/>
      </a:spcAft>
      <a:defRPr sz="8000" kern="1200">
        <a:solidFill>
          <a:schemeClr val="tx1"/>
        </a:solidFill>
        <a:latin typeface="Arial" charset="0"/>
        <a:ea typeface="+mn-ea"/>
        <a:cs typeface="+mn-cs"/>
      </a:defRPr>
    </a:lvl5pPr>
    <a:lvl6pPr marL="2286000" algn="l" defTabSz="914400" rtl="0" eaLnBrk="1" latinLnBrk="0" hangingPunct="1">
      <a:defRPr sz="8000" kern="1200">
        <a:solidFill>
          <a:schemeClr val="tx1"/>
        </a:solidFill>
        <a:latin typeface="Arial" charset="0"/>
        <a:ea typeface="+mn-ea"/>
        <a:cs typeface="+mn-cs"/>
      </a:defRPr>
    </a:lvl6pPr>
    <a:lvl7pPr marL="2743200" algn="l" defTabSz="914400" rtl="0" eaLnBrk="1" latinLnBrk="0" hangingPunct="1">
      <a:defRPr sz="8000" kern="1200">
        <a:solidFill>
          <a:schemeClr val="tx1"/>
        </a:solidFill>
        <a:latin typeface="Arial" charset="0"/>
        <a:ea typeface="+mn-ea"/>
        <a:cs typeface="+mn-cs"/>
      </a:defRPr>
    </a:lvl7pPr>
    <a:lvl8pPr marL="3200400" algn="l" defTabSz="914400" rtl="0" eaLnBrk="1" latinLnBrk="0" hangingPunct="1">
      <a:defRPr sz="8000" kern="1200">
        <a:solidFill>
          <a:schemeClr val="tx1"/>
        </a:solidFill>
        <a:latin typeface="Arial" charset="0"/>
        <a:ea typeface="+mn-ea"/>
        <a:cs typeface="+mn-cs"/>
      </a:defRPr>
    </a:lvl8pPr>
    <a:lvl9pPr marL="3657600" algn="l" defTabSz="914400" rtl="0" eaLnBrk="1" latinLnBrk="0" hangingPunct="1">
      <a:defRPr sz="8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srgbClr val="FF0000"/>
    </p:penClr>
  </p:showPr>
  <p:clrMru>
    <a:srgbClr val="4F4F4F"/>
    <a:srgbClr val="454545"/>
    <a:srgbClr val="3A3738"/>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9855" autoAdjust="0"/>
  </p:normalViewPr>
  <p:slideViewPr>
    <p:cSldViewPr snapToGrid="0" snapToObjects="1">
      <p:cViewPr varScale="1">
        <p:scale>
          <a:sx n="16" d="100"/>
          <a:sy n="16" d="100"/>
        </p:scale>
        <p:origin x="-1170" y="-168"/>
      </p:cViewPr>
      <p:guideLst>
        <p:guide orient="horz" pos="9216"/>
        <p:guide pos="11520"/>
      </p:guideLst>
    </p:cSldViewPr>
  </p:slideViewPr>
  <p:notesTextViewPr>
    <p:cViewPr>
      <p:scale>
        <a:sx n="100" d="100"/>
        <a:sy n="100" d="100"/>
      </p:scale>
      <p:origin x="0" y="54"/>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n-US"/>
          </a:p>
        </p:txBody>
      </p:sp>
      <p:sp>
        <p:nvSpPr>
          <p:cNvPr id="1638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103F177-4F9E-4C2E-A5F1-9C84B021F4F0}" type="datetimeFigureOut">
              <a:rPr lang="en-US"/>
              <a:pPr/>
              <a:t>7/23/2013</a:t>
            </a:fld>
            <a:endParaRPr lang="en-US"/>
          </a:p>
        </p:txBody>
      </p:sp>
      <p:sp>
        <p:nvSpPr>
          <p:cNvPr id="1638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n-US"/>
          </a:p>
        </p:txBody>
      </p:sp>
      <p:sp>
        <p:nvSpPr>
          <p:cNvPr id="1638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5D24D00B-E855-4416-8AF7-AC7FA6748D2C}"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2012249"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2012249" fontAlgn="auto">
              <a:spcBef>
                <a:spcPts val="0"/>
              </a:spcBef>
              <a:spcAft>
                <a:spcPts val="0"/>
              </a:spcAft>
              <a:defRPr sz="1200" smtClean="0">
                <a:latin typeface="+mn-lt"/>
              </a:defRPr>
            </a:lvl1pPr>
          </a:lstStyle>
          <a:p>
            <a:pPr>
              <a:defRPr/>
            </a:pPr>
            <a:fld id="{F29B820E-103E-4D98-B30C-B85A8083F25B}" type="datetimeFigureOut">
              <a:rPr lang="en-US"/>
              <a:pPr>
                <a:defRPr/>
              </a:pPr>
              <a:t>7/23/2013</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2012249"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2012249" fontAlgn="auto">
              <a:spcBef>
                <a:spcPts val="0"/>
              </a:spcBef>
              <a:spcAft>
                <a:spcPts val="0"/>
              </a:spcAft>
              <a:defRPr sz="1200" smtClean="0">
                <a:latin typeface="+mn-lt"/>
              </a:defRPr>
            </a:lvl1pPr>
          </a:lstStyle>
          <a:p>
            <a:pPr>
              <a:defRPr/>
            </a:pPr>
            <a:fld id="{B7D6D01F-08C4-493F-95A9-A558B638253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2011363" rtl="0" fontAlgn="base">
      <a:spcBef>
        <a:spcPct val="30000"/>
      </a:spcBef>
      <a:spcAft>
        <a:spcPct val="0"/>
      </a:spcAft>
      <a:defRPr sz="5300" kern="1200">
        <a:solidFill>
          <a:schemeClr val="tx1"/>
        </a:solidFill>
        <a:latin typeface="+mn-lt"/>
        <a:ea typeface="+mn-ea"/>
        <a:cs typeface="+mn-cs"/>
      </a:defRPr>
    </a:lvl1pPr>
    <a:lvl2pPr marL="2011363" algn="l" defTabSz="2011363" rtl="0" fontAlgn="base">
      <a:spcBef>
        <a:spcPct val="30000"/>
      </a:spcBef>
      <a:spcAft>
        <a:spcPct val="0"/>
      </a:spcAft>
      <a:defRPr sz="5300" kern="1200">
        <a:solidFill>
          <a:schemeClr val="tx1"/>
        </a:solidFill>
        <a:latin typeface="+mn-lt"/>
        <a:ea typeface="+mn-ea"/>
        <a:cs typeface="+mn-cs"/>
      </a:defRPr>
    </a:lvl2pPr>
    <a:lvl3pPr marL="4024313" algn="l" defTabSz="2011363" rtl="0" fontAlgn="base">
      <a:spcBef>
        <a:spcPct val="30000"/>
      </a:spcBef>
      <a:spcAft>
        <a:spcPct val="0"/>
      </a:spcAft>
      <a:defRPr sz="5300" kern="1200">
        <a:solidFill>
          <a:schemeClr val="tx1"/>
        </a:solidFill>
        <a:latin typeface="+mn-lt"/>
        <a:ea typeface="+mn-ea"/>
        <a:cs typeface="+mn-cs"/>
      </a:defRPr>
    </a:lvl3pPr>
    <a:lvl4pPr marL="6035675" algn="l" defTabSz="2011363" rtl="0" fontAlgn="base">
      <a:spcBef>
        <a:spcPct val="30000"/>
      </a:spcBef>
      <a:spcAft>
        <a:spcPct val="0"/>
      </a:spcAft>
      <a:defRPr sz="5300" kern="1200">
        <a:solidFill>
          <a:schemeClr val="tx1"/>
        </a:solidFill>
        <a:latin typeface="+mn-lt"/>
        <a:ea typeface="+mn-ea"/>
        <a:cs typeface="+mn-cs"/>
      </a:defRPr>
    </a:lvl4pPr>
    <a:lvl5pPr marL="8048625" algn="l" defTabSz="2011363" rtl="0" fontAlgn="base">
      <a:spcBef>
        <a:spcPct val="30000"/>
      </a:spcBef>
      <a:spcAft>
        <a:spcPct val="0"/>
      </a:spcAft>
      <a:defRPr sz="5300" kern="1200">
        <a:solidFill>
          <a:schemeClr val="tx1"/>
        </a:solidFill>
        <a:latin typeface="+mn-lt"/>
        <a:ea typeface="+mn-ea"/>
        <a:cs typeface="+mn-cs"/>
      </a:defRPr>
    </a:lvl5pPr>
    <a:lvl6pPr marL="10061244" algn="l" defTabSz="2012249" rtl="0" eaLnBrk="1" latinLnBrk="0" hangingPunct="1">
      <a:defRPr sz="5300" kern="1200">
        <a:solidFill>
          <a:schemeClr val="tx1"/>
        </a:solidFill>
        <a:latin typeface="+mn-lt"/>
        <a:ea typeface="+mn-ea"/>
        <a:cs typeface="+mn-cs"/>
      </a:defRPr>
    </a:lvl6pPr>
    <a:lvl7pPr marL="12073493" algn="l" defTabSz="2012249" rtl="0" eaLnBrk="1" latinLnBrk="0" hangingPunct="1">
      <a:defRPr sz="5300" kern="1200">
        <a:solidFill>
          <a:schemeClr val="tx1"/>
        </a:solidFill>
        <a:latin typeface="+mn-lt"/>
        <a:ea typeface="+mn-ea"/>
        <a:cs typeface="+mn-cs"/>
      </a:defRPr>
    </a:lvl7pPr>
    <a:lvl8pPr marL="14085742" algn="l" defTabSz="2012249" rtl="0" eaLnBrk="1" latinLnBrk="0" hangingPunct="1">
      <a:defRPr sz="5300" kern="1200">
        <a:solidFill>
          <a:schemeClr val="tx1"/>
        </a:solidFill>
        <a:latin typeface="+mn-lt"/>
        <a:ea typeface="+mn-ea"/>
        <a:cs typeface="+mn-cs"/>
      </a:defRPr>
    </a:lvl8pPr>
    <a:lvl9pPr marL="16097991" algn="l" defTabSz="2012249" rtl="0" eaLnBrk="1" latinLnBrk="0" hangingPunct="1">
      <a:defRPr sz="5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defTabSz="2012249" fontAlgn="auto">
              <a:spcBef>
                <a:spcPts val="0"/>
              </a:spcBef>
              <a:spcAft>
                <a:spcPts val="0"/>
              </a:spcAft>
              <a:defRPr/>
            </a:pPr>
            <a:r>
              <a:rPr lang="en-US" dirty="0" smtClean="0"/>
              <a:t>Pa color ranges to show better</a:t>
            </a:r>
          </a:p>
          <a:p>
            <a:pPr defTabSz="2012249" fontAlgn="auto">
              <a:spcBef>
                <a:spcPts val="0"/>
              </a:spcBef>
              <a:spcAft>
                <a:spcPts val="0"/>
              </a:spcAft>
              <a:defRPr/>
            </a:pPr>
            <a:r>
              <a:rPr lang="en-US" strike="sngStrike" dirty="0" err="1" smtClean="0"/>
              <a:t>Time_stamp</a:t>
            </a:r>
            <a:r>
              <a:rPr lang="en-US" strike="sngStrike" dirty="0" smtClean="0"/>
              <a:t>(s), /off can be done in </a:t>
            </a:r>
            <a:r>
              <a:rPr lang="en-US" strike="sngStrike" dirty="0" err="1" smtClean="0"/>
              <a:t>ccat.sh</a:t>
            </a:r>
            <a:r>
              <a:rPr lang="en-US" strike="sngStrike" dirty="0" smtClean="0"/>
              <a:t>?</a:t>
            </a:r>
          </a:p>
          <a:p>
            <a:pPr defTabSz="2012249" fontAlgn="auto">
              <a:spcBef>
                <a:spcPts val="0"/>
              </a:spcBef>
              <a:spcAft>
                <a:spcPts val="0"/>
              </a:spcAft>
              <a:defRPr/>
            </a:pPr>
            <a:r>
              <a:rPr lang="en-US" strike="sngStrike" dirty="0" smtClean="0"/>
              <a:t>SW data remove two days each side and make same scale</a:t>
            </a:r>
          </a:p>
          <a:p>
            <a:pPr defTabSz="2012249" fontAlgn="auto">
              <a:spcBef>
                <a:spcPts val="0"/>
              </a:spcBef>
              <a:spcAft>
                <a:spcPts val="0"/>
              </a:spcAft>
              <a:defRPr/>
            </a:pPr>
            <a:r>
              <a:rPr lang="en-US" strike="sngStrike" dirty="0" smtClean="0"/>
              <a:t>Ah make linear</a:t>
            </a:r>
          </a:p>
          <a:p>
            <a:pPr defTabSz="2012249" fontAlgn="auto">
              <a:spcBef>
                <a:spcPts val="0"/>
              </a:spcBef>
              <a:spcAft>
                <a:spcPts val="0"/>
              </a:spcAft>
              <a:defRPr/>
            </a:pPr>
            <a:r>
              <a:rPr lang="en-US" strike="sngStrike" dirty="0" smtClean="0"/>
              <a:t>Make sure </a:t>
            </a:r>
            <a:r>
              <a:rPr lang="en-US" strike="sngStrike" dirty="0" err="1" smtClean="0"/>
              <a:t>greek</a:t>
            </a:r>
            <a:r>
              <a:rPr lang="en-US" strike="sngStrike" dirty="0" smtClean="0"/>
              <a:t> letters work (after </a:t>
            </a:r>
            <a:r>
              <a:rPr lang="en-US" strike="sngStrike" dirty="0" err="1" smtClean="0"/>
              <a:t>popen</a:t>
            </a:r>
            <a:r>
              <a:rPr lang="en-US" strike="sngStrike" dirty="0" smtClean="0"/>
              <a:t>, !</a:t>
            </a:r>
            <a:r>
              <a:rPr lang="en-US" strike="sngStrike" dirty="0" err="1" smtClean="0"/>
              <a:t>p.font</a:t>
            </a:r>
            <a:r>
              <a:rPr lang="en-US" strike="sngStrike" dirty="0" smtClean="0"/>
              <a:t>=-1) search through other programs. !6…!N</a:t>
            </a:r>
          </a:p>
          <a:p>
            <a:pPr defTabSz="2012249" fontAlgn="auto">
              <a:spcBef>
                <a:spcPts val="0"/>
              </a:spcBef>
              <a:spcAft>
                <a:spcPts val="0"/>
              </a:spcAft>
              <a:defRPr/>
            </a:pPr>
            <a:r>
              <a:rPr lang="en-US" dirty="0" smtClean="0"/>
              <a:t>Change tick interval to half hour. </a:t>
            </a:r>
            <a:r>
              <a:rPr lang="en-US" strike="sngStrike" dirty="0" smtClean="0"/>
              <a:t>Change </a:t>
            </a:r>
            <a:r>
              <a:rPr lang="en-US" strike="sngStrike" dirty="0" err="1" smtClean="0"/>
              <a:t>bh</a:t>
            </a:r>
            <a:r>
              <a:rPr lang="en-US" strike="sngStrike" dirty="0" smtClean="0"/>
              <a:t> scale</a:t>
            </a:r>
          </a:p>
          <a:p>
            <a:pPr defTabSz="2012249" fontAlgn="auto">
              <a:spcBef>
                <a:spcPts val="0"/>
              </a:spcBef>
              <a:spcAft>
                <a:spcPts val="0"/>
              </a:spcAft>
              <a:defRPr/>
            </a:pPr>
            <a:r>
              <a:rPr lang="en-US" strike="sngStrike" dirty="0" err="1" smtClean="0"/>
              <a:t>Zticks</a:t>
            </a:r>
            <a:r>
              <a:rPr lang="en-US" strike="sngStrike" dirty="0" smtClean="0"/>
              <a:t>=3</a:t>
            </a:r>
          </a:p>
          <a:p>
            <a:pPr defTabSz="2012249" fontAlgn="auto">
              <a:spcBef>
                <a:spcPts val="0"/>
              </a:spcBef>
              <a:spcAft>
                <a:spcPts val="0"/>
              </a:spcAft>
              <a:defRPr/>
            </a:pPr>
            <a:r>
              <a:rPr lang="en-US" strike="sngStrike" dirty="0" smtClean="0"/>
              <a:t>Make figure fonts larger </a:t>
            </a:r>
          </a:p>
          <a:p>
            <a:pPr defTabSz="2012249" fontAlgn="auto">
              <a:spcBef>
                <a:spcPts val="0"/>
              </a:spcBef>
              <a:spcAft>
                <a:spcPts val="0"/>
              </a:spcAft>
              <a:defRPr/>
            </a:pPr>
            <a:r>
              <a:rPr lang="en-US" strike="sngStrike" dirty="0" smtClean="0"/>
              <a:t>change </a:t>
            </a:r>
            <a:r>
              <a:rPr lang="en-US" strike="sngStrike" dirty="0" err="1" smtClean="0"/>
              <a:t>ytitles</a:t>
            </a:r>
            <a:endParaRPr lang="en-US" dirty="0" smtClean="0"/>
          </a:p>
          <a:p>
            <a:pPr defTabSz="2012249" fontAlgn="auto">
              <a:spcBef>
                <a:spcPts val="0"/>
              </a:spcBef>
              <a:spcAft>
                <a:spcPts val="0"/>
              </a:spcAft>
              <a:defRPr/>
            </a:pPr>
            <a:endParaRPr lang="en-US" dirty="0" smtClean="0"/>
          </a:p>
        </p:txBody>
      </p:sp>
      <p:sp>
        <p:nvSpPr>
          <p:cNvPr id="153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2011363" fontAlgn="base">
              <a:spcBef>
                <a:spcPct val="0"/>
              </a:spcBef>
              <a:spcAft>
                <a:spcPct val="0"/>
              </a:spcAft>
            </a:pPr>
            <a:fld id="{AE52A2BE-9956-4DFE-8B31-CDB8CF784329}" type="slidenum">
              <a:rPr lang="en-US"/>
              <a:pPr defTabSz="2011363" fontAlgn="base">
                <a:spcBef>
                  <a:spcPct val="0"/>
                </a:spcBef>
                <a:spcAft>
                  <a:spcPct val="0"/>
                </a:spcAft>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5"/>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2012249" indent="0" algn="ctr">
              <a:buNone/>
              <a:defRPr>
                <a:solidFill>
                  <a:schemeClr val="tx1">
                    <a:tint val="75000"/>
                  </a:schemeClr>
                </a:solidFill>
              </a:defRPr>
            </a:lvl2pPr>
            <a:lvl3pPr marL="4024497" indent="0" algn="ctr">
              <a:buNone/>
              <a:defRPr>
                <a:solidFill>
                  <a:schemeClr val="tx1">
                    <a:tint val="75000"/>
                  </a:schemeClr>
                </a:solidFill>
              </a:defRPr>
            </a:lvl3pPr>
            <a:lvl4pPr marL="6036746" indent="0" algn="ctr">
              <a:buNone/>
              <a:defRPr>
                <a:solidFill>
                  <a:schemeClr val="tx1">
                    <a:tint val="75000"/>
                  </a:schemeClr>
                </a:solidFill>
              </a:defRPr>
            </a:lvl4pPr>
            <a:lvl5pPr marL="8048995" indent="0" algn="ctr">
              <a:buNone/>
              <a:defRPr>
                <a:solidFill>
                  <a:schemeClr val="tx1">
                    <a:tint val="75000"/>
                  </a:schemeClr>
                </a:solidFill>
              </a:defRPr>
            </a:lvl5pPr>
            <a:lvl6pPr marL="10061244" indent="0" algn="ctr">
              <a:buNone/>
              <a:defRPr>
                <a:solidFill>
                  <a:schemeClr val="tx1">
                    <a:tint val="75000"/>
                  </a:schemeClr>
                </a:solidFill>
              </a:defRPr>
            </a:lvl6pPr>
            <a:lvl7pPr marL="12073493" indent="0" algn="ctr">
              <a:buNone/>
              <a:defRPr>
                <a:solidFill>
                  <a:schemeClr val="tx1">
                    <a:tint val="75000"/>
                  </a:schemeClr>
                </a:solidFill>
              </a:defRPr>
            </a:lvl7pPr>
            <a:lvl8pPr marL="14085742" indent="0" algn="ctr">
              <a:buNone/>
              <a:defRPr>
                <a:solidFill>
                  <a:schemeClr val="tx1">
                    <a:tint val="75000"/>
                  </a:schemeClr>
                </a:solidFill>
              </a:defRPr>
            </a:lvl8pPr>
            <a:lvl9pPr marL="16097991"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EF0930B-1E0B-4C0D-B398-ECADA7572881}" type="datetimeFigureOut">
              <a:rPr lang="en-US"/>
              <a:pPr>
                <a:defRPr/>
              </a:pPr>
              <a:t>7/23/2013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BF08CC4-8B6D-41C8-8F27-273505F87FE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31E9D68-25A1-4B32-B543-C0756C3EEA4A}" type="datetimeFigureOut">
              <a:rPr lang="en-US"/>
              <a:pPr>
                <a:defRPr/>
              </a:pPr>
              <a:t>7/23/2013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CF320B-4B24-4CA7-8418-970D8CDCE40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3" y="18802775"/>
            <a:ext cx="31089600" cy="5811520"/>
          </a:xfrm>
        </p:spPr>
        <p:txBody>
          <a:bodyPr anchor="t"/>
          <a:lstStyle>
            <a:lvl1pPr algn="l">
              <a:defRPr sz="176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3" y="12401978"/>
            <a:ext cx="31089600" cy="6400798"/>
          </a:xfrm>
        </p:spPr>
        <p:txBody>
          <a:bodyPr anchor="b"/>
          <a:lstStyle>
            <a:lvl1pPr marL="0" indent="0">
              <a:buNone/>
              <a:defRPr sz="8800">
                <a:solidFill>
                  <a:schemeClr val="tx1">
                    <a:tint val="75000"/>
                  </a:schemeClr>
                </a:solidFill>
              </a:defRPr>
            </a:lvl1pPr>
            <a:lvl2pPr marL="2012249" indent="0">
              <a:buNone/>
              <a:defRPr sz="8000">
                <a:solidFill>
                  <a:schemeClr val="tx1">
                    <a:tint val="75000"/>
                  </a:schemeClr>
                </a:solidFill>
              </a:defRPr>
            </a:lvl2pPr>
            <a:lvl3pPr marL="4024497" indent="0">
              <a:buNone/>
              <a:defRPr sz="7000">
                <a:solidFill>
                  <a:schemeClr val="tx1">
                    <a:tint val="75000"/>
                  </a:schemeClr>
                </a:solidFill>
              </a:defRPr>
            </a:lvl3pPr>
            <a:lvl4pPr marL="6036746" indent="0">
              <a:buNone/>
              <a:defRPr sz="6200">
                <a:solidFill>
                  <a:schemeClr val="tx1">
                    <a:tint val="75000"/>
                  </a:schemeClr>
                </a:solidFill>
              </a:defRPr>
            </a:lvl4pPr>
            <a:lvl5pPr marL="8048995" indent="0">
              <a:buNone/>
              <a:defRPr sz="6200">
                <a:solidFill>
                  <a:schemeClr val="tx1">
                    <a:tint val="75000"/>
                  </a:schemeClr>
                </a:solidFill>
              </a:defRPr>
            </a:lvl5pPr>
            <a:lvl6pPr marL="10061244" indent="0">
              <a:buNone/>
              <a:defRPr sz="6200">
                <a:solidFill>
                  <a:schemeClr val="tx1">
                    <a:tint val="75000"/>
                  </a:schemeClr>
                </a:solidFill>
              </a:defRPr>
            </a:lvl6pPr>
            <a:lvl7pPr marL="12073493" indent="0">
              <a:buNone/>
              <a:defRPr sz="6200">
                <a:solidFill>
                  <a:schemeClr val="tx1">
                    <a:tint val="75000"/>
                  </a:schemeClr>
                </a:solidFill>
              </a:defRPr>
            </a:lvl7pPr>
            <a:lvl8pPr marL="14085742" indent="0">
              <a:buNone/>
              <a:defRPr sz="6200">
                <a:solidFill>
                  <a:schemeClr val="tx1">
                    <a:tint val="75000"/>
                  </a:schemeClr>
                </a:solidFill>
              </a:defRPr>
            </a:lvl8pPr>
            <a:lvl9pPr marL="16097991" indent="0">
              <a:buNone/>
              <a:defRPr sz="6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188E28D-7B5B-476B-B8C4-9AFFBF1F3C6C}" type="datetimeFigureOut">
              <a:rPr lang="en-US"/>
              <a:pPr>
                <a:defRPr/>
              </a:pPr>
              <a:t>7/23/2013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5BB535A-C4F2-4A15-850B-2CC544F174D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42554" y="32769389"/>
            <a:ext cx="91865448" cy="92693069"/>
          </a:xfrm>
        </p:spPr>
        <p:txBody>
          <a:bodyPr/>
          <a:lstStyle>
            <a:lvl1pPr>
              <a:defRPr sz="12300"/>
            </a:lvl1pPr>
            <a:lvl2pPr>
              <a:defRPr sz="10500"/>
            </a:lvl2pPr>
            <a:lvl3pPr>
              <a:defRPr sz="88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2717604" y="32769389"/>
            <a:ext cx="91865453" cy="92693069"/>
          </a:xfrm>
        </p:spPr>
        <p:txBody>
          <a:bodyPr/>
          <a:lstStyle>
            <a:lvl1pPr>
              <a:defRPr sz="12300"/>
            </a:lvl1pPr>
            <a:lvl2pPr>
              <a:defRPr sz="10500"/>
            </a:lvl2pPr>
            <a:lvl3pPr>
              <a:defRPr sz="88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F7E7010-C403-4DC6-A8C9-D1F8524EEC76}" type="datetimeFigureOut">
              <a:rPr lang="en-US"/>
              <a:pPr>
                <a:defRPr/>
              </a:pPr>
              <a:t>7/23/2013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484100-AD94-4C69-9564-9CFDEE34DC2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789"/>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8"/>
            <a:ext cx="16160753" cy="2729651"/>
          </a:xfrm>
        </p:spPr>
        <p:txBody>
          <a:bodyPr anchor="b"/>
          <a:lstStyle>
            <a:lvl1pPr marL="0" indent="0">
              <a:buNone/>
              <a:defRPr sz="10500" b="1"/>
            </a:lvl1pPr>
            <a:lvl2pPr marL="2012249" indent="0">
              <a:buNone/>
              <a:defRPr sz="8800" b="1"/>
            </a:lvl2pPr>
            <a:lvl3pPr marL="4024497" indent="0">
              <a:buNone/>
              <a:defRPr sz="8000" b="1"/>
            </a:lvl3pPr>
            <a:lvl4pPr marL="6036746" indent="0">
              <a:buNone/>
              <a:defRPr sz="7000" b="1"/>
            </a:lvl4pPr>
            <a:lvl5pPr marL="8048995" indent="0">
              <a:buNone/>
              <a:defRPr sz="7000" b="1"/>
            </a:lvl5pPr>
            <a:lvl6pPr marL="10061244" indent="0">
              <a:buNone/>
              <a:defRPr sz="7000" b="1"/>
            </a:lvl6pPr>
            <a:lvl7pPr marL="12073493" indent="0">
              <a:buNone/>
              <a:defRPr sz="7000" b="1"/>
            </a:lvl7pPr>
            <a:lvl8pPr marL="14085742" indent="0">
              <a:buNone/>
              <a:defRPr sz="7000" b="1"/>
            </a:lvl8pPr>
            <a:lvl9pPr marL="16097991" indent="0">
              <a:buNone/>
              <a:defRPr sz="7000" b="1"/>
            </a:lvl9pPr>
          </a:lstStyle>
          <a:p>
            <a:pPr lvl="0"/>
            <a:r>
              <a:rPr lang="en-US" smtClean="0"/>
              <a:t>Click to edit Master text styles</a:t>
            </a:r>
          </a:p>
        </p:txBody>
      </p:sp>
      <p:sp>
        <p:nvSpPr>
          <p:cNvPr id="4" name="Content Placeholder 3"/>
          <p:cNvSpPr>
            <a:spLocks noGrp="1"/>
          </p:cNvSpPr>
          <p:nvPr>
            <p:ph sz="half" idx="2"/>
          </p:nvPr>
        </p:nvSpPr>
        <p:spPr>
          <a:xfrm>
            <a:off x="1828800" y="9279469"/>
            <a:ext cx="16160753" cy="16858829"/>
          </a:xfrm>
        </p:spPr>
        <p:txBody>
          <a:bodyPr/>
          <a:lstStyle>
            <a:lvl1pPr>
              <a:defRPr sz="10500"/>
            </a:lvl1pPr>
            <a:lvl2pPr>
              <a:defRPr sz="8800"/>
            </a:lvl2pPr>
            <a:lvl3pPr>
              <a:defRPr sz="8000"/>
            </a:lvl3pPr>
            <a:lvl4pPr>
              <a:defRPr sz="7000"/>
            </a:lvl4pPr>
            <a:lvl5pPr>
              <a:defRPr sz="7000"/>
            </a:lvl5pPr>
            <a:lvl6pPr>
              <a:defRPr sz="7000"/>
            </a:lvl6pPr>
            <a:lvl7pPr>
              <a:defRPr sz="7000"/>
            </a:lvl7pPr>
            <a:lvl8pPr>
              <a:defRPr sz="7000"/>
            </a:lvl8pPr>
            <a:lvl9pPr>
              <a:defRPr sz="7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3" y="6549818"/>
            <a:ext cx="16167100" cy="2729651"/>
          </a:xfrm>
        </p:spPr>
        <p:txBody>
          <a:bodyPr anchor="b"/>
          <a:lstStyle>
            <a:lvl1pPr marL="0" indent="0">
              <a:buNone/>
              <a:defRPr sz="10500" b="1"/>
            </a:lvl1pPr>
            <a:lvl2pPr marL="2012249" indent="0">
              <a:buNone/>
              <a:defRPr sz="8800" b="1"/>
            </a:lvl2pPr>
            <a:lvl3pPr marL="4024497" indent="0">
              <a:buNone/>
              <a:defRPr sz="8000" b="1"/>
            </a:lvl3pPr>
            <a:lvl4pPr marL="6036746" indent="0">
              <a:buNone/>
              <a:defRPr sz="7000" b="1"/>
            </a:lvl4pPr>
            <a:lvl5pPr marL="8048995" indent="0">
              <a:buNone/>
              <a:defRPr sz="7000" b="1"/>
            </a:lvl5pPr>
            <a:lvl6pPr marL="10061244" indent="0">
              <a:buNone/>
              <a:defRPr sz="7000" b="1"/>
            </a:lvl6pPr>
            <a:lvl7pPr marL="12073493" indent="0">
              <a:buNone/>
              <a:defRPr sz="7000" b="1"/>
            </a:lvl7pPr>
            <a:lvl8pPr marL="14085742" indent="0">
              <a:buNone/>
              <a:defRPr sz="7000" b="1"/>
            </a:lvl8pPr>
            <a:lvl9pPr marL="16097991" indent="0">
              <a:buNone/>
              <a:defRPr sz="7000" b="1"/>
            </a:lvl9pPr>
          </a:lstStyle>
          <a:p>
            <a:pPr lvl="0"/>
            <a:r>
              <a:rPr lang="en-US" smtClean="0"/>
              <a:t>Click to edit Master text styles</a:t>
            </a:r>
          </a:p>
        </p:txBody>
      </p:sp>
      <p:sp>
        <p:nvSpPr>
          <p:cNvPr id="6" name="Content Placeholder 5"/>
          <p:cNvSpPr>
            <a:spLocks noGrp="1"/>
          </p:cNvSpPr>
          <p:nvPr>
            <p:ph sz="quarter" idx="4"/>
          </p:nvPr>
        </p:nvSpPr>
        <p:spPr>
          <a:xfrm>
            <a:off x="18580103" y="9279469"/>
            <a:ext cx="16167100" cy="16858829"/>
          </a:xfrm>
        </p:spPr>
        <p:txBody>
          <a:bodyPr/>
          <a:lstStyle>
            <a:lvl1pPr>
              <a:defRPr sz="10500"/>
            </a:lvl1pPr>
            <a:lvl2pPr>
              <a:defRPr sz="8800"/>
            </a:lvl2pPr>
            <a:lvl3pPr>
              <a:defRPr sz="8000"/>
            </a:lvl3pPr>
            <a:lvl4pPr>
              <a:defRPr sz="7000"/>
            </a:lvl4pPr>
            <a:lvl5pPr>
              <a:defRPr sz="7000"/>
            </a:lvl5pPr>
            <a:lvl6pPr>
              <a:defRPr sz="7000"/>
            </a:lvl6pPr>
            <a:lvl7pPr>
              <a:defRPr sz="7000"/>
            </a:lvl7pPr>
            <a:lvl8pPr>
              <a:defRPr sz="7000"/>
            </a:lvl8pPr>
            <a:lvl9pPr>
              <a:defRPr sz="7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E1A585D-C64F-4935-B911-17E2249550EC}" type="datetimeFigureOut">
              <a:rPr lang="en-US"/>
              <a:pPr>
                <a:defRPr/>
              </a:pPr>
              <a:t>7/23/2013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9992350-B014-4034-8214-1C0B3C6C9BC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BAE8CBF-C073-423E-9282-B14C9A8D93EA}" type="datetimeFigureOut">
              <a:rPr lang="en-US"/>
              <a:pPr>
                <a:defRPr/>
              </a:pPr>
              <a:t>7/23/2013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0E8D033-A954-4D77-A7ED-7AB9F75590A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16E2ECC-D7F6-4DA2-9020-3EE803F0F3DE}" type="datetimeFigureOut">
              <a:rPr lang="en-US"/>
              <a:pPr>
                <a:defRPr/>
              </a:pPr>
              <a:t>7/23/2013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1443FA3-1C10-4A06-843D-7BA36EC31ED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4" y="1165013"/>
            <a:ext cx="12033253" cy="4958080"/>
          </a:xfrm>
        </p:spPr>
        <p:txBody>
          <a:bodyPr anchor="b"/>
          <a:lstStyle>
            <a:lvl1pPr algn="l">
              <a:defRPr sz="88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4100"/>
            </a:lvl1pPr>
            <a:lvl2pPr>
              <a:defRPr sz="12300"/>
            </a:lvl2pPr>
            <a:lvl3pPr>
              <a:defRPr sz="105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4" y="6123096"/>
            <a:ext cx="12033253" cy="20015202"/>
          </a:xfrm>
        </p:spPr>
        <p:txBody>
          <a:bodyPr/>
          <a:lstStyle>
            <a:lvl1pPr marL="0" indent="0">
              <a:buNone/>
              <a:defRPr sz="6200"/>
            </a:lvl1pPr>
            <a:lvl2pPr marL="2012249" indent="0">
              <a:buNone/>
              <a:defRPr sz="5300"/>
            </a:lvl2pPr>
            <a:lvl3pPr marL="4024497" indent="0">
              <a:buNone/>
              <a:defRPr sz="4400"/>
            </a:lvl3pPr>
            <a:lvl4pPr marL="6036746" indent="0">
              <a:buNone/>
              <a:defRPr sz="3900"/>
            </a:lvl4pPr>
            <a:lvl5pPr marL="8048995" indent="0">
              <a:buNone/>
              <a:defRPr sz="3900"/>
            </a:lvl5pPr>
            <a:lvl6pPr marL="10061244" indent="0">
              <a:buNone/>
              <a:defRPr sz="3900"/>
            </a:lvl6pPr>
            <a:lvl7pPr marL="12073493" indent="0">
              <a:buNone/>
              <a:defRPr sz="3900"/>
            </a:lvl7pPr>
            <a:lvl8pPr marL="14085742" indent="0">
              <a:buNone/>
              <a:defRPr sz="3900"/>
            </a:lvl8pPr>
            <a:lvl9pPr marL="16097991"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A631165-8D2E-4D9E-8102-FDF0CA80F23B}" type="datetimeFigureOut">
              <a:rPr lang="en-US"/>
              <a:pPr>
                <a:defRPr/>
              </a:pPr>
              <a:t>7/23/2013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32007FF-FC39-4FE8-A078-454BCDEFDF3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3" y="20482560"/>
            <a:ext cx="21945600" cy="2418082"/>
          </a:xfrm>
        </p:spPr>
        <p:txBody>
          <a:bodyPr anchor="b"/>
          <a:lstStyle>
            <a:lvl1pPr algn="l">
              <a:defRPr sz="8800" b="1"/>
            </a:lvl1pPr>
          </a:lstStyle>
          <a:p>
            <a:r>
              <a:rPr lang="en-US" smtClean="0"/>
              <a:t>Click to edit Master title style</a:t>
            </a:r>
            <a:endParaRPr lang="en-US"/>
          </a:p>
        </p:txBody>
      </p:sp>
      <p:sp>
        <p:nvSpPr>
          <p:cNvPr id="3" name="Picture Placeholder 2"/>
          <p:cNvSpPr>
            <a:spLocks noGrp="1"/>
          </p:cNvSpPr>
          <p:nvPr>
            <p:ph type="pic" idx="1"/>
          </p:nvPr>
        </p:nvSpPr>
        <p:spPr>
          <a:xfrm>
            <a:off x="7169153" y="2614507"/>
            <a:ext cx="21945600" cy="17556480"/>
          </a:xfrm>
        </p:spPr>
        <p:txBody>
          <a:bodyPr rtlCol="0">
            <a:normAutofit/>
          </a:bodyPr>
          <a:lstStyle>
            <a:lvl1pPr marL="0" indent="0">
              <a:buNone/>
              <a:defRPr sz="14100"/>
            </a:lvl1pPr>
            <a:lvl2pPr marL="2012249" indent="0">
              <a:buNone/>
              <a:defRPr sz="12300"/>
            </a:lvl2pPr>
            <a:lvl3pPr marL="4024497" indent="0">
              <a:buNone/>
              <a:defRPr sz="10500"/>
            </a:lvl3pPr>
            <a:lvl4pPr marL="6036746" indent="0">
              <a:buNone/>
              <a:defRPr sz="8800"/>
            </a:lvl4pPr>
            <a:lvl5pPr marL="8048995" indent="0">
              <a:buNone/>
              <a:defRPr sz="8800"/>
            </a:lvl5pPr>
            <a:lvl6pPr marL="10061244" indent="0">
              <a:buNone/>
              <a:defRPr sz="8800"/>
            </a:lvl6pPr>
            <a:lvl7pPr marL="12073493" indent="0">
              <a:buNone/>
              <a:defRPr sz="8800"/>
            </a:lvl7pPr>
            <a:lvl8pPr marL="14085742" indent="0">
              <a:buNone/>
              <a:defRPr sz="8800"/>
            </a:lvl8pPr>
            <a:lvl9pPr marL="16097991" indent="0">
              <a:buNone/>
              <a:defRPr sz="8800"/>
            </a:lvl9pPr>
          </a:lstStyle>
          <a:p>
            <a:pPr lvl="0"/>
            <a:endParaRPr lang="en-US" noProof="0"/>
          </a:p>
        </p:txBody>
      </p:sp>
      <p:sp>
        <p:nvSpPr>
          <p:cNvPr id="4" name="Text Placeholder 3"/>
          <p:cNvSpPr>
            <a:spLocks noGrp="1"/>
          </p:cNvSpPr>
          <p:nvPr>
            <p:ph type="body" sz="half" idx="2"/>
          </p:nvPr>
        </p:nvSpPr>
        <p:spPr>
          <a:xfrm>
            <a:off x="7169153" y="22900642"/>
            <a:ext cx="21945600" cy="3434078"/>
          </a:xfrm>
        </p:spPr>
        <p:txBody>
          <a:bodyPr/>
          <a:lstStyle>
            <a:lvl1pPr marL="0" indent="0">
              <a:buNone/>
              <a:defRPr sz="6200"/>
            </a:lvl1pPr>
            <a:lvl2pPr marL="2012249" indent="0">
              <a:buNone/>
              <a:defRPr sz="5300"/>
            </a:lvl2pPr>
            <a:lvl3pPr marL="4024497" indent="0">
              <a:buNone/>
              <a:defRPr sz="4400"/>
            </a:lvl3pPr>
            <a:lvl4pPr marL="6036746" indent="0">
              <a:buNone/>
              <a:defRPr sz="3900"/>
            </a:lvl4pPr>
            <a:lvl5pPr marL="8048995" indent="0">
              <a:buNone/>
              <a:defRPr sz="3900"/>
            </a:lvl5pPr>
            <a:lvl6pPr marL="10061244" indent="0">
              <a:buNone/>
              <a:defRPr sz="3900"/>
            </a:lvl6pPr>
            <a:lvl7pPr marL="12073493" indent="0">
              <a:buNone/>
              <a:defRPr sz="3900"/>
            </a:lvl7pPr>
            <a:lvl8pPr marL="14085742" indent="0">
              <a:buNone/>
              <a:defRPr sz="3900"/>
            </a:lvl8pPr>
            <a:lvl9pPr marL="16097991"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045C50C-DBDD-4C9B-A767-813681394C71}" type="datetimeFigureOut">
              <a:rPr lang="en-US"/>
              <a:pPr>
                <a:defRPr/>
              </a:pPr>
              <a:t>7/23/2013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A97FF10-50C8-417C-8227-55D0D38AA1D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B6713A2-EEB7-49D1-8E63-CC63752D48D5}" type="datetimeFigureOut">
              <a:rPr lang="en-US"/>
              <a:pPr>
                <a:defRPr/>
              </a:pPr>
              <a:t>7/23/2013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3865DC9-7698-4E00-B1C9-05C9155DAC9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8501100" y="5621869"/>
            <a:ext cx="46081953" cy="11984058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42557" y="5621869"/>
            <a:ext cx="137648948" cy="1198405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374945E-14F5-43F4-9753-233578EDC9F3}" type="datetimeFigureOut">
              <a:rPr lang="en-US"/>
              <a:pPr>
                <a:defRPr/>
              </a:pPr>
              <a:t>7/23/2013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3F480CC-FD8A-4E83-9387-BBFB526D275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828800" y="1171575"/>
            <a:ext cx="32918400" cy="4876800"/>
          </a:xfrm>
          <a:prstGeom prst="rect">
            <a:avLst/>
          </a:prstGeom>
          <a:noFill/>
          <a:ln w="9525">
            <a:noFill/>
            <a:miter lim="800000"/>
            <a:headEnd/>
            <a:tailEnd/>
          </a:ln>
        </p:spPr>
        <p:txBody>
          <a:bodyPr vert="horz" wrap="square" lIns="402450" tIns="201225" rIns="402450" bIns="201225"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1828800" y="6827838"/>
            <a:ext cx="32918400" cy="19310350"/>
          </a:xfrm>
          <a:prstGeom prst="rect">
            <a:avLst/>
          </a:prstGeom>
          <a:noFill/>
          <a:ln w="9525">
            <a:noFill/>
            <a:miter lim="800000"/>
            <a:headEnd/>
            <a:tailEnd/>
          </a:ln>
        </p:spPr>
        <p:txBody>
          <a:bodyPr vert="horz" wrap="square" lIns="402450" tIns="201225" rIns="402450" bIns="20122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828800" y="27120850"/>
            <a:ext cx="8534400" cy="1557338"/>
          </a:xfrm>
          <a:prstGeom prst="rect">
            <a:avLst/>
          </a:prstGeom>
        </p:spPr>
        <p:txBody>
          <a:bodyPr vert="horz" lIns="402450" tIns="201225" rIns="402450" bIns="201225" rtlCol="0" anchor="ctr"/>
          <a:lstStyle>
            <a:lvl1pPr algn="l" defTabSz="2012249" fontAlgn="auto">
              <a:spcBef>
                <a:spcPts val="0"/>
              </a:spcBef>
              <a:spcAft>
                <a:spcPts val="0"/>
              </a:spcAft>
              <a:defRPr sz="5300" smtClean="0">
                <a:solidFill>
                  <a:schemeClr val="tx1">
                    <a:tint val="75000"/>
                  </a:schemeClr>
                </a:solidFill>
                <a:latin typeface="+mn-lt"/>
              </a:defRPr>
            </a:lvl1pPr>
          </a:lstStyle>
          <a:p>
            <a:pPr>
              <a:defRPr/>
            </a:pPr>
            <a:fld id="{04BA5E76-3830-4C95-9F67-F9CC841976C7}" type="datetimeFigureOut">
              <a:rPr lang="en-US"/>
              <a:pPr>
                <a:defRPr/>
              </a:pPr>
              <a:t>7/23/2013</a:t>
            </a:fld>
            <a:endParaRPr lang="en-US"/>
          </a:p>
        </p:txBody>
      </p:sp>
      <p:sp>
        <p:nvSpPr>
          <p:cNvPr id="5" name="Footer Placeholder 4"/>
          <p:cNvSpPr>
            <a:spLocks noGrp="1"/>
          </p:cNvSpPr>
          <p:nvPr>
            <p:ph type="ftr" sz="quarter" idx="3"/>
          </p:nvPr>
        </p:nvSpPr>
        <p:spPr>
          <a:xfrm>
            <a:off x="12496800" y="27120850"/>
            <a:ext cx="11582400" cy="1557338"/>
          </a:xfrm>
          <a:prstGeom prst="rect">
            <a:avLst/>
          </a:prstGeom>
        </p:spPr>
        <p:txBody>
          <a:bodyPr vert="horz" lIns="402450" tIns="201225" rIns="402450" bIns="201225" rtlCol="0" anchor="ctr"/>
          <a:lstStyle>
            <a:lvl1pPr algn="ctr" defTabSz="2012249" fontAlgn="auto">
              <a:spcBef>
                <a:spcPts val="0"/>
              </a:spcBef>
              <a:spcAft>
                <a:spcPts val="0"/>
              </a:spcAft>
              <a:defRPr sz="53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6212800" y="27120850"/>
            <a:ext cx="8534400" cy="1557338"/>
          </a:xfrm>
          <a:prstGeom prst="rect">
            <a:avLst/>
          </a:prstGeom>
        </p:spPr>
        <p:txBody>
          <a:bodyPr vert="horz" lIns="402450" tIns="201225" rIns="402450" bIns="201225" rtlCol="0" anchor="ctr"/>
          <a:lstStyle>
            <a:lvl1pPr algn="r" defTabSz="2012249" fontAlgn="auto">
              <a:spcBef>
                <a:spcPts val="0"/>
              </a:spcBef>
              <a:spcAft>
                <a:spcPts val="0"/>
              </a:spcAft>
              <a:defRPr sz="5300" smtClean="0">
                <a:solidFill>
                  <a:schemeClr val="tx1">
                    <a:tint val="75000"/>
                  </a:schemeClr>
                </a:solidFill>
                <a:latin typeface="+mn-lt"/>
              </a:defRPr>
            </a:lvl1pPr>
          </a:lstStyle>
          <a:p>
            <a:pPr>
              <a:defRPr/>
            </a:pPr>
            <a:fld id="{9FB7AAAC-66CA-4E5A-AE45-1D2DD3651E0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11363" rtl="0" fontAlgn="base">
        <a:spcBef>
          <a:spcPct val="0"/>
        </a:spcBef>
        <a:spcAft>
          <a:spcPct val="0"/>
        </a:spcAft>
        <a:defRPr sz="19300" kern="1200">
          <a:solidFill>
            <a:schemeClr val="tx1"/>
          </a:solidFill>
          <a:latin typeface="+mj-lt"/>
          <a:ea typeface="+mj-ea"/>
          <a:cs typeface="+mj-cs"/>
        </a:defRPr>
      </a:lvl1pPr>
      <a:lvl2pPr algn="ctr" defTabSz="2011363" rtl="0" fontAlgn="base">
        <a:spcBef>
          <a:spcPct val="0"/>
        </a:spcBef>
        <a:spcAft>
          <a:spcPct val="0"/>
        </a:spcAft>
        <a:defRPr sz="19300">
          <a:solidFill>
            <a:schemeClr val="tx1"/>
          </a:solidFill>
          <a:latin typeface="Calibri" pitchFamily="34" charset="0"/>
        </a:defRPr>
      </a:lvl2pPr>
      <a:lvl3pPr algn="ctr" defTabSz="2011363" rtl="0" fontAlgn="base">
        <a:spcBef>
          <a:spcPct val="0"/>
        </a:spcBef>
        <a:spcAft>
          <a:spcPct val="0"/>
        </a:spcAft>
        <a:defRPr sz="19300">
          <a:solidFill>
            <a:schemeClr val="tx1"/>
          </a:solidFill>
          <a:latin typeface="Calibri" pitchFamily="34" charset="0"/>
        </a:defRPr>
      </a:lvl3pPr>
      <a:lvl4pPr algn="ctr" defTabSz="2011363" rtl="0" fontAlgn="base">
        <a:spcBef>
          <a:spcPct val="0"/>
        </a:spcBef>
        <a:spcAft>
          <a:spcPct val="0"/>
        </a:spcAft>
        <a:defRPr sz="19300">
          <a:solidFill>
            <a:schemeClr val="tx1"/>
          </a:solidFill>
          <a:latin typeface="Calibri" pitchFamily="34" charset="0"/>
        </a:defRPr>
      </a:lvl4pPr>
      <a:lvl5pPr algn="ctr" defTabSz="2011363" rtl="0" fontAlgn="base">
        <a:spcBef>
          <a:spcPct val="0"/>
        </a:spcBef>
        <a:spcAft>
          <a:spcPct val="0"/>
        </a:spcAft>
        <a:defRPr sz="19300">
          <a:solidFill>
            <a:schemeClr val="tx1"/>
          </a:solidFill>
          <a:latin typeface="Calibri" pitchFamily="34" charset="0"/>
        </a:defRPr>
      </a:lvl5pPr>
      <a:lvl6pPr marL="457200" algn="ctr" defTabSz="2011363" rtl="0" fontAlgn="base">
        <a:spcBef>
          <a:spcPct val="0"/>
        </a:spcBef>
        <a:spcAft>
          <a:spcPct val="0"/>
        </a:spcAft>
        <a:defRPr sz="19300">
          <a:solidFill>
            <a:schemeClr val="tx1"/>
          </a:solidFill>
          <a:latin typeface="Calibri" pitchFamily="34" charset="0"/>
        </a:defRPr>
      </a:lvl6pPr>
      <a:lvl7pPr marL="914400" algn="ctr" defTabSz="2011363" rtl="0" fontAlgn="base">
        <a:spcBef>
          <a:spcPct val="0"/>
        </a:spcBef>
        <a:spcAft>
          <a:spcPct val="0"/>
        </a:spcAft>
        <a:defRPr sz="19300">
          <a:solidFill>
            <a:schemeClr val="tx1"/>
          </a:solidFill>
          <a:latin typeface="Calibri" pitchFamily="34" charset="0"/>
        </a:defRPr>
      </a:lvl7pPr>
      <a:lvl8pPr marL="1371600" algn="ctr" defTabSz="2011363" rtl="0" fontAlgn="base">
        <a:spcBef>
          <a:spcPct val="0"/>
        </a:spcBef>
        <a:spcAft>
          <a:spcPct val="0"/>
        </a:spcAft>
        <a:defRPr sz="19300">
          <a:solidFill>
            <a:schemeClr val="tx1"/>
          </a:solidFill>
          <a:latin typeface="Calibri" pitchFamily="34" charset="0"/>
        </a:defRPr>
      </a:lvl8pPr>
      <a:lvl9pPr marL="1828800" algn="ctr" defTabSz="2011363" rtl="0" fontAlgn="base">
        <a:spcBef>
          <a:spcPct val="0"/>
        </a:spcBef>
        <a:spcAft>
          <a:spcPct val="0"/>
        </a:spcAft>
        <a:defRPr sz="19300">
          <a:solidFill>
            <a:schemeClr val="tx1"/>
          </a:solidFill>
          <a:latin typeface="Calibri" pitchFamily="34" charset="0"/>
        </a:defRPr>
      </a:lvl9pPr>
    </p:titleStyle>
    <p:bodyStyle>
      <a:lvl1pPr marL="1508125" indent="-1508125" algn="l" defTabSz="2011363" rtl="0" fontAlgn="base">
        <a:spcBef>
          <a:spcPct val="20000"/>
        </a:spcBef>
        <a:spcAft>
          <a:spcPct val="0"/>
        </a:spcAft>
        <a:buFont typeface="Arial" charset="0"/>
        <a:buChar char="•"/>
        <a:defRPr sz="14100" kern="1200">
          <a:solidFill>
            <a:schemeClr val="tx1"/>
          </a:solidFill>
          <a:latin typeface="+mn-lt"/>
          <a:ea typeface="+mn-ea"/>
          <a:cs typeface="+mn-cs"/>
        </a:defRPr>
      </a:lvl1pPr>
      <a:lvl2pPr marL="3268663" indent="-1257300" algn="l" defTabSz="2011363" rtl="0" fontAlgn="base">
        <a:spcBef>
          <a:spcPct val="20000"/>
        </a:spcBef>
        <a:spcAft>
          <a:spcPct val="0"/>
        </a:spcAft>
        <a:buFont typeface="Arial" charset="0"/>
        <a:buChar char="–"/>
        <a:defRPr sz="12300" kern="1200">
          <a:solidFill>
            <a:schemeClr val="tx1"/>
          </a:solidFill>
          <a:latin typeface="+mn-lt"/>
          <a:ea typeface="+mn-ea"/>
          <a:cs typeface="+mn-cs"/>
        </a:defRPr>
      </a:lvl2pPr>
      <a:lvl3pPr marL="5029200" indent="-1004888" algn="l" defTabSz="2011363" rtl="0" fontAlgn="base">
        <a:spcBef>
          <a:spcPct val="20000"/>
        </a:spcBef>
        <a:spcAft>
          <a:spcPct val="0"/>
        </a:spcAft>
        <a:buFont typeface="Arial" charset="0"/>
        <a:buChar char="•"/>
        <a:defRPr sz="10500" kern="1200">
          <a:solidFill>
            <a:schemeClr val="tx1"/>
          </a:solidFill>
          <a:latin typeface="+mn-lt"/>
          <a:ea typeface="+mn-ea"/>
          <a:cs typeface="+mn-cs"/>
        </a:defRPr>
      </a:lvl3pPr>
      <a:lvl4pPr marL="7042150" indent="-1004888" algn="l" defTabSz="2011363" rtl="0" fontAlgn="base">
        <a:spcBef>
          <a:spcPct val="20000"/>
        </a:spcBef>
        <a:spcAft>
          <a:spcPct val="0"/>
        </a:spcAft>
        <a:buFont typeface="Arial" charset="0"/>
        <a:buChar char="–"/>
        <a:defRPr sz="8800" kern="1200">
          <a:solidFill>
            <a:schemeClr val="tx1"/>
          </a:solidFill>
          <a:latin typeface="+mn-lt"/>
          <a:ea typeface="+mn-ea"/>
          <a:cs typeface="+mn-cs"/>
        </a:defRPr>
      </a:lvl4pPr>
      <a:lvl5pPr marL="9055100" indent="-1004888" algn="l" defTabSz="2011363" rtl="0" fontAlgn="base">
        <a:spcBef>
          <a:spcPct val="20000"/>
        </a:spcBef>
        <a:spcAft>
          <a:spcPct val="0"/>
        </a:spcAft>
        <a:buFont typeface="Arial" charset="0"/>
        <a:buChar char="»"/>
        <a:defRPr sz="8800" kern="1200">
          <a:solidFill>
            <a:schemeClr val="tx1"/>
          </a:solidFill>
          <a:latin typeface="+mn-lt"/>
          <a:ea typeface="+mn-ea"/>
          <a:cs typeface="+mn-cs"/>
        </a:defRPr>
      </a:lvl5pPr>
      <a:lvl6pPr marL="11067369" indent="-1006124" algn="l" defTabSz="2012249" rtl="0" eaLnBrk="1" latinLnBrk="0" hangingPunct="1">
        <a:spcBef>
          <a:spcPct val="20000"/>
        </a:spcBef>
        <a:buFont typeface="Arial"/>
        <a:buChar char="•"/>
        <a:defRPr sz="8800" kern="1200">
          <a:solidFill>
            <a:schemeClr val="tx1"/>
          </a:solidFill>
          <a:latin typeface="+mn-lt"/>
          <a:ea typeface="+mn-ea"/>
          <a:cs typeface="+mn-cs"/>
        </a:defRPr>
      </a:lvl6pPr>
      <a:lvl7pPr marL="13079617" indent="-1006124" algn="l" defTabSz="2012249" rtl="0" eaLnBrk="1" latinLnBrk="0" hangingPunct="1">
        <a:spcBef>
          <a:spcPct val="20000"/>
        </a:spcBef>
        <a:buFont typeface="Arial"/>
        <a:buChar char="•"/>
        <a:defRPr sz="8800" kern="1200">
          <a:solidFill>
            <a:schemeClr val="tx1"/>
          </a:solidFill>
          <a:latin typeface="+mn-lt"/>
          <a:ea typeface="+mn-ea"/>
          <a:cs typeface="+mn-cs"/>
        </a:defRPr>
      </a:lvl7pPr>
      <a:lvl8pPr marL="15091866" indent="-1006124" algn="l" defTabSz="2012249" rtl="0" eaLnBrk="1" latinLnBrk="0" hangingPunct="1">
        <a:spcBef>
          <a:spcPct val="20000"/>
        </a:spcBef>
        <a:buFont typeface="Arial"/>
        <a:buChar char="•"/>
        <a:defRPr sz="8800" kern="1200">
          <a:solidFill>
            <a:schemeClr val="tx1"/>
          </a:solidFill>
          <a:latin typeface="+mn-lt"/>
          <a:ea typeface="+mn-ea"/>
          <a:cs typeface="+mn-cs"/>
        </a:defRPr>
      </a:lvl8pPr>
      <a:lvl9pPr marL="17104115" indent="-1006124" algn="l" defTabSz="2012249" rtl="0" eaLnBrk="1" latinLnBrk="0" hangingPunct="1">
        <a:spcBef>
          <a:spcPct val="20000"/>
        </a:spcBef>
        <a:buFont typeface="Arial"/>
        <a:buChar char="•"/>
        <a:defRPr sz="8800" kern="1200">
          <a:solidFill>
            <a:schemeClr val="tx1"/>
          </a:solidFill>
          <a:latin typeface="+mn-lt"/>
          <a:ea typeface="+mn-ea"/>
          <a:cs typeface="+mn-cs"/>
        </a:defRPr>
      </a:lvl9pPr>
    </p:bodyStyle>
    <p:otherStyle>
      <a:defPPr>
        <a:defRPr lang="en-US"/>
      </a:defPPr>
      <a:lvl1pPr marL="0" algn="l" defTabSz="2012249" rtl="0" eaLnBrk="1" latinLnBrk="0" hangingPunct="1">
        <a:defRPr sz="8000" kern="1200">
          <a:solidFill>
            <a:schemeClr val="tx1"/>
          </a:solidFill>
          <a:latin typeface="+mn-lt"/>
          <a:ea typeface="+mn-ea"/>
          <a:cs typeface="+mn-cs"/>
        </a:defRPr>
      </a:lvl1pPr>
      <a:lvl2pPr marL="2012249" algn="l" defTabSz="2012249" rtl="0" eaLnBrk="1" latinLnBrk="0" hangingPunct="1">
        <a:defRPr sz="8000" kern="1200">
          <a:solidFill>
            <a:schemeClr val="tx1"/>
          </a:solidFill>
          <a:latin typeface="+mn-lt"/>
          <a:ea typeface="+mn-ea"/>
          <a:cs typeface="+mn-cs"/>
        </a:defRPr>
      </a:lvl2pPr>
      <a:lvl3pPr marL="4024497" algn="l" defTabSz="2012249" rtl="0" eaLnBrk="1" latinLnBrk="0" hangingPunct="1">
        <a:defRPr sz="8000" kern="1200">
          <a:solidFill>
            <a:schemeClr val="tx1"/>
          </a:solidFill>
          <a:latin typeface="+mn-lt"/>
          <a:ea typeface="+mn-ea"/>
          <a:cs typeface="+mn-cs"/>
        </a:defRPr>
      </a:lvl3pPr>
      <a:lvl4pPr marL="6036746" algn="l" defTabSz="2012249" rtl="0" eaLnBrk="1" latinLnBrk="0" hangingPunct="1">
        <a:defRPr sz="8000" kern="1200">
          <a:solidFill>
            <a:schemeClr val="tx1"/>
          </a:solidFill>
          <a:latin typeface="+mn-lt"/>
          <a:ea typeface="+mn-ea"/>
          <a:cs typeface="+mn-cs"/>
        </a:defRPr>
      </a:lvl4pPr>
      <a:lvl5pPr marL="8048995" algn="l" defTabSz="2012249" rtl="0" eaLnBrk="1" latinLnBrk="0" hangingPunct="1">
        <a:defRPr sz="8000" kern="1200">
          <a:solidFill>
            <a:schemeClr val="tx1"/>
          </a:solidFill>
          <a:latin typeface="+mn-lt"/>
          <a:ea typeface="+mn-ea"/>
          <a:cs typeface="+mn-cs"/>
        </a:defRPr>
      </a:lvl5pPr>
      <a:lvl6pPr marL="10061244" algn="l" defTabSz="2012249" rtl="0" eaLnBrk="1" latinLnBrk="0" hangingPunct="1">
        <a:defRPr sz="8000" kern="1200">
          <a:solidFill>
            <a:schemeClr val="tx1"/>
          </a:solidFill>
          <a:latin typeface="+mn-lt"/>
          <a:ea typeface="+mn-ea"/>
          <a:cs typeface="+mn-cs"/>
        </a:defRPr>
      </a:lvl6pPr>
      <a:lvl7pPr marL="12073493" algn="l" defTabSz="2012249" rtl="0" eaLnBrk="1" latinLnBrk="0" hangingPunct="1">
        <a:defRPr sz="8000" kern="1200">
          <a:solidFill>
            <a:schemeClr val="tx1"/>
          </a:solidFill>
          <a:latin typeface="+mn-lt"/>
          <a:ea typeface="+mn-ea"/>
          <a:cs typeface="+mn-cs"/>
        </a:defRPr>
      </a:lvl7pPr>
      <a:lvl8pPr marL="14085742" algn="l" defTabSz="2012249" rtl="0" eaLnBrk="1" latinLnBrk="0" hangingPunct="1">
        <a:defRPr sz="8000" kern="1200">
          <a:solidFill>
            <a:schemeClr val="tx1"/>
          </a:solidFill>
          <a:latin typeface="+mn-lt"/>
          <a:ea typeface="+mn-ea"/>
          <a:cs typeface="+mn-cs"/>
        </a:defRPr>
      </a:lvl8pPr>
      <a:lvl9pPr marL="16097991" algn="l" defTabSz="2012249" rtl="0" eaLnBrk="1" latinLnBrk="0" hangingPunct="1">
        <a:defRPr sz="8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emf"/><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emf"/><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3"/>
          <p:cNvPicPr>
            <a:picLocks noChangeAspect="1" noChangeArrowheads="1"/>
          </p:cNvPicPr>
          <p:nvPr/>
        </p:nvPicPr>
        <p:blipFill>
          <a:blip r:embed="rId3"/>
          <a:srcRect/>
          <a:stretch>
            <a:fillRect/>
          </a:stretch>
        </p:blipFill>
        <p:spPr bwMode="auto">
          <a:xfrm>
            <a:off x="27009725" y="4957763"/>
            <a:ext cx="3841750" cy="6384925"/>
          </a:xfrm>
          <a:prstGeom prst="rect">
            <a:avLst/>
          </a:prstGeom>
          <a:noFill/>
          <a:ln w="9525">
            <a:noFill/>
            <a:miter lim="800000"/>
            <a:headEnd/>
            <a:tailEnd/>
          </a:ln>
        </p:spPr>
      </p:pic>
      <p:sp>
        <p:nvSpPr>
          <p:cNvPr id="14338" name="TextBox 38"/>
          <p:cNvSpPr txBox="1">
            <a:spLocks noChangeArrowheads="1"/>
          </p:cNvSpPr>
          <p:nvPr/>
        </p:nvSpPr>
        <p:spPr bwMode="auto">
          <a:xfrm>
            <a:off x="31164213" y="26314400"/>
            <a:ext cx="4873625" cy="2657475"/>
          </a:xfrm>
          <a:prstGeom prst="rect">
            <a:avLst/>
          </a:prstGeom>
          <a:noFill/>
          <a:ln w="9525">
            <a:noFill/>
            <a:miter lim="800000"/>
            <a:headEnd/>
            <a:tailEnd/>
          </a:ln>
        </p:spPr>
        <p:txBody>
          <a:bodyPr lIns="76554" tIns="38277" rIns="76554" bIns="38277">
            <a:spAutoFit/>
          </a:bodyPr>
          <a:lstStyle/>
          <a:p>
            <a:pPr algn="ctr"/>
            <a:r>
              <a:rPr lang="en-US" sz="4600">
                <a:solidFill>
                  <a:schemeClr val="accent1"/>
                </a:solidFill>
                <a:latin typeface="Calibri" pitchFamily="34" charset="0"/>
              </a:rPr>
              <a:t>Acknowledgements</a:t>
            </a:r>
          </a:p>
          <a:p>
            <a:pPr algn="just"/>
            <a:r>
              <a:rPr lang="en-US" sz="3000">
                <a:latin typeface="Calibri" pitchFamily="34" charset="0"/>
              </a:rPr>
              <a:t>This project was made possible by the UNH Project SMART and NASA under grant number NNX11AO82G.</a:t>
            </a:r>
          </a:p>
        </p:txBody>
      </p:sp>
      <p:sp>
        <p:nvSpPr>
          <p:cNvPr id="14339" name="TextBox 6"/>
          <p:cNvSpPr txBox="1">
            <a:spLocks noChangeArrowheads="1"/>
          </p:cNvSpPr>
          <p:nvPr/>
        </p:nvSpPr>
        <p:spPr bwMode="auto">
          <a:xfrm>
            <a:off x="26185813" y="27052588"/>
            <a:ext cx="4905375" cy="1944687"/>
          </a:xfrm>
          <a:prstGeom prst="rect">
            <a:avLst/>
          </a:prstGeom>
          <a:noFill/>
          <a:ln w="9525">
            <a:noFill/>
            <a:miter lim="800000"/>
            <a:headEnd/>
            <a:tailEnd/>
          </a:ln>
        </p:spPr>
        <p:txBody>
          <a:bodyPr lIns="76554" tIns="38277" rIns="76554" bIns="38277">
            <a:spAutoFit/>
          </a:bodyPr>
          <a:lstStyle/>
          <a:p>
            <a:pPr algn="just"/>
            <a:r>
              <a:rPr lang="en-US" sz="3000">
                <a:latin typeface="Calibri" pitchFamily="34" charset="0"/>
              </a:rPr>
              <a:t>Allen, R. C., et al. (2013), JGR, submitted.</a:t>
            </a:r>
          </a:p>
          <a:p>
            <a:pPr algn="just"/>
            <a:endParaRPr lang="en-US" sz="3000">
              <a:latin typeface="Calibri" pitchFamily="34" charset="0"/>
            </a:endParaRPr>
          </a:p>
          <a:p>
            <a:pPr algn="just"/>
            <a:r>
              <a:rPr lang="en-US" sz="3000">
                <a:latin typeface="Calibri" pitchFamily="34" charset="0"/>
              </a:rPr>
              <a:t>Rauch and Roux (1982), JGR.</a:t>
            </a:r>
          </a:p>
        </p:txBody>
      </p:sp>
      <p:sp>
        <p:nvSpPr>
          <p:cNvPr id="14340" name="TextBox 29"/>
          <p:cNvSpPr txBox="1">
            <a:spLocks noChangeArrowheads="1"/>
          </p:cNvSpPr>
          <p:nvPr/>
        </p:nvSpPr>
        <p:spPr bwMode="auto">
          <a:xfrm>
            <a:off x="26165175" y="20196175"/>
            <a:ext cx="9959975" cy="5780088"/>
          </a:xfrm>
          <a:prstGeom prst="rect">
            <a:avLst/>
          </a:prstGeom>
          <a:noFill/>
          <a:ln w="9525">
            <a:noFill/>
            <a:miter lim="800000"/>
            <a:headEnd/>
            <a:tailEnd/>
          </a:ln>
        </p:spPr>
        <p:txBody>
          <a:bodyPr lIns="76554" tIns="38277" rIns="76554" bIns="38277">
            <a:spAutoFit/>
          </a:bodyPr>
          <a:lstStyle/>
          <a:p>
            <a:pPr algn="just"/>
            <a:r>
              <a:rPr lang="en-US" sz="3700">
                <a:latin typeface="Calibri" pitchFamily="34" charset="0"/>
              </a:rPr>
              <a:t>However, other wave activity has been witnessed not in conjunction with this particular Cluster event, e.g., the</a:t>
            </a:r>
            <a:r>
              <a:rPr lang="en-US" sz="3700">
                <a:solidFill>
                  <a:srgbClr val="FF0000"/>
                </a:solidFill>
                <a:latin typeface="Calibri" pitchFamily="34" charset="0"/>
              </a:rPr>
              <a:t> </a:t>
            </a:r>
            <a:r>
              <a:rPr lang="en-US" sz="3700">
                <a:latin typeface="Calibri" pitchFamily="34" charset="0"/>
              </a:rPr>
              <a:t>South Pole magnetometer, suggesting that other EMIC waves may be generated at different locations in the Earth’s magnetosphere that propagated along field lines to the ground. Our future work will be to examine data taken from other satellites and attempt to connect their observations to these non Cluster-observed events.</a:t>
            </a:r>
          </a:p>
        </p:txBody>
      </p:sp>
      <p:pic>
        <p:nvPicPr>
          <p:cNvPr id="14341" name="Picture 42" descr="Plot_for_sara_no_gyro.ps"/>
          <p:cNvPicPr>
            <a:picLocks noChangeAspect="1"/>
          </p:cNvPicPr>
          <p:nvPr/>
        </p:nvPicPr>
        <p:blipFill>
          <a:blip r:embed="rId4"/>
          <a:srcRect/>
          <a:stretch>
            <a:fillRect/>
          </a:stretch>
        </p:blipFill>
        <p:spPr bwMode="auto">
          <a:xfrm>
            <a:off x="12030075" y="460375"/>
            <a:ext cx="12868275" cy="14881225"/>
          </a:xfrm>
          <a:prstGeom prst="rect">
            <a:avLst/>
          </a:prstGeom>
          <a:noFill/>
          <a:ln w="9525">
            <a:noFill/>
            <a:miter lim="800000"/>
            <a:headEnd/>
            <a:tailEnd/>
          </a:ln>
        </p:spPr>
      </p:pic>
      <p:cxnSp>
        <p:nvCxnSpPr>
          <p:cNvPr id="10" name="Straight Connector 9"/>
          <p:cNvCxnSpPr/>
          <p:nvPr/>
        </p:nvCxnSpPr>
        <p:spPr>
          <a:xfrm>
            <a:off x="434975" y="3378200"/>
            <a:ext cx="35750500" cy="0"/>
          </a:xfrm>
          <a:prstGeom prst="line">
            <a:avLst/>
          </a:prstGeom>
          <a:ln>
            <a:solidFill>
              <a:schemeClr val="tx2"/>
            </a:solidFill>
          </a:ln>
        </p:spPr>
        <p:style>
          <a:lnRef idx="2">
            <a:schemeClr val="accent1"/>
          </a:lnRef>
          <a:fillRef idx="0">
            <a:schemeClr val="accent1"/>
          </a:fillRef>
          <a:effectRef idx="1">
            <a:schemeClr val="accent1"/>
          </a:effectRef>
          <a:fontRef idx="minor">
            <a:schemeClr val="tx1"/>
          </a:fontRef>
        </p:style>
      </p:cxnSp>
      <p:sp>
        <p:nvSpPr>
          <p:cNvPr id="3" name="Rectangle 2"/>
          <p:cNvSpPr/>
          <p:nvPr/>
        </p:nvSpPr>
        <p:spPr>
          <a:xfrm>
            <a:off x="388938" y="3792538"/>
            <a:ext cx="10179050" cy="8970962"/>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4344" name="TextBox 8"/>
          <p:cNvSpPr txBox="1">
            <a:spLocks noChangeArrowheads="1"/>
          </p:cNvSpPr>
          <p:nvPr/>
        </p:nvSpPr>
        <p:spPr bwMode="auto">
          <a:xfrm>
            <a:off x="434975" y="3924300"/>
            <a:ext cx="10056813" cy="8839200"/>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Abstract:</a:t>
            </a:r>
          </a:p>
          <a:p>
            <a:pPr algn="just"/>
            <a:r>
              <a:rPr lang="en-US" sz="3700">
                <a:latin typeface="Calibri" pitchFamily="34" charset="0"/>
              </a:rPr>
              <a:t>Electromagnetic Ion Cyclotron (EMIC) waves are generated in space and some of them can propagate along magnetic field lines to the ground [</a:t>
            </a:r>
            <a:r>
              <a:rPr lang="en-US" sz="3700" i="1">
                <a:latin typeface="Calibri" pitchFamily="34" charset="0"/>
              </a:rPr>
              <a:t>Rauch and Roux, </a:t>
            </a:r>
            <a:r>
              <a:rPr lang="en-US" sz="3700">
                <a:latin typeface="Calibri" pitchFamily="34" charset="0"/>
              </a:rPr>
              <a:t>1982]. In this study we selected an EMIC wave event detected </a:t>
            </a:r>
            <a:r>
              <a:rPr lang="en-US" sz="3700" i="1">
                <a:latin typeface="Calibri" pitchFamily="34" charset="0"/>
              </a:rPr>
              <a:t>in situ </a:t>
            </a:r>
            <a:r>
              <a:rPr lang="en-US" sz="3700">
                <a:latin typeface="Calibri" pitchFamily="34" charset="0"/>
              </a:rPr>
              <a:t>by the Cluster spacecraft on 9 April 2005, and connected it to multiple ground-based magnetometers. The Orbit Visualization Tool (OVT) has been used to map out Cluster's orbit along magnetic field lines to the Earth. Events, not observed by Cluster but by ground-based magnetometers around the 2005 event, are also included to reveal how multiple waves may be generated in space and observed at different times and locations on the ground.</a:t>
            </a:r>
          </a:p>
        </p:txBody>
      </p:sp>
      <p:sp>
        <p:nvSpPr>
          <p:cNvPr id="12" name="Rectangle 11"/>
          <p:cNvSpPr/>
          <p:nvPr/>
        </p:nvSpPr>
        <p:spPr>
          <a:xfrm>
            <a:off x="388938" y="13003213"/>
            <a:ext cx="10179050" cy="4649787"/>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4346" name="TextBox 12"/>
          <p:cNvSpPr txBox="1">
            <a:spLocks noChangeArrowheads="1"/>
          </p:cNvSpPr>
          <p:nvPr/>
        </p:nvSpPr>
        <p:spPr bwMode="auto">
          <a:xfrm>
            <a:off x="509588" y="13087350"/>
            <a:ext cx="10058400" cy="855663"/>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Motivation</a:t>
            </a:r>
          </a:p>
        </p:txBody>
      </p:sp>
      <p:sp>
        <p:nvSpPr>
          <p:cNvPr id="15" name="Rectangle 14"/>
          <p:cNvSpPr/>
          <p:nvPr/>
        </p:nvSpPr>
        <p:spPr>
          <a:xfrm>
            <a:off x="388938" y="17881600"/>
            <a:ext cx="10179050" cy="11215688"/>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6" name="Rectangle 15"/>
          <p:cNvSpPr/>
          <p:nvPr/>
        </p:nvSpPr>
        <p:spPr>
          <a:xfrm>
            <a:off x="26146125" y="3792538"/>
            <a:ext cx="9999663" cy="11069637"/>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7" name="Rectangle 16"/>
          <p:cNvSpPr/>
          <p:nvPr/>
        </p:nvSpPr>
        <p:spPr>
          <a:xfrm>
            <a:off x="10795000" y="3792538"/>
            <a:ext cx="15087600" cy="25304750"/>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8" name="Rectangle 17"/>
          <p:cNvSpPr/>
          <p:nvPr/>
        </p:nvSpPr>
        <p:spPr>
          <a:xfrm>
            <a:off x="26146125" y="26155650"/>
            <a:ext cx="4945063" cy="2943225"/>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21" name="Rectangle 20"/>
          <p:cNvSpPr/>
          <p:nvPr/>
        </p:nvSpPr>
        <p:spPr>
          <a:xfrm>
            <a:off x="31145163" y="26155650"/>
            <a:ext cx="5000625" cy="2943225"/>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4352" name="TextBox 26"/>
          <p:cNvSpPr txBox="1">
            <a:spLocks noChangeArrowheads="1"/>
          </p:cNvSpPr>
          <p:nvPr/>
        </p:nvSpPr>
        <p:spPr bwMode="auto">
          <a:xfrm>
            <a:off x="479425" y="17994313"/>
            <a:ext cx="9966325" cy="855662"/>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Ground-based Stations vs. Cluster</a:t>
            </a:r>
          </a:p>
        </p:txBody>
      </p:sp>
      <p:sp>
        <p:nvSpPr>
          <p:cNvPr id="28" name="Rectangle 27"/>
          <p:cNvSpPr/>
          <p:nvPr/>
        </p:nvSpPr>
        <p:spPr>
          <a:xfrm>
            <a:off x="26146125" y="15086013"/>
            <a:ext cx="9999663" cy="10966450"/>
          </a:xfrm>
          <a:prstGeom prst="rect">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4354" name="TextBox 28"/>
          <p:cNvSpPr txBox="1">
            <a:spLocks noChangeArrowheads="1"/>
          </p:cNvSpPr>
          <p:nvPr/>
        </p:nvSpPr>
        <p:spPr bwMode="auto">
          <a:xfrm>
            <a:off x="26185813" y="15022513"/>
            <a:ext cx="9999662" cy="854075"/>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Summary &amp; Discussion: </a:t>
            </a:r>
          </a:p>
        </p:txBody>
      </p:sp>
      <p:sp>
        <p:nvSpPr>
          <p:cNvPr id="14355" name="TextBox 39"/>
          <p:cNvSpPr txBox="1">
            <a:spLocks noChangeArrowheads="1"/>
          </p:cNvSpPr>
          <p:nvPr/>
        </p:nvSpPr>
        <p:spPr bwMode="auto">
          <a:xfrm>
            <a:off x="26146125" y="26314400"/>
            <a:ext cx="4883150" cy="790575"/>
          </a:xfrm>
          <a:prstGeom prst="rect">
            <a:avLst/>
          </a:prstGeom>
          <a:noFill/>
          <a:ln w="9525">
            <a:noFill/>
            <a:miter lim="800000"/>
            <a:headEnd/>
            <a:tailEnd/>
          </a:ln>
        </p:spPr>
        <p:txBody>
          <a:bodyPr lIns="76554" tIns="38277" rIns="76554" bIns="38277">
            <a:spAutoFit/>
          </a:bodyPr>
          <a:lstStyle/>
          <a:p>
            <a:pPr algn="ctr"/>
            <a:r>
              <a:rPr lang="en-US" sz="4600">
                <a:solidFill>
                  <a:schemeClr val="accent1"/>
                </a:solidFill>
                <a:latin typeface="Calibri" pitchFamily="34" charset="0"/>
              </a:rPr>
              <a:t>References</a:t>
            </a:r>
            <a:endParaRPr lang="en-US" sz="5000">
              <a:solidFill>
                <a:schemeClr val="accent1"/>
              </a:solidFill>
              <a:latin typeface="Calibri" pitchFamily="34" charset="0"/>
            </a:endParaRPr>
          </a:p>
        </p:txBody>
      </p:sp>
      <p:pic>
        <p:nvPicPr>
          <p:cNvPr id="14356" name="Picture 49"/>
          <p:cNvPicPr>
            <a:picLocks noChangeAspect="1"/>
          </p:cNvPicPr>
          <p:nvPr/>
        </p:nvPicPr>
        <p:blipFill>
          <a:blip r:embed="rId5"/>
          <a:srcRect/>
          <a:stretch>
            <a:fillRect/>
          </a:stretch>
        </p:blipFill>
        <p:spPr bwMode="auto">
          <a:xfrm>
            <a:off x="220663" y="1177925"/>
            <a:ext cx="8256587" cy="1600200"/>
          </a:xfrm>
          <a:prstGeom prst="rect">
            <a:avLst/>
          </a:prstGeom>
          <a:noFill/>
          <a:ln w="9525">
            <a:noFill/>
            <a:miter lim="800000"/>
            <a:headEnd/>
            <a:tailEnd/>
          </a:ln>
        </p:spPr>
      </p:pic>
      <p:pic>
        <p:nvPicPr>
          <p:cNvPr id="14357" name="Picture 51"/>
          <p:cNvPicPr>
            <a:picLocks noChangeAspect="1"/>
          </p:cNvPicPr>
          <p:nvPr/>
        </p:nvPicPr>
        <p:blipFill>
          <a:blip r:embed="rId6"/>
          <a:srcRect/>
          <a:stretch>
            <a:fillRect/>
          </a:stretch>
        </p:blipFill>
        <p:spPr bwMode="auto">
          <a:xfrm>
            <a:off x="32978725" y="39688"/>
            <a:ext cx="3206750" cy="3240087"/>
          </a:xfrm>
          <a:prstGeom prst="rect">
            <a:avLst/>
          </a:prstGeom>
          <a:noFill/>
          <a:ln w="9525">
            <a:noFill/>
            <a:miter lim="800000"/>
            <a:headEnd/>
            <a:tailEnd/>
          </a:ln>
        </p:spPr>
      </p:pic>
      <p:sp>
        <p:nvSpPr>
          <p:cNvPr id="14358" name="TextBox 3"/>
          <p:cNvSpPr txBox="1">
            <a:spLocks noChangeArrowheads="1"/>
          </p:cNvSpPr>
          <p:nvPr/>
        </p:nvSpPr>
        <p:spPr bwMode="auto">
          <a:xfrm>
            <a:off x="479425" y="13943013"/>
            <a:ext cx="9937750" cy="3498850"/>
          </a:xfrm>
          <a:prstGeom prst="rect">
            <a:avLst/>
          </a:prstGeom>
          <a:noFill/>
          <a:ln w="9525">
            <a:noFill/>
            <a:miter lim="800000"/>
            <a:headEnd/>
            <a:tailEnd/>
          </a:ln>
        </p:spPr>
        <p:txBody>
          <a:bodyPr lIns="76554" tIns="38277" rIns="76554" bIns="38277">
            <a:spAutoFit/>
          </a:bodyPr>
          <a:lstStyle/>
          <a:p>
            <a:pPr marL="620713" indent="-620713" algn="just">
              <a:buFont typeface="Calibri" pitchFamily="34" charset="0"/>
              <a:buAutoNum type="arabicPeriod"/>
            </a:pPr>
            <a:r>
              <a:rPr lang="en-US" sz="3700">
                <a:latin typeface="Calibri" pitchFamily="34" charset="0"/>
              </a:rPr>
              <a:t>Perform a conjunction study of an EMIC wave event using observations both in space and on the ground</a:t>
            </a:r>
          </a:p>
          <a:p>
            <a:pPr marL="620713" indent="-620713" algn="just">
              <a:buFont typeface="Calibri" pitchFamily="34" charset="0"/>
              <a:buAutoNum type="arabicPeriod"/>
            </a:pPr>
            <a:r>
              <a:rPr lang="en-US" sz="3700">
                <a:latin typeface="Calibri" pitchFamily="34" charset="0"/>
              </a:rPr>
              <a:t>Extend the case study of the EMIC wave event on 9 April 2005 by including ground-based data [</a:t>
            </a:r>
            <a:r>
              <a:rPr lang="en-US" sz="3700" i="1">
                <a:latin typeface="Calibri" pitchFamily="34" charset="0"/>
              </a:rPr>
              <a:t>Allen et al</a:t>
            </a:r>
            <a:r>
              <a:rPr lang="en-US" sz="3700">
                <a:latin typeface="Calibri" pitchFamily="34" charset="0"/>
              </a:rPr>
              <a:t>., 2013].</a:t>
            </a:r>
          </a:p>
        </p:txBody>
      </p:sp>
      <p:sp>
        <p:nvSpPr>
          <p:cNvPr id="14359" name="TextBox 4"/>
          <p:cNvSpPr txBox="1">
            <a:spLocks noChangeArrowheads="1"/>
          </p:cNvSpPr>
          <p:nvPr/>
        </p:nvSpPr>
        <p:spPr bwMode="auto">
          <a:xfrm>
            <a:off x="10033000" y="1090613"/>
            <a:ext cx="19051588" cy="3952875"/>
          </a:xfrm>
          <a:prstGeom prst="rect">
            <a:avLst/>
          </a:prstGeom>
          <a:noFill/>
          <a:ln w="9525">
            <a:noFill/>
            <a:miter lim="800000"/>
            <a:headEnd/>
            <a:tailEnd/>
          </a:ln>
        </p:spPr>
        <p:txBody>
          <a:bodyPr wrap="none" lIns="76554" tIns="38277" rIns="76554" bIns="38277">
            <a:spAutoFit/>
          </a:bodyPr>
          <a:lstStyle/>
          <a:p>
            <a:pPr algn="ctr"/>
            <a:r>
              <a:rPr lang="en-US" sz="5000">
                <a:latin typeface="Calibri" pitchFamily="34" charset="0"/>
              </a:rPr>
              <a:t> S. B. Pesavento</a:t>
            </a:r>
            <a:r>
              <a:rPr lang="en-US" sz="5000" baseline="30000">
                <a:latin typeface="Calibri" pitchFamily="34" charset="0"/>
              </a:rPr>
              <a:t>1</a:t>
            </a:r>
            <a:r>
              <a:rPr lang="en-US" sz="5000">
                <a:latin typeface="Calibri" pitchFamily="34" charset="0"/>
              </a:rPr>
              <a:t>, R. C. Allen</a:t>
            </a:r>
            <a:r>
              <a:rPr lang="en-US" sz="5000" baseline="30000">
                <a:latin typeface="Calibri" pitchFamily="34" charset="0"/>
              </a:rPr>
              <a:t>1</a:t>
            </a:r>
            <a:r>
              <a:rPr lang="en-US" sz="5000">
                <a:latin typeface="Calibri" pitchFamily="34" charset="0"/>
              </a:rPr>
              <a:t>, A. A. Saikin</a:t>
            </a:r>
            <a:r>
              <a:rPr lang="en-US" sz="5000" baseline="30000">
                <a:latin typeface="Calibri" pitchFamily="34" charset="0"/>
              </a:rPr>
              <a:t>1</a:t>
            </a:r>
            <a:r>
              <a:rPr lang="en-US" sz="5000">
                <a:latin typeface="Calibri" pitchFamily="34" charset="0"/>
              </a:rPr>
              <a:t>, J. -C. Zhang</a:t>
            </a:r>
            <a:r>
              <a:rPr lang="en-US" sz="5000" baseline="30000">
                <a:latin typeface="Calibri" pitchFamily="34" charset="0"/>
              </a:rPr>
              <a:t>1</a:t>
            </a:r>
            <a:r>
              <a:rPr lang="en-US" sz="5000">
                <a:latin typeface="Calibri" pitchFamily="34" charset="0"/>
              </a:rPr>
              <a:t>, L. M. Kistler</a:t>
            </a:r>
            <a:r>
              <a:rPr lang="en-US" sz="5000" baseline="30000">
                <a:latin typeface="Calibri" pitchFamily="34" charset="0"/>
              </a:rPr>
              <a:t>1</a:t>
            </a:r>
          </a:p>
          <a:p>
            <a:pPr algn="ctr"/>
            <a:r>
              <a:rPr lang="en-US" sz="4500" baseline="30000">
                <a:latin typeface="Calibri" pitchFamily="34" charset="0"/>
              </a:rPr>
              <a:t>1 </a:t>
            </a:r>
            <a:r>
              <a:rPr lang="en-US" sz="4500">
                <a:latin typeface="Calibri" pitchFamily="34" charset="0"/>
              </a:rPr>
              <a:t>Space Science Center, University of New Hampshire, Durham, NH, 03824, USA</a:t>
            </a:r>
          </a:p>
          <a:p>
            <a:pPr algn="ctr"/>
            <a:r>
              <a:rPr lang="en-US" sz="4000" b="1">
                <a:latin typeface="Calibri" pitchFamily="34" charset="0"/>
              </a:rPr>
              <a:t>2013 Project SMART Workshop, UNH, Durham, NH, July 26, 2013</a:t>
            </a:r>
          </a:p>
          <a:p>
            <a:pPr algn="ctr"/>
            <a:endParaRPr lang="en-US" sz="4500" baseline="30000">
              <a:latin typeface="Calibri" pitchFamily="34" charset="0"/>
            </a:endParaRPr>
          </a:p>
          <a:p>
            <a:endParaRPr lang="en-US">
              <a:latin typeface="Calibri" pitchFamily="34" charset="0"/>
            </a:endParaRPr>
          </a:p>
        </p:txBody>
      </p:sp>
      <p:sp>
        <p:nvSpPr>
          <p:cNvPr id="14360" name="TextBox 37"/>
          <p:cNvSpPr txBox="1">
            <a:spLocks noChangeArrowheads="1"/>
          </p:cNvSpPr>
          <p:nvPr/>
        </p:nvSpPr>
        <p:spPr bwMode="auto">
          <a:xfrm>
            <a:off x="26146125" y="3883025"/>
            <a:ext cx="9974263" cy="855663"/>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All Ground-based Wave Observations</a:t>
            </a:r>
          </a:p>
        </p:txBody>
      </p:sp>
      <p:pic>
        <p:nvPicPr>
          <p:cNvPr id="14361" name="Picture 43" descr="Screen Shot 2013-07-19 at Jul 19, 2013,  4.41.28 PM.png"/>
          <p:cNvPicPr>
            <a:picLocks noChangeAspect="1"/>
          </p:cNvPicPr>
          <p:nvPr/>
        </p:nvPicPr>
        <p:blipFill>
          <a:blip r:embed="rId7"/>
          <a:srcRect/>
          <a:stretch>
            <a:fillRect/>
          </a:stretch>
        </p:blipFill>
        <p:spPr bwMode="auto">
          <a:xfrm>
            <a:off x="11466513" y="24587200"/>
            <a:ext cx="12363450" cy="1628775"/>
          </a:xfrm>
          <a:prstGeom prst="rect">
            <a:avLst/>
          </a:prstGeom>
          <a:noFill/>
          <a:ln w="9525">
            <a:noFill/>
            <a:miter lim="800000"/>
            <a:headEnd/>
            <a:tailEnd/>
          </a:ln>
        </p:spPr>
      </p:pic>
      <p:pic>
        <p:nvPicPr>
          <p:cNvPr id="14362" name="Picture 44" descr="Screen Shot 2013-07-19 at Jul 19, 2013,  4.41.48 PM.png"/>
          <p:cNvPicPr>
            <a:picLocks noChangeAspect="1"/>
          </p:cNvPicPr>
          <p:nvPr/>
        </p:nvPicPr>
        <p:blipFill>
          <a:blip r:embed="rId8"/>
          <a:srcRect/>
          <a:stretch>
            <a:fillRect/>
          </a:stretch>
        </p:blipFill>
        <p:spPr bwMode="auto">
          <a:xfrm>
            <a:off x="11938000" y="26052463"/>
            <a:ext cx="11590338" cy="452437"/>
          </a:xfrm>
          <a:prstGeom prst="rect">
            <a:avLst/>
          </a:prstGeom>
          <a:noFill/>
          <a:ln w="9525">
            <a:noFill/>
            <a:miter lim="800000"/>
            <a:headEnd/>
            <a:tailEnd/>
          </a:ln>
        </p:spPr>
      </p:pic>
      <p:pic>
        <p:nvPicPr>
          <p:cNvPr id="14363" name="Picture 45" descr="Screen Shot 2013-07-19 at Jul 19, 2013,  4.41.58 PM.png"/>
          <p:cNvPicPr>
            <a:picLocks noChangeAspect="1"/>
          </p:cNvPicPr>
          <p:nvPr/>
        </p:nvPicPr>
        <p:blipFill>
          <a:blip r:embed="rId9"/>
          <a:srcRect/>
          <a:stretch>
            <a:fillRect/>
          </a:stretch>
        </p:blipFill>
        <p:spPr bwMode="auto">
          <a:xfrm>
            <a:off x="23798213" y="23085425"/>
            <a:ext cx="1300162" cy="3430588"/>
          </a:xfrm>
          <a:prstGeom prst="rect">
            <a:avLst/>
          </a:prstGeom>
          <a:noFill/>
          <a:ln w="9525">
            <a:noFill/>
            <a:miter lim="800000"/>
            <a:headEnd/>
            <a:tailEnd/>
          </a:ln>
        </p:spPr>
      </p:pic>
      <p:sp>
        <p:nvSpPr>
          <p:cNvPr id="14364" name="TextBox 1"/>
          <p:cNvSpPr txBox="1">
            <a:spLocks noChangeArrowheads="1"/>
          </p:cNvSpPr>
          <p:nvPr/>
        </p:nvSpPr>
        <p:spPr bwMode="auto">
          <a:xfrm>
            <a:off x="509588" y="26768425"/>
            <a:ext cx="9907587" cy="2046288"/>
          </a:xfrm>
          <a:prstGeom prst="rect">
            <a:avLst/>
          </a:prstGeom>
          <a:noFill/>
          <a:ln w="9525">
            <a:noFill/>
            <a:miter lim="800000"/>
            <a:headEnd/>
            <a:tailEnd/>
          </a:ln>
        </p:spPr>
        <p:txBody>
          <a:bodyPr lIns="76554" tIns="38277" rIns="76554" bIns="38277">
            <a:spAutoFit/>
          </a:bodyPr>
          <a:lstStyle/>
          <a:p>
            <a:pPr algn="just"/>
            <a:r>
              <a:rPr lang="en-US" sz="3200">
                <a:latin typeface="Calibri" pitchFamily="34" charset="0"/>
              </a:rPr>
              <a:t>Above are ground-based magnetometers in both hemispheres used in this study. The red points represent Cluster’s magnetic footprints. Plotted also is Cluster’s orbit in space along with the magnetic field lines of the Earth.</a:t>
            </a:r>
          </a:p>
        </p:txBody>
      </p:sp>
      <p:sp>
        <p:nvSpPr>
          <p:cNvPr id="14365" name="TextBox 5"/>
          <p:cNvSpPr txBox="1">
            <a:spLocks noChangeArrowheads="1"/>
          </p:cNvSpPr>
          <p:nvPr/>
        </p:nvSpPr>
        <p:spPr bwMode="auto">
          <a:xfrm>
            <a:off x="12117388" y="3940175"/>
            <a:ext cx="12365037" cy="855663"/>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Cluster-observed EMIC waves</a:t>
            </a:r>
          </a:p>
        </p:txBody>
      </p:sp>
      <p:sp>
        <p:nvSpPr>
          <p:cNvPr id="14366" name="TextBox 18"/>
          <p:cNvSpPr txBox="1">
            <a:spLocks noChangeArrowheads="1"/>
          </p:cNvSpPr>
          <p:nvPr/>
        </p:nvSpPr>
        <p:spPr bwMode="auto">
          <a:xfrm>
            <a:off x="13400088" y="12041188"/>
            <a:ext cx="10590212" cy="1633537"/>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Ground-based Magnetometer Observations of the Cluster Event</a:t>
            </a:r>
          </a:p>
        </p:txBody>
      </p:sp>
      <p:sp>
        <p:nvSpPr>
          <p:cNvPr id="14367" name="TextBox 23"/>
          <p:cNvSpPr txBox="1">
            <a:spLocks noChangeArrowheads="1"/>
          </p:cNvSpPr>
          <p:nvPr/>
        </p:nvSpPr>
        <p:spPr bwMode="auto">
          <a:xfrm>
            <a:off x="12776200" y="23610888"/>
            <a:ext cx="11342688" cy="854075"/>
          </a:xfrm>
          <a:prstGeom prst="rect">
            <a:avLst/>
          </a:prstGeom>
          <a:noFill/>
          <a:ln w="9525">
            <a:noFill/>
            <a:miter lim="800000"/>
            <a:headEnd/>
            <a:tailEnd/>
          </a:ln>
        </p:spPr>
        <p:txBody>
          <a:bodyPr lIns="76554" tIns="38277" rIns="76554" bIns="38277">
            <a:spAutoFit/>
          </a:bodyPr>
          <a:lstStyle/>
          <a:p>
            <a:pPr algn="ctr"/>
            <a:r>
              <a:rPr lang="en-US" sz="5000">
                <a:solidFill>
                  <a:schemeClr val="accent1"/>
                </a:solidFill>
                <a:latin typeface="Calibri" pitchFamily="34" charset="0"/>
              </a:rPr>
              <a:t>Non Cluster-observed Event</a:t>
            </a:r>
          </a:p>
        </p:txBody>
      </p:sp>
      <p:sp>
        <p:nvSpPr>
          <p:cNvPr id="14368" name="TextBox 24"/>
          <p:cNvSpPr txBox="1">
            <a:spLocks noChangeArrowheads="1"/>
          </p:cNvSpPr>
          <p:nvPr/>
        </p:nvSpPr>
        <p:spPr bwMode="auto">
          <a:xfrm>
            <a:off x="6016625" y="39688"/>
            <a:ext cx="26276300" cy="1011237"/>
          </a:xfrm>
          <a:prstGeom prst="rect">
            <a:avLst/>
          </a:prstGeom>
          <a:noFill/>
          <a:ln w="9525">
            <a:noFill/>
            <a:miter lim="800000"/>
            <a:headEnd/>
            <a:tailEnd/>
          </a:ln>
        </p:spPr>
        <p:txBody>
          <a:bodyPr lIns="76554" tIns="38277" rIns="76554" bIns="38277">
            <a:spAutoFit/>
          </a:bodyPr>
          <a:lstStyle/>
          <a:p>
            <a:pPr algn="ctr"/>
            <a:r>
              <a:rPr lang="en-US" sz="6000" b="1">
                <a:latin typeface="Calibri" pitchFamily="34" charset="0"/>
              </a:rPr>
              <a:t>Ground-based observations of Cluster-detected EMIC waves </a:t>
            </a:r>
          </a:p>
        </p:txBody>
      </p:sp>
      <p:sp>
        <p:nvSpPr>
          <p:cNvPr id="14369" name="TextBox 25"/>
          <p:cNvSpPr txBox="1">
            <a:spLocks noChangeArrowheads="1"/>
          </p:cNvSpPr>
          <p:nvPr/>
        </p:nvSpPr>
        <p:spPr bwMode="auto">
          <a:xfrm>
            <a:off x="11466513" y="26716038"/>
            <a:ext cx="14001750" cy="2255837"/>
          </a:xfrm>
          <a:prstGeom prst="rect">
            <a:avLst/>
          </a:prstGeom>
          <a:noFill/>
          <a:ln w="9525">
            <a:noFill/>
            <a:miter lim="800000"/>
            <a:headEnd/>
            <a:tailEnd/>
          </a:ln>
        </p:spPr>
        <p:txBody>
          <a:bodyPr lIns="76554" tIns="38277" rIns="76554" bIns="38277">
            <a:spAutoFit/>
          </a:bodyPr>
          <a:lstStyle/>
          <a:p>
            <a:pPr algn="just"/>
            <a:r>
              <a:rPr lang="en-US" sz="3500">
                <a:latin typeface="Calibri" pitchFamily="34" charset="0"/>
              </a:rPr>
              <a:t>On 8 April 2005, the South Pole also detected wave activity, but not always associated with the above Cluster plot (that is, different wave frequencies; see the figure above). This infers that other places in the Earth’s magnetosphere may be generating waves at approximately the same time. </a:t>
            </a:r>
          </a:p>
        </p:txBody>
      </p:sp>
      <p:sp>
        <p:nvSpPr>
          <p:cNvPr id="14370" name="TextBox 30"/>
          <p:cNvSpPr txBox="1">
            <a:spLocks noChangeArrowheads="1"/>
          </p:cNvSpPr>
          <p:nvPr/>
        </p:nvSpPr>
        <p:spPr bwMode="auto">
          <a:xfrm>
            <a:off x="11825288" y="21993225"/>
            <a:ext cx="12960350" cy="1476375"/>
          </a:xfrm>
          <a:prstGeom prst="rect">
            <a:avLst/>
          </a:prstGeom>
          <a:noFill/>
          <a:ln w="9525">
            <a:noFill/>
            <a:miter lim="800000"/>
            <a:headEnd/>
            <a:tailEnd/>
          </a:ln>
        </p:spPr>
        <p:txBody>
          <a:bodyPr lIns="76554" tIns="38277" rIns="76554" bIns="38277">
            <a:spAutoFit/>
          </a:bodyPr>
          <a:lstStyle/>
          <a:p>
            <a:pPr algn="just"/>
            <a:r>
              <a:rPr lang="en-US" sz="3000">
                <a:latin typeface="Calibri" pitchFamily="34" charset="0"/>
              </a:rPr>
              <a:t>On 9 April 2005, a few hours after being observed by Cluster, ground-based magnetometers took data as the EMIC waves reached Earth’s surface. They have been offset to reflect longitudinal differences. See location plot for details.</a:t>
            </a:r>
          </a:p>
        </p:txBody>
      </p:sp>
      <p:sp>
        <p:nvSpPr>
          <p:cNvPr id="14371" name="TextBox 31"/>
          <p:cNvSpPr txBox="1">
            <a:spLocks noChangeArrowheads="1"/>
          </p:cNvSpPr>
          <p:nvPr/>
        </p:nvSpPr>
        <p:spPr bwMode="auto">
          <a:xfrm>
            <a:off x="11833225" y="10564813"/>
            <a:ext cx="12960350" cy="1476375"/>
          </a:xfrm>
          <a:prstGeom prst="rect">
            <a:avLst/>
          </a:prstGeom>
          <a:noFill/>
          <a:ln w="9525">
            <a:noFill/>
            <a:miter lim="800000"/>
            <a:headEnd/>
            <a:tailEnd/>
          </a:ln>
        </p:spPr>
        <p:txBody>
          <a:bodyPr lIns="76554" tIns="38277" rIns="76554" bIns="38277">
            <a:spAutoFit/>
          </a:bodyPr>
          <a:lstStyle/>
          <a:p>
            <a:pPr algn="just"/>
            <a:r>
              <a:rPr lang="en-US" sz="3000">
                <a:latin typeface="Calibri" pitchFamily="34" charset="0"/>
              </a:rPr>
              <a:t>Cluster encountered this EMIC wave event on 9 April 2005, as it propagated along field lines towards both hemispheres of the Earth. The wave event occurs between 0.27 and 0.6 Hz, above the 0.25 Hz spin noise line.</a:t>
            </a:r>
          </a:p>
        </p:txBody>
      </p:sp>
      <p:sp>
        <p:nvSpPr>
          <p:cNvPr id="14372" name="TextBox 34"/>
          <p:cNvSpPr txBox="1">
            <a:spLocks noChangeArrowheads="1"/>
          </p:cNvSpPr>
          <p:nvPr/>
        </p:nvSpPr>
        <p:spPr bwMode="auto">
          <a:xfrm>
            <a:off x="26346150" y="11720513"/>
            <a:ext cx="9691688" cy="2733675"/>
          </a:xfrm>
          <a:prstGeom prst="rect">
            <a:avLst/>
          </a:prstGeom>
          <a:noFill/>
          <a:ln w="9525">
            <a:noFill/>
            <a:miter lim="800000"/>
            <a:headEnd/>
            <a:tailEnd/>
          </a:ln>
        </p:spPr>
        <p:txBody>
          <a:bodyPr lIns="76554" tIns="38277" rIns="76554" bIns="38277">
            <a:spAutoFit/>
          </a:bodyPr>
          <a:lstStyle/>
          <a:p>
            <a:pPr algn="just"/>
            <a:r>
              <a:rPr lang="en-US" sz="3400">
                <a:latin typeface="Calibri" pitchFamily="34" charset="0"/>
              </a:rPr>
              <a:t>Arranged by latitude, from North to South, the above plot displays all times where any wave activity was observed on 9 April 2005 on the ground. The black vertical line at 10.2 MLT marks the time when Cluster started to observe the EMIC event.</a:t>
            </a:r>
          </a:p>
        </p:txBody>
      </p:sp>
      <p:pic>
        <p:nvPicPr>
          <p:cNvPr id="14373" name="Picture 53" descr="Screen Shot 2013-07-22 at Jul 22, 2013,  3.07.40 PM.png"/>
          <p:cNvPicPr>
            <a:picLocks noChangeAspect="1"/>
          </p:cNvPicPr>
          <p:nvPr/>
        </p:nvPicPr>
        <p:blipFill>
          <a:blip r:embed="rId10"/>
          <a:srcRect/>
          <a:stretch>
            <a:fillRect/>
          </a:stretch>
        </p:blipFill>
        <p:spPr bwMode="auto">
          <a:xfrm>
            <a:off x="1255713" y="21575713"/>
            <a:ext cx="6745287" cy="5218112"/>
          </a:xfrm>
          <a:prstGeom prst="rect">
            <a:avLst/>
          </a:prstGeom>
          <a:noFill/>
          <a:ln w="9525">
            <a:noFill/>
            <a:miter lim="800000"/>
            <a:headEnd/>
            <a:tailEnd/>
          </a:ln>
        </p:spPr>
      </p:pic>
      <p:sp>
        <p:nvSpPr>
          <p:cNvPr id="14374" name="TextBox 57"/>
          <p:cNvSpPr txBox="1">
            <a:spLocks noChangeArrowheads="1"/>
          </p:cNvSpPr>
          <p:nvPr/>
        </p:nvSpPr>
        <p:spPr bwMode="auto">
          <a:xfrm>
            <a:off x="4270375" y="22298025"/>
            <a:ext cx="293688" cy="220663"/>
          </a:xfrm>
          <a:prstGeom prst="rect">
            <a:avLst/>
          </a:prstGeom>
          <a:noFill/>
          <a:ln w="9525">
            <a:noFill/>
            <a:miter lim="800000"/>
            <a:headEnd/>
            <a:tailEnd/>
          </a:ln>
        </p:spPr>
        <p:txBody>
          <a:bodyPr lIns="76554" tIns="38277" rIns="76554" bIns="38277">
            <a:spAutoFit/>
          </a:bodyPr>
          <a:lstStyle/>
          <a:p>
            <a:r>
              <a:rPr lang="en-US" sz="900">
                <a:solidFill>
                  <a:srgbClr val="454545"/>
                </a:solidFill>
                <a:latin typeface="Calibri" pitchFamily="34" charset="0"/>
              </a:rPr>
              <a:t>3</a:t>
            </a:r>
            <a:r>
              <a:rPr lang="en-US" sz="900">
                <a:latin typeface="Calibri" pitchFamily="34" charset="0"/>
              </a:rPr>
              <a:t>:</a:t>
            </a:r>
          </a:p>
        </p:txBody>
      </p:sp>
      <p:sp>
        <p:nvSpPr>
          <p:cNvPr id="14375" name="TextBox 58"/>
          <p:cNvSpPr txBox="1">
            <a:spLocks noChangeArrowheads="1"/>
          </p:cNvSpPr>
          <p:nvPr/>
        </p:nvSpPr>
        <p:spPr bwMode="auto">
          <a:xfrm>
            <a:off x="5308600" y="22361525"/>
            <a:ext cx="447675" cy="220663"/>
          </a:xfrm>
          <a:prstGeom prst="rect">
            <a:avLst/>
          </a:prstGeom>
          <a:noFill/>
          <a:ln w="9525">
            <a:noFill/>
            <a:miter lim="800000"/>
            <a:headEnd/>
            <a:tailEnd/>
          </a:ln>
        </p:spPr>
        <p:txBody>
          <a:bodyPr lIns="76554" tIns="38277" rIns="76554" bIns="38277">
            <a:spAutoFit/>
          </a:bodyPr>
          <a:lstStyle/>
          <a:p>
            <a:r>
              <a:rPr lang="en-US" sz="900">
                <a:solidFill>
                  <a:srgbClr val="4F4F4F"/>
                </a:solidFill>
                <a:latin typeface="Calibri" pitchFamily="34" charset="0"/>
              </a:rPr>
              <a:t>4:</a:t>
            </a:r>
          </a:p>
        </p:txBody>
      </p:sp>
      <p:sp>
        <p:nvSpPr>
          <p:cNvPr id="14376" name="TextBox 59"/>
          <p:cNvSpPr txBox="1">
            <a:spLocks noChangeArrowheads="1"/>
          </p:cNvSpPr>
          <p:nvPr/>
        </p:nvSpPr>
        <p:spPr bwMode="auto">
          <a:xfrm>
            <a:off x="6186488" y="22510750"/>
            <a:ext cx="452437" cy="220663"/>
          </a:xfrm>
          <a:prstGeom prst="rect">
            <a:avLst/>
          </a:prstGeom>
          <a:noFill/>
          <a:ln w="9525">
            <a:noFill/>
            <a:miter lim="800000"/>
            <a:headEnd/>
            <a:tailEnd/>
          </a:ln>
        </p:spPr>
        <p:txBody>
          <a:bodyPr lIns="76554" tIns="38277" rIns="76554" bIns="38277">
            <a:spAutoFit/>
          </a:bodyPr>
          <a:lstStyle/>
          <a:p>
            <a:r>
              <a:rPr lang="en-US" sz="900">
                <a:solidFill>
                  <a:srgbClr val="3A3738"/>
                </a:solidFill>
                <a:latin typeface="Calibri" pitchFamily="34" charset="0"/>
              </a:rPr>
              <a:t>5:</a:t>
            </a:r>
          </a:p>
        </p:txBody>
      </p:sp>
      <p:sp>
        <p:nvSpPr>
          <p:cNvPr id="61" name="Rectangle 60"/>
          <p:cNvSpPr/>
          <p:nvPr/>
        </p:nvSpPr>
        <p:spPr>
          <a:xfrm>
            <a:off x="11466513" y="25833388"/>
            <a:ext cx="563562" cy="654050"/>
          </a:xfrm>
          <a:prstGeom prst="rect">
            <a:avLst/>
          </a:prstGeom>
          <a:solidFill>
            <a:srgbClr val="000000"/>
          </a:solidFill>
          <a:ln>
            <a:solidFill>
              <a:srgbClr val="000000"/>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63" name="Rectangle 62"/>
          <p:cNvSpPr/>
          <p:nvPr/>
        </p:nvSpPr>
        <p:spPr>
          <a:xfrm>
            <a:off x="23463250" y="24823738"/>
            <a:ext cx="366713" cy="1663700"/>
          </a:xfrm>
          <a:prstGeom prst="rect">
            <a:avLst/>
          </a:prstGeom>
          <a:solidFill>
            <a:srgbClr val="000000"/>
          </a:solidFill>
          <a:ln>
            <a:solidFill>
              <a:srgbClr val="000000"/>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pic>
        <p:nvPicPr>
          <p:cNvPr id="14379" name="Picture 1027" descr="UZR9.png"/>
          <p:cNvPicPr>
            <a:picLocks noChangeAspect="1"/>
          </p:cNvPicPr>
          <p:nvPr/>
        </p:nvPicPr>
        <p:blipFill>
          <a:blip r:embed="rId11"/>
          <a:srcRect/>
          <a:stretch>
            <a:fillRect/>
          </a:stretch>
        </p:blipFill>
        <p:spPr bwMode="auto">
          <a:xfrm>
            <a:off x="14351000" y="13723938"/>
            <a:ext cx="8356600" cy="2655887"/>
          </a:xfrm>
          <a:prstGeom prst="rect">
            <a:avLst/>
          </a:prstGeom>
          <a:noFill/>
          <a:ln w="9525">
            <a:noFill/>
            <a:miter lim="800000"/>
            <a:headEnd/>
            <a:tailEnd/>
          </a:ln>
        </p:spPr>
      </p:pic>
      <p:pic>
        <p:nvPicPr>
          <p:cNvPr id="14380" name="Picture 1028" descr="MND9.png"/>
          <p:cNvPicPr>
            <a:picLocks noChangeAspect="1"/>
          </p:cNvPicPr>
          <p:nvPr/>
        </p:nvPicPr>
        <p:blipFill>
          <a:blip r:embed="rId12"/>
          <a:srcRect/>
          <a:stretch>
            <a:fillRect/>
          </a:stretch>
        </p:blipFill>
        <p:spPr bwMode="auto">
          <a:xfrm>
            <a:off x="14673263" y="16182975"/>
            <a:ext cx="8358187" cy="2849563"/>
          </a:xfrm>
          <a:prstGeom prst="rect">
            <a:avLst/>
          </a:prstGeom>
          <a:noFill/>
          <a:ln w="9525">
            <a:noFill/>
            <a:miter lim="800000"/>
            <a:headEnd/>
            <a:tailEnd/>
          </a:ln>
        </p:spPr>
      </p:pic>
      <p:pic>
        <p:nvPicPr>
          <p:cNvPr id="14381" name="Picture 1029" descr="GKN9.png"/>
          <p:cNvPicPr>
            <a:picLocks noChangeAspect="1"/>
          </p:cNvPicPr>
          <p:nvPr/>
        </p:nvPicPr>
        <p:blipFill>
          <a:blip r:embed="rId13"/>
          <a:srcRect/>
          <a:stretch>
            <a:fillRect/>
          </a:stretch>
        </p:blipFill>
        <p:spPr bwMode="auto">
          <a:xfrm>
            <a:off x="13938250" y="19111913"/>
            <a:ext cx="8358188" cy="2636837"/>
          </a:xfrm>
          <a:prstGeom prst="rect">
            <a:avLst/>
          </a:prstGeom>
          <a:noFill/>
          <a:ln w="9525">
            <a:noFill/>
            <a:miter lim="800000"/>
            <a:headEnd/>
            <a:tailEnd/>
          </a:ln>
        </p:spPr>
      </p:pic>
      <p:sp>
        <p:nvSpPr>
          <p:cNvPr id="1031" name="Rectangle 1030"/>
          <p:cNvSpPr/>
          <p:nvPr/>
        </p:nvSpPr>
        <p:spPr>
          <a:xfrm>
            <a:off x="19853275" y="16297275"/>
            <a:ext cx="3178175" cy="233363"/>
          </a:xfrm>
          <a:prstGeom prst="rect">
            <a:avLst/>
          </a:prstGeom>
          <a:solidFill>
            <a:srgbClr val="FFFFFF"/>
          </a:solidFill>
          <a:ln>
            <a:solidFill>
              <a:srgbClr val="FFFFFF"/>
            </a:solid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72" name="Rectangle 71"/>
          <p:cNvSpPr/>
          <p:nvPr/>
        </p:nvSpPr>
        <p:spPr>
          <a:xfrm>
            <a:off x="19118263" y="19111913"/>
            <a:ext cx="3178175" cy="233362"/>
          </a:xfrm>
          <a:prstGeom prst="rect">
            <a:avLst/>
          </a:prstGeom>
          <a:solidFill>
            <a:srgbClr val="FFFFFF"/>
          </a:solidFill>
          <a:ln>
            <a:solidFill>
              <a:srgbClr val="FFFFFF"/>
            </a:solid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73" name="Rectangle 72"/>
          <p:cNvSpPr/>
          <p:nvPr/>
        </p:nvSpPr>
        <p:spPr>
          <a:xfrm>
            <a:off x="16067088" y="19142075"/>
            <a:ext cx="3178175" cy="233363"/>
          </a:xfrm>
          <a:prstGeom prst="rect">
            <a:avLst/>
          </a:prstGeom>
          <a:solidFill>
            <a:srgbClr val="FFFFFF"/>
          </a:solidFill>
          <a:ln>
            <a:solidFill>
              <a:srgbClr val="FFFFFF"/>
            </a:solid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74" name="Rectangle 73"/>
          <p:cNvSpPr/>
          <p:nvPr/>
        </p:nvSpPr>
        <p:spPr>
          <a:xfrm>
            <a:off x="17254538" y="16208375"/>
            <a:ext cx="3176587" cy="371475"/>
          </a:xfrm>
          <a:prstGeom prst="rect">
            <a:avLst/>
          </a:prstGeom>
          <a:solidFill>
            <a:srgbClr val="FFFFFF"/>
          </a:solidFill>
          <a:ln>
            <a:solidFill>
              <a:srgbClr val="FFFFFF"/>
            </a:solid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14386" name="TextBox 1031"/>
          <p:cNvSpPr txBox="1">
            <a:spLocks noChangeArrowheads="1"/>
          </p:cNvSpPr>
          <p:nvPr/>
        </p:nvSpPr>
        <p:spPr bwMode="auto">
          <a:xfrm>
            <a:off x="11052175" y="16662400"/>
            <a:ext cx="3492500" cy="2254250"/>
          </a:xfrm>
          <a:prstGeom prst="rect">
            <a:avLst/>
          </a:prstGeom>
          <a:noFill/>
          <a:ln w="9525">
            <a:noFill/>
            <a:miter lim="800000"/>
            <a:headEnd/>
            <a:tailEnd/>
          </a:ln>
        </p:spPr>
        <p:txBody>
          <a:bodyPr lIns="76554" tIns="38277" rIns="76554" bIns="38277">
            <a:spAutoFit/>
          </a:bodyPr>
          <a:lstStyle/>
          <a:p>
            <a:pPr algn="just"/>
            <a:r>
              <a:rPr lang="en-US" sz="2300">
                <a:latin typeface="Calibri" pitchFamily="34" charset="0"/>
              </a:rPr>
              <a:t>The Mondy plot has been offset to show how slight changes in longitude can delay when a wave is observed on the ground in Universal Time.</a:t>
            </a:r>
          </a:p>
        </p:txBody>
      </p:sp>
      <p:sp>
        <p:nvSpPr>
          <p:cNvPr id="14387" name="TextBox 1032"/>
          <p:cNvSpPr txBox="1">
            <a:spLocks noChangeArrowheads="1"/>
          </p:cNvSpPr>
          <p:nvPr/>
        </p:nvSpPr>
        <p:spPr bwMode="auto">
          <a:xfrm>
            <a:off x="22296438" y="19435763"/>
            <a:ext cx="3302000" cy="2201862"/>
          </a:xfrm>
          <a:prstGeom prst="rect">
            <a:avLst/>
          </a:prstGeom>
          <a:noFill/>
          <a:ln w="9525">
            <a:noFill/>
            <a:miter lim="800000"/>
            <a:headEnd/>
            <a:tailEnd/>
          </a:ln>
        </p:spPr>
        <p:txBody>
          <a:bodyPr lIns="76554" tIns="38277" rIns="76554" bIns="38277">
            <a:spAutoFit/>
          </a:bodyPr>
          <a:lstStyle/>
          <a:p>
            <a:pPr algn="just"/>
            <a:r>
              <a:rPr lang="en-US" sz="2300">
                <a:latin typeface="Calibri" pitchFamily="34" charset="0"/>
              </a:rPr>
              <a:t>The Gakona plot has been offset to show how large changes in longitude can delay when a wave is observed on the ground in Universal Time.</a:t>
            </a:r>
          </a:p>
        </p:txBody>
      </p:sp>
      <p:sp>
        <p:nvSpPr>
          <p:cNvPr id="1040" name="Left Arrow 1039"/>
          <p:cNvSpPr/>
          <p:nvPr/>
        </p:nvSpPr>
        <p:spPr>
          <a:xfrm rot="10800000">
            <a:off x="13809663" y="7358063"/>
            <a:ext cx="668337" cy="284162"/>
          </a:xfrm>
          <a:prstGeom prst="leftArrow">
            <a:avLst/>
          </a:prstGeom>
          <a:solidFill>
            <a:srgbClr val="FFFFFF"/>
          </a:solidFill>
          <a:ln>
            <a:solidFill>
              <a:schemeClr val="accent1">
                <a:lumMod val="60000"/>
                <a:lumOff val="40000"/>
              </a:schemeClr>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solidFill>
                <a:schemeClr val="tx1"/>
              </a:solidFill>
            </a:endParaRPr>
          </a:p>
        </p:txBody>
      </p:sp>
      <p:sp>
        <p:nvSpPr>
          <p:cNvPr id="14389" name="TextBox 1040"/>
          <p:cNvSpPr txBox="1">
            <a:spLocks noChangeArrowheads="1"/>
          </p:cNvSpPr>
          <p:nvPr/>
        </p:nvSpPr>
        <p:spPr bwMode="auto">
          <a:xfrm>
            <a:off x="11866563" y="7037388"/>
            <a:ext cx="1943100" cy="1114425"/>
          </a:xfrm>
          <a:prstGeom prst="rect">
            <a:avLst/>
          </a:prstGeom>
          <a:noFill/>
          <a:ln w="9525">
            <a:noFill/>
            <a:miter lim="800000"/>
            <a:headEnd/>
            <a:tailEnd/>
          </a:ln>
        </p:spPr>
        <p:txBody>
          <a:bodyPr lIns="76554" tIns="38277" rIns="76554" bIns="38277">
            <a:spAutoFit/>
          </a:bodyPr>
          <a:lstStyle/>
          <a:p>
            <a:pPr algn="just"/>
            <a:r>
              <a:rPr lang="en-US" sz="1700">
                <a:latin typeface="Calibri" pitchFamily="34" charset="0"/>
              </a:rPr>
              <a:t>This noise line represents Cluster’s spin rotation and is purely artificial.</a:t>
            </a:r>
          </a:p>
        </p:txBody>
      </p:sp>
      <p:sp>
        <p:nvSpPr>
          <p:cNvPr id="14390" name="TextBox 13"/>
          <p:cNvSpPr txBox="1">
            <a:spLocks noChangeArrowheads="1"/>
          </p:cNvSpPr>
          <p:nvPr/>
        </p:nvSpPr>
        <p:spPr bwMode="auto">
          <a:xfrm>
            <a:off x="26233438" y="15787688"/>
            <a:ext cx="9691687" cy="2359025"/>
          </a:xfrm>
          <a:prstGeom prst="rect">
            <a:avLst/>
          </a:prstGeom>
          <a:noFill/>
          <a:ln w="9525">
            <a:noFill/>
            <a:miter lim="800000"/>
            <a:headEnd/>
            <a:tailEnd/>
          </a:ln>
        </p:spPr>
        <p:txBody>
          <a:bodyPr lIns="76554" tIns="38277" rIns="76554" bIns="38277">
            <a:spAutoFit/>
          </a:bodyPr>
          <a:lstStyle/>
          <a:p>
            <a:pPr algn="just"/>
            <a:r>
              <a:rPr lang="en-US" sz="3700">
                <a:latin typeface="Calibri" pitchFamily="34" charset="0"/>
              </a:rPr>
              <a:t>After checking all available data from several ground-based magnetometer campaigns, ranging from Finland to Antarctica, those below witnessed this Cluster event:</a:t>
            </a:r>
          </a:p>
        </p:txBody>
      </p:sp>
      <p:sp>
        <p:nvSpPr>
          <p:cNvPr id="14391" name="TextBox 63"/>
          <p:cNvSpPr txBox="1">
            <a:spLocks noChangeArrowheads="1"/>
          </p:cNvSpPr>
          <p:nvPr/>
        </p:nvSpPr>
        <p:spPr bwMode="auto">
          <a:xfrm>
            <a:off x="27241500" y="5378450"/>
            <a:ext cx="1843088" cy="338138"/>
          </a:xfrm>
          <a:prstGeom prst="rect">
            <a:avLst/>
          </a:prstGeom>
          <a:noFill/>
          <a:ln w="9525">
            <a:noFill/>
            <a:miter lim="800000"/>
            <a:headEnd/>
            <a:tailEnd/>
          </a:ln>
        </p:spPr>
        <p:txBody>
          <a:bodyPr lIns="76554" tIns="38277" rIns="76554" bIns="38277">
            <a:spAutoFit/>
          </a:bodyPr>
          <a:lstStyle/>
          <a:p>
            <a:pPr algn="ctr"/>
            <a:r>
              <a:rPr lang="en-US" sz="1700">
                <a:latin typeface="Calibri" pitchFamily="34" charset="0"/>
              </a:rPr>
              <a:t>Cluster</a:t>
            </a:r>
          </a:p>
        </p:txBody>
      </p:sp>
      <p:graphicFrame>
        <p:nvGraphicFramePr>
          <p:cNvPr id="8" name="Table 7"/>
          <p:cNvGraphicFramePr>
            <a:graphicFrameLocks noGrp="1"/>
          </p:cNvGraphicFramePr>
          <p:nvPr/>
        </p:nvGraphicFramePr>
        <p:xfrm>
          <a:off x="31932563" y="5345113"/>
          <a:ext cx="3238500" cy="5318125"/>
        </p:xfrm>
        <a:graphic>
          <a:graphicData uri="http://schemas.openxmlformats.org/drawingml/2006/table">
            <a:tbl>
              <a:tblPr>
                <a:tableStyleId>{5C22544A-7EE6-4342-B048-85BDC9FD1C3A}</a:tableStyleId>
              </a:tblPr>
              <a:tblGrid>
                <a:gridCol w="824826"/>
                <a:gridCol w="475861"/>
                <a:gridCol w="563103"/>
                <a:gridCol w="1374710"/>
              </a:tblGrid>
              <a:tr h="230308">
                <a:tc>
                  <a:txBody>
                    <a:bodyPr/>
                    <a:lstStyle/>
                    <a:p>
                      <a:pPr algn="l" fontAlgn="b"/>
                      <a:r>
                        <a:rPr lang="en-US" sz="1000" u="none" strike="noStrike" dirty="0">
                          <a:effectLst/>
                        </a:rPr>
                        <a:t>Magnetometer</a:t>
                      </a:r>
                      <a:endParaRPr lang="en-US" sz="1000" b="0" i="0" u="none" strike="noStrike" dirty="0">
                        <a:solidFill>
                          <a:srgbClr val="000000"/>
                        </a:solidFill>
                        <a:effectLst/>
                        <a:latin typeface="Calibri"/>
                      </a:endParaRPr>
                    </a:p>
                  </a:txBody>
                  <a:tcPr marL="7938" marR="7938" marT="8021" marB="0" anchor="b"/>
                </a:tc>
                <a:tc>
                  <a:txBody>
                    <a:bodyPr/>
                    <a:lstStyle/>
                    <a:p>
                      <a:pPr algn="l" fontAlgn="b"/>
                      <a:r>
                        <a:rPr lang="en-US" sz="1000" u="none" strike="noStrike" dirty="0">
                          <a:effectLst/>
                        </a:rPr>
                        <a:t>Latitude</a:t>
                      </a:r>
                      <a:endParaRPr lang="en-US" sz="1000" b="0" i="0" u="none" strike="noStrike" dirty="0">
                        <a:solidFill>
                          <a:srgbClr val="000000"/>
                        </a:solidFill>
                        <a:effectLst/>
                        <a:latin typeface="Calibri"/>
                      </a:endParaRPr>
                    </a:p>
                  </a:txBody>
                  <a:tcPr marL="7938" marR="7938" marT="8021" marB="0" anchor="b"/>
                </a:tc>
                <a:tc>
                  <a:txBody>
                    <a:bodyPr/>
                    <a:lstStyle/>
                    <a:p>
                      <a:pPr algn="l" fontAlgn="b"/>
                      <a:r>
                        <a:rPr lang="en-US" sz="1000" u="none" strike="noStrike">
                          <a:effectLst/>
                        </a:rPr>
                        <a:t>Longitude</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Location</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SS XB</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72.3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40</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Sondrestrom, Greenland</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CONT</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72.82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304.82</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dirty="0" err="1" smtClean="0">
                          <a:effectLst/>
                        </a:rPr>
                        <a:t>Contowoyto</a:t>
                      </a:r>
                      <a:r>
                        <a:rPr lang="en-US" sz="1000" u="none" strike="noStrike" dirty="0" smtClean="0">
                          <a:effectLst/>
                        </a:rPr>
                        <a:t> </a:t>
                      </a:r>
                      <a:r>
                        <a:rPr lang="en-US" sz="1000" u="none" strike="noStrike" dirty="0">
                          <a:effectLst/>
                        </a:rPr>
                        <a:t>Lake, Canada</a:t>
                      </a:r>
                      <a:endParaRPr lang="en-US" sz="1000" b="0" i="0" u="none" strike="noStrike" dirty="0">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RANK</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72.22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335.97</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Rankin Inlet,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KIL</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69.02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20.86</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Kilpisjärvi, Finland</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IVA</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68.55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27.28</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Ivalo, Finland</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FCHU</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68.32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333.54</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Fort Churchhill,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SOD</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67.42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26.39</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Sodankylä, Finland</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FSMI</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67.28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306.9</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Fort Smith,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FSIM</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67.23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294.29</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Fort Simpson,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ROV</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66.78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25.94</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Rovaniemi, Finland</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GILL</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66.03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333.05</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Gillam,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DAWS</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65.9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273.89</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Dawson City,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OUL</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65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25.5</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Oulu, Finland</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MCMU</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64.17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309.2</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Fort McMurray,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ISLL</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63.62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333.36</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Island Lake, Canada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GKN</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63.1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266.8</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Gakona, United States</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NUR</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60.51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24.65</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Nurmijärvi, Finland</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MND</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46.8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174.6</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dirty="0" err="1">
                          <a:effectLst/>
                        </a:rPr>
                        <a:t>Mondy</a:t>
                      </a:r>
                      <a:r>
                        <a:rPr lang="en-US" sz="1000" u="none" strike="noStrike" dirty="0">
                          <a:effectLst/>
                        </a:rPr>
                        <a:t>, Canada</a:t>
                      </a:r>
                      <a:endParaRPr lang="en-US" sz="1000" b="0" i="0" u="none" strike="noStrike" dirty="0">
                        <a:solidFill>
                          <a:srgbClr val="000000"/>
                        </a:solidFill>
                        <a:effectLst/>
                        <a:latin typeface="Calibri"/>
                      </a:endParaRPr>
                    </a:p>
                  </a:txBody>
                  <a:tcPr marL="7938" marR="7938" marT="8021" marB="0" anchor="b"/>
                </a:tc>
              </a:tr>
              <a:tr h="250050">
                <a:tc>
                  <a:txBody>
                    <a:bodyPr/>
                    <a:lstStyle/>
                    <a:p>
                      <a:pPr algn="l" fontAlgn="b"/>
                      <a:r>
                        <a:rPr lang="en-US" sz="1000" u="none" strike="noStrike">
                          <a:effectLst/>
                        </a:rPr>
                        <a:t>UZR</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48.44 N</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180.66</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Uzury, Russia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Halley Bay</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62.2 S</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29.8</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Weddell Sea, Antartica</a:t>
                      </a:r>
                      <a:endParaRPr lang="en-US" sz="1000" b="0" i="0" u="none" strike="noStrike">
                        <a:solidFill>
                          <a:srgbClr val="000000"/>
                        </a:solidFill>
                        <a:effectLst/>
                        <a:latin typeface="Calibri"/>
                      </a:endParaRPr>
                    </a:p>
                  </a:txBody>
                  <a:tcPr marL="7938" marR="7938" marT="8021" marB="0" anchor="b"/>
                </a:tc>
              </a:tr>
              <a:tr h="230308">
                <a:tc>
                  <a:txBody>
                    <a:bodyPr/>
                    <a:lstStyle/>
                    <a:p>
                      <a:pPr algn="l" fontAlgn="b"/>
                      <a:r>
                        <a:rPr lang="en-US" sz="1000" u="none" strike="noStrike" dirty="0">
                          <a:effectLst/>
                        </a:rPr>
                        <a:t>SP XB</a:t>
                      </a:r>
                      <a:endParaRPr lang="en-US" sz="1000" b="0" i="0" u="none" strike="noStrike" dirty="0">
                        <a:solidFill>
                          <a:srgbClr val="000000"/>
                        </a:solidFill>
                        <a:effectLst/>
                        <a:latin typeface="Calibri"/>
                      </a:endParaRPr>
                    </a:p>
                  </a:txBody>
                  <a:tcPr marL="7938" marR="7938" marT="8021" marB="0" anchor="b"/>
                </a:tc>
                <a:tc>
                  <a:txBody>
                    <a:bodyPr/>
                    <a:lstStyle/>
                    <a:p>
                      <a:pPr algn="l" fontAlgn="b"/>
                      <a:r>
                        <a:rPr lang="en-US" sz="1000" u="none" strike="noStrike">
                          <a:effectLst/>
                        </a:rPr>
                        <a:t>74.3 S</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18.7</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dirty="0">
                          <a:effectLst/>
                        </a:rPr>
                        <a:t>South Pole, </a:t>
                      </a:r>
                      <a:r>
                        <a:rPr lang="en-US" sz="1000" u="none" strike="noStrike" dirty="0" smtClean="0">
                          <a:effectLst/>
                        </a:rPr>
                        <a:t>Antarctica</a:t>
                      </a:r>
                      <a:endParaRPr lang="en-US" sz="1000" b="0" i="0" u="none" strike="noStrike" dirty="0">
                        <a:solidFill>
                          <a:srgbClr val="000000"/>
                        </a:solidFill>
                        <a:effectLst/>
                        <a:latin typeface="Calibri"/>
                      </a:endParaRPr>
                    </a:p>
                  </a:txBody>
                  <a:tcPr marL="7938" marR="7938" marT="8021" marB="0" anchor="b"/>
                </a:tc>
              </a:tr>
              <a:tr h="230308">
                <a:tc>
                  <a:txBody>
                    <a:bodyPr/>
                    <a:lstStyle/>
                    <a:p>
                      <a:pPr algn="l" fontAlgn="b"/>
                      <a:r>
                        <a:rPr lang="en-US" sz="1000" u="none" strike="noStrike">
                          <a:effectLst/>
                        </a:rPr>
                        <a:t>MC XB</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a:effectLst/>
                        </a:rPr>
                        <a:t>80 S</a:t>
                      </a:r>
                      <a:endParaRPr lang="en-US" sz="1000" b="0" i="0" u="none" strike="noStrike">
                        <a:solidFill>
                          <a:srgbClr val="000000"/>
                        </a:solidFill>
                        <a:effectLst/>
                        <a:latin typeface="Calibri"/>
                      </a:endParaRPr>
                    </a:p>
                  </a:txBody>
                  <a:tcPr marL="7938" marR="7938" marT="8021" marB="0" anchor="b"/>
                </a:tc>
                <a:tc>
                  <a:txBody>
                    <a:bodyPr/>
                    <a:lstStyle/>
                    <a:p>
                      <a:pPr algn="r" fontAlgn="b"/>
                      <a:r>
                        <a:rPr lang="en-US" sz="1000" u="none" strike="noStrike">
                          <a:effectLst/>
                        </a:rPr>
                        <a:t>326.5</a:t>
                      </a:r>
                      <a:endParaRPr lang="en-US" sz="1000" b="0" i="0" u="none" strike="noStrike">
                        <a:solidFill>
                          <a:srgbClr val="000000"/>
                        </a:solidFill>
                        <a:effectLst/>
                        <a:latin typeface="Calibri"/>
                      </a:endParaRPr>
                    </a:p>
                  </a:txBody>
                  <a:tcPr marL="7938" marR="7938" marT="8021" marB="0" anchor="b"/>
                </a:tc>
                <a:tc>
                  <a:txBody>
                    <a:bodyPr/>
                    <a:lstStyle/>
                    <a:p>
                      <a:pPr algn="l" fontAlgn="b"/>
                      <a:r>
                        <a:rPr lang="en-US" sz="1000" u="none" strike="noStrike" dirty="0">
                          <a:effectLst/>
                        </a:rPr>
                        <a:t>Ross Island, </a:t>
                      </a:r>
                      <a:r>
                        <a:rPr lang="en-US" sz="1000" u="none" strike="noStrike" dirty="0" smtClean="0">
                          <a:effectLst/>
                        </a:rPr>
                        <a:t>Antarctica</a:t>
                      </a:r>
                      <a:endParaRPr lang="en-US" sz="1000" b="0" i="0" u="none" strike="noStrike" dirty="0">
                        <a:solidFill>
                          <a:srgbClr val="000000"/>
                        </a:solidFill>
                        <a:effectLst/>
                        <a:latin typeface="Calibri"/>
                      </a:endParaRPr>
                    </a:p>
                  </a:txBody>
                  <a:tcPr marL="7938" marR="7938" marT="8021" marB="0" anchor="b"/>
                </a:tc>
              </a:tr>
            </a:tbl>
          </a:graphicData>
        </a:graphic>
      </p:graphicFrame>
      <p:graphicFrame>
        <p:nvGraphicFramePr>
          <p:cNvPr id="23" name="Table 22"/>
          <p:cNvGraphicFramePr>
            <a:graphicFrameLocks noGrp="1"/>
          </p:cNvGraphicFramePr>
          <p:nvPr/>
        </p:nvGraphicFramePr>
        <p:xfrm>
          <a:off x="26233438" y="18057813"/>
          <a:ext cx="9804400" cy="1949450"/>
        </p:xfrm>
        <a:graphic>
          <a:graphicData uri="http://schemas.openxmlformats.org/drawingml/2006/table">
            <a:tbl>
              <a:tblPr>
                <a:tableStyleId>{5C22544A-7EE6-4342-B048-85BDC9FD1C3A}</a:tableStyleId>
              </a:tblPr>
              <a:tblGrid>
                <a:gridCol w="1710657"/>
                <a:gridCol w="1387019"/>
                <a:gridCol w="1294552"/>
                <a:gridCol w="1274324"/>
                <a:gridCol w="1416218"/>
                <a:gridCol w="1285824"/>
                <a:gridCol w="1435629"/>
              </a:tblGrid>
              <a:tr h="649590">
                <a:tc>
                  <a:txBody>
                    <a:bodyPr/>
                    <a:lstStyle/>
                    <a:p>
                      <a:pPr algn="l" fontAlgn="b"/>
                      <a:r>
                        <a:rPr lang="en-US" sz="1100" u="none" strike="noStrike" baseline="0" dirty="0" err="1">
                          <a:effectLst/>
                        </a:rPr>
                        <a:t>Sondrestrom</a:t>
                      </a:r>
                      <a:r>
                        <a:rPr lang="en-US" sz="1100" u="none" strike="noStrike" baseline="0" dirty="0">
                          <a:effectLst/>
                        </a:rPr>
                        <a:t>, Greenland</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err="1">
                          <a:effectLst/>
                        </a:rPr>
                        <a:t>Kilpisjärvi</a:t>
                      </a:r>
                      <a:r>
                        <a:rPr lang="en-US" sz="1100" u="none" strike="noStrike" baseline="0" dirty="0">
                          <a:effectLst/>
                        </a:rPr>
                        <a:t>, Finland</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err="1">
                          <a:effectLst/>
                        </a:rPr>
                        <a:t>Sodankylä</a:t>
                      </a:r>
                      <a:r>
                        <a:rPr lang="en-US" sz="1100" u="none" strike="noStrike" baseline="0" dirty="0">
                          <a:effectLst/>
                        </a:rPr>
                        <a:t>, Finland</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err="1">
                          <a:effectLst/>
                        </a:rPr>
                        <a:t>Rovaniemi</a:t>
                      </a:r>
                      <a:r>
                        <a:rPr lang="en-US" sz="1100" u="none" strike="noStrike" baseline="0" dirty="0">
                          <a:effectLst/>
                        </a:rPr>
                        <a:t>, Finland</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a:effectLst/>
                        </a:rPr>
                        <a:t>Oulu, Finland</a:t>
                      </a:r>
                      <a:endParaRPr lang="en-US" sz="1100" b="0" i="0" u="none" strike="noStrike" baseline="0">
                        <a:solidFill>
                          <a:srgbClr val="000000"/>
                        </a:solidFill>
                        <a:effectLst/>
                        <a:latin typeface="Calibri"/>
                      </a:endParaRPr>
                    </a:p>
                  </a:txBody>
                  <a:tcPr marL="7938" marR="7938" marT="8021" marB="0" anchor="b"/>
                </a:tc>
                <a:tc>
                  <a:txBody>
                    <a:bodyPr/>
                    <a:lstStyle/>
                    <a:p>
                      <a:pPr algn="l" fontAlgn="b"/>
                      <a:r>
                        <a:rPr lang="en-US" sz="1100" u="none" strike="noStrike" baseline="0">
                          <a:effectLst/>
                        </a:rPr>
                        <a:t>Gakona, United States</a:t>
                      </a:r>
                      <a:endParaRPr lang="en-US" sz="1100" b="0" i="0" u="none" strike="noStrike" baseline="0">
                        <a:solidFill>
                          <a:srgbClr val="000000"/>
                        </a:solidFill>
                        <a:effectLst/>
                        <a:latin typeface="Calibri"/>
                      </a:endParaRPr>
                    </a:p>
                  </a:txBody>
                  <a:tcPr marL="7938" marR="7938" marT="8021" marB="0" anchor="b"/>
                </a:tc>
                <a:tc>
                  <a:txBody>
                    <a:bodyPr/>
                    <a:lstStyle/>
                    <a:p>
                      <a:pPr algn="l" fontAlgn="b"/>
                      <a:r>
                        <a:rPr lang="en-US" sz="1100" u="none" strike="noStrike" baseline="0">
                          <a:effectLst/>
                        </a:rPr>
                        <a:t>Uzury, Russia</a:t>
                      </a:r>
                      <a:endParaRPr lang="en-US" sz="1100" b="0" i="0" u="none" strike="noStrike" baseline="0">
                        <a:solidFill>
                          <a:srgbClr val="000000"/>
                        </a:solidFill>
                        <a:effectLst/>
                        <a:latin typeface="Calibri"/>
                      </a:endParaRPr>
                    </a:p>
                  </a:txBody>
                  <a:tcPr marL="7938" marR="7938" marT="8021" marB="0" anchor="b"/>
                </a:tc>
              </a:tr>
              <a:tr h="649590">
                <a:tc>
                  <a:txBody>
                    <a:bodyPr/>
                    <a:lstStyle/>
                    <a:p>
                      <a:pPr algn="l" fontAlgn="b"/>
                      <a:r>
                        <a:rPr lang="en-US" sz="1100" u="none" strike="noStrike" baseline="0">
                          <a:effectLst/>
                        </a:rPr>
                        <a:t>Contowoyto Lake, Canada</a:t>
                      </a:r>
                      <a:endParaRPr lang="en-US" sz="1100" b="0" i="0" u="none" strike="noStrike" baseline="0">
                        <a:solidFill>
                          <a:srgbClr val="000000"/>
                        </a:solidFill>
                        <a:effectLst/>
                        <a:latin typeface="Calibri"/>
                      </a:endParaRPr>
                    </a:p>
                  </a:txBody>
                  <a:tcPr marL="7938" marR="7938" marT="8021" marB="0" anchor="b"/>
                </a:tc>
                <a:tc>
                  <a:txBody>
                    <a:bodyPr/>
                    <a:lstStyle/>
                    <a:p>
                      <a:pPr algn="l" fontAlgn="b"/>
                      <a:r>
                        <a:rPr lang="en-US" sz="1100" u="none" strike="noStrike" baseline="0" dirty="0" err="1">
                          <a:effectLst/>
                        </a:rPr>
                        <a:t>Ivalo</a:t>
                      </a:r>
                      <a:r>
                        <a:rPr lang="en-US" sz="1100" u="none" strike="noStrike" baseline="0" dirty="0">
                          <a:effectLst/>
                        </a:rPr>
                        <a:t>, Finland</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a:effectLst/>
                        </a:rPr>
                        <a:t>Fort Smith, Canada</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err="1">
                          <a:effectLst/>
                        </a:rPr>
                        <a:t>Gillam</a:t>
                      </a:r>
                      <a:r>
                        <a:rPr lang="en-US" sz="1100" u="none" strike="noStrike" baseline="0" dirty="0">
                          <a:effectLst/>
                        </a:rPr>
                        <a:t>, Canada</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a:effectLst/>
                        </a:rPr>
                        <a:t>Fort McMurray, Canada</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err="1">
                          <a:effectLst/>
                        </a:rPr>
                        <a:t>Nurmijärvi</a:t>
                      </a:r>
                      <a:r>
                        <a:rPr lang="en-US" sz="1100" u="none" strike="noStrike" baseline="0" dirty="0">
                          <a:effectLst/>
                        </a:rPr>
                        <a:t>, Finland</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a:effectLst/>
                        </a:rPr>
                        <a:t>Weddell Sea, </a:t>
                      </a:r>
                      <a:r>
                        <a:rPr lang="en-US" sz="1100" u="none" strike="noStrike" baseline="0" dirty="0" smtClean="0">
                          <a:effectLst/>
                        </a:rPr>
                        <a:t>Antarctica</a:t>
                      </a:r>
                      <a:endParaRPr lang="en-US" sz="1100" b="0" i="0" u="none" strike="noStrike" baseline="0" dirty="0">
                        <a:solidFill>
                          <a:srgbClr val="000000"/>
                        </a:solidFill>
                        <a:effectLst/>
                        <a:latin typeface="Calibri"/>
                      </a:endParaRPr>
                    </a:p>
                  </a:txBody>
                  <a:tcPr marL="7938" marR="7938" marT="8021" marB="0" anchor="b"/>
                </a:tc>
              </a:tr>
              <a:tr h="649590">
                <a:tc>
                  <a:txBody>
                    <a:bodyPr/>
                    <a:lstStyle/>
                    <a:p>
                      <a:pPr algn="l" fontAlgn="b"/>
                      <a:r>
                        <a:rPr lang="en-US" sz="1100" u="none" strike="noStrike" baseline="0">
                          <a:effectLst/>
                        </a:rPr>
                        <a:t>Rankin Inlet, Canada</a:t>
                      </a:r>
                      <a:endParaRPr lang="en-US" sz="1100" b="0" i="0" u="none" strike="noStrike" baseline="0">
                        <a:solidFill>
                          <a:srgbClr val="000000"/>
                        </a:solidFill>
                        <a:effectLst/>
                        <a:latin typeface="Calibri"/>
                      </a:endParaRPr>
                    </a:p>
                  </a:txBody>
                  <a:tcPr marL="7938" marR="7938" marT="8021" marB="0" anchor="b"/>
                </a:tc>
                <a:tc>
                  <a:txBody>
                    <a:bodyPr/>
                    <a:lstStyle/>
                    <a:p>
                      <a:pPr algn="l" fontAlgn="b"/>
                      <a:r>
                        <a:rPr lang="en-US" sz="1100" u="none" strike="noStrike" baseline="0">
                          <a:effectLst/>
                        </a:rPr>
                        <a:t>Fort Churchhill, Canada</a:t>
                      </a:r>
                      <a:endParaRPr lang="en-US" sz="1100" b="0" i="0" u="none" strike="noStrike" baseline="0">
                        <a:solidFill>
                          <a:srgbClr val="000000"/>
                        </a:solidFill>
                        <a:effectLst/>
                        <a:latin typeface="Calibri"/>
                      </a:endParaRPr>
                    </a:p>
                  </a:txBody>
                  <a:tcPr marL="7938" marR="7938" marT="8021" marB="0" anchor="b"/>
                </a:tc>
                <a:tc>
                  <a:txBody>
                    <a:bodyPr/>
                    <a:lstStyle/>
                    <a:p>
                      <a:pPr algn="l" fontAlgn="b"/>
                      <a:r>
                        <a:rPr lang="en-US" sz="1100" u="none" strike="noStrike" baseline="0" dirty="0">
                          <a:effectLst/>
                        </a:rPr>
                        <a:t>Fort Simpson, Canada</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a:effectLst/>
                        </a:rPr>
                        <a:t>Dawson City, Canada</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a:effectLst/>
                        </a:rPr>
                        <a:t>Island Lake, Canada</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err="1">
                          <a:effectLst/>
                        </a:rPr>
                        <a:t>Mondy</a:t>
                      </a:r>
                      <a:r>
                        <a:rPr lang="en-US" sz="1100" u="none" strike="noStrike" baseline="0" dirty="0">
                          <a:effectLst/>
                        </a:rPr>
                        <a:t>, Canada</a:t>
                      </a:r>
                      <a:endParaRPr lang="en-US" sz="1100" b="0" i="0" u="none" strike="noStrike" baseline="0" dirty="0">
                        <a:solidFill>
                          <a:srgbClr val="000000"/>
                        </a:solidFill>
                        <a:effectLst/>
                        <a:latin typeface="Calibri"/>
                      </a:endParaRPr>
                    </a:p>
                  </a:txBody>
                  <a:tcPr marL="7938" marR="7938" marT="8021" marB="0" anchor="b"/>
                </a:tc>
                <a:tc>
                  <a:txBody>
                    <a:bodyPr/>
                    <a:lstStyle/>
                    <a:p>
                      <a:pPr algn="l" fontAlgn="b"/>
                      <a:r>
                        <a:rPr lang="en-US" sz="1100" u="none" strike="noStrike" baseline="0" dirty="0">
                          <a:effectLst/>
                        </a:rPr>
                        <a:t>South Pole, </a:t>
                      </a:r>
                      <a:r>
                        <a:rPr lang="en-US" sz="1100" u="none" strike="noStrike" baseline="0" dirty="0" smtClean="0">
                          <a:effectLst/>
                        </a:rPr>
                        <a:t>Antarctica</a:t>
                      </a:r>
                      <a:endParaRPr lang="en-US" sz="1100" b="0" i="0" u="none" strike="noStrike" baseline="0" dirty="0">
                        <a:solidFill>
                          <a:srgbClr val="000000"/>
                        </a:solidFill>
                        <a:effectLst/>
                        <a:latin typeface="Calibri"/>
                      </a:endParaRPr>
                    </a:p>
                  </a:txBody>
                  <a:tcPr marL="7938" marR="7938" marT="8021" marB="0" anchor="b"/>
                </a:tc>
              </a:tr>
            </a:tbl>
          </a:graphicData>
        </a:graphic>
      </p:graphicFrame>
      <p:sp>
        <p:nvSpPr>
          <p:cNvPr id="42" name="Explosion 1 41"/>
          <p:cNvSpPr/>
          <p:nvPr/>
        </p:nvSpPr>
        <p:spPr>
          <a:xfrm>
            <a:off x="4418013" y="22163088"/>
            <a:ext cx="766762" cy="617537"/>
          </a:xfrm>
          <a:prstGeom prst="irregularSeal1">
            <a:avLst/>
          </a:prstGeom>
          <a:noFill/>
          <a:ln>
            <a:solidFill>
              <a:srgbClr val="FFC000"/>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47" name="Down Arrow 46"/>
          <p:cNvSpPr/>
          <p:nvPr/>
        </p:nvSpPr>
        <p:spPr>
          <a:xfrm rot="3209105">
            <a:off x="3986213" y="22647275"/>
            <a:ext cx="419100" cy="517525"/>
          </a:xfrm>
          <a:prstGeom prst="downArrow">
            <a:avLst/>
          </a:prstGeom>
          <a:noFill/>
          <a:ln>
            <a:solidFill>
              <a:srgbClr val="FFC000"/>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p>
        </p:txBody>
      </p:sp>
      <p:sp>
        <p:nvSpPr>
          <p:cNvPr id="75" name="Down Arrow 74"/>
          <p:cNvSpPr/>
          <p:nvPr/>
        </p:nvSpPr>
        <p:spPr>
          <a:xfrm rot="14668839">
            <a:off x="5222876" y="21863050"/>
            <a:ext cx="419100" cy="517525"/>
          </a:xfrm>
          <a:prstGeom prst="downArrow">
            <a:avLst/>
          </a:prstGeom>
          <a:noFill/>
          <a:ln>
            <a:solidFill>
              <a:srgbClr val="FFC000"/>
            </a:solidFill>
          </a:ln>
        </p:spPr>
        <p:style>
          <a:lnRef idx="1">
            <a:schemeClr val="accent1"/>
          </a:lnRef>
          <a:fillRef idx="3">
            <a:schemeClr val="accent1"/>
          </a:fillRef>
          <a:effectRef idx="2">
            <a:schemeClr val="accent1"/>
          </a:effectRef>
          <a:fontRef idx="minor">
            <a:schemeClr val="lt1"/>
          </a:fontRef>
        </p:style>
        <p:txBody>
          <a:bodyPr lIns="76554" tIns="38277" rIns="76554" bIns="38277" anchor="ctr"/>
          <a:lstStyle/>
          <a:p>
            <a:pPr algn="ctr" defTabSz="2012249" fontAlgn="auto">
              <a:spcBef>
                <a:spcPts val="0"/>
              </a:spcBef>
              <a:spcAft>
                <a:spcPts val="0"/>
              </a:spcAft>
              <a:defRPr/>
            </a:pPr>
            <a:endParaRPr lang="en-US">
              <a:solidFill>
                <a:srgbClr val="FFC000"/>
              </a:solidFill>
            </a:endParaRPr>
          </a:p>
        </p:txBody>
      </p:sp>
      <p:pic>
        <p:nvPicPr>
          <p:cNvPr id="14551" name="Picture 10" descr="Screen Shot 2013-07-23 at Jul 23, 2013,  1.47.16 PM.png"/>
          <p:cNvPicPr>
            <a:picLocks noChangeAspect="1"/>
          </p:cNvPicPr>
          <p:nvPr/>
        </p:nvPicPr>
        <p:blipFill>
          <a:blip r:embed="rId14"/>
          <a:srcRect/>
          <a:stretch>
            <a:fillRect/>
          </a:stretch>
        </p:blipFill>
        <p:spPr bwMode="auto">
          <a:xfrm>
            <a:off x="6016625" y="18849975"/>
            <a:ext cx="4083050" cy="2628900"/>
          </a:xfrm>
          <a:prstGeom prst="rect">
            <a:avLst/>
          </a:prstGeom>
          <a:noFill/>
          <a:ln w="9525">
            <a:noFill/>
            <a:miter lim="800000"/>
            <a:headEnd/>
            <a:tailEnd/>
          </a:ln>
        </p:spPr>
      </p:pic>
      <p:pic>
        <p:nvPicPr>
          <p:cNvPr id="14552" name="Picture 21" descr="Screen Shot 2013-07-23 at Jul 23, 2013,  1.47.07 PM.png"/>
          <p:cNvPicPr>
            <a:picLocks noChangeAspect="1"/>
          </p:cNvPicPr>
          <p:nvPr/>
        </p:nvPicPr>
        <p:blipFill>
          <a:blip r:embed="rId15"/>
          <a:srcRect/>
          <a:stretch>
            <a:fillRect/>
          </a:stretch>
        </p:blipFill>
        <p:spPr bwMode="auto">
          <a:xfrm>
            <a:off x="717550" y="18916650"/>
            <a:ext cx="4391025" cy="2562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17625</TotalTime>
  <Words>864</Words>
  <Application>Microsoft Office PowerPoint</Application>
  <PresentationFormat>Custom</PresentationFormat>
  <Paragraphs>158</Paragraphs>
  <Slides>1</Slides>
  <Notes>1</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1</vt:i4>
      </vt:variant>
    </vt:vector>
  </HeadingPairs>
  <TitlesOfParts>
    <vt:vector size="4" baseType="lpstr">
      <vt:lpstr>Calibri</vt:lpstr>
      <vt:lpstr>Arial</vt: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Robert Allen</dc:creator>
  <cp:lastModifiedBy>Charles W. Smith</cp:lastModifiedBy>
  <cp:revision>243</cp:revision>
  <dcterms:created xsi:type="dcterms:W3CDTF">2012-05-29T15:28:46Z</dcterms:created>
  <dcterms:modified xsi:type="dcterms:W3CDTF">2013-07-23T20:12:19Z</dcterms:modified>
</cp:coreProperties>
</file>