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25" d="100"/>
          <a:sy n="25" d="100"/>
        </p:scale>
        <p:origin x="-1302" y="-15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ED39F7A-9500-4DA4-A1B4-A38677694C56}" type="datetimeFigureOut">
              <a:rPr lang="en-US" smtClean="0"/>
              <a:t>7/29/2013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2839577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D39F7A-9500-4DA4-A1B4-A38677694C56}" type="datetimeFigureOut">
              <a:rPr lang="en-US" smtClean="0"/>
              <a:t>7/29/2013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969244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D39F7A-9500-4DA4-A1B4-A38677694C56}" type="datetimeFigureOut">
              <a:rPr lang="en-US" smtClean="0"/>
              <a:t>7/29/2013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797285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ED39F7A-9500-4DA4-A1B4-A38677694C56}" type="datetimeFigureOut">
              <a:rPr lang="en-US" smtClean="0"/>
              <a:t>7/29/2013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2923279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ED39F7A-9500-4DA4-A1B4-A38677694C56}" type="datetimeFigureOut">
              <a:rPr lang="en-US" smtClean="0"/>
              <a:t>7/29/2013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1335771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ED39F7A-9500-4DA4-A1B4-A38677694C56}" type="datetimeFigureOut">
              <a:rPr lang="en-US" smtClean="0"/>
              <a:t>7/29/2013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3425237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D39F7A-9500-4DA4-A1B4-A38677694C56}" type="datetimeFigureOut">
              <a:rPr lang="en-US" smtClean="0"/>
              <a:t>7/29/2013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4075407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D39F7A-9500-4DA4-A1B4-A38677694C56}" type="datetimeFigureOut">
              <a:rPr lang="en-US" smtClean="0"/>
              <a:t>7/29/2013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2483187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D39F7A-9500-4DA4-A1B4-A38677694C56}" type="datetimeFigureOut">
              <a:rPr lang="en-US" smtClean="0"/>
              <a:t>7/29/2013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2015562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D39F7A-9500-4DA4-A1B4-A38677694C56}" type="datetimeFigureOut">
              <a:rPr lang="en-US" smtClean="0"/>
              <a:t>7/29/2013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2988372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D39F7A-9500-4DA4-A1B4-A38677694C56}" type="datetimeFigureOut">
              <a:rPr lang="en-US" smtClean="0"/>
              <a:t>7/29/2013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37FFD2-8976-4541-AE93-A3F83F002295}" type="slidenum">
              <a:rPr lang="en-US" smtClean="0"/>
              <a:t>‹#›</a:t>
            </a:fld>
            <a:endParaRPr lang="en-US"/>
          </a:p>
        </p:txBody>
      </p:sp>
    </p:spTree>
    <p:extLst>
      <p:ext uri="{BB962C8B-B14F-4D97-AF65-F5344CB8AC3E}">
        <p14:creationId xmlns:p14="http://schemas.microsoft.com/office/powerpoint/2010/main" val="656134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BED39F7A-9500-4DA4-A1B4-A38677694C56}" type="datetimeFigureOut">
              <a:rPr lang="en-US" smtClean="0"/>
              <a:t>7/29/2013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1737FFD2-8976-4541-AE93-A3F83F002295}" type="slidenum">
              <a:rPr lang="en-US" smtClean="0"/>
              <a:t>‹#›</a:t>
            </a:fld>
            <a:endParaRPr lang="en-US"/>
          </a:p>
        </p:txBody>
      </p:sp>
    </p:spTree>
    <p:extLst>
      <p:ext uri="{BB962C8B-B14F-4D97-AF65-F5344CB8AC3E}">
        <p14:creationId xmlns:p14="http://schemas.microsoft.com/office/powerpoint/2010/main" val="4197642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tiff"/><Relationship Id="rId3" Type="http://schemas.openxmlformats.org/officeDocument/2006/relationships/image" Target="../media/image2.tiff"/><Relationship Id="rId7" Type="http://schemas.openxmlformats.org/officeDocument/2006/relationships/image" Target="../media/image6.png"/><Relationship Id="rId12" Type="http://schemas.openxmlformats.org/officeDocument/2006/relationships/image" Target="../media/image11.tiff"/><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tiff"/><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l="1916" t="11204" r="8810" b="1959"/>
          <a:stretch/>
        </p:blipFill>
        <p:spPr>
          <a:xfrm>
            <a:off x="0" y="0"/>
            <a:ext cx="43891200" cy="32928381"/>
          </a:xfrm>
          <a:prstGeom prst="rect">
            <a:avLst/>
          </a:prstGeom>
        </p:spPr>
      </p:pic>
      <p:sp>
        <p:nvSpPr>
          <p:cNvPr id="54" name="TextBox 53"/>
          <p:cNvSpPr txBox="1"/>
          <p:nvPr/>
        </p:nvSpPr>
        <p:spPr>
          <a:xfrm>
            <a:off x="898449" y="914400"/>
            <a:ext cx="42097401" cy="3549690"/>
          </a:xfrm>
          <a:prstGeom prst="rect">
            <a:avLst/>
          </a:prstGeom>
          <a:solidFill>
            <a:schemeClr val="bg1">
              <a:alpha val="50000"/>
            </a:schemeClr>
          </a:solidFill>
          <a:ln>
            <a:solidFill>
              <a:schemeClr val="tx1"/>
            </a:solidFill>
          </a:ln>
        </p:spPr>
        <p:txBody>
          <a:bodyPr wrap="square" rtlCol="0">
            <a:spAutoFit/>
          </a:bodyPr>
          <a:lstStyle/>
          <a:p>
            <a:pPr algn="ctr"/>
            <a:r>
              <a:rPr lang="en-US" dirty="0" smtClean="0"/>
              <a:t>Improved Estimation of Forestry Edge Effects Accounting for Detection Probability</a:t>
            </a:r>
          </a:p>
          <a:p>
            <a:pPr algn="ctr"/>
            <a:r>
              <a:rPr lang="en-US" sz="4800" dirty="0" smtClean="0"/>
              <a:t>Daniel J. Hocking</a:t>
            </a:r>
            <a:r>
              <a:rPr lang="en-US" sz="4800" baseline="30000" dirty="0" smtClean="0"/>
              <a:t>1</a:t>
            </a:r>
            <a:r>
              <a:rPr lang="en-US" sz="4800" dirty="0" smtClean="0"/>
              <a:t>, Kimberly J. Babbitt</a:t>
            </a:r>
            <a:r>
              <a:rPr lang="en-US" sz="4800" baseline="30000" dirty="0" smtClean="0"/>
              <a:t>1</a:t>
            </a:r>
            <a:r>
              <a:rPr lang="en-US" sz="4800" dirty="0" smtClean="0"/>
              <a:t>, &amp; Mariko Yamasaki</a:t>
            </a:r>
            <a:r>
              <a:rPr lang="en-US" sz="4800" baseline="30000" dirty="0" smtClean="0"/>
              <a:t>2</a:t>
            </a:r>
            <a:endParaRPr lang="en-US" sz="4800" dirty="0" smtClean="0"/>
          </a:p>
          <a:p>
            <a:pPr algn="ctr"/>
            <a:r>
              <a:rPr lang="en-US" sz="3600" baseline="30000" dirty="0" smtClean="0"/>
              <a:t>1</a:t>
            </a:r>
            <a:r>
              <a:rPr lang="en-US" sz="3600" dirty="0" smtClean="0"/>
              <a:t>Department of Natural Resources and the Environment, University of New Hampshire</a:t>
            </a:r>
          </a:p>
          <a:p>
            <a:pPr algn="ctr"/>
            <a:r>
              <a:rPr lang="en-US" sz="3600" baseline="30000" dirty="0" smtClean="0"/>
              <a:t>2</a:t>
            </a:r>
            <a:r>
              <a:rPr lang="en-US" sz="3600" dirty="0" smtClean="0"/>
              <a:t>USDA Forest Service, Northern Research </a:t>
            </a:r>
            <a:r>
              <a:rPr lang="en-US" sz="3600" dirty="0" smtClean="0"/>
              <a:t>Station</a:t>
            </a:r>
          </a:p>
          <a:p>
            <a:pPr algn="ctr"/>
            <a:endParaRPr lang="en-US" sz="2800" baseline="30000" dirty="0"/>
          </a:p>
        </p:txBody>
      </p:sp>
      <p:sp>
        <p:nvSpPr>
          <p:cNvPr id="7" name="TextBox 6"/>
          <p:cNvSpPr txBox="1"/>
          <p:nvPr/>
        </p:nvSpPr>
        <p:spPr>
          <a:xfrm>
            <a:off x="898448" y="17603730"/>
            <a:ext cx="13731949" cy="6001643"/>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Methods</a:t>
            </a:r>
          </a:p>
          <a:p>
            <a:pPr marL="457200" indent="-457200">
              <a:buFont typeface="Arial" pitchFamily="34" charset="0"/>
              <a:buChar char="•"/>
            </a:pPr>
            <a:r>
              <a:rPr lang="en-US" sz="2400" dirty="0" smtClean="0"/>
              <a:t>Nine sites harvested the previous year varying in size (0.06 – 10.8 ha) and shape and 8 reference sites (undisturbed forest) in New Hampshire White Mountain National </a:t>
            </a:r>
            <a:r>
              <a:rPr lang="en-US" sz="2400" dirty="0" smtClean="0"/>
              <a:t>Forest</a:t>
            </a:r>
          </a:p>
          <a:p>
            <a:pPr marL="457200" indent="-457200">
              <a:buFont typeface="Arial" pitchFamily="34" charset="0"/>
              <a:buChar char="•"/>
            </a:pPr>
            <a:endParaRPr lang="en-US" sz="2400" dirty="0"/>
          </a:p>
          <a:p>
            <a:pPr marL="457200" indent="-457200">
              <a:buFont typeface="Arial" pitchFamily="34" charset="0"/>
              <a:buChar char="•"/>
            </a:pPr>
            <a:endParaRPr lang="en-US" sz="2400" dirty="0" smtClean="0"/>
          </a:p>
          <a:p>
            <a:pPr marL="457200" indent="-457200">
              <a:buFont typeface="Arial" pitchFamily="34" charset="0"/>
              <a:buChar char="•"/>
            </a:pPr>
            <a:endParaRPr lang="en-US" sz="2400" dirty="0"/>
          </a:p>
          <a:p>
            <a:pPr marL="457200" indent="-457200">
              <a:buFont typeface="Arial" pitchFamily="34" charset="0"/>
              <a:buChar char="•"/>
            </a:pPr>
            <a:endParaRPr lang="en-US" sz="2400" dirty="0" smtClean="0"/>
          </a:p>
          <a:p>
            <a:pPr marL="457200" indent="-457200">
              <a:buFont typeface="Arial" pitchFamily="34" charset="0"/>
              <a:buChar char="•"/>
            </a:pPr>
            <a:endParaRPr lang="en-US" sz="2400" dirty="0"/>
          </a:p>
          <a:p>
            <a:pPr marL="457200" indent="-457200">
              <a:buFont typeface="Arial" pitchFamily="34" charset="0"/>
              <a:buChar char="•"/>
            </a:pPr>
            <a:endParaRPr lang="en-US" sz="2400" dirty="0" smtClean="0"/>
          </a:p>
          <a:p>
            <a:pPr marL="457200" indent="-457200">
              <a:buFont typeface="Arial" pitchFamily="34" charset="0"/>
              <a:buChar char="•"/>
            </a:pPr>
            <a:endParaRPr lang="en-US" sz="2400" dirty="0"/>
          </a:p>
          <a:p>
            <a:pPr marL="457200" indent="-457200">
              <a:buFont typeface="Arial" pitchFamily="34" charset="0"/>
              <a:buChar char="•"/>
            </a:pPr>
            <a:endParaRPr lang="en-US" sz="2400" dirty="0" smtClean="0"/>
          </a:p>
          <a:p>
            <a:pPr marL="457200" indent="-457200">
              <a:buFont typeface="Arial" pitchFamily="34" charset="0"/>
              <a:buChar char="•"/>
            </a:pPr>
            <a:endParaRPr lang="en-US" sz="2400" dirty="0"/>
          </a:p>
          <a:p>
            <a:pPr marL="457200" indent="-457200">
              <a:buFont typeface="Arial" pitchFamily="34" charset="0"/>
              <a:buChar char="•"/>
            </a:pPr>
            <a:endParaRPr lang="en-US" sz="2400" dirty="0" smtClean="0"/>
          </a:p>
          <a:p>
            <a:pPr marL="457200" indent="-457200">
              <a:buFont typeface="Arial" pitchFamily="34" charset="0"/>
              <a:buChar char="•"/>
            </a:pPr>
            <a:endParaRPr lang="en-US" sz="2400" dirty="0"/>
          </a:p>
          <a:p>
            <a:endParaRPr lang="en-US" sz="2400" dirty="0" smtClean="0"/>
          </a:p>
        </p:txBody>
      </p:sp>
      <p:sp>
        <p:nvSpPr>
          <p:cNvPr id="6" name="TextBox 5"/>
          <p:cNvSpPr txBox="1"/>
          <p:nvPr/>
        </p:nvSpPr>
        <p:spPr>
          <a:xfrm>
            <a:off x="898450" y="4953001"/>
            <a:ext cx="13731949" cy="8217634"/>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Background</a:t>
            </a:r>
          </a:p>
          <a:p>
            <a:pPr marL="342900" indent="-342900">
              <a:buFont typeface="Arial" pitchFamily="34" charset="0"/>
              <a:buChar char="•"/>
            </a:pPr>
            <a:r>
              <a:rPr lang="en-US" sz="2400" dirty="0"/>
              <a:t>Forest-dependent salamander abundance is generally reduced by more than 50% initially following logging (</a:t>
            </a:r>
            <a:r>
              <a:rPr lang="en-US" sz="2400" dirty="0" err="1"/>
              <a:t>Tilghman</a:t>
            </a:r>
            <a:r>
              <a:rPr lang="en-US" sz="2400" dirty="0"/>
              <a:t> et al. 2012), and can be extremely abundance in mature forest habitat (</a:t>
            </a:r>
            <a:r>
              <a:rPr lang="en-US" sz="2400" dirty="0" err="1"/>
              <a:t>Petranka</a:t>
            </a:r>
            <a:r>
              <a:rPr lang="en-US" sz="2400" dirty="0"/>
              <a:t> 1998)</a:t>
            </a:r>
          </a:p>
          <a:p>
            <a:pPr marL="342900" indent="-342900">
              <a:buFont typeface="Arial" pitchFamily="34" charset="0"/>
              <a:buChar char="•"/>
            </a:pPr>
            <a:r>
              <a:rPr lang="en-US" sz="2400" dirty="0" smtClean="0"/>
              <a:t>Land-use modifications, such as logging, often create </a:t>
            </a:r>
            <a:r>
              <a:rPr lang="en-US" sz="2400" dirty="0" err="1" smtClean="0"/>
              <a:t>ecotones</a:t>
            </a:r>
            <a:r>
              <a:rPr lang="en-US" sz="2400" dirty="0" smtClean="0"/>
              <a:t> between different habitats</a:t>
            </a:r>
          </a:p>
          <a:p>
            <a:pPr marL="342900" indent="-342900">
              <a:buFont typeface="Arial" pitchFamily="34" charset="0"/>
              <a:buChar char="•"/>
            </a:pPr>
            <a:r>
              <a:rPr lang="en-US" sz="2400" dirty="0" smtClean="0"/>
              <a:t>Even-aged timber harvests create environmental gradients varying in light, temperature, moisture, vapor pressure deficit, humidity, and shrub cover, altering habitat conditions for plants and animals</a:t>
            </a:r>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endParaRPr lang="en-US" sz="2400" dirty="0" smtClean="0"/>
          </a:p>
          <a:p>
            <a:pPr marL="342900" indent="-342900">
              <a:buFont typeface="Arial" pitchFamily="34" charset="0"/>
              <a:buChar char="•"/>
            </a:pPr>
            <a:endParaRPr lang="en-US" sz="2400" dirty="0" smtClean="0"/>
          </a:p>
          <a:p>
            <a:pPr marL="342900" indent="-342900">
              <a:buFont typeface="Arial" pitchFamily="34" charset="0"/>
              <a:buChar char="•"/>
            </a:pPr>
            <a:r>
              <a:rPr lang="en-US" sz="2400" dirty="0" smtClean="0"/>
              <a:t>We </a:t>
            </a:r>
            <a:r>
              <a:rPr lang="en-US" sz="2400" dirty="0" smtClean="0"/>
              <a:t>expect a logistic-type response in woodland salamander </a:t>
            </a:r>
            <a:r>
              <a:rPr lang="en-US" sz="2400" dirty="0" smtClean="0"/>
              <a:t>abundance </a:t>
            </a:r>
            <a:r>
              <a:rPr lang="en-US" sz="2400" dirty="0" smtClean="0"/>
              <a:t>along a harvest-forest edge with few salamanders deep in the cuts, increasing abundance in the edge habitat, and leveling off at the </a:t>
            </a:r>
            <a:r>
              <a:rPr lang="en-US" sz="2400" dirty="0" smtClean="0"/>
              <a:t>forest population </a:t>
            </a:r>
            <a:r>
              <a:rPr lang="en-US" sz="2400" dirty="0" smtClean="0"/>
              <a:t>carrying capacity some distance into the </a:t>
            </a:r>
            <a:r>
              <a:rPr lang="en-US" sz="2400" dirty="0" smtClean="0"/>
              <a:t>forest</a:t>
            </a:r>
            <a:endParaRPr lang="en-US" sz="2400" dirty="0"/>
          </a:p>
        </p:txBody>
      </p:sp>
      <p:grpSp>
        <p:nvGrpSpPr>
          <p:cNvPr id="59" name="Group 58"/>
          <p:cNvGrpSpPr/>
          <p:nvPr/>
        </p:nvGrpSpPr>
        <p:grpSpPr>
          <a:xfrm>
            <a:off x="15163800" y="19826195"/>
            <a:ext cx="6732475" cy="6999057"/>
            <a:chOff x="16622308" y="10143966"/>
            <a:chExt cx="6553200" cy="6711818"/>
          </a:xfrm>
        </p:grpSpPr>
        <p:sp>
          <p:nvSpPr>
            <p:cNvPr id="12" name="Oval 11"/>
            <p:cNvSpPr/>
            <p:nvPr/>
          </p:nvSpPr>
          <p:spPr>
            <a:xfrm>
              <a:off x="16937816" y="12374097"/>
              <a:ext cx="2895600" cy="2808540"/>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17166416" y="12602648"/>
              <a:ext cx="2438400" cy="2351437"/>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20203708" y="10143966"/>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20203708" y="11166986"/>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0432308" y="10333846"/>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0432308" y="11356866"/>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21422908" y="10143966"/>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21422908" y="11166986"/>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21651508" y="10333846"/>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21651508" y="11356866"/>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20203708" y="12200239"/>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20203708" y="13223259"/>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20432308" y="12390119"/>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p:cNvSpPr/>
            <p:nvPr/>
          </p:nvSpPr>
          <p:spPr>
            <a:xfrm>
              <a:off x="20432308" y="13413139"/>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21422908" y="12200239"/>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21422908" y="13223259"/>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p:cNvSpPr/>
            <p:nvPr/>
          </p:nvSpPr>
          <p:spPr>
            <a:xfrm>
              <a:off x="21651508" y="12390119"/>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21651508" y="13413139"/>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20203708" y="14226092"/>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p:nvPr/>
          </p:nvSpPr>
          <p:spPr>
            <a:xfrm>
              <a:off x="20432308" y="14415972"/>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p:cNvSpPr/>
            <p:nvPr/>
          </p:nvSpPr>
          <p:spPr>
            <a:xfrm>
              <a:off x="21422908" y="14226092"/>
              <a:ext cx="1066800" cy="949649"/>
            </a:xfrm>
            <a:prstGeom prst="ellipse">
              <a:avLst/>
            </a:prstGeom>
            <a:solidFill>
              <a:schemeClr val="accent3">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21651508" y="14415972"/>
              <a:ext cx="609600" cy="569890"/>
            </a:xfrm>
            <a:prstGeom prst="ellipse">
              <a:avLst/>
            </a:prstGeom>
            <a:solidFill>
              <a:schemeClr val="accent3">
                <a:lumMod val="40000"/>
                <a:lumOff val="60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p:cNvSpPr txBox="1"/>
            <p:nvPr/>
          </p:nvSpPr>
          <p:spPr>
            <a:xfrm>
              <a:off x="17928416" y="13239375"/>
              <a:ext cx="914400" cy="461665"/>
            </a:xfrm>
            <a:prstGeom prst="rect">
              <a:avLst/>
            </a:prstGeom>
            <a:noFill/>
          </p:spPr>
          <p:txBody>
            <a:bodyPr wrap="square" rtlCol="0">
              <a:spAutoFit/>
            </a:bodyPr>
            <a:lstStyle/>
            <a:p>
              <a:r>
                <a:rPr lang="en-US" sz="2400" dirty="0" smtClean="0"/>
                <a:t>10 ha</a:t>
              </a:r>
              <a:endParaRPr lang="en-US" sz="2400" dirty="0"/>
            </a:p>
          </p:txBody>
        </p:sp>
        <p:sp>
          <p:nvSpPr>
            <p:cNvPr id="51" name="TextBox 50"/>
            <p:cNvSpPr txBox="1"/>
            <p:nvPr/>
          </p:nvSpPr>
          <p:spPr>
            <a:xfrm>
              <a:off x="20432308" y="10375954"/>
              <a:ext cx="685800" cy="461665"/>
            </a:xfrm>
            <a:prstGeom prst="rect">
              <a:avLst/>
            </a:prstGeom>
            <a:noFill/>
          </p:spPr>
          <p:txBody>
            <a:bodyPr wrap="square" rtlCol="0">
              <a:spAutoFit/>
            </a:bodyPr>
            <a:lstStyle/>
            <a:p>
              <a:r>
                <a:rPr lang="en-US" sz="2400" dirty="0" smtClean="0"/>
                <a:t>1ha</a:t>
              </a:r>
              <a:endParaRPr lang="en-US" sz="2400" dirty="0"/>
            </a:p>
          </p:txBody>
        </p:sp>
        <p:sp>
          <p:nvSpPr>
            <p:cNvPr id="52" name="TextBox 51"/>
            <p:cNvSpPr txBox="1"/>
            <p:nvPr/>
          </p:nvSpPr>
          <p:spPr>
            <a:xfrm>
              <a:off x="21640800" y="10375954"/>
              <a:ext cx="685800" cy="461665"/>
            </a:xfrm>
            <a:prstGeom prst="rect">
              <a:avLst/>
            </a:prstGeom>
            <a:noFill/>
          </p:spPr>
          <p:txBody>
            <a:bodyPr wrap="square" rtlCol="0">
              <a:spAutoFit/>
            </a:bodyPr>
            <a:lstStyle/>
            <a:p>
              <a:r>
                <a:rPr lang="en-US" sz="2400" dirty="0" smtClean="0"/>
                <a:t>1ha</a:t>
              </a:r>
              <a:endParaRPr lang="en-US" sz="2400" dirty="0"/>
            </a:p>
          </p:txBody>
        </p:sp>
        <p:sp>
          <p:nvSpPr>
            <p:cNvPr id="53" name="TextBox 52"/>
            <p:cNvSpPr txBox="1"/>
            <p:nvPr/>
          </p:nvSpPr>
          <p:spPr>
            <a:xfrm>
              <a:off x="16622308" y="15468600"/>
              <a:ext cx="3211108" cy="1387184"/>
            </a:xfrm>
            <a:prstGeom prst="rect">
              <a:avLst/>
            </a:prstGeom>
            <a:solidFill>
              <a:schemeClr val="bg1"/>
            </a:solidFill>
          </p:spPr>
          <p:txBody>
            <a:bodyPr wrap="square" rtlCol="0">
              <a:spAutoFit/>
            </a:bodyPr>
            <a:lstStyle/>
            <a:p>
              <a:r>
                <a:rPr lang="en-US" sz="2200" dirty="0" smtClean="0"/>
                <a:t>Cut Area: 10 ha</a:t>
              </a:r>
            </a:p>
            <a:p>
              <a:r>
                <a:rPr lang="en-US" sz="2200" dirty="0" smtClean="0"/>
                <a:t>Edge/Area: 112 m/ha</a:t>
              </a:r>
            </a:p>
            <a:p>
              <a:r>
                <a:rPr lang="en-US" sz="2200" dirty="0" smtClean="0"/>
                <a:t>Area Effected: 14.2 ha</a:t>
              </a:r>
            </a:p>
            <a:p>
              <a:r>
                <a:rPr lang="en-US" sz="2200" dirty="0" smtClean="0"/>
                <a:t>Rel. Salamander Loss: </a:t>
              </a:r>
              <a:r>
                <a:rPr lang="en-US" sz="2200" dirty="0"/>
                <a:t>1</a:t>
              </a:r>
            </a:p>
          </p:txBody>
        </p:sp>
        <p:sp>
          <p:nvSpPr>
            <p:cNvPr id="17" name="Freeform 16"/>
            <p:cNvSpPr/>
            <p:nvPr/>
          </p:nvSpPr>
          <p:spPr>
            <a:xfrm>
              <a:off x="18500651" y="13512738"/>
              <a:ext cx="1286540" cy="309588"/>
            </a:xfrm>
            <a:custGeom>
              <a:avLst/>
              <a:gdLst>
                <a:gd name="connsiteX0" fmla="*/ 0 w 1286540"/>
                <a:gd name="connsiteY0" fmla="*/ 288322 h 309588"/>
                <a:gd name="connsiteX1" fmla="*/ 584791 w 1286540"/>
                <a:gd name="connsiteY1" fmla="*/ 298955 h 309588"/>
                <a:gd name="connsiteX2" fmla="*/ 850605 w 1286540"/>
                <a:gd name="connsiteY2" fmla="*/ 298955 h 309588"/>
                <a:gd name="connsiteX3" fmla="*/ 893135 w 1286540"/>
                <a:gd name="connsiteY3" fmla="*/ 288322 h 309588"/>
                <a:gd name="connsiteX4" fmla="*/ 946298 w 1286540"/>
                <a:gd name="connsiteY4" fmla="*/ 277690 h 309588"/>
                <a:gd name="connsiteX5" fmla="*/ 1010093 w 1286540"/>
                <a:gd name="connsiteY5" fmla="*/ 256425 h 309588"/>
                <a:gd name="connsiteX6" fmla="*/ 1052623 w 1286540"/>
                <a:gd name="connsiteY6" fmla="*/ 192629 h 309588"/>
                <a:gd name="connsiteX7" fmla="*/ 1073889 w 1286540"/>
                <a:gd name="connsiteY7" fmla="*/ 107569 h 309588"/>
                <a:gd name="connsiteX8" fmla="*/ 1105786 w 1286540"/>
                <a:gd name="connsiteY8" fmla="*/ 86304 h 309588"/>
                <a:gd name="connsiteX9" fmla="*/ 1137684 w 1286540"/>
                <a:gd name="connsiteY9" fmla="*/ 22509 h 309588"/>
                <a:gd name="connsiteX10" fmla="*/ 1286540 w 1286540"/>
                <a:gd name="connsiteY10" fmla="*/ 1243 h 30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86540" h="309588">
                  <a:moveTo>
                    <a:pt x="0" y="288322"/>
                  </a:moveTo>
                  <a:lnTo>
                    <a:pt x="584791" y="298955"/>
                  </a:lnTo>
                  <a:cubicBezTo>
                    <a:pt x="837605" y="306179"/>
                    <a:pt x="652632" y="318753"/>
                    <a:pt x="850605" y="298955"/>
                  </a:cubicBezTo>
                  <a:cubicBezTo>
                    <a:pt x="864782" y="295411"/>
                    <a:pt x="878870" y="291492"/>
                    <a:pt x="893135" y="288322"/>
                  </a:cubicBezTo>
                  <a:cubicBezTo>
                    <a:pt x="910777" y="284402"/>
                    <a:pt x="928863" y="282445"/>
                    <a:pt x="946298" y="277690"/>
                  </a:cubicBezTo>
                  <a:cubicBezTo>
                    <a:pt x="967923" y="271792"/>
                    <a:pt x="1010093" y="256425"/>
                    <a:pt x="1010093" y="256425"/>
                  </a:cubicBezTo>
                  <a:cubicBezTo>
                    <a:pt x="1024270" y="235160"/>
                    <a:pt x="1047610" y="217690"/>
                    <a:pt x="1052623" y="192629"/>
                  </a:cubicBezTo>
                  <a:cubicBezTo>
                    <a:pt x="1053153" y="189980"/>
                    <a:pt x="1065170" y="118468"/>
                    <a:pt x="1073889" y="107569"/>
                  </a:cubicBezTo>
                  <a:cubicBezTo>
                    <a:pt x="1081872" y="97591"/>
                    <a:pt x="1095154" y="93392"/>
                    <a:pt x="1105786" y="86304"/>
                  </a:cubicBezTo>
                  <a:cubicBezTo>
                    <a:pt x="1111580" y="68924"/>
                    <a:pt x="1120327" y="33357"/>
                    <a:pt x="1137684" y="22509"/>
                  </a:cubicBezTo>
                  <a:cubicBezTo>
                    <a:pt x="1186056" y="-7724"/>
                    <a:pt x="1232597" y="1243"/>
                    <a:pt x="1286540" y="1243"/>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39"/>
            <p:cNvSpPr/>
            <p:nvPr/>
          </p:nvSpPr>
          <p:spPr>
            <a:xfrm>
              <a:off x="20737108" y="13468778"/>
              <a:ext cx="489099" cy="298955"/>
            </a:xfrm>
            <a:custGeom>
              <a:avLst/>
              <a:gdLst>
                <a:gd name="connsiteX0" fmla="*/ 0 w 1286540"/>
                <a:gd name="connsiteY0" fmla="*/ 288322 h 309588"/>
                <a:gd name="connsiteX1" fmla="*/ 584791 w 1286540"/>
                <a:gd name="connsiteY1" fmla="*/ 298955 h 309588"/>
                <a:gd name="connsiteX2" fmla="*/ 850605 w 1286540"/>
                <a:gd name="connsiteY2" fmla="*/ 298955 h 309588"/>
                <a:gd name="connsiteX3" fmla="*/ 893135 w 1286540"/>
                <a:gd name="connsiteY3" fmla="*/ 288322 h 309588"/>
                <a:gd name="connsiteX4" fmla="*/ 946298 w 1286540"/>
                <a:gd name="connsiteY4" fmla="*/ 277690 h 309588"/>
                <a:gd name="connsiteX5" fmla="*/ 1010093 w 1286540"/>
                <a:gd name="connsiteY5" fmla="*/ 256425 h 309588"/>
                <a:gd name="connsiteX6" fmla="*/ 1052623 w 1286540"/>
                <a:gd name="connsiteY6" fmla="*/ 192629 h 309588"/>
                <a:gd name="connsiteX7" fmla="*/ 1073889 w 1286540"/>
                <a:gd name="connsiteY7" fmla="*/ 107569 h 309588"/>
                <a:gd name="connsiteX8" fmla="*/ 1105786 w 1286540"/>
                <a:gd name="connsiteY8" fmla="*/ 86304 h 309588"/>
                <a:gd name="connsiteX9" fmla="*/ 1137684 w 1286540"/>
                <a:gd name="connsiteY9" fmla="*/ 22509 h 309588"/>
                <a:gd name="connsiteX10" fmla="*/ 1286540 w 1286540"/>
                <a:gd name="connsiteY10" fmla="*/ 1243 h 309588"/>
                <a:gd name="connsiteX0" fmla="*/ 0 w 1286540"/>
                <a:gd name="connsiteY0" fmla="*/ 288322 h 298955"/>
                <a:gd name="connsiteX1" fmla="*/ 850605 w 1286540"/>
                <a:gd name="connsiteY1" fmla="*/ 298955 h 298955"/>
                <a:gd name="connsiteX2" fmla="*/ 850605 w 1286540"/>
                <a:gd name="connsiteY2" fmla="*/ 298955 h 298955"/>
                <a:gd name="connsiteX3" fmla="*/ 893135 w 1286540"/>
                <a:gd name="connsiteY3" fmla="*/ 288322 h 298955"/>
                <a:gd name="connsiteX4" fmla="*/ 946298 w 1286540"/>
                <a:gd name="connsiteY4" fmla="*/ 277690 h 298955"/>
                <a:gd name="connsiteX5" fmla="*/ 1010093 w 1286540"/>
                <a:gd name="connsiteY5" fmla="*/ 256425 h 298955"/>
                <a:gd name="connsiteX6" fmla="*/ 1052623 w 1286540"/>
                <a:gd name="connsiteY6" fmla="*/ 192629 h 298955"/>
                <a:gd name="connsiteX7" fmla="*/ 1073889 w 1286540"/>
                <a:gd name="connsiteY7" fmla="*/ 107569 h 298955"/>
                <a:gd name="connsiteX8" fmla="*/ 1105786 w 1286540"/>
                <a:gd name="connsiteY8" fmla="*/ 86304 h 298955"/>
                <a:gd name="connsiteX9" fmla="*/ 1137684 w 1286540"/>
                <a:gd name="connsiteY9" fmla="*/ 22509 h 298955"/>
                <a:gd name="connsiteX10" fmla="*/ 1286540 w 1286540"/>
                <a:gd name="connsiteY10" fmla="*/ 1243 h 298955"/>
                <a:gd name="connsiteX0" fmla="*/ 0 w 1286540"/>
                <a:gd name="connsiteY0" fmla="*/ 288322 h 298955"/>
                <a:gd name="connsiteX1" fmla="*/ 850605 w 1286540"/>
                <a:gd name="connsiteY1" fmla="*/ 298955 h 298955"/>
                <a:gd name="connsiteX2" fmla="*/ 850605 w 1286540"/>
                <a:gd name="connsiteY2" fmla="*/ 298955 h 298955"/>
                <a:gd name="connsiteX3" fmla="*/ 893135 w 1286540"/>
                <a:gd name="connsiteY3" fmla="*/ 288322 h 298955"/>
                <a:gd name="connsiteX4" fmla="*/ 946298 w 1286540"/>
                <a:gd name="connsiteY4" fmla="*/ 277690 h 298955"/>
                <a:gd name="connsiteX5" fmla="*/ 1010093 w 1286540"/>
                <a:gd name="connsiteY5" fmla="*/ 256425 h 298955"/>
                <a:gd name="connsiteX6" fmla="*/ 1052623 w 1286540"/>
                <a:gd name="connsiteY6" fmla="*/ 192629 h 298955"/>
                <a:gd name="connsiteX7" fmla="*/ 1073889 w 1286540"/>
                <a:gd name="connsiteY7" fmla="*/ 107569 h 298955"/>
                <a:gd name="connsiteX8" fmla="*/ 1105786 w 1286540"/>
                <a:gd name="connsiteY8" fmla="*/ 86304 h 298955"/>
                <a:gd name="connsiteX9" fmla="*/ 1137684 w 1286540"/>
                <a:gd name="connsiteY9" fmla="*/ 22509 h 298955"/>
                <a:gd name="connsiteX10" fmla="*/ 1286540 w 1286540"/>
                <a:gd name="connsiteY10" fmla="*/ 1243 h 298955"/>
                <a:gd name="connsiteX0" fmla="*/ 0 w 1286540"/>
                <a:gd name="connsiteY0" fmla="*/ 288322 h 300912"/>
                <a:gd name="connsiteX1" fmla="*/ 850605 w 1286540"/>
                <a:gd name="connsiteY1" fmla="*/ 298955 h 300912"/>
                <a:gd name="connsiteX2" fmla="*/ 850605 w 1286540"/>
                <a:gd name="connsiteY2" fmla="*/ 298955 h 300912"/>
                <a:gd name="connsiteX3" fmla="*/ 893135 w 1286540"/>
                <a:gd name="connsiteY3" fmla="*/ 288322 h 300912"/>
                <a:gd name="connsiteX4" fmla="*/ 946298 w 1286540"/>
                <a:gd name="connsiteY4" fmla="*/ 277690 h 300912"/>
                <a:gd name="connsiteX5" fmla="*/ 1010093 w 1286540"/>
                <a:gd name="connsiteY5" fmla="*/ 256425 h 300912"/>
                <a:gd name="connsiteX6" fmla="*/ 1052623 w 1286540"/>
                <a:gd name="connsiteY6" fmla="*/ 192629 h 300912"/>
                <a:gd name="connsiteX7" fmla="*/ 1073889 w 1286540"/>
                <a:gd name="connsiteY7" fmla="*/ 107569 h 300912"/>
                <a:gd name="connsiteX8" fmla="*/ 1105786 w 1286540"/>
                <a:gd name="connsiteY8" fmla="*/ 86304 h 300912"/>
                <a:gd name="connsiteX9" fmla="*/ 1137684 w 1286540"/>
                <a:gd name="connsiteY9" fmla="*/ 22509 h 300912"/>
                <a:gd name="connsiteX10" fmla="*/ 1286540 w 1286540"/>
                <a:gd name="connsiteY10" fmla="*/ 1243 h 300912"/>
                <a:gd name="connsiteX0" fmla="*/ 0 w 1286540"/>
                <a:gd name="connsiteY0" fmla="*/ 288322 h 298955"/>
                <a:gd name="connsiteX1" fmla="*/ 850605 w 1286540"/>
                <a:gd name="connsiteY1" fmla="*/ 298955 h 298955"/>
                <a:gd name="connsiteX2" fmla="*/ 850605 w 1286540"/>
                <a:gd name="connsiteY2" fmla="*/ 298955 h 298955"/>
                <a:gd name="connsiteX3" fmla="*/ 893135 w 1286540"/>
                <a:gd name="connsiteY3" fmla="*/ 288322 h 298955"/>
                <a:gd name="connsiteX4" fmla="*/ 946298 w 1286540"/>
                <a:gd name="connsiteY4" fmla="*/ 277690 h 298955"/>
                <a:gd name="connsiteX5" fmla="*/ 1010093 w 1286540"/>
                <a:gd name="connsiteY5" fmla="*/ 256425 h 298955"/>
                <a:gd name="connsiteX6" fmla="*/ 1052623 w 1286540"/>
                <a:gd name="connsiteY6" fmla="*/ 192629 h 298955"/>
                <a:gd name="connsiteX7" fmla="*/ 1073889 w 1286540"/>
                <a:gd name="connsiteY7" fmla="*/ 107569 h 298955"/>
                <a:gd name="connsiteX8" fmla="*/ 1105786 w 1286540"/>
                <a:gd name="connsiteY8" fmla="*/ 86304 h 298955"/>
                <a:gd name="connsiteX9" fmla="*/ 1137684 w 1286540"/>
                <a:gd name="connsiteY9" fmla="*/ 22509 h 298955"/>
                <a:gd name="connsiteX10" fmla="*/ 1286540 w 1286540"/>
                <a:gd name="connsiteY10" fmla="*/ 1243 h 298955"/>
                <a:gd name="connsiteX0" fmla="*/ 0 w 1286540"/>
                <a:gd name="connsiteY0" fmla="*/ 288322 h 298955"/>
                <a:gd name="connsiteX1" fmla="*/ 850605 w 1286540"/>
                <a:gd name="connsiteY1" fmla="*/ 298955 h 298955"/>
                <a:gd name="connsiteX2" fmla="*/ 850605 w 1286540"/>
                <a:gd name="connsiteY2" fmla="*/ 298955 h 298955"/>
                <a:gd name="connsiteX3" fmla="*/ 893135 w 1286540"/>
                <a:gd name="connsiteY3" fmla="*/ 288322 h 298955"/>
                <a:gd name="connsiteX4" fmla="*/ 946298 w 1286540"/>
                <a:gd name="connsiteY4" fmla="*/ 277690 h 298955"/>
                <a:gd name="connsiteX5" fmla="*/ 1010093 w 1286540"/>
                <a:gd name="connsiteY5" fmla="*/ 256425 h 298955"/>
                <a:gd name="connsiteX6" fmla="*/ 1052623 w 1286540"/>
                <a:gd name="connsiteY6" fmla="*/ 192629 h 298955"/>
                <a:gd name="connsiteX7" fmla="*/ 1073889 w 1286540"/>
                <a:gd name="connsiteY7" fmla="*/ 107569 h 298955"/>
                <a:gd name="connsiteX8" fmla="*/ 1105786 w 1286540"/>
                <a:gd name="connsiteY8" fmla="*/ 86304 h 298955"/>
                <a:gd name="connsiteX9" fmla="*/ 1137684 w 1286540"/>
                <a:gd name="connsiteY9" fmla="*/ 22509 h 298955"/>
                <a:gd name="connsiteX10" fmla="*/ 1286540 w 1286540"/>
                <a:gd name="connsiteY10" fmla="*/ 1243 h 298955"/>
                <a:gd name="connsiteX0" fmla="*/ 0 w 1286540"/>
                <a:gd name="connsiteY0" fmla="*/ 288322 h 298955"/>
                <a:gd name="connsiteX1" fmla="*/ 850605 w 1286540"/>
                <a:gd name="connsiteY1" fmla="*/ 298955 h 298955"/>
                <a:gd name="connsiteX2" fmla="*/ 850605 w 1286540"/>
                <a:gd name="connsiteY2" fmla="*/ 298955 h 298955"/>
                <a:gd name="connsiteX3" fmla="*/ 893135 w 1286540"/>
                <a:gd name="connsiteY3" fmla="*/ 288322 h 298955"/>
                <a:gd name="connsiteX4" fmla="*/ 946298 w 1286540"/>
                <a:gd name="connsiteY4" fmla="*/ 277690 h 298955"/>
                <a:gd name="connsiteX5" fmla="*/ 1010093 w 1286540"/>
                <a:gd name="connsiteY5" fmla="*/ 256425 h 298955"/>
                <a:gd name="connsiteX6" fmla="*/ 1052623 w 1286540"/>
                <a:gd name="connsiteY6" fmla="*/ 192629 h 298955"/>
                <a:gd name="connsiteX7" fmla="*/ 1073889 w 1286540"/>
                <a:gd name="connsiteY7" fmla="*/ 107569 h 298955"/>
                <a:gd name="connsiteX8" fmla="*/ 1105786 w 1286540"/>
                <a:gd name="connsiteY8" fmla="*/ 86304 h 298955"/>
                <a:gd name="connsiteX9" fmla="*/ 1137684 w 1286540"/>
                <a:gd name="connsiteY9" fmla="*/ 22509 h 298955"/>
                <a:gd name="connsiteX10" fmla="*/ 1286540 w 1286540"/>
                <a:gd name="connsiteY10" fmla="*/ 1243 h 298955"/>
                <a:gd name="connsiteX0" fmla="*/ 0 w 754912"/>
                <a:gd name="connsiteY0" fmla="*/ 288322 h 298955"/>
                <a:gd name="connsiteX1" fmla="*/ 318977 w 754912"/>
                <a:gd name="connsiteY1" fmla="*/ 298955 h 298955"/>
                <a:gd name="connsiteX2" fmla="*/ 318977 w 754912"/>
                <a:gd name="connsiteY2" fmla="*/ 298955 h 298955"/>
                <a:gd name="connsiteX3" fmla="*/ 361507 w 754912"/>
                <a:gd name="connsiteY3" fmla="*/ 288322 h 298955"/>
                <a:gd name="connsiteX4" fmla="*/ 414670 w 754912"/>
                <a:gd name="connsiteY4" fmla="*/ 277690 h 298955"/>
                <a:gd name="connsiteX5" fmla="*/ 478465 w 754912"/>
                <a:gd name="connsiteY5" fmla="*/ 256425 h 298955"/>
                <a:gd name="connsiteX6" fmla="*/ 520995 w 754912"/>
                <a:gd name="connsiteY6" fmla="*/ 192629 h 298955"/>
                <a:gd name="connsiteX7" fmla="*/ 542261 w 754912"/>
                <a:gd name="connsiteY7" fmla="*/ 107569 h 298955"/>
                <a:gd name="connsiteX8" fmla="*/ 574158 w 754912"/>
                <a:gd name="connsiteY8" fmla="*/ 86304 h 298955"/>
                <a:gd name="connsiteX9" fmla="*/ 606056 w 754912"/>
                <a:gd name="connsiteY9" fmla="*/ 22509 h 298955"/>
                <a:gd name="connsiteX10" fmla="*/ 754912 w 754912"/>
                <a:gd name="connsiteY10" fmla="*/ 1243 h 298955"/>
                <a:gd name="connsiteX0" fmla="*/ 0 w 754912"/>
                <a:gd name="connsiteY0" fmla="*/ 288322 h 298955"/>
                <a:gd name="connsiteX1" fmla="*/ 318977 w 754912"/>
                <a:gd name="connsiteY1" fmla="*/ 298955 h 298955"/>
                <a:gd name="connsiteX2" fmla="*/ 318977 w 754912"/>
                <a:gd name="connsiteY2" fmla="*/ 298955 h 298955"/>
                <a:gd name="connsiteX3" fmla="*/ 361507 w 754912"/>
                <a:gd name="connsiteY3" fmla="*/ 288322 h 298955"/>
                <a:gd name="connsiteX4" fmla="*/ 414670 w 754912"/>
                <a:gd name="connsiteY4" fmla="*/ 277690 h 298955"/>
                <a:gd name="connsiteX5" fmla="*/ 478465 w 754912"/>
                <a:gd name="connsiteY5" fmla="*/ 256425 h 298955"/>
                <a:gd name="connsiteX6" fmla="*/ 520995 w 754912"/>
                <a:gd name="connsiteY6" fmla="*/ 192629 h 298955"/>
                <a:gd name="connsiteX7" fmla="*/ 542261 w 754912"/>
                <a:gd name="connsiteY7" fmla="*/ 107569 h 298955"/>
                <a:gd name="connsiteX8" fmla="*/ 574158 w 754912"/>
                <a:gd name="connsiteY8" fmla="*/ 86304 h 298955"/>
                <a:gd name="connsiteX9" fmla="*/ 606056 w 754912"/>
                <a:gd name="connsiteY9" fmla="*/ 22509 h 298955"/>
                <a:gd name="connsiteX10" fmla="*/ 754912 w 754912"/>
                <a:gd name="connsiteY10" fmla="*/ 1243 h 298955"/>
                <a:gd name="connsiteX0" fmla="*/ 0 w 744280"/>
                <a:gd name="connsiteY0" fmla="*/ 298955 h 300530"/>
                <a:gd name="connsiteX1" fmla="*/ 308345 w 744280"/>
                <a:gd name="connsiteY1" fmla="*/ 298955 h 300530"/>
                <a:gd name="connsiteX2" fmla="*/ 308345 w 744280"/>
                <a:gd name="connsiteY2" fmla="*/ 298955 h 300530"/>
                <a:gd name="connsiteX3" fmla="*/ 350875 w 744280"/>
                <a:gd name="connsiteY3" fmla="*/ 288322 h 300530"/>
                <a:gd name="connsiteX4" fmla="*/ 404038 w 744280"/>
                <a:gd name="connsiteY4" fmla="*/ 277690 h 300530"/>
                <a:gd name="connsiteX5" fmla="*/ 467833 w 744280"/>
                <a:gd name="connsiteY5" fmla="*/ 256425 h 300530"/>
                <a:gd name="connsiteX6" fmla="*/ 510363 w 744280"/>
                <a:gd name="connsiteY6" fmla="*/ 192629 h 300530"/>
                <a:gd name="connsiteX7" fmla="*/ 531629 w 744280"/>
                <a:gd name="connsiteY7" fmla="*/ 107569 h 300530"/>
                <a:gd name="connsiteX8" fmla="*/ 563526 w 744280"/>
                <a:gd name="connsiteY8" fmla="*/ 86304 h 300530"/>
                <a:gd name="connsiteX9" fmla="*/ 595424 w 744280"/>
                <a:gd name="connsiteY9" fmla="*/ 22509 h 300530"/>
                <a:gd name="connsiteX10" fmla="*/ 744280 w 744280"/>
                <a:gd name="connsiteY10" fmla="*/ 1243 h 300530"/>
                <a:gd name="connsiteX0" fmla="*/ 0 w 701750"/>
                <a:gd name="connsiteY0" fmla="*/ 298955 h 300530"/>
                <a:gd name="connsiteX1" fmla="*/ 265815 w 701750"/>
                <a:gd name="connsiteY1" fmla="*/ 298955 h 300530"/>
                <a:gd name="connsiteX2" fmla="*/ 265815 w 701750"/>
                <a:gd name="connsiteY2" fmla="*/ 298955 h 300530"/>
                <a:gd name="connsiteX3" fmla="*/ 308345 w 701750"/>
                <a:gd name="connsiteY3" fmla="*/ 288322 h 300530"/>
                <a:gd name="connsiteX4" fmla="*/ 361508 w 701750"/>
                <a:gd name="connsiteY4" fmla="*/ 277690 h 300530"/>
                <a:gd name="connsiteX5" fmla="*/ 425303 w 701750"/>
                <a:gd name="connsiteY5" fmla="*/ 256425 h 300530"/>
                <a:gd name="connsiteX6" fmla="*/ 467833 w 701750"/>
                <a:gd name="connsiteY6" fmla="*/ 192629 h 300530"/>
                <a:gd name="connsiteX7" fmla="*/ 489099 w 701750"/>
                <a:gd name="connsiteY7" fmla="*/ 107569 h 300530"/>
                <a:gd name="connsiteX8" fmla="*/ 520996 w 701750"/>
                <a:gd name="connsiteY8" fmla="*/ 86304 h 300530"/>
                <a:gd name="connsiteX9" fmla="*/ 552894 w 701750"/>
                <a:gd name="connsiteY9" fmla="*/ 22509 h 300530"/>
                <a:gd name="connsiteX10" fmla="*/ 701750 w 701750"/>
                <a:gd name="connsiteY10" fmla="*/ 1243 h 300530"/>
                <a:gd name="connsiteX0" fmla="*/ 0 w 701750"/>
                <a:gd name="connsiteY0" fmla="*/ 298955 h 300530"/>
                <a:gd name="connsiteX1" fmla="*/ 265815 w 701750"/>
                <a:gd name="connsiteY1" fmla="*/ 298955 h 300530"/>
                <a:gd name="connsiteX2" fmla="*/ 287080 w 701750"/>
                <a:gd name="connsiteY2" fmla="*/ 298955 h 300530"/>
                <a:gd name="connsiteX3" fmla="*/ 308345 w 701750"/>
                <a:gd name="connsiteY3" fmla="*/ 288322 h 300530"/>
                <a:gd name="connsiteX4" fmla="*/ 361508 w 701750"/>
                <a:gd name="connsiteY4" fmla="*/ 277690 h 300530"/>
                <a:gd name="connsiteX5" fmla="*/ 425303 w 701750"/>
                <a:gd name="connsiteY5" fmla="*/ 256425 h 300530"/>
                <a:gd name="connsiteX6" fmla="*/ 467833 w 701750"/>
                <a:gd name="connsiteY6" fmla="*/ 192629 h 300530"/>
                <a:gd name="connsiteX7" fmla="*/ 489099 w 701750"/>
                <a:gd name="connsiteY7" fmla="*/ 107569 h 300530"/>
                <a:gd name="connsiteX8" fmla="*/ 520996 w 701750"/>
                <a:gd name="connsiteY8" fmla="*/ 86304 h 300530"/>
                <a:gd name="connsiteX9" fmla="*/ 552894 w 701750"/>
                <a:gd name="connsiteY9" fmla="*/ 22509 h 300530"/>
                <a:gd name="connsiteX10" fmla="*/ 701750 w 701750"/>
                <a:gd name="connsiteY10" fmla="*/ 1243 h 300530"/>
                <a:gd name="connsiteX0" fmla="*/ 0 w 489099"/>
                <a:gd name="connsiteY0" fmla="*/ 298955 h 300530"/>
                <a:gd name="connsiteX1" fmla="*/ 53164 w 489099"/>
                <a:gd name="connsiteY1" fmla="*/ 298955 h 300530"/>
                <a:gd name="connsiteX2" fmla="*/ 74429 w 489099"/>
                <a:gd name="connsiteY2" fmla="*/ 298955 h 300530"/>
                <a:gd name="connsiteX3" fmla="*/ 95694 w 489099"/>
                <a:gd name="connsiteY3" fmla="*/ 288322 h 300530"/>
                <a:gd name="connsiteX4" fmla="*/ 148857 w 489099"/>
                <a:gd name="connsiteY4" fmla="*/ 277690 h 300530"/>
                <a:gd name="connsiteX5" fmla="*/ 212652 w 489099"/>
                <a:gd name="connsiteY5" fmla="*/ 256425 h 300530"/>
                <a:gd name="connsiteX6" fmla="*/ 255182 w 489099"/>
                <a:gd name="connsiteY6" fmla="*/ 192629 h 300530"/>
                <a:gd name="connsiteX7" fmla="*/ 276448 w 489099"/>
                <a:gd name="connsiteY7" fmla="*/ 107569 h 300530"/>
                <a:gd name="connsiteX8" fmla="*/ 308345 w 489099"/>
                <a:gd name="connsiteY8" fmla="*/ 86304 h 300530"/>
                <a:gd name="connsiteX9" fmla="*/ 340243 w 489099"/>
                <a:gd name="connsiteY9" fmla="*/ 22509 h 300530"/>
                <a:gd name="connsiteX10" fmla="*/ 489099 w 489099"/>
                <a:gd name="connsiteY10" fmla="*/ 1243 h 300530"/>
                <a:gd name="connsiteX0" fmla="*/ 0 w 489099"/>
                <a:gd name="connsiteY0" fmla="*/ 298955 h 298955"/>
                <a:gd name="connsiteX1" fmla="*/ 53164 w 489099"/>
                <a:gd name="connsiteY1" fmla="*/ 298955 h 298955"/>
                <a:gd name="connsiteX2" fmla="*/ 74429 w 489099"/>
                <a:gd name="connsiteY2" fmla="*/ 298955 h 298955"/>
                <a:gd name="connsiteX3" fmla="*/ 95694 w 489099"/>
                <a:gd name="connsiteY3" fmla="*/ 288322 h 298955"/>
                <a:gd name="connsiteX4" fmla="*/ 148857 w 489099"/>
                <a:gd name="connsiteY4" fmla="*/ 277690 h 298955"/>
                <a:gd name="connsiteX5" fmla="*/ 212652 w 489099"/>
                <a:gd name="connsiteY5" fmla="*/ 256425 h 298955"/>
                <a:gd name="connsiteX6" fmla="*/ 255182 w 489099"/>
                <a:gd name="connsiteY6" fmla="*/ 192629 h 298955"/>
                <a:gd name="connsiteX7" fmla="*/ 276448 w 489099"/>
                <a:gd name="connsiteY7" fmla="*/ 107569 h 298955"/>
                <a:gd name="connsiteX8" fmla="*/ 308345 w 489099"/>
                <a:gd name="connsiteY8" fmla="*/ 86304 h 298955"/>
                <a:gd name="connsiteX9" fmla="*/ 340243 w 489099"/>
                <a:gd name="connsiteY9" fmla="*/ 22509 h 298955"/>
                <a:gd name="connsiteX10" fmla="*/ 489099 w 489099"/>
                <a:gd name="connsiteY10" fmla="*/ 1243 h 298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89099" h="298955">
                  <a:moveTo>
                    <a:pt x="0" y="298955"/>
                  </a:moveTo>
                  <a:cubicBezTo>
                    <a:pt x="21265" y="291867"/>
                    <a:pt x="40759" y="298955"/>
                    <a:pt x="53164" y="298955"/>
                  </a:cubicBezTo>
                  <a:lnTo>
                    <a:pt x="74429" y="298955"/>
                  </a:lnTo>
                  <a:cubicBezTo>
                    <a:pt x="88606" y="295411"/>
                    <a:pt x="83289" y="291866"/>
                    <a:pt x="95694" y="288322"/>
                  </a:cubicBezTo>
                  <a:cubicBezTo>
                    <a:pt x="108099" y="284778"/>
                    <a:pt x="131422" y="282445"/>
                    <a:pt x="148857" y="277690"/>
                  </a:cubicBezTo>
                  <a:cubicBezTo>
                    <a:pt x="170482" y="271792"/>
                    <a:pt x="212652" y="256425"/>
                    <a:pt x="212652" y="256425"/>
                  </a:cubicBezTo>
                  <a:cubicBezTo>
                    <a:pt x="226829" y="235160"/>
                    <a:pt x="250169" y="217690"/>
                    <a:pt x="255182" y="192629"/>
                  </a:cubicBezTo>
                  <a:cubicBezTo>
                    <a:pt x="255712" y="189980"/>
                    <a:pt x="267729" y="118468"/>
                    <a:pt x="276448" y="107569"/>
                  </a:cubicBezTo>
                  <a:cubicBezTo>
                    <a:pt x="284431" y="97591"/>
                    <a:pt x="297713" y="93392"/>
                    <a:pt x="308345" y="86304"/>
                  </a:cubicBezTo>
                  <a:cubicBezTo>
                    <a:pt x="314139" y="68924"/>
                    <a:pt x="322886" y="33357"/>
                    <a:pt x="340243" y="22509"/>
                  </a:cubicBezTo>
                  <a:cubicBezTo>
                    <a:pt x="388615" y="-7724"/>
                    <a:pt x="435156" y="1243"/>
                    <a:pt x="489099" y="1243"/>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p:cNvSpPr txBox="1"/>
            <p:nvPr/>
          </p:nvSpPr>
          <p:spPr>
            <a:xfrm>
              <a:off x="19964400" y="15467170"/>
              <a:ext cx="3211108" cy="1387184"/>
            </a:xfrm>
            <a:prstGeom prst="rect">
              <a:avLst/>
            </a:prstGeom>
            <a:solidFill>
              <a:schemeClr val="bg1"/>
            </a:solidFill>
          </p:spPr>
          <p:txBody>
            <a:bodyPr wrap="square" rtlCol="0">
              <a:spAutoFit/>
            </a:bodyPr>
            <a:lstStyle/>
            <a:p>
              <a:r>
                <a:rPr lang="en-US" sz="2200" dirty="0" smtClean="0"/>
                <a:t>Cut Area: 10 ha</a:t>
              </a:r>
            </a:p>
            <a:p>
              <a:r>
                <a:rPr lang="en-US" sz="2200" dirty="0" smtClean="0"/>
                <a:t>Edge/Area: 354 m/ha</a:t>
              </a:r>
            </a:p>
            <a:p>
              <a:r>
                <a:rPr lang="en-US" sz="2200" dirty="0" smtClean="0"/>
                <a:t>Area Effected: 25.7 ha</a:t>
              </a:r>
            </a:p>
            <a:p>
              <a:r>
                <a:rPr lang="en-US" sz="2200" dirty="0" smtClean="0"/>
                <a:t>Rel. Salamander Loss: 1.2</a:t>
              </a:r>
              <a:endParaRPr lang="en-US" sz="2200" dirty="0"/>
            </a:p>
          </p:txBody>
        </p:sp>
      </p:gr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169474" y="25326710"/>
            <a:ext cx="7041264" cy="7091326"/>
          </a:xfrm>
          <a:prstGeom prst="rect">
            <a:avLst/>
          </a:prstGeom>
        </p:spPr>
      </p:pic>
      <p:grpSp>
        <p:nvGrpSpPr>
          <p:cNvPr id="48" name="Group 47"/>
          <p:cNvGrpSpPr/>
          <p:nvPr/>
        </p:nvGrpSpPr>
        <p:grpSpPr>
          <a:xfrm>
            <a:off x="15163800" y="27213840"/>
            <a:ext cx="6721549" cy="5215969"/>
            <a:chOff x="10515600" y="5029200"/>
            <a:chExt cx="7772400" cy="7772400"/>
          </a:xfrm>
        </p:grpSpPr>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15600" y="5029200"/>
              <a:ext cx="7772400" cy="7772400"/>
            </a:xfrm>
            <a:prstGeom prst="rect">
              <a:avLst/>
            </a:prstGeom>
          </p:spPr>
        </p:pic>
        <p:sp>
          <p:nvSpPr>
            <p:cNvPr id="26" name="Rectangle 25"/>
            <p:cNvSpPr/>
            <p:nvPr/>
          </p:nvSpPr>
          <p:spPr>
            <a:xfrm>
              <a:off x="11887200" y="5867400"/>
              <a:ext cx="2667000" cy="6059356"/>
            </a:xfrm>
            <a:prstGeom prst="rect">
              <a:avLst/>
            </a:prstGeom>
            <a:solidFill>
              <a:schemeClr val="accent3">
                <a:lumMod val="20000"/>
                <a:lumOff val="80000"/>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p:cNvSpPr/>
            <p:nvPr/>
          </p:nvSpPr>
          <p:spPr>
            <a:xfrm>
              <a:off x="14554200" y="5867400"/>
              <a:ext cx="2819400" cy="6059356"/>
            </a:xfrm>
            <a:prstGeom prst="rect">
              <a:avLst/>
            </a:prstGeom>
            <a:solidFill>
              <a:schemeClr val="accent3">
                <a:alpha val="37000"/>
              </a:schemeClr>
            </a:solidFill>
            <a:ln>
              <a:solidFill>
                <a:schemeClr val="accent1">
                  <a:shade val="50000"/>
                  <a:alpha val="46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10972800" y="5105400"/>
              <a:ext cx="71628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Arrow Connector 27"/>
            <p:cNvCxnSpPr/>
            <p:nvPr/>
          </p:nvCxnSpPr>
          <p:spPr>
            <a:xfrm>
              <a:off x="11887200" y="5715000"/>
              <a:ext cx="5486400" cy="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a:off x="14554200" y="5562600"/>
              <a:ext cx="2819400" cy="0"/>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15087600" y="5029201"/>
              <a:ext cx="2209800" cy="461665"/>
            </a:xfrm>
            <a:prstGeom prst="rect">
              <a:avLst/>
            </a:prstGeom>
            <a:solidFill>
              <a:schemeClr val="bg1"/>
            </a:solidFill>
          </p:spPr>
          <p:txBody>
            <a:bodyPr wrap="square" rtlCol="0">
              <a:spAutoFit/>
            </a:bodyPr>
            <a:lstStyle/>
            <a:p>
              <a:r>
                <a:rPr lang="en-US" sz="2400" dirty="0" smtClean="0"/>
                <a:t>Area 1 ha cut</a:t>
              </a:r>
              <a:endParaRPr lang="en-US" sz="2400" dirty="0"/>
            </a:p>
          </p:txBody>
        </p:sp>
        <p:sp>
          <p:nvSpPr>
            <p:cNvPr id="57" name="TextBox 56"/>
            <p:cNvSpPr txBox="1"/>
            <p:nvPr/>
          </p:nvSpPr>
          <p:spPr>
            <a:xfrm>
              <a:off x="11887200" y="5029201"/>
              <a:ext cx="2519917" cy="478259"/>
            </a:xfrm>
            <a:prstGeom prst="rect">
              <a:avLst/>
            </a:prstGeom>
            <a:solidFill>
              <a:schemeClr val="bg1"/>
            </a:solidFill>
          </p:spPr>
          <p:txBody>
            <a:bodyPr wrap="square" rtlCol="0">
              <a:spAutoFit/>
            </a:bodyPr>
            <a:lstStyle/>
            <a:p>
              <a:r>
                <a:rPr lang="en-US" sz="2400" dirty="0" smtClean="0"/>
                <a:t>Area 10 ha cut</a:t>
              </a:r>
              <a:endParaRPr lang="en-US" sz="2400" dirty="0"/>
            </a:p>
          </p:txBody>
        </p:sp>
      </p:grpSp>
      <p:sp>
        <p:nvSpPr>
          <p:cNvPr id="55" name="TextBox 54"/>
          <p:cNvSpPr txBox="1"/>
          <p:nvPr/>
        </p:nvSpPr>
        <p:spPr>
          <a:xfrm>
            <a:off x="898449" y="24155078"/>
            <a:ext cx="13731949" cy="830997"/>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Study Area</a:t>
            </a:r>
          </a:p>
        </p:txBody>
      </p:sp>
      <p:sp>
        <p:nvSpPr>
          <p:cNvPr id="2" name="Rectangle 1"/>
          <p:cNvSpPr/>
          <p:nvPr/>
        </p:nvSpPr>
        <p:spPr>
          <a:xfrm>
            <a:off x="952500" y="24992597"/>
            <a:ext cx="13677898" cy="750346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p:cNvSpPr txBox="1"/>
          <p:nvPr/>
        </p:nvSpPr>
        <p:spPr>
          <a:xfrm>
            <a:off x="29767912" y="30076676"/>
            <a:ext cx="13227938" cy="2308324"/>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Acknowledgments</a:t>
            </a:r>
          </a:p>
          <a:p>
            <a:r>
              <a:rPr lang="en-US" sz="2400" dirty="0"/>
              <a:t>We would like to thank S. Callahan, T. Luther, K. Starke, S. Fay, C. Costello, M. Medeiros, and J. Sweeney, M. Baber, J. Clancy, A. </a:t>
            </a:r>
            <a:r>
              <a:rPr lang="en-US" sz="2400" dirty="0" err="1"/>
              <a:t>Shutt</a:t>
            </a:r>
            <a:r>
              <a:rPr lang="en-US" sz="2400" dirty="0"/>
              <a:t>, E. Baldwin, M. Libby, M. Cole, C. </a:t>
            </a:r>
            <a:r>
              <a:rPr lang="en-US" sz="2400" dirty="0" err="1"/>
              <a:t>Meaney</a:t>
            </a:r>
            <a:r>
              <a:rPr lang="en-US" sz="2400" dirty="0"/>
              <a:t>, G. Barr, H. Givens, M. </a:t>
            </a:r>
            <a:r>
              <a:rPr lang="en-US" sz="2400" dirty="0" err="1"/>
              <a:t>Tarr</a:t>
            </a:r>
            <a:r>
              <a:rPr lang="en-US" sz="2400" dirty="0"/>
              <a:t>, T. </a:t>
            </a:r>
            <a:r>
              <a:rPr lang="en-US" sz="2400" dirty="0" err="1"/>
              <a:t>Tarr</a:t>
            </a:r>
            <a:r>
              <a:rPr lang="en-US" sz="2400" dirty="0"/>
              <a:t> for help on various aspects of this </a:t>
            </a:r>
            <a:r>
              <a:rPr lang="en-US" sz="2400" dirty="0" smtClean="0"/>
              <a:t>project. </a:t>
            </a:r>
            <a:r>
              <a:rPr lang="en-US" sz="2400" dirty="0"/>
              <a:t>The USDA Forest Service and University of New Hampshire Cooperative Extension provided funding for this research project</a:t>
            </a:r>
            <a:r>
              <a:rPr lang="en-US" sz="2400" dirty="0" smtClean="0"/>
              <a:t>.</a:t>
            </a: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938" y="19375129"/>
            <a:ext cx="5692849" cy="4026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rotWithShape="1">
          <a:blip r:embed="rId6">
            <a:extLst>
              <a:ext uri="{28A0092B-C50C-407E-A947-70E740481C1C}">
                <a14:useLocalDpi xmlns:a14="http://schemas.microsoft.com/office/drawing/2010/main" val="0"/>
              </a:ext>
            </a:extLst>
          </a:blip>
          <a:srcRect r="26627"/>
          <a:stretch/>
        </p:blipFill>
        <p:spPr>
          <a:xfrm>
            <a:off x="1352624" y="25328156"/>
            <a:ext cx="2933584" cy="5441561"/>
          </a:xfrm>
          <a:prstGeom prst="rect">
            <a:avLst/>
          </a:prstGeom>
        </p:spPr>
      </p:pic>
      <mc:AlternateContent xmlns:mc="http://schemas.openxmlformats.org/markup-compatibility/2006">
        <mc:Choice xmlns:a14="http://schemas.microsoft.com/office/drawing/2010/main" Requires="a14">
          <p:sp>
            <p:nvSpPr>
              <p:cNvPr id="170" name="TextBox 169"/>
              <p:cNvSpPr txBox="1"/>
              <p:nvPr/>
            </p:nvSpPr>
            <p:spPr>
              <a:xfrm>
                <a:off x="15163800" y="4953001"/>
                <a:ext cx="14046938" cy="12739706"/>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Statistical Methods</a:t>
                </a:r>
              </a:p>
              <a:p>
                <a:pPr marL="457200" indent="-457200">
                  <a:buFont typeface="Arial" pitchFamily="34" charset="0"/>
                  <a:buChar char="•"/>
                </a:pPr>
                <a:r>
                  <a:rPr lang="en-US" sz="3200" dirty="0" err="1" smtClean="0"/>
                  <a:t>Royle</a:t>
                </a:r>
                <a:r>
                  <a:rPr lang="en-US" sz="3200" dirty="0" smtClean="0"/>
                  <a:t> (2004) N-mixture model, estimates using Bayesian computation</a:t>
                </a:r>
              </a:p>
              <a:p>
                <a:pPr algn="ctr"/>
                <a:endParaRPr lang="en-US" sz="2400" i="1" dirty="0" smtClean="0">
                  <a:latin typeface="Cambria Math"/>
                </a:endParaRPr>
              </a:p>
              <a:p>
                <a:pPr algn="ctr"/>
                <a14:m>
                  <m:oMath xmlns:m="http://schemas.openxmlformats.org/officeDocument/2006/math">
                    <m:sSub>
                      <m:sSubPr>
                        <m:ctrlPr>
                          <a:rPr lang="en-US" sz="2400" i="1" smtClean="0">
                            <a:latin typeface="Cambria Math"/>
                          </a:rPr>
                        </m:ctrlPr>
                      </m:sSubPr>
                      <m:e>
                        <m:r>
                          <a:rPr lang="en-US" sz="2400" b="0" i="1" smtClean="0">
                            <a:latin typeface="Cambria Math"/>
                          </a:rPr>
                          <m:t>𝑦</m:t>
                        </m:r>
                      </m:e>
                      <m:sub>
                        <m:r>
                          <a:rPr lang="en-US" sz="2400" b="0" i="1" smtClean="0">
                            <a:latin typeface="Cambria Math"/>
                          </a:rPr>
                          <m:t>𝑖𝑗</m:t>
                        </m:r>
                      </m:sub>
                    </m:sSub>
                    <m:r>
                      <a:rPr lang="en-US" sz="2400" b="0" i="1" smtClean="0">
                        <a:latin typeface="Cambria Math"/>
                      </a:rPr>
                      <m:t>|</m:t>
                    </m:r>
                    <m:sSub>
                      <m:sSubPr>
                        <m:ctrlPr>
                          <a:rPr lang="en-US" sz="2400" b="0" i="1" smtClean="0">
                            <a:latin typeface="Cambria Math"/>
                          </a:rPr>
                        </m:ctrlPr>
                      </m:sSubPr>
                      <m:e>
                        <m:r>
                          <a:rPr lang="en-US" sz="2400" b="0" i="1" smtClean="0">
                            <a:latin typeface="Cambria Math"/>
                          </a:rPr>
                          <m:t>𝑁</m:t>
                        </m:r>
                      </m:e>
                      <m:sub>
                        <m:r>
                          <a:rPr lang="en-US" sz="2400" b="0" i="1" smtClean="0">
                            <a:latin typeface="Cambria Math"/>
                          </a:rPr>
                          <m:t>𝑖</m:t>
                        </m:r>
                      </m:sub>
                    </m:sSub>
                    <m:r>
                      <a:rPr lang="en-US" sz="2400" b="0" i="1" smtClean="0">
                        <a:latin typeface="Cambria Math"/>
                      </a:rPr>
                      <m:t>,</m:t>
                    </m:r>
                    <m:sSub>
                      <m:sSubPr>
                        <m:ctrlPr>
                          <a:rPr lang="en-US" sz="2400" b="0" i="1" smtClean="0">
                            <a:latin typeface="Cambria Math"/>
                          </a:rPr>
                        </m:ctrlPr>
                      </m:sSubPr>
                      <m:e>
                        <m:r>
                          <a:rPr lang="en-US" sz="2400" b="0" i="1" smtClean="0">
                            <a:latin typeface="Cambria Math"/>
                          </a:rPr>
                          <m:t>𝑝</m:t>
                        </m:r>
                      </m:e>
                      <m:sub>
                        <m:r>
                          <a:rPr lang="en-US" sz="2400" b="0" i="1" smtClean="0">
                            <a:latin typeface="Cambria Math"/>
                          </a:rPr>
                          <m:t>𝑖𝑗</m:t>
                        </m:r>
                      </m:sub>
                    </m:sSub>
                    <m:r>
                      <a:rPr lang="en-US" sz="2400" b="0" i="1" smtClean="0">
                        <a:latin typeface="Cambria Math"/>
                      </a:rPr>
                      <m:t> ~ </m:t>
                    </m:r>
                    <m:r>
                      <a:rPr lang="en-US" sz="2400" b="0" i="1" smtClean="0">
                        <a:latin typeface="Cambria Math"/>
                      </a:rPr>
                      <m:t>𝐵𝑖𝑛</m:t>
                    </m:r>
                    <m:r>
                      <a:rPr lang="en-US" sz="2400" b="0" i="1" smtClean="0">
                        <a:latin typeface="Cambria Math"/>
                      </a:rPr>
                      <m:t>(</m:t>
                    </m:r>
                    <m:sSub>
                      <m:sSubPr>
                        <m:ctrlPr>
                          <a:rPr lang="en-US" sz="2400" i="1">
                            <a:latin typeface="Cambria Math"/>
                          </a:rPr>
                        </m:ctrlPr>
                      </m:sSubPr>
                      <m:e>
                        <m:r>
                          <a:rPr lang="en-US" sz="2400" i="1">
                            <a:latin typeface="Cambria Math"/>
                          </a:rPr>
                          <m:t>𝑁</m:t>
                        </m:r>
                      </m:e>
                      <m:sub>
                        <m:r>
                          <a:rPr lang="en-US" sz="2400" i="1">
                            <a:latin typeface="Cambria Math"/>
                          </a:rPr>
                          <m:t>𝑖</m:t>
                        </m:r>
                      </m:sub>
                    </m:sSub>
                    <m:r>
                      <a:rPr lang="en-US" sz="2400" i="1">
                        <a:latin typeface="Cambria Math"/>
                      </a:rPr>
                      <m:t>,</m:t>
                    </m:r>
                    <m:sSub>
                      <m:sSubPr>
                        <m:ctrlPr>
                          <a:rPr lang="en-US" sz="2400" i="1">
                            <a:latin typeface="Cambria Math"/>
                          </a:rPr>
                        </m:ctrlPr>
                      </m:sSubPr>
                      <m:e>
                        <m:r>
                          <a:rPr lang="en-US" sz="2400" i="1">
                            <a:latin typeface="Cambria Math"/>
                          </a:rPr>
                          <m:t>𝑝</m:t>
                        </m:r>
                      </m:e>
                      <m:sub>
                        <m:r>
                          <a:rPr lang="en-US" sz="2400" i="1">
                            <a:latin typeface="Cambria Math"/>
                          </a:rPr>
                          <m:t>𝑖𝑗</m:t>
                        </m:r>
                      </m:sub>
                    </m:sSub>
                  </m:oMath>
                </a14:m>
                <a:r>
                  <a:rPr lang="en-US" sz="2400" i="1" dirty="0" smtClean="0">
                    <a:latin typeface="Cambria Math"/>
                  </a:rPr>
                  <a:t>)</a:t>
                </a:r>
              </a:p>
              <a:p>
                <a:pPr algn="ctr"/>
                <a:endParaRPr lang="en-US" sz="2400" i="1" dirty="0" smtClean="0">
                  <a:latin typeface="Cambria Math"/>
                </a:endParaRPr>
              </a:p>
              <a:p>
                <a:pPr algn="ctr"/>
                <a14:m>
                  <m:oMath xmlns:m="http://schemas.openxmlformats.org/officeDocument/2006/math">
                    <m:sSub>
                      <m:sSubPr>
                        <m:ctrlPr>
                          <a:rPr lang="en-US" sz="2400" i="1" smtClean="0">
                            <a:latin typeface="Cambria Math"/>
                          </a:rPr>
                        </m:ctrlPr>
                      </m:sSubPr>
                      <m:e>
                        <m:r>
                          <a:rPr lang="en-US" sz="2400" b="0" i="1" smtClean="0">
                            <a:latin typeface="Cambria Math"/>
                          </a:rPr>
                          <m:t>𝑁</m:t>
                        </m:r>
                      </m:e>
                      <m:sub>
                        <m:r>
                          <a:rPr lang="en-US" sz="2400" b="0" i="1" smtClean="0">
                            <a:latin typeface="Cambria Math"/>
                          </a:rPr>
                          <m:t>𝑖</m:t>
                        </m:r>
                      </m:sub>
                    </m:sSub>
                    <m:r>
                      <a:rPr lang="en-US" sz="2400" b="0" i="1" smtClean="0">
                        <a:latin typeface="Cambria Math"/>
                      </a:rPr>
                      <m:t> ~ </m:t>
                    </m:r>
                    <m:r>
                      <a:rPr lang="en-US" sz="2400" b="0" i="1" smtClean="0">
                        <a:latin typeface="Cambria Math"/>
                      </a:rPr>
                      <m:t>𝑃𝑜𝑖𝑠𝑠𝑜𝑛</m:t>
                    </m:r>
                    <m:r>
                      <a:rPr lang="en-US" sz="2400" b="0" i="1" smtClean="0">
                        <a:latin typeface="Cambria Math"/>
                      </a:rPr>
                      <m:t>(</m:t>
                    </m:r>
                    <m:sSub>
                      <m:sSubPr>
                        <m:ctrlPr>
                          <a:rPr lang="en-US" sz="2400" i="1">
                            <a:latin typeface="Cambria Math"/>
                          </a:rPr>
                        </m:ctrlPr>
                      </m:sSubPr>
                      <m:e>
                        <m:r>
                          <a:rPr lang="en-US" sz="2400" i="1">
                            <a:latin typeface="Cambria Math"/>
                            <a:ea typeface="Cambria Math"/>
                          </a:rPr>
                          <m:t>𝜆</m:t>
                        </m:r>
                      </m:e>
                      <m:sub>
                        <m:r>
                          <a:rPr lang="en-US" sz="2400" i="1">
                            <a:latin typeface="Cambria Math"/>
                          </a:rPr>
                          <m:t>𝑖</m:t>
                        </m:r>
                      </m:sub>
                    </m:sSub>
                  </m:oMath>
                </a14:m>
                <a:r>
                  <a:rPr lang="en-US" sz="2400" i="1" dirty="0" smtClean="0"/>
                  <a:t>)</a:t>
                </a:r>
                <a:endParaRPr lang="en-US" sz="2400" i="1" dirty="0"/>
              </a:p>
              <a:p>
                <a:endParaRPr lang="en-US" sz="2400" i="1" dirty="0" smtClean="0"/>
              </a:p>
              <a:p>
                <a:pPr/>
                <a14:m>
                  <m:oMathPara xmlns:m="http://schemas.openxmlformats.org/officeDocument/2006/math">
                    <m:oMathParaPr>
                      <m:jc m:val="centerGroup"/>
                    </m:oMathParaPr>
                    <m:oMath xmlns:m="http://schemas.openxmlformats.org/officeDocument/2006/math">
                      <m:sSub>
                        <m:sSubPr>
                          <m:ctrlPr>
                            <a:rPr lang="en-US" sz="2400" i="1">
                              <a:latin typeface="Cambria Math"/>
                            </a:rPr>
                          </m:ctrlPr>
                        </m:sSubPr>
                        <m:e>
                          <m:r>
                            <a:rPr lang="en-US" sz="2400" i="1" smtClean="0">
                              <a:latin typeface="Cambria Math"/>
                              <a:ea typeface="Cambria Math"/>
                            </a:rPr>
                            <m:t>𝜆</m:t>
                          </m:r>
                        </m:e>
                        <m:sub>
                          <m:r>
                            <a:rPr lang="en-US" sz="2400" i="1">
                              <a:latin typeface="Cambria Math"/>
                            </a:rPr>
                            <m:t>𝑖</m:t>
                          </m:r>
                        </m:sub>
                      </m:sSub>
                      <m:r>
                        <a:rPr lang="en-US" sz="2400" i="1">
                          <a:latin typeface="Cambria Math"/>
                        </a:rPr>
                        <m:t>= </m:t>
                      </m:r>
                      <m:r>
                        <a:rPr lang="en-US" sz="2400" i="1">
                          <a:latin typeface="Cambria Math"/>
                        </a:rPr>
                        <m:t>𝐶</m:t>
                      </m:r>
                      <m:r>
                        <a:rPr lang="en-US" sz="2400" i="1">
                          <a:latin typeface="Cambria Math"/>
                        </a:rPr>
                        <m:t>+ </m:t>
                      </m:r>
                      <m:f>
                        <m:fPr>
                          <m:ctrlPr>
                            <a:rPr lang="en-US" sz="2400" i="1">
                              <a:latin typeface="Cambria Math"/>
                            </a:rPr>
                          </m:ctrlPr>
                        </m:fPr>
                        <m:num>
                          <m:r>
                            <a:rPr lang="en-US" sz="2400" i="1">
                              <a:latin typeface="Cambria Math"/>
                            </a:rPr>
                            <m:t>𝐴</m:t>
                          </m:r>
                          <m:r>
                            <a:rPr lang="en-US" sz="2400" i="1">
                              <a:latin typeface="Cambria Math"/>
                            </a:rPr>
                            <m:t>−</m:t>
                          </m:r>
                          <m:sSub>
                            <m:sSubPr>
                              <m:ctrlPr>
                                <a:rPr lang="en-US" sz="2400" i="1">
                                  <a:latin typeface="Cambria Math"/>
                                </a:rPr>
                              </m:ctrlPr>
                            </m:sSubPr>
                            <m:e>
                              <m:r>
                                <a:rPr lang="en-US" sz="2400" i="1">
                                  <a:latin typeface="Cambria Math"/>
                                </a:rPr>
                                <m:t>𝑏</m:t>
                              </m:r>
                            </m:e>
                            <m:sub>
                              <m:sSub>
                                <m:sSubPr>
                                  <m:ctrlPr>
                                    <a:rPr lang="en-US" sz="2400" i="1">
                                      <a:latin typeface="Cambria Math"/>
                                    </a:rPr>
                                  </m:ctrlPr>
                                </m:sSubPr>
                                <m:e>
                                  <m:r>
                                    <a:rPr lang="en-US" sz="2400" i="1">
                                      <a:latin typeface="Cambria Math"/>
                                    </a:rPr>
                                    <m:t>𝑠𝑖𝑡𝑒</m:t>
                                  </m:r>
                                </m:e>
                                <m:sub>
                                  <m:r>
                                    <a:rPr lang="en-US" sz="2400" i="1">
                                      <a:latin typeface="Cambria Math"/>
                                    </a:rPr>
                                    <m:t>𝑖</m:t>
                                  </m:r>
                                </m:sub>
                              </m:sSub>
                            </m:sub>
                          </m:sSub>
                        </m:num>
                        <m:den>
                          <m:r>
                            <a:rPr lang="en-US" sz="2400" i="1">
                              <a:latin typeface="Cambria Math"/>
                            </a:rPr>
                            <m:t>1+</m:t>
                          </m:r>
                          <m:sSup>
                            <m:sSupPr>
                              <m:ctrlPr>
                                <a:rPr lang="en-US" sz="2400" i="1">
                                  <a:latin typeface="Cambria Math"/>
                                </a:rPr>
                              </m:ctrlPr>
                            </m:sSupPr>
                            <m:e>
                              <m:r>
                                <a:rPr lang="en-US" sz="2400" i="1">
                                  <a:latin typeface="Cambria Math"/>
                                </a:rPr>
                                <m:t>𝑒</m:t>
                              </m:r>
                            </m:e>
                            <m:sup>
                              <m:r>
                                <a:rPr lang="en-US" sz="2400" i="1">
                                  <a:latin typeface="Cambria Math"/>
                                </a:rPr>
                                <m:t>−(</m:t>
                              </m:r>
                              <m:sSub>
                                <m:sSubPr>
                                  <m:ctrlPr>
                                    <a:rPr lang="en-US" sz="2400" i="1">
                                      <a:latin typeface="Cambria Math"/>
                                    </a:rPr>
                                  </m:ctrlPr>
                                </m:sSubPr>
                                <m:e>
                                  <m:r>
                                    <a:rPr lang="en-US" sz="2400" b="0" i="1" smtClean="0">
                                      <a:latin typeface="Cambria Math"/>
                                    </a:rPr>
                                    <m:t>𝑑𝑖𝑠𝑡𝑎𝑛𝑐𝑒</m:t>
                                  </m:r>
                                </m:e>
                                <m:sub>
                                  <m:r>
                                    <a:rPr lang="en-US" sz="2400" i="1">
                                      <a:latin typeface="Cambria Math"/>
                                    </a:rPr>
                                    <m:t>𝑖</m:t>
                                  </m:r>
                                </m:sub>
                              </m:sSub>
                              <m:r>
                                <a:rPr lang="en-US" sz="2400" i="1">
                                  <a:latin typeface="Cambria Math"/>
                                </a:rPr>
                                <m:t> −</m:t>
                              </m:r>
                              <m:r>
                                <a:rPr lang="en-US" sz="2400" i="1">
                                  <a:latin typeface="Cambria Math"/>
                                </a:rPr>
                                <m:t>𝐷</m:t>
                              </m:r>
                              <m:r>
                                <a:rPr lang="en-US" sz="2400" i="1">
                                  <a:latin typeface="Cambria Math"/>
                                </a:rPr>
                                <m:t>)/</m:t>
                              </m:r>
                              <m:r>
                                <a:rPr lang="en-US" sz="2400" i="1">
                                  <a:latin typeface="Cambria Math"/>
                                </a:rPr>
                                <m:t>𝐵</m:t>
                              </m:r>
                            </m:sup>
                          </m:sSup>
                        </m:den>
                      </m:f>
                    </m:oMath>
                  </m:oMathPara>
                </a14:m>
                <a:endParaRPr lang="en-US" sz="2400" dirty="0" smtClean="0"/>
              </a:p>
              <a:p>
                <a:endParaRPr lang="en-US" sz="2400" dirty="0" smtClean="0"/>
              </a:p>
              <a:p>
                <a:pPr/>
                <a14:m>
                  <m:oMathPara xmlns:m="http://schemas.openxmlformats.org/officeDocument/2006/math">
                    <m:oMathParaPr>
                      <m:jc m:val="centerGroup"/>
                    </m:oMathParaPr>
                    <m:oMath xmlns:m="http://schemas.openxmlformats.org/officeDocument/2006/math">
                      <m:r>
                        <a:rPr lang="en-US" sz="2400" i="1">
                          <a:latin typeface="Cambria Math"/>
                        </a:rPr>
                        <m:t>𝑙𝑜𝑔𝑖𝑡</m:t>
                      </m:r>
                      <m:d>
                        <m:dPr>
                          <m:ctrlPr>
                            <a:rPr lang="en-US" sz="2400" i="1">
                              <a:latin typeface="Cambria Math"/>
                            </a:rPr>
                          </m:ctrlPr>
                        </m:dPr>
                        <m:e>
                          <m:sSub>
                            <m:sSubPr>
                              <m:ctrlPr>
                                <a:rPr lang="en-US" sz="2400" i="1">
                                  <a:latin typeface="Cambria Math"/>
                                </a:rPr>
                              </m:ctrlPr>
                            </m:sSubPr>
                            <m:e>
                              <m:r>
                                <a:rPr lang="en-US" sz="2400" i="1">
                                  <a:latin typeface="Cambria Math"/>
                                </a:rPr>
                                <m:t>𝑝</m:t>
                              </m:r>
                            </m:e>
                            <m:sub>
                              <m:r>
                                <a:rPr lang="en-US" sz="2400" i="1">
                                  <a:latin typeface="Cambria Math"/>
                                </a:rPr>
                                <m:t>𝑖𝑗</m:t>
                              </m:r>
                            </m:sub>
                          </m:sSub>
                        </m:e>
                      </m:d>
                      <m:r>
                        <a:rPr lang="en-US" sz="2400" i="1">
                          <a:latin typeface="Cambria Math"/>
                        </a:rPr>
                        <m:t>=</m:t>
                      </m:r>
                      <m:r>
                        <a:rPr lang="en-US" sz="2400" i="1">
                          <a:latin typeface="Cambria Math"/>
                        </a:rPr>
                        <m:t>𝛼</m:t>
                      </m:r>
                      <m:r>
                        <a:rPr lang="en-US" sz="2400" i="1">
                          <a:latin typeface="Cambria Math"/>
                        </a:rPr>
                        <m:t>+</m:t>
                      </m:r>
                      <m:sSub>
                        <m:sSubPr>
                          <m:ctrlPr>
                            <a:rPr lang="en-US" sz="2400" i="1">
                              <a:latin typeface="Cambria Math"/>
                            </a:rPr>
                          </m:ctrlPr>
                        </m:sSubPr>
                        <m:e>
                          <m:r>
                            <a:rPr lang="en-US" sz="2400" i="1">
                              <a:latin typeface="Cambria Math"/>
                            </a:rPr>
                            <m:t>𝛽</m:t>
                          </m:r>
                        </m:e>
                        <m:sub>
                          <m:r>
                            <a:rPr lang="en-US" sz="2400" i="1">
                              <a:latin typeface="Cambria Math"/>
                            </a:rPr>
                            <m:t>1</m:t>
                          </m:r>
                        </m:sub>
                      </m:sSub>
                      <m:sSub>
                        <m:sSubPr>
                          <m:ctrlPr>
                            <a:rPr lang="en-US" sz="2400" i="1">
                              <a:latin typeface="Cambria Math"/>
                            </a:rPr>
                          </m:ctrlPr>
                        </m:sSubPr>
                        <m:e>
                          <m:r>
                            <a:rPr lang="en-US" sz="2400" i="1">
                              <a:latin typeface="Cambria Math"/>
                            </a:rPr>
                            <m:t>𝑆𝑜𝑖𝑙𝑇</m:t>
                          </m:r>
                        </m:e>
                        <m:sub>
                          <m:r>
                            <a:rPr lang="en-US" sz="2400" i="1">
                              <a:latin typeface="Cambria Math"/>
                            </a:rPr>
                            <m:t>𝑖𝑗</m:t>
                          </m:r>
                        </m:sub>
                      </m:sSub>
                      <m:r>
                        <a:rPr lang="en-US" sz="2400" i="1">
                          <a:latin typeface="Cambria Math"/>
                        </a:rPr>
                        <m:t>+</m:t>
                      </m:r>
                      <m:sSub>
                        <m:sSubPr>
                          <m:ctrlPr>
                            <a:rPr lang="en-US" sz="2400" i="1">
                              <a:latin typeface="Cambria Math"/>
                            </a:rPr>
                          </m:ctrlPr>
                        </m:sSubPr>
                        <m:e>
                          <m:r>
                            <a:rPr lang="en-US" sz="2400" i="1">
                              <a:latin typeface="Cambria Math"/>
                            </a:rPr>
                            <m:t>𝛽</m:t>
                          </m:r>
                        </m:e>
                        <m:sub>
                          <m:r>
                            <a:rPr lang="en-US" sz="2400" i="1">
                              <a:latin typeface="Cambria Math"/>
                            </a:rPr>
                            <m:t>2</m:t>
                          </m:r>
                        </m:sub>
                      </m:sSub>
                      <m:sSubSup>
                        <m:sSubSupPr>
                          <m:ctrlPr>
                            <a:rPr lang="en-US" sz="2400" i="1">
                              <a:latin typeface="Cambria Math"/>
                            </a:rPr>
                          </m:ctrlPr>
                        </m:sSubSupPr>
                        <m:e>
                          <m:r>
                            <a:rPr lang="en-US" sz="2400" i="1">
                              <a:latin typeface="Cambria Math"/>
                            </a:rPr>
                            <m:t>𝑆𝑜𝑖𝑙𝑇</m:t>
                          </m:r>
                        </m:e>
                        <m:sub>
                          <m:r>
                            <a:rPr lang="en-US" sz="2400" i="1">
                              <a:latin typeface="Cambria Math"/>
                            </a:rPr>
                            <m:t>𝑖𝑗</m:t>
                          </m:r>
                        </m:sub>
                        <m:sup>
                          <m:r>
                            <a:rPr lang="en-US" sz="2400" i="1">
                              <a:latin typeface="Cambria Math"/>
                            </a:rPr>
                            <m:t>2</m:t>
                          </m:r>
                        </m:sup>
                      </m:sSubSup>
                      <m:r>
                        <a:rPr lang="en-US" sz="2400" i="1">
                          <a:latin typeface="Cambria Math"/>
                        </a:rPr>
                        <m:t>+</m:t>
                      </m:r>
                      <m:sSub>
                        <m:sSubPr>
                          <m:ctrlPr>
                            <a:rPr lang="en-US" sz="2400" i="1">
                              <a:latin typeface="Cambria Math"/>
                            </a:rPr>
                          </m:ctrlPr>
                        </m:sSubPr>
                        <m:e>
                          <m:r>
                            <a:rPr lang="en-US" sz="2400" i="1">
                              <a:latin typeface="Cambria Math"/>
                            </a:rPr>
                            <m:t>𝛽</m:t>
                          </m:r>
                        </m:e>
                        <m:sub>
                          <m:r>
                            <a:rPr lang="en-US" sz="2400" i="1">
                              <a:latin typeface="Cambria Math"/>
                            </a:rPr>
                            <m:t>3</m:t>
                          </m:r>
                        </m:sub>
                      </m:sSub>
                      <m:sSub>
                        <m:sSubPr>
                          <m:ctrlPr>
                            <a:rPr lang="en-US" sz="2400" i="1">
                              <a:latin typeface="Cambria Math"/>
                            </a:rPr>
                          </m:ctrlPr>
                        </m:sSubPr>
                        <m:e>
                          <m:r>
                            <a:rPr lang="en-US" sz="2400" i="1">
                              <a:latin typeface="Cambria Math"/>
                            </a:rPr>
                            <m:t>𝑀𝑜𝑖𝑠𝑡</m:t>
                          </m:r>
                        </m:e>
                        <m:sub>
                          <m:r>
                            <a:rPr lang="en-US" sz="2400" i="1">
                              <a:latin typeface="Cambria Math"/>
                            </a:rPr>
                            <m:t>𝑖𝑗</m:t>
                          </m:r>
                        </m:sub>
                      </m:sSub>
                      <m:r>
                        <a:rPr lang="en-US" sz="2400" i="1">
                          <a:latin typeface="Cambria Math"/>
                        </a:rPr>
                        <m:t>+</m:t>
                      </m:r>
                      <m:sSub>
                        <m:sSubPr>
                          <m:ctrlPr>
                            <a:rPr lang="en-US" sz="2400" i="1">
                              <a:latin typeface="Cambria Math"/>
                            </a:rPr>
                          </m:ctrlPr>
                        </m:sSubPr>
                        <m:e>
                          <m:r>
                            <a:rPr lang="en-US" sz="2400" i="1">
                              <a:latin typeface="Cambria Math"/>
                            </a:rPr>
                            <m:t>𝛽</m:t>
                          </m:r>
                        </m:e>
                        <m:sub>
                          <m:r>
                            <a:rPr lang="en-US" sz="2400" i="1">
                              <a:latin typeface="Cambria Math"/>
                            </a:rPr>
                            <m:t>4</m:t>
                          </m:r>
                        </m:sub>
                      </m:sSub>
                      <m:sSub>
                        <m:sSubPr>
                          <m:ctrlPr>
                            <a:rPr lang="en-US" sz="2400" i="1">
                              <a:latin typeface="Cambria Math"/>
                            </a:rPr>
                          </m:ctrlPr>
                        </m:sSubPr>
                        <m:e>
                          <m:r>
                            <a:rPr lang="en-US" sz="2400" i="1">
                              <a:latin typeface="Cambria Math"/>
                            </a:rPr>
                            <m:t>𝑁𝐶𝑂</m:t>
                          </m:r>
                        </m:e>
                        <m:sub>
                          <m:r>
                            <a:rPr lang="en-US" sz="2400" i="1">
                              <a:latin typeface="Cambria Math"/>
                            </a:rPr>
                            <m:t>𝑖𝑗</m:t>
                          </m:r>
                        </m:sub>
                      </m:sSub>
                    </m:oMath>
                  </m:oMathPara>
                </a14:m>
                <a:endParaRPr lang="en-US" sz="2400" dirty="0" smtClean="0"/>
              </a:p>
              <a:p>
                <a:endParaRPr lang="en-US" sz="3200" dirty="0"/>
              </a:p>
              <a:p>
                <a:r>
                  <a:rPr lang="en-US" sz="3200" dirty="0" smtClean="0"/>
                  <a:t>Priors</a:t>
                </a:r>
              </a:p>
              <a:p>
                <a:pPr marL="342900" indent="-342900">
                  <a:buFont typeface="Arial" pitchFamily="34" charset="0"/>
                  <a:buChar char="•"/>
                </a:pPr>
                <a:r>
                  <a:rPr lang="en-US" sz="2400" dirty="0" smtClean="0"/>
                  <a:t>B ~ uniform(3, 30) – Rate Parameter</a:t>
                </a:r>
              </a:p>
              <a:p>
                <a:pPr marL="342900" indent="-342900">
                  <a:buFont typeface="Arial" pitchFamily="34" charset="0"/>
                  <a:buChar char="•"/>
                </a:pPr>
                <a:r>
                  <a:rPr lang="en-US" sz="2400" dirty="0" smtClean="0"/>
                  <a:t>C ~ uniform(0, 10) – Lower asymptote (carrying capacity of harvest)</a:t>
                </a:r>
              </a:p>
              <a:p>
                <a:pPr marL="342900" indent="-342900">
                  <a:buFont typeface="Arial" pitchFamily="34" charset="0"/>
                  <a:buChar char="•"/>
                </a:pPr>
                <a:r>
                  <a:rPr lang="en-US" sz="2400" dirty="0" smtClean="0"/>
                  <a:t>D ~ uniform(-20, 20) – Inflection point (</a:t>
                </a:r>
                <a:r>
                  <a:rPr lang="en-US" sz="2400" i="1" dirty="0" smtClean="0"/>
                  <a:t>x</a:t>
                </a:r>
                <a:r>
                  <a:rPr lang="en-US" sz="2400" dirty="0" smtClean="0"/>
                  <a:t>-shift parameter)</a:t>
                </a:r>
              </a:p>
              <a:p>
                <a:pPr marL="342900" indent="-342900">
                  <a:buFont typeface="Arial" pitchFamily="34" charset="0"/>
                  <a:buChar char="•"/>
                </a:pPr>
                <a:r>
                  <a:rPr lang="en-US" sz="2400" dirty="0" smtClean="0"/>
                  <a:t>K = 30 – Upper asymptote (carrying capacity forest)</a:t>
                </a:r>
              </a:p>
              <a:p>
                <a:pPr marL="342900" indent="-342900">
                  <a:buFont typeface="Arial" pitchFamily="34" charset="0"/>
                  <a:buChar char="•"/>
                </a:pPr>
                <a:r>
                  <a:rPr lang="en-US" sz="2400" dirty="0" smtClean="0"/>
                  <a:t>A = K – C (Upper asymptote control)</a:t>
                </a:r>
              </a:p>
              <a:p>
                <a:pPr marL="342900" indent="-342900">
                  <a:buFont typeface="Arial" pitchFamily="34" charset="0"/>
                  <a:buChar char="•"/>
                </a:pPr>
                <a:r>
                  <a:rPr lang="en-US" sz="2400" dirty="0" smtClean="0"/>
                  <a:t>b</a:t>
                </a:r>
                <a:r>
                  <a:rPr lang="en-US" sz="2400" baseline="-25000" dirty="0" smtClean="0"/>
                  <a:t>i</a:t>
                </a:r>
                <a:r>
                  <a:rPr lang="en-US" sz="2400" dirty="0" smtClean="0"/>
                  <a:t> ~ Normal(0, </a:t>
                </a:r>
                <a:r>
                  <a:rPr lang="el-GR" sz="2400" dirty="0" smtClean="0"/>
                  <a:t>σ</a:t>
                </a:r>
                <a:r>
                  <a:rPr lang="en-US" sz="2400" baseline="30000" dirty="0" smtClean="0"/>
                  <a:t>2</a:t>
                </a:r>
                <a:r>
                  <a:rPr lang="en-US" sz="2400" dirty="0" smtClean="0"/>
                  <a:t>) – Random effect of site </a:t>
                </a:r>
                <a:r>
                  <a:rPr lang="en-US" sz="2400" i="1" dirty="0" err="1" smtClean="0"/>
                  <a:t>i</a:t>
                </a:r>
                <a:endParaRPr lang="en-US" sz="2400" dirty="0" smtClean="0"/>
              </a:p>
              <a:p>
                <a:pPr marL="342900" indent="-342900">
                  <a:buFont typeface="Arial" pitchFamily="34" charset="0"/>
                  <a:buChar char="•"/>
                </a:pPr>
                <a:r>
                  <a:rPr lang="en-US" sz="2400" dirty="0" smtClean="0"/>
                  <a:t>Log</a:t>
                </a:r>
                <a:r>
                  <a:rPr lang="en-US" sz="2400" baseline="-25000" dirty="0" smtClean="0"/>
                  <a:t>e</a:t>
                </a:r>
                <a:r>
                  <a:rPr lang="en-US" sz="2400" dirty="0" smtClean="0"/>
                  <a:t>(</a:t>
                </a:r>
                <a:r>
                  <a:rPr lang="el-GR" sz="2400" dirty="0" smtClean="0"/>
                  <a:t>σ</a:t>
                </a:r>
                <a:r>
                  <a:rPr lang="en-US" sz="2400" dirty="0" smtClean="0"/>
                  <a:t>) ~ uniform(1, 3) – Natural log of standard deviation for random effect</a:t>
                </a:r>
              </a:p>
              <a:p>
                <a:pPr marL="342900" indent="-342900">
                  <a:buFont typeface="Arial" pitchFamily="34" charset="0"/>
                  <a:buChar char="•"/>
                </a:pPr>
                <a:r>
                  <a:rPr lang="el-GR" sz="2400" dirty="0" smtClean="0"/>
                  <a:t>α</a:t>
                </a:r>
                <a:r>
                  <a:rPr lang="en-US" sz="2400" dirty="0" smtClean="0"/>
                  <a:t> ~ Normal(0, 100) – Detection intercept</a:t>
                </a:r>
              </a:p>
              <a:p>
                <a:pPr marL="342900" indent="-342900">
                  <a:buFont typeface="Arial" pitchFamily="34" charset="0"/>
                  <a:buChar char="•"/>
                </a:pPr>
                <a:r>
                  <a:rPr lang="el-GR" sz="2400" dirty="0" smtClean="0"/>
                  <a:t>β</a:t>
                </a:r>
                <a:r>
                  <a:rPr lang="en-US" sz="2400" dirty="0" smtClean="0"/>
                  <a:t> ~ Normal(0, 100) – Detection covariate coefficients</a:t>
                </a:r>
              </a:p>
              <a:p>
                <a:r>
                  <a:rPr lang="en-US" sz="2400" dirty="0" smtClean="0"/>
                  <a:t>Parameters estimated using MCMC with Gibbs sampling in JAGS via </a:t>
                </a:r>
                <a:r>
                  <a:rPr lang="en-US" sz="2400" dirty="0" err="1" smtClean="0"/>
                  <a:t>rjags</a:t>
                </a:r>
                <a:r>
                  <a:rPr lang="en-US" sz="2400" dirty="0" smtClean="0"/>
                  <a:t> in R</a:t>
                </a:r>
              </a:p>
              <a:p>
                <a:endParaRPr lang="en-US" sz="2400" dirty="0"/>
              </a:p>
              <a:p>
                <a:r>
                  <a:rPr lang="en-US" sz="2400" dirty="0"/>
                  <a:t>Effect of shape on salamander loss per hectare cut in </a:t>
                </a:r>
                <a:r>
                  <a:rPr lang="en-US" sz="2400" dirty="0" smtClean="0"/>
                  <a:t>circles of various sizes</a:t>
                </a:r>
                <a:endParaRPr lang="en-US" sz="2400" dirty="0"/>
              </a:p>
              <a:p>
                <a:endParaRPr lang="en-US" sz="2400" dirty="0" smtClean="0"/>
              </a:p>
              <a:p>
                <a:r>
                  <a:rPr lang="en-US" sz="2400" dirty="0" smtClean="0"/>
                  <a:t>Effect of shape on salamander loss per hectare cut in real landscape</a:t>
                </a:r>
              </a:p>
              <a:p>
                <a:pPr marL="342900" indent="-342900">
                  <a:buFont typeface="Arial" pitchFamily="34" charset="0"/>
                  <a:buChar char="•"/>
                </a:pPr>
                <a:r>
                  <a:rPr lang="en-US" sz="2400" dirty="0" smtClean="0"/>
                  <a:t>Digitized additional 28 additional cuts from the region that varied in size and shape</a:t>
                </a:r>
              </a:p>
              <a:p>
                <a:pPr marL="342900" indent="-342900">
                  <a:buFont typeface="Arial" pitchFamily="34" charset="0"/>
                  <a:buChar char="•"/>
                </a:pPr>
                <a:r>
                  <a:rPr lang="en-US" sz="2400" dirty="0" smtClean="0"/>
                  <a:t>Converted polygons to points on 5m grid with 50m buffer around each polygon</a:t>
                </a:r>
              </a:p>
              <a:p>
                <a:pPr marL="342900" indent="-342900">
                  <a:buFont typeface="Arial" pitchFamily="34" charset="0"/>
                  <a:buChar char="•"/>
                </a:pPr>
                <a:r>
                  <a:rPr lang="en-US" sz="2400" dirty="0" smtClean="0"/>
                  <a:t>Calculated distance of points to cut edge and applied logistic equation derived from salamander data</a:t>
                </a:r>
              </a:p>
              <a:p>
                <a:pPr marL="342900" indent="-342900">
                  <a:buFont typeface="Arial" pitchFamily="34" charset="0"/>
                  <a:buChar char="•"/>
                </a:pPr>
                <a:r>
                  <a:rPr lang="en-US" sz="2400" dirty="0" smtClean="0"/>
                  <a:t>Conducted linear regression on Proportion lost compared to equal size reference habitat using area and </a:t>
                </a:r>
                <a:r>
                  <a:rPr lang="en-US" sz="2400" dirty="0" err="1" smtClean="0"/>
                  <a:t>perimeter:area</a:t>
                </a:r>
                <a:r>
                  <a:rPr lang="en-US" sz="2400" dirty="0" smtClean="0"/>
                  <a:t> ratio as covariates</a:t>
                </a:r>
              </a:p>
            </p:txBody>
          </p:sp>
        </mc:Choice>
        <mc:Fallback>
          <p:sp>
            <p:nvSpPr>
              <p:cNvPr id="170" name="TextBox 169"/>
              <p:cNvSpPr txBox="1">
                <a:spLocks noRot="1" noChangeAspect="1" noMove="1" noResize="1" noEditPoints="1" noAdjustHandles="1" noChangeArrowheads="1" noChangeShapeType="1" noTextEdit="1"/>
              </p:cNvSpPr>
              <p:nvPr/>
            </p:nvSpPr>
            <p:spPr>
              <a:xfrm>
                <a:off x="15163800" y="4953001"/>
                <a:ext cx="14046938" cy="12739706"/>
              </a:xfrm>
              <a:prstGeom prst="rect">
                <a:avLst/>
              </a:prstGeom>
              <a:blipFill rotWithShape="1">
                <a:blip r:embed="rId7"/>
                <a:stretch>
                  <a:fillRect l="-1951" t="-1004" b="-48"/>
                </a:stretch>
              </a:blipFill>
              <a:ln>
                <a:solidFill>
                  <a:schemeClr val="tx1"/>
                </a:solidFill>
              </a:ln>
            </p:spPr>
            <p:txBody>
              <a:bodyPr/>
              <a:lstStyle/>
              <a:p>
                <a:r>
                  <a:rPr lang="en-US">
                    <a:noFill/>
                  </a:rPr>
                  <a:t> </a:t>
                </a:r>
              </a:p>
            </p:txBody>
          </p:sp>
        </mc:Fallback>
      </mc:AlternateContent>
      <p:pic>
        <p:nvPicPr>
          <p:cNvPr id="171" name="Picture 17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6470" y="2291478"/>
            <a:ext cx="3159738" cy="2100889"/>
          </a:xfrm>
          <a:prstGeom prst="rect">
            <a:avLst/>
          </a:prstGeom>
        </p:spPr>
      </p:pic>
      <p:pic>
        <p:nvPicPr>
          <p:cNvPr id="173" name="Picture 17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6441400" y="11037272"/>
            <a:ext cx="2214094" cy="3329998"/>
          </a:xfrm>
          <a:prstGeom prst="rect">
            <a:avLst/>
          </a:prstGeom>
        </p:spPr>
      </p:pic>
      <p:pic>
        <p:nvPicPr>
          <p:cNvPr id="174" name="Picture 17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3120780" y="25797088"/>
            <a:ext cx="2025220" cy="1346554"/>
          </a:xfrm>
          <a:prstGeom prst="rect">
            <a:avLst/>
          </a:prstGeom>
          <a:ln>
            <a:solidFill>
              <a:schemeClr val="tx1"/>
            </a:solidFill>
          </a:ln>
        </p:spPr>
      </p:pic>
      <p:sp>
        <p:nvSpPr>
          <p:cNvPr id="175" name="TextBox 174"/>
          <p:cNvSpPr txBox="1"/>
          <p:nvPr/>
        </p:nvSpPr>
        <p:spPr>
          <a:xfrm>
            <a:off x="29806012" y="12941915"/>
            <a:ext cx="13189838" cy="12649617"/>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Discussion</a:t>
            </a:r>
          </a:p>
          <a:p>
            <a:pPr marL="342900" indent="-342900">
              <a:buFont typeface="Arial" pitchFamily="34" charset="0"/>
              <a:buChar char="•"/>
            </a:pPr>
            <a:r>
              <a:rPr lang="en-US" sz="2400" dirty="0" smtClean="0"/>
              <a:t>Red-backed salamanders, as with other woodland salamanders, experience significant reduction in abundance following logging (reviewed by </a:t>
            </a:r>
            <a:r>
              <a:rPr lang="en-US" sz="2400" dirty="0" err="1" smtClean="0"/>
              <a:t>Tilghman</a:t>
            </a:r>
            <a:r>
              <a:rPr lang="en-US" sz="2400" dirty="0" smtClean="0"/>
              <a:t> et al. 2012)</a:t>
            </a:r>
          </a:p>
          <a:p>
            <a:pPr marL="342900" indent="-342900">
              <a:buFont typeface="Arial" pitchFamily="34" charset="0"/>
              <a:buChar char="•"/>
            </a:pPr>
            <a:r>
              <a:rPr lang="en-US" sz="2400" dirty="0" smtClean="0"/>
              <a:t>The effect of logging is greater in areas with higher maximum summer temperatures (</a:t>
            </a:r>
            <a:r>
              <a:rPr lang="en-US" sz="2400" dirty="0" err="1" smtClean="0"/>
              <a:t>Tilghman</a:t>
            </a:r>
            <a:r>
              <a:rPr lang="en-US" sz="2400" dirty="0" smtClean="0"/>
              <a:t> et al. 2012)</a:t>
            </a:r>
          </a:p>
          <a:p>
            <a:pPr marL="342900" indent="-342900">
              <a:buFont typeface="Arial" pitchFamily="34" charset="0"/>
              <a:buChar char="•"/>
            </a:pPr>
            <a:r>
              <a:rPr lang="en-US" sz="2400" dirty="0" smtClean="0"/>
              <a:t>Edge effects have ability to greatly increase the total area effected by timber harvest</a:t>
            </a:r>
          </a:p>
          <a:p>
            <a:pPr marL="342900" indent="-342900">
              <a:buFont typeface="Arial" pitchFamily="34" charset="0"/>
              <a:buChar char="•"/>
            </a:pPr>
            <a:r>
              <a:rPr lang="en-US" sz="2400" dirty="0" smtClean="0"/>
              <a:t>We found that red-backed salamanders reach 95% of forest carrying capacity 34 m into forest surrounding harvests</a:t>
            </a:r>
          </a:p>
          <a:p>
            <a:pPr marL="342900" indent="-342900">
              <a:buFont typeface="Arial" pitchFamily="34" charset="0"/>
              <a:buChar char="•"/>
            </a:pPr>
            <a:r>
              <a:rPr lang="en-US" sz="2400" dirty="0" smtClean="0"/>
              <a:t>Carrying capacity was previously estimated from adjacent, undisturbed, reference forest plots (Hocking et al. </a:t>
            </a:r>
            <a:r>
              <a:rPr lang="en-US" sz="2400" i="1" dirty="0" smtClean="0"/>
              <a:t>in review)</a:t>
            </a:r>
            <a:endParaRPr lang="en-US" sz="2400" dirty="0" smtClean="0"/>
          </a:p>
          <a:p>
            <a:pPr marL="342900" indent="-342900">
              <a:buFont typeface="Arial" pitchFamily="34" charset="0"/>
              <a:buChar char="•"/>
            </a:pPr>
            <a:r>
              <a:rPr lang="en-US" sz="2400" dirty="0" smtClean="0"/>
              <a:t>Smaller and more irregularly-shaped cuts have greater total areas effected than large, round curs (less </a:t>
            </a:r>
            <a:r>
              <a:rPr lang="en-US" sz="2400" dirty="0" err="1" smtClean="0"/>
              <a:t>perimeter:edge</a:t>
            </a:r>
            <a:r>
              <a:rPr lang="en-US" sz="2400" dirty="0" smtClean="0"/>
              <a:t>) to extract the same amount of timber</a:t>
            </a:r>
          </a:p>
          <a:p>
            <a:pPr marL="342900" indent="-342900">
              <a:buFont typeface="Arial" pitchFamily="34" charset="0"/>
              <a:buChar char="•"/>
              <a:tabLst>
                <a:tab pos="9220200" algn="l"/>
                <a:tab pos="12877800" algn="l"/>
              </a:tabLst>
            </a:pPr>
            <a:r>
              <a:rPr lang="en-US" sz="2400" dirty="0" smtClean="0"/>
              <a:t>Larger circular cuts (&gt; 10 ha) have less impact on total salamander abundance than small circles totally the same harvested area</a:t>
            </a:r>
          </a:p>
          <a:p>
            <a:pPr marL="342900" indent="-342900">
              <a:buFont typeface="Arial" pitchFamily="34" charset="0"/>
              <a:buChar char="•"/>
              <a:tabLst>
                <a:tab pos="9220200" algn="l"/>
                <a:tab pos="12877800" algn="l"/>
              </a:tabLst>
            </a:pPr>
            <a:r>
              <a:rPr lang="en-US" sz="2400" dirty="0" smtClean="0"/>
              <a:t>High </a:t>
            </a:r>
            <a:r>
              <a:rPr lang="en-US" sz="2400" dirty="0" err="1" smtClean="0"/>
              <a:t>perimeter:area</a:t>
            </a:r>
            <a:r>
              <a:rPr lang="en-US" sz="2400" dirty="0" smtClean="0"/>
              <a:t> ratios significantly reduce abundance by increasing area of edge per cut unit</a:t>
            </a:r>
          </a:p>
          <a:p>
            <a:pPr marL="342900" indent="-342900">
              <a:buFont typeface="Arial" pitchFamily="34" charset="0"/>
              <a:buChar char="•"/>
              <a:tabLst>
                <a:tab pos="9220200" algn="l"/>
                <a:tab pos="12877800" algn="l"/>
              </a:tabLst>
            </a:pPr>
            <a:r>
              <a:rPr lang="en-US" sz="2400" dirty="0" smtClean="0"/>
              <a:t>Benefits of method</a:t>
            </a:r>
          </a:p>
          <a:p>
            <a:pPr marL="342900" lvl="1" indent="-342900">
              <a:buFont typeface="Arial" pitchFamily="34" charset="0"/>
              <a:buChar char="•"/>
              <a:tabLst>
                <a:tab pos="9220200" algn="l"/>
                <a:tab pos="12877800" algn="l"/>
              </a:tabLst>
            </a:pPr>
            <a:r>
              <a:rPr lang="en-US" sz="2400" dirty="0" smtClean="0"/>
              <a:t>Method accounts for imperfect detection</a:t>
            </a:r>
          </a:p>
          <a:p>
            <a:pPr marL="342900" lvl="1" indent="-342900">
              <a:buFont typeface="Arial" pitchFamily="34" charset="0"/>
              <a:buChar char="•"/>
              <a:tabLst>
                <a:tab pos="9220200" algn="l"/>
                <a:tab pos="12877800" algn="l"/>
              </a:tabLst>
            </a:pPr>
            <a:r>
              <a:rPr lang="en-US" sz="2400" dirty="0" smtClean="0"/>
              <a:t>Because parametric, results can be projected across landscapes and used to estimate the total effect of planned cuts of various sizes and shapes</a:t>
            </a:r>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endParaRPr lang="en-US" sz="2400" dirty="0" smtClean="0"/>
          </a:p>
          <a:p>
            <a:pPr marL="342900" indent="-342900">
              <a:buFont typeface="Arial" pitchFamily="34" charset="0"/>
              <a:buChar char="•"/>
            </a:pPr>
            <a:endParaRPr lang="en-US" sz="2400" dirty="0" smtClean="0"/>
          </a:p>
          <a:p>
            <a:pPr marL="342900" indent="-342900">
              <a:buFont typeface="Arial" pitchFamily="34" charset="0"/>
              <a:buChar char="•"/>
            </a:pPr>
            <a:endParaRPr lang="en-US" sz="2400" dirty="0"/>
          </a:p>
          <a:p>
            <a:pPr marL="342900" indent="-342900">
              <a:buFont typeface="Arial" pitchFamily="34" charset="0"/>
              <a:buChar char="•"/>
            </a:pPr>
            <a:r>
              <a:rPr lang="en-US" sz="2400" dirty="0" smtClean="0"/>
              <a:t>Decades </a:t>
            </a:r>
            <a:r>
              <a:rPr lang="en-US" sz="2400" dirty="0" smtClean="0"/>
              <a:t>are required for population recovery following </a:t>
            </a:r>
            <a:r>
              <a:rPr lang="en-US" sz="2400" dirty="0" err="1" smtClean="0"/>
              <a:t>clearcutting</a:t>
            </a:r>
            <a:r>
              <a:rPr lang="en-US" sz="2400" dirty="0" smtClean="0"/>
              <a:t>; however, little is known about recovery in the edge habitat. The balance of internal harvest effects and exterior edge effects could change over time. This reduction in edge effects would make smaller cuts less detrimental over time.</a:t>
            </a:r>
          </a:p>
        </p:txBody>
      </p:sp>
      <p:graphicFrame>
        <p:nvGraphicFramePr>
          <p:cNvPr id="5" name="Table 4"/>
          <p:cNvGraphicFramePr>
            <a:graphicFrameLocks noGrp="1"/>
          </p:cNvGraphicFramePr>
          <p:nvPr>
            <p:extLst>
              <p:ext uri="{D42A27DB-BD31-4B8C-83A1-F6EECF244321}">
                <p14:modId xmlns:p14="http://schemas.microsoft.com/office/powerpoint/2010/main" val="2854784062"/>
              </p:ext>
            </p:extLst>
          </p:nvPr>
        </p:nvGraphicFramePr>
        <p:xfrm>
          <a:off x="22098000" y="20067398"/>
          <a:ext cx="7091326" cy="4890625"/>
        </p:xfrm>
        <a:graphic>
          <a:graphicData uri="http://schemas.openxmlformats.org/drawingml/2006/table">
            <a:tbl>
              <a:tblPr firstRow="1" firstCol="1" bandRow="1">
                <a:tableStyleId>{5C22544A-7EE6-4342-B048-85BDC9FD1C3A}</a:tableStyleId>
              </a:tblPr>
              <a:tblGrid>
                <a:gridCol w="2285690"/>
                <a:gridCol w="1201409"/>
                <a:gridCol w="1201409"/>
                <a:gridCol w="1201409"/>
                <a:gridCol w="1201409"/>
              </a:tblGrid>
              <a:tr h="390625">
                <a:tc>
                  <a:txBody>
                    <a:bodyPr/>
                    <a:lstStyle/>
                    <a:p>
                      <a:r>
                        <a:rPr lang="en-US" sz="2400" dirty="0">
                          <a:effectLst/>
                        </a:rPr>
                        <a:t>Parameter</a:t>
                      </a:r>
                      <a:endParaRPr lang="en-US" sz="2400" dirty="0">
                        <a:effectLst/>
                        <a:latin typeface="Calibri"/>
                      </a:endParaRPr>
                    </a:p>
                  </a:txBody>
                  <a:tcPr marL="68580" marR="68580" marT="0" marB="0" anchor="b"/>
                </a:tc>
                <a:tc>
                  <a:txBody>
                    <a:bodyPr/>
                    <a:lstStyle/>
                    <a:p>
                      <a:pPr algn="ctr"/>
                      <a:r>
                        <a:rPr lang="en-US" sz="2400" dirty="0">
                          <a:effectLst/>
                        </a:rPr>
                        <a:t>Mean</a:t>
                      </a:r>
                      <a:endParaRPr lang="en-US" sz="2400" dirty="0">
                        <a:effectLst/>
                        <a:latin typeface="Calibri"/>
                      </a:endParaRPr>
                    </a:p>
                  </a:txBody>
                  <a:tcPr marL="68580" marR="68580" marT="0" marB="0" anchor="b"/>
                </a:tc>
                <a:tc>
                  <a:txBody>
                    <a:bodyPr/>
                    <a:lstStyle/>
                    <a:p>
                      <a:pPr algn="ctr"/>
                      <a:r>
                        <a:rPr lang="en-US" sz="2400">
                          <a:effectLst/>
                        </a:rPr>
                        <a:t>SD</a:t>
                      </a:r>
                      <a:endParaRPr lang="en-US" sz="2400">
                        <a:effectLst/>
                        <a:latin typeface="Calibri"/>
                      </a:endParaRPr>
                    </a:p>
                  </a:txBody>
                  <a:tcPr marL="68580" marR="68580" marT="0" marB="0" anchor="b"/>
                </a:tc>
                <a:tc>
                  <a:txBody>
                    <a:bodyPr/>
                    <a:lstStyle/>
                    <a:p>
                      <a:pPr algn="ctr"/>
                      <a:r>
                        <a:rPr lang="en-US" sz="2400">
                          <a:effectLst/>
                        </a:rPr>
                        <a:t>2.5%</a:t>
                      </a:r>
                      <a:endParaRPr lang="en-US" sz="2400">
                        <a:effectLst/>
                        <a:latin typeface="Calibri"/>
                      </a:endParaRPr>
                    </a:p>
                  </a:txBody>
                  <a:tcPr marL="68580" marR="68580" marT="0" marB="0" anchor="b"/>
                </a:tc>
                <a:tc>
                  <a:txBody>
                    <a:bodyPr/>
                    <a:lstStyle/>
                    <a:p>
                      <a:pPr algn="ctr"/>
                      <a:r>
                        <a:rPr lang="en-US" sz="2400">
                          <a:effectLst/>
                        </a:rPr>
                        <a:t>97.5%</a:t>
                      </a:r>
                      <a:endParaRPr lang="en-US" sz="2400">
                        <a:effectLst/>
                        <a:latin typeface="Calibri"/>
                      </a:endParaRPr>
                    </a:p>
                  </a:txBody>
                  <a:tcPr marL="68580" marR="68580" marT="0" marB="0" anchor="b"/>
                </a:tc>
              </a:tr>
              <a:tr h="375000">
                <a:tc>
                  <a:txBody>
                    <a:bodyPr/>
                    <a:lstStyle/>
                    <a:p>
                      <a:r>
                        <a:rPr lang="en-US" sz="2400" b="1" dirty="0">
                          <a:effectLst/>
                        </a:rPr>
                        <a:t>Abundance:</a:t>
                      </a:r>
                      <a:endParaRPr lang="en-US" sz="2400" b="1" dirty="0">
                        <a:effectLst/>
                        <a:latin typeface="Calibri"/>
                      </a:endParaRPr>
                    </a:p>
                  </a:txBody>
                  <a:tcPr marL="68580" marR="68580" marT="0" marB="0" anchor="b"/>
                </a:tc>
                <a:tc>
                  <a:txBody>
                    <a:bodyPr/>
                    <a:lstStyle/>
                    <a:p>
                      <a:pPr algn="ctr"/>
                      <a:r>
                        <a:rPr lang="en-US" sz="2400" dirty="0">
                          <a:effectLst/>
                        </a:rPr>
                        <a:t> </a:t>
                      </a:r>
                      <a:endParaRPr lang="en-US" sz="2400" dirty="0">
                        <a:effectLst/>
                        <a:latin typeface="Calibri"/>
                      </a:endParaRPr>
                    </a:p>
                  </a:txBody>
                  <a:tcPr marL="68580" marR="68580" marT="0" marB="0" anchor="b"/>
                </a:tc>
                <a:tc>
                  <a:txBody>
                    <a:bodyPr/>
                    <a:lstStyle/>
                    <a:p>
                      <a:pPr algn="ctr"/>
                      <a:r>
                        <a:rPr lang="en-US" sz="2400" dirty="0">
                          <a:effectLst/>
                        </a:rPr>
                        <a:t> </a:t>
                      </a:r>
                      <a:endParaRPr lang="en-US" sz="2400" dirty="0">
                        <a:effectLst/>
                        <a:latin typeface="Calibri"/>
                      </a:endParaRPr>
                    </a:p>
                  </a:txBody>
                  <a:tcPr marL="68580" marR="68580" marT="0" marB="0" anchor="b"/>
                </a:tc>
                <a:tc>
                  <a:txBody>
                    <a:bodyPr/>
                    <a:lstStyle/>
                    <a:p>
                      <a:pPr algn="ctr"/>
                      <a:r>
                        <a:rPr lang="en-US" sz="2400">
                          <a:effectLst/>
                        </a:rPr>
                        <a:t> </a:t>
                      </a:r>
                      <a:endParaRPr lang="en-US" sz="2400">
                        <a:effectLst/>
                        <a:latin typeface="Calibri"/>
                      </a:endParaRPr>
                    </a:p>
                  </a:txBody>
                  <a:tcPr marL="68580" marR="68580" marT="0" marB="0" anchor="b"/>
                </a:tc>
                <a:tc>
                  <a:txBody>
                    <a:bodyPr/>
                    <a:lstStyle/>
                    <a:p>
                      <a:pPr algn="ctr"/>
                      <a:r>
                        <a:rPr lang="en-US" sz="2400">
                          <a:effectLst/>
                        </a:rPr>
                        <a:t> </a:t>
                      </a:r>
                      <a:endParaRPr lang="en-US" sz="2400">
                        <a:effectLst/>
                        <a:latin typeface="Calibri"/>
                      </a:endParaRPr>
                    </a:p>
                  </a:txBody>
                  <a:tcPr marL="68580" marR="68580" marT="0" marB="0" anchor="b"/>
                </a:tc>
              </a:tr>
              <a:tr h="375000">
                <a:tc>
                  <a:txBody>
                    <a:bodyPr/>
                    <a:lstStyle/>
                    <a:p>
                      <a:r>
                        <a:rPr lang="en-US" sz="2400" b="0" dirty="0">
                          <a:effectLst/>
                        </a:rPr>
                        <a:t>A</a:t>
                      </a:r>
                      <a:endParaRPr lang="en-US" sz="2400" b="0" dirty="0">
                        <a:effectLst/>
                        <a:latin typeface="Calibri"/>
                      </a:endParaRPr>
                    </a:p>
                  </a:txBody>
                  <a:tcPr marL="68580" marR="68580" marT="0" marB="0" anchor="b"/>
                </a:tc>
                <a:tc>
                  <a:txBody>
                    <a:bodyPr/>
                    <a:lstStyle/>
                    <a:p>
                      <a:pPr algn="ctr"/>
                      <a:r>
                        <a:rPr lang="en-US" sz="2400" dirty="0">
                          <a:effectLst/>
                        </a:rPr>
                        <a:t>28.300</a:t>
                      </a:r>
                      <a:endParaRPr lang="en-US" sz="2400" dirty="0">
                        <a:effectLst/>
                        <a:latin typeface="Calibri"/>
                      </a:endParaRPr>
                    </a:p>
                  </a:txBody>
                  <a:tcPr marL="68580" marR="68580" marT="0" marB="0" anchor="b"/>
                </a:tc>
                <a:tc>
                  <a:txBody>
                    <a:bodyPr/>
                    <a:lstStyle/>
                    <a:p>
                      <a:pPr algn="ctr"/>
                      <a:r>
                        <a:rPr lang="en-US" sz="2400" dirty="0">
                          <a:effectLst/>
                        </a:rPr>
                        <a:t>1.060</a:t>
                      </a:r>
                      <a:endParaRPr lang="en-US" sz="2400" dirty="0">
                        <a:effectLst/>
                        <a:latin typeface="Calibri"/>
                      </a:endParaRPr>
                    </a:p>
                  </a:txBody>
                  <a:tcPr marL="68580" marR="68580" marT="0" marB="0" anchor="b"/>
                </a:tc>
                <a:tc>
                  <a:txBody>
                    <a:bodyPr/>
                    <a:lstStyle/>
                    <a:p>
                      <a:pPr algn="ctr"/>
                      <a:r>
                        <a:rPr lang="en-US" sz="2400">
                          <a:effectLst/>
                        </a:rPr>
                        <a:t>25.688</a:t>
                      </a:r>
                      <a:endParaRPr lang="en-US" sz="2400">
                        <a:effectLst/>
                        <a:latin typeface="Calibri"/>
                      </a:endParaRPr>
                    </a:p>
                  </a:txBody>
                  <a:tcPr marL="68580" marR="68580" marT="0" marB="0" anchor="b"/>
                </a:tc>
                <a:tc>
                  <a:txBody>
                    <a:bodyPr/>
                    <a:lstStyle/>
                    <a:p>
                      <a:pPr algn="ctr"/>
                      <a:r>
                        <a:rPr lang="en-US" sz="2400">
                          <a:effectLst/>
                        </a:rPr>
                        <a:t>29.767</a:t>
                      </a:r>
                      <a:endParaRPr lang="en-US" sz="2400">
                        <a:effectLst/>
                        <a:latin typeface="Calibri"/>
                      </a:endParaRPr>
                    </a:p>
                  </a:txBody>
                  <a:tcPr marL="68580" marR="68580" marT="0" marB="0" anchor="b"/>
                </a:tc>
              </a:tr>
              <a:tr h="375000">
                <a:tc>
                  <a:txBody>
                    <a:bodyPr/>
                    <a:lstStyle/>
                    <a:p>
                      <a:r>
                        <a:rPr lang="en-US" sz="2400" b="0" dirty="0">
                          <a:effectLst/>
                        </a:rPr>
                        <a:t>B</a:t>
                      </a:r>
                      <a:endParaRPr lang="en-US" sz="2400" b="0" dirty="0">
                        <a:effectLst/>
                        <a:latin typeface="Calibri"/>
                      </a:endParaRPr>
                    </a:p>
                  </a:txBody>
                  <a:tcPr marL="68580" marR="68580" marT="0" marB="0" anchor="b"/>
                </a:tc>
                <a:tc>
                  <a:txBody>
                    <a:bodyPr/>
                    <a:lstStyle/>
                    <a:p>
                      <a:pPr algn="ctr"/>
                      <a:r>
                        <a:rPr lang="en-US" sz="2400" dirty="0">
                          <a:effectLst/>
                        </a:rPr>
                        <a:t>9.974</a:t>
                      </a:r>
                      <a:endParaRPr lang="en-US" sz="2400" dirty="0">
                        <a:effectLst/>
                        <a:latin typeface="Calibri"/>
                      </a:endParaRPr>
                    </a:p>
                  </a:txBody>
                  <a:tcPr marL="68580" marR="68580" marT="0" marB="0" anchor="b"/>
                </a:tc>
                <a:tc>
                  <a:txBody>
                    <a:bodyPr/>
                    <a:lstStyle/>
                    <a:p>
                      <a:pPr algn="ctr"/>
                      <a:r>
                        <a:rPr lang="en-US" sz="2400" dirty="0">
                          <a:effectLst/>
                        </a:rPr>
                        <a:t>3.620</a:t>
                      </a:r>
                      <a:endParaRPr lang="en-US" sz="2400" dirty="0">
                        <a:effectLst/>
                        <a:latin typeface="Calibri"/>
                      </a:endParaRPr>
                    </a:p>
                  </a:txBody>
                  <a:tcPr marL="68580" marR="68580" marT="0" marB="0" anchor="b"/>
                </a:tc>
                <a:tc>
                  <a:txBody>
                    <a:bodyPr/>
                    <a:lstStyle/>
                    <a:p>
                      <a:pPr algn="ctr"/>
                      <a:r>
                        <a:rPr lang="en-US" sz="2400">
                          <a:effectLst/>
                        </a:rPr>
                        <a:t>4.153</a:t>
                      </a:r>
                      <a:endParaRPr lang="en-US" sz="2400">
                        <a:effectLst/>
                        <a:latin typeface="Calibri"/>
                      </a:endParaRPr>
                    </a:p>
                  </a:txBody>
                  <a:tcPr marL="68580" marR="68580" marT="0" marB="0" anchor="b"/>
                </a:tc>
                <a:tc>
                  <a:txBody>
                    <a:bodyPr/>
                    <a:lstStyle/>
                    <a:p>
                      <a:pPr algn="ctr"/>
                      <a:r>
                        <a:rPr lang="en-US" sz="2400">
                          <a:effectLst/>
                        </a:rPr>
                        <a:t>18.132</a:t>
                      </a:r>
                      <a:endParaRPr lang="en-US" sz="2400">
                        <a:effectLst/>
                        <a:latin typeface="Calibri"/>
                      </a:endParaRPr>
                    </a:p>
                  </a:txBody>
                  <a:tcPr marL="68580" marR="68580" marT="0" marB="0" anchor="b"/>
                </a:tc>
              </a:tr>
              <a:tr h="375000">
                <a:tc>
                  <a:txBody>
                    <a:bodyPr/>
                    <a:lstStyle/>
                    <a:p>
                      <a:r>
                        <a:rPr lang="en-US" sz="2400" b="0" dirty="0">
                          <a:effectLst/>
                        </a:rPr>
                        <a:t>C</a:t>
                      </a:r>
                      <a:endParaRPr lang="en-US" sz="2400" b="0" dirty="0">
                        <a:effectLst/>
                        <a:latin typeface="Calibri"/>
                      </a:endParaRPr>
                    </a:p>
                  </a:txBody>
                  <a:tcPr marL="68580" marR="68580" marT="0" marB="0" anchor="b"/>
                </a:tc>
                <a:tc>
                  <a:txBody>
                    <a:bodyPr/>
                    <a:lstStyle/>
                    <a:p>
                      <a:pPr algn="ctr"/>
                      <a:r>
                        <a:rPr lang="en-US" sz="2400" dirty="0">
                          <a:effectLst/>
                        </a:rPr>
                        <a:t>1.700</a:t>
                      </a:r>
                      <a:endParaRPr lang="en-US" sz="2400" dirty="0">
                        <a:effectLst/>
                        <a:latin typeface="Calibri"/>
                      </a:endParaRPr>
                    </a:p>
                  </a:txBody>
                  <a:tcPr marL="68580" marR="68580" marT="0" marB="0" anchor="b"/>
                </a:tc>
                <a:tc>
                  <a:txBody>
                    <a:bodyPr/>
                    <a:lstStyle/>
                    <a:p>
                      <a:pPr algn="ctr"/>
                      <a:r>
                        <a:rPr lang="en-US" sz="2400" dirty="0">
                          <a:effectLst/>
                        </a:rPr>
                        <a:t>1.060</a:t>
                      </a:r>
                      <a:endParaRPr lang="en-US" sz="2400" dirty="0">
                        <a:effectLst/>
                        <a:latin typeface="Calibri"/>
                      </a:endParaRPr>
                    </a:p>
                  </a:txBody>
                  <a:tcPr marL="68580" marR="68580" marT="0" marB="0" anchor="b"/>
                </a:tc>
                <a:tc>
                  <a:txBody>
                    <a:bodyPr/>
                    <a:lstStyle/>
                    <a:p>
                      <a:pPr algn="ctr"/>
                      <a:r>
                        <a:rPr lang="en-US" sz="2400" dirty="0">
                          <a:effectLst/>
                        </a:rPr>
                        <a:t>0.233</a:t>
                      </a:r>
                      <a:endParaRPr lang="en-US" sz="2400" dirty="0">
                        <a:effectLst/>
                        <a:latin typeface="Calibri"/>
                      </a:endParaRPr>
                    </a:p>
                  </a:txBody>
                  <a:tcPr marL="68580" marR="68580" marT="0" marB="0" anchor="b"/>
                </a:tc>
                <a:tc>
                  <a:txBody>
                    <a:bodyPr/>
                    <a:lstStyle/>
                    <a:p>
                      <a:pPr algn="ctr"/>
                      <a:r>
                        <a:rPr lang="en-US" sz="2400">
                          <a:effectLst/>
                        </a:rPr>
                        <a:t>4.312</a:t>
                      </a:r>
                      <a:endParaRPr lang="en-US" sz="2400">
                        <a:effectLst/>
                        <a:latin typeface="Calibri"/>
                      </a:endParaRPr>
                    </a:p>
                  </a:txBody>
                  <a:tcPr marL="68580" marR="68580" marT="0" marB="0" anchor="b"/>
                </a:tc>
              </a:tr>
              <a:tr h="375000">
                <a:tc>
                  <a:txBody>
                    <a:bodyPr/>
                    <a:lstStyle/>
                    <a:p>
                      <a:r>
                        <a:rPr lang="en-US" sz="2400" b="0" dirty="0">
                          <a:effectLst/>
                        </a:rPr>
                        <a:t>D</a:t>
                      </a:r>
                      <a:endParaRPr lang="en-US" sz="2400" b="0" dirty="0">
                        <a:effectLst/>
                        <a:latin typeface="Calibri"/>
                      </a:endParaRPr>
                    </a:p>
                  </a:txBody>
                  <a:tcPr marL="68580" marR="68580" marT="0" marB="0" anchor="b"/>
                </a:tc>
                <a:tc>
                  <a:txBody>
                    <a:bodyPr/>
                    <a:lstStyle/>
                    <a:p>
                      <a:pPr algn="ctr"/>
                      <a:r>
                        <a:rPr lang="en-US" sz="2400" dirty="0">
                          <a:effectLst/>
                        </a:rPr>
                        <a:t>5.064</a:t>
                      </a:r>
                      <a:endParaRPr lang="en-US" sz="2400" dirty="0">
                        <a:effectLst/>
                        <a:latin typeface="Calibri"/>
                      </a:endParaRPr>
                    </a:p>
                  </a:txBody>
                  <a:tcPr marL="68580" marR="68580" marT="0" marB="0" anchor="b"/>
                </a:tc>
                <a:tc>
                  <a:txBody>
                    <a:bodyPr/>
                    <a:lstStyle/>
                    <a:p>
                      <a:pPr algn="ctr"/>
                      <a:r>
                        <a:rPr lang="en-US" sz="2400" dirty="0">
                          <a:effectLst/>
                        </a:rPr>
                        <a:t>5.101</a:t>
                      </a:r>
                      <a:endParaRPr lang="en-US" sz="2400" dirty="0">
                        <a:effectLst/>
                        <a:latin typeface="Calibri"/>
                      </a:endParaRPr>
                    </a:p>
                  </a:txBody>
                  <a:tcPr marL="68580" marR="68580" marT="0" marB="0" anchor="b"/>
                </a:tc>
                <a:tc>
                  <a:txBody>
                    <a:bodyPr/>
                    <a:lstStyle/>
                    <a:p>
                      <a:pPr algn="ctr"/>
                      <a:r>
                        <a:rPr lang="en-US" sz="2400" dirty="0">
                          <a:effectLst/>
                        </a:rPr>
                        <a:t>-4.869</a:t>
                      </a:r>
                      <a:endParaRPr lang="en-US" sz="2400" dirty="0">
                        <a:effectLst/>
                        <a:latin typeface="Calibri"/>
                      </a:endParaRPr>
                    </a:p>
                  </a:txBody>
                  <a:tcPr marL="68580" marR="68580" marT="0" marB="0" anchor="b"/>
                </a:tc>
                <a:tc>
                  <a:txBody>
                    <a:bodyPr/>
                    <a:lstStyle/>
                    <a:p>
                      <a:pPr algn="ctr"/>
                      <a:r>
                        <a:rPr lang="en-US" sz="2400">
                          <a:effectLst/>
                        </a:rPr>
                        <a:t>15.644</a:t>
                      </a:r>
                      <a:endParaRPr lang="en-US" sz="2400">
                        <a:effectLst/>
                        <a:latin typeface="Calibri"/>
                      </a:endParaRPr>
                    </a:p>
                  </a:txBody>
                  <a:tcPr marL="68580" marR="68580" marT="0" marB="0" anchor="b"/>
                </a:tc>
              </a:tr>
              <a:tr h="375000">
                <a:tc>
                  <a:txBody>
                    <a:bodyPr/>
                    <a:lstStyle/>
                    <a:p>
                      <a:r>
                        <a:rPr lang="en-US" sz="2400" b="0" dirty="0">
                          <a:effectLst/>
                        </a:rPr>
                        <a:t>Random site SD</a:t>
                      </a:r>
                      <a:endParaRPr lang="en-US" sz="2400" b="0" dirty="0">
                        <a:effectLst/>
                        <a:latin typeface="Calibri"/>
                      </a:endParaRPr>
                    </a:p>
                  </a:txBody>
                  <a:tcPr marL="68580" marR="68580" marT="0" marB="0" anchor="b"/>
                </a:tc>
                <a:tc>
                  <a:txBody>
                    <a:bodyPr/>
                    <a:lstStyle/>
                    <a:p>
                      <a:pPr algn="ctr"/>
                      <a:r>
                        <a:rPr lang="en-US" sz="2400" dirty="0">
                          <a:effectLst/>
                        </a:rPr>
                        <a:t>8.257</a:t>
                      </a:r>
                      <a:endParaRPr lang="en-US" sz="2400" dirty="0">
                        <a:effectLst/>
                        <a:latin typeface="Calibri"/>
                      </a:endParaRPr>
                    </a:p>
                  </a:txBody>
                  <a:tcPr marL="68580" marR="68580" marT="0" marB="0" anchor="b"/>
                </a:tc>
                <a:tc>
                  <a:txBody>
                    <a:bodyPr/>
                    <a:lstStyle/>
                    <a:p>
                      <a:pPr algn="ctr"/>
                      <a:r>
                        <a:rPr lang="en-US" sz="2400" dirty="0">
                          <a:effectLst/>
                        </a:rPr>
                        <a:t>3.629</a:t>
                      </a:r>
                      <a:endParaRPr lang="en-US" sz="2400" dirty="0">
                        <a:effectLst/>
                        <a:latin typeface="Calibri"/>
                      </a:endParaRPr>
                    </a:p>
                  </a:txBody>
                  <a:tcPr marL="68580" marR="68580" marT="0" marB="0" anchor="b"/>
                </a:tc>
                <a:tc>
                  <a:txBody>
                    <a:bodyPr/>
                    <a:lstStyle/>
                    <a:p>
                      <a:pPr algn="ctr"/>
                      <a:r>
                        <a:rPr lang="en-US" sz="2400" dirty="0">
                          <a:effectLst/>
                        </a:rPr>
                        <a:t>3.080</a:t>
                      </a:r>
                      <a:endParaRPr lang="en-US" sz="2400" dirty="0">
                        <a:effectLst/>
                        <a:latin typeface="Calibri"/>
                      </a:endParaRPr>
                    </a:p>
                  </a:txBody>
                  <a:tcPr marL="68580" marR="68580" marT="0" marB="0" anchor="b"/>
                </a:tc>
                <a:tc>
                  <a:txBody>
                    <a:bodyPr/>
                    <a:lstStyle/>
                    <a:p>
                      <a:pPr algn="ctr"/>
                      <a:r>
                        <a:rPr lang="en-US" sz="2400" dirty="0">
                          <a:effectLst/>
                        </a:rPr>
                        <a:t>16.861</a:t>
                      </a:r>
                      <a:endParaRPr lang="en-US" sz="2400" dirty="0">
                        <a:effectLst/>
                        <a:latin typeface="Calibri"/>
                      </a:endParaRPr>
                    </a:p>
                  </a:txBody>
                  <a:tcPr marL="68580" marR="68580" marT="0" marB="0" anchor="b"/>
                </a:tc>
              </a:tr>
              <a:tr h="375000">
                <a:tc>
                  <a:txBody>
                    <a:bodyPr/>
                    <a:lstStyle/>
                    <a:p>
                      <a:r>
                        <a:rPr lang="en-US" sz="2400" dirty="0">
                          <a:effectLst/>
                        </a:rPr>
                        <a:t>Detection:</a:t>
                      </a:r>
                      <a:endParaRPr lang="en-US" sz="2400" dirty="0">
                        <a:effectLst/>
                        <a:latin typeface="Calibri"/>
                      </a:endParaRPr>
                    </a:p>
                  </a:txBody>
                  <a:tcPr marL="68580" marR="68580" marT="0" marB="0" anchor="b"/>
                </a:tc>
                <a:tc>
                  <a:txBody>
                    <a:bodyPr/>
                    <a:lstStyle/>
                    <a:p>
                      <a:pPr algn="ctr"/>
                      <a:r>
                        <a:rPr lang="en-US" sz="2400" dirty="0">
                          <a:effectLst/>
                        </a:rPr>
                        <a:t> </a:t>
                      </a:r>
                      <a:endParaRPr lang="en-US" sz="2400" dirty="0">
                        <a:effectLst/>
                        <a:latin typeface="Calibri"/>
                      </a:endParaRPr>
                    </a:p>
                  </a:txBody>
                  <a:tcPr marL="68580" marR="68580" marT="0" marB="0" anchor="b"/>
                </a:tc>
                <a:tc>
                  <a:txBody>
                    <a:bodyPr/>
                    <a:lstStyle/>
                    <a:p>
                      <a:pPr algn="ctr"/>
                      <a:r>
                        <a:rPr lang="en-US" sz="2400" dirty="0">
                          <a:effectLst/>
                        </a:rPr>
                        <a:t> </a:t>
                      </a:r>
                      <a:endParaRPr lang="en-US" sz="2400" dirty="0">
                        <a:effectLst/>
                        <a:latin typeface="Calibri"/>
                      </a:endParaRPr>
                    </a:p>
                  </a:txBody>
                  <a:tcPr marL="68580" marR="68580" marT="0" marB="0" anchor="b"/>
                </a:tc>
                <a:tc>
                  <a:txBody>
                    <a:bodyPr/>
                    <a:lstStyle/>
                    <a:p>
                      <a:pPr algn="ctr"/>
                      <a:r>
                        <a:rPr lang="en-US" sz="2400" dirty="0">
                          <a:effectLst/>
                        </a:rPr>
                        <a:t> </a:t>
                      </a:r>
                      <a:endParaRPr lang="en-US" sz="2400" dirty="0">
                        <a:effectLst/>
                        <a:latin typeface="Calibri"/>
                      </a:endParaRPr>
                    </a:p>
                  </a:txBody>
                  <a:tcPr marL="68580" marR="68580" marT="0" marB="0" anchor="b"/>
                </a:tc>
                <a:tc>
                  <a:txBody>
                    <a:bodyPr/>
                    <a:lstStyle/>
                    <a:p>
                      <a:pPr algn="ctr"/>
                      <a:r>
                        <a:rPr lang="en-US" sz="2400" dirty="0">
                          <a:effectLst/>
                        </a:rPr>
                        <a:t> </a:t>
                      </a:r>
                      <a:endParaRPr lang="en-US" sz="2400" dirty="0">
                        <a:effectLst/>
                        <a:latin typeface="Calibri"/>
                      </a:endParaRPr>
                    </a:p>
                  </a:txBody>
                  <a:tcPr marL="68580" marR="68580" marT="0" marB="0" anchor="b"/>
                </a:tc>
              </a:tr>
              <a:tr h="375000">
                <a:tc>
                  <a:txBody>
                    <a:bodyPr/>
                    <a:lstStyle/>
                    <a:p>
                      <a:r>
                        <a:rPr lang="en-US" sz="2400" b="0" dirty="0">
                          <a:effectLst/>
                        </a:rPr>
                        <a:t>Intercept</a:t>
                      </a:r>
                      <a:endParaRPr lang="en-US" sz="2400" b="0" dirty="0">
                        <a:effectLst/>
                        <a:latin typeface="Calibri"/>
                      </a:endParaRPr>
                    </a:p>
                  </a:txBody>
                  <a:tcPr marL="68580" marR="68580" marT="0" marB="0" anchor="b"/>
                </a:tc>
                <a:tc>
                  <a:txBody>
                    <a:bodyPr/>
                    <a:lstStyle/>
                    <a:p>
                      <a:pPr algn="ctr"/>
                      <a:r>
                        <a:rPr lang="en-US" sz="2400" dirty="0">
                          <a:effectLst/>
                        </a:rPr>
                        <a:t>-3.291</a:t>
                      </a:r>
                      <a:endParaRPr lang="en-US" sz="2400" dirty="0">
                        <a:effectLst/>
                        <a:latin typeface="Calibri"/>
                      </a:endParaRPr>
                    </a:p>
                  </a:txBody>
                  <a:tcPr marL="68580" marR="68580" marT="0" marB="0" anchor="b"/>
                </a:tc>
                <a:tc>
                  <a:txBody>
                    <a:bodyPr/>
                    <a:lstStyle/>
                    <a:p>
                      <a:pPr algn="ctr"/>
                      <a:r>
                        <a:rPr lang="en-US" sz="2400" dirty="0">
                          <a:effectLst/>
                        </a:rPr>
                        <a:t>0.167</a:t>
                      </a:r>
                      <a:endParaRPr lang="en-US" sz="2400" dirty="0">
                        <a:effectLst/>
                        <a:latin typeface="Calibri"/>
                      </a:endParaRPr>
                    </a:p>
                  </a:txBody>
                  <a:tcPr marL="68580" marR="68580" marT="0" marB="0" anchor="b"/>
                </a:tc>
                <a:tc>
                  <a:txBody>
                    <a:bodyPr/>
                    <a:lstStyle/>
                    <a:p>
                      <a:pPr algn="ctr"/>
                      <a:r>
                        <a:rPr lang="en-US" sz="2400" dirty="0">
                          <a:effectLst/>
                        </a:rPr>
                        <a:t>-3.608</a:t>
                      </a:r>
                      <a:endParaRPr lang="en-US" sz="2400" dirty="0">
                        <a:effectLst/>
                        <a:latin typeface="Calibri"/>
                      </a:endParaRPr>
                    </a:p>
                  </a:txBody>
                  <a:tcPr marL="68580" marR="68580" marT="0" marB="0" anchor="b"/>
                </a:tc>
                <a:tc>
                  <a:txBody>
                    <a:bodyPr/>
                    <a:lstStyle/>
                    <a:p>
                      <a:pPr algn="ctr"/>
                      <a:r>
                        <a:rPr lang="en-US" sz="2400" dirty="0">
                          <a:effectLst/>
                        </a:rPr>
                        <a:t>-2.966</a:t>
                      </a:r>
                      <a:endParaRPr lang="en-US" sz="2400" dirty="0">
                        <a:effectLst/>
                        <a:latin typeface="Calibri"/>
                      </a:endParaRPr>
                    </a:p>
                  </a:txBody>
                  <a:tcPr marL="68580" marR="68580" marT="0" marB="0" anchor="b"/>
                </a:tc>
              </a:tr>
              <a:tr h="375000">
                <a:tc>
                  <a:txBody>
                    <a:bodyPr/>
                    <a:lstStyle/>
                    <a:p>
                      <a:r>
                        <a:rPr lang="en-US" sz="2400" b="0" dirty="0" err="1" smtClean="0">
                          <a:effectLst/>
                        </a:rPr>
                        <a:t>SoilT</a:t>
                      </a:r>
                      <a:endParaRPr lang="en-US" sz="2400" b="0" dirty="0">
                        <a:effectLst/>
                        <a:latin typeface="Calibri"/>
                      </a:endParaRPr>
                    </a:p>
                  </a:txBody>
                  <a:tcPr marL="68580" marR="68580" marT="0" marB="0" anchor="b"/>
                </a:tc>
                <a:tc>
                  <a:txBody>
                    <a:bodyPr/>
                    <a:lstStyle/>
                    <a:p>
                      <a:pPr algn="ctr"/>
                      <a:r>
                        <a:rPr lang="en-US" sz="2400">
                          <a:effectLst/>
                        </a:rPr>
                        <a:t>-0.146</a:t>
                      </a:r>
                      <a:endParaRPr lang="en-US" sz="2400">
                        <a:effectLst/>
                        <a:latin typeface="Calibri"/>
                      </a:endParaRPr>
                    </a:p>
                  </a:txBody>
                  <a:tcPr marL="68580" marR="68580" marT="0" marB="0" anchor="b"/>
                </a:tc>
                <a:tc>
                  <a:txBody>
                    <a:bodyPr/>
                    <a:lstStyle/>
                    <a:p>
                      <a:pPr algn="ctr"/>
                      <a:r>
                        <a:rPr lang="en-US" sz="2400">
                          <a:effectLst/>
                        </a:rPr>
                        <a:t>0.125</a:t>
                      </a:r>
                      <a:endParaRPr lang="en-US" sz="2400">
                        <a:effectLst/>
                        <a:latin typeface="Calibri"/>
                      </a:endParaRPr>
                    </a:p>
                  </a:txBody>
                  <a:tcPr marL="68580" marR="68580" marT="0" marB="0" anchor="b"/>
                </a:tc>
                <a:tc>
                  <a:txBody>
                    <a:bodyPr/>
                    <a:lstStyle/>
                    <a:p>
                      <a:pPr algn="ctr"/>
                      <a:r>
                        <a:rPr lang="en-US" sz="2400" dirty="0">
                          <a:effectLst/>
                        </a:rPr>
                        <a:t>-0.402</a:t>
                      </a:r>
                      <a:endParaRPr lang="en-US" sz="2400" dirty="0">
                        <a:effectLst/>
                        <a:latin typeface="Calibri"/>
                      </a:endParaRPr>
                    </a:p>
                  </a:txBody>
                  <a:tcPr marL="68580" marR="68580" marT="0" marB="0" anchor="b"/>
                </a:tc>
                <a:tc>
                  <a:txBody>
                    <a:bodyPr/>
                    <a:lstStyle/>
                    <a:p>
                      <a:pPr algn="ctr"/>
                      <a:r>
                        <a:rPr lang="en-US" sz="2400" dirty="0">
                          <a:effectLst/>
                        </a:rPr>
                        <a:t>0.089</a:t>
                      </a:r>
                      <a:endParaRPr lang="en-US" sz="2400" dirty="0">
                        <a:effectLst/>
                        <a:latin typeface="Calibri"/>
                      </a:endParaRPr>
                    </a:p>
                  </a:txBody>
                  <a:tcPr marL="68580" marR="68580" marT="0" marB="0" anchor="b"/>
                </a:tc>
              </a:tr>
              <a:tr h="375000">
                <a:tc>
                  <a:txBody>
                    <a:bodyPr/>
                    <a:lstStyle/>
                    <a:p>
                      <a:r>
                        <a:rPr lang="en-US" sz="2400" b="0" dirty="0" smtClean="0">
                          <a:effectLst/>
                        </a:rPr>
                        <a:t>SoilT</a:t>
                      </a:r>
                      <a:r>
                        <a:rPr lang="en-US" sz="2400" b="0" baseline="30000" dirty="0" smtClean="0">
                          <a:effectLst/>
                        </a:rPr>
                        <a:t>2</a:t>
                      </a:r>
                      <a:endParaRPr lang="en-US" sz="2400" b="0" baseline="30000" dirty="0">
                        <a:effectLst/>
                        <a:latin typeface="Calibri"/>
                      </a:endParaRPr>
                    </a:p>
                  </a:txBody>
                  <a:tcPr marL="68580" marR="68580" marT="0" marB="0" anchor="b"/>
                </a:tc>
                <a:tc>
                  <a:txBody>
                    <a:bodyPr/>
                    <a:lstStyle/>
                    <a:p>
                      <a:pPr algn="ctr"/>
                      <a:r>
                        <a:rPr lang="en-US" sz="2400">
                          <a:effectLst/>
                        </a:rPr>
                        <a:t>-0.184</a:t>
                      </a:r>
                      <a:endParaRPr lang="en-US" sz="2400">
                        <a:effectLst/>
                        <a:latin typeface="Calibri"/>
                      </a:endParaRPr>
                    </a:p>
                  </a:txBody>
                  <a:tcPr marL="68580" marR="68580" marT="0" marB="0" anchor="b"/>
                </a:tc>
                <a:tc>
                  <a:txBody>
                    <a:bodyPr/>
                    <a:lstStyle/>
                    <a:p>
                      <a:pPr algn="ctr"/>
                      <a:r>
                        <a:rPr lang="en-US" sz="2400">
                          <a:effectLst/>
                        </a:rPr>
                        <a:t>0.095</a:t>
                      </a:r>
                      <a:endParaRPr lang="en-US" sz="2400">
                        <a:effectLst/>
                        <a:latin typeface="Calibri"/>
                      </a:endParaRPr>
                    </a:p>
                  </a:txBody>
                  <a:tcPr marL="68580" marR="68580" marT="0" marB="0" anchor="b"/>
                </a:tc>
                <a:tc>
                  <a:txBody>
                    <a:bodyPr/>
                    <a:lstStyle/>
                    <a:p>
                      <a:pPr algn="ctr"/>
                      <a:r>
                        <a:rPr lang="en-US" sz="2400" dirty="0">
                          <a:effectLst/>
                        </a:rPr>
                        <a:t>-0.377</a:t>
                      </a:r>
                      <a:endParaRPr lang="en-US" sz="2400" dirty="0">
                        <a:effectLst/>
                        <a:latin typeface="Calibri"/>
                      </a:endParaRPr>
                    </a:p>
                  </a:txBody>
                  <a:tcPr marL="68580" marR="68580" marT="0" marB="0" anchor="b"/>
                </a:tc>
                <a:tc>
                  <a:txBody>
                    <a:bodyPr/>
                    <a:lstStyle/>
                    <a:p>
                      <a:pPr algn="ctr"/>
                      <a:r>
                        <a:rPr lang="en-US" sz="2400" dirty="0">
                          <a:effectLst/>
                        </a:rPr>
                        <a:t>-0.004</a:t>
                      </a:r>
                      <a:endParaRPr lang="en-US" sz="2400" dirty="0">
                        <a:effectLst/>
                        <a:latin typeface="Calibri"/>
                      </a:endParaRPr>
                    </a:p>
                  </a:txBody>
                  <a:tcPr marL="68580" marR="68580" marT="0" marB="0" anchor="b"/>
                </a:tc>
              </a:tr>
              <a:tr h="375000">
                <a:tc>
                  <a:txBody>
                    <a:bodyPr/>
                    <a:lstStyle/>
                    <a:p>
                      <a:r>
                        <a:rPr lang="en-US" sz="2400" b="0" dirty="0">
                          <a:effectLst/>
                        </a:rPr>
                        <a:t>Moist</a:t>
                      </a:r>
                      <a:endParaRPr lang="en-US" sz="2400" b="0" dirty="0">
                        <a:effectLst/>
                        <a:latin typeface="Calibri"/>
                      </a:endParaRPr>
                    </a:p>
                  </a:txBody>
                  <a:tcPr marL="68580" marR="68580" marT="0" marB="0" anchor="b"/>
                </a:tc>
                <a:tc>
                  <a:txBody>
                    <a:bodyPr/>
                    <a:lstStyle/>
                    <a:p>
                      <a:pPr algn="ctr"/>
                      <a:r>
                        <a:rPr lang="en-US" sz="2400">
                          <a:effectLst/>
                        </a:rPr>
                        <a:t>0.078</a:t>
                      </a:r>
                      <a:endParaRPr lang="en-US" sz="2400">
                        <a:effectLst/>
                        <a:latin typeface="Calibri"/>
                      </a:endParaRPr>
                    </a:p>
                  </a:txBody>
                  <a:tcPr marL="68580" marR="68580" marT="0" marB="0" anchor="b"/>
                </a:tc>
                <a:tc>
                  <a:txBody>
                    <a:bodyPr/>
                    <a:lstStyle/>
                    <a:p>
                      <a:pPr algn="ctr"/>
                      <a:r>
                        <a:rPr lang="en-US" sz="2400">
                          <a:effectLst/>
                        </a:rPr>
                        <a:t>0.093</a:t>
                      </a:r>
                      <a:endParaRPr lang="en-US" sz="2400">
                        <a:effectLst/>
                        <a:latin typeface="Calibri"/>
                      </a:endParaRPr>
                    </a:p>
                  </a:txBody>
                  <a:tcPr marL="68580" marR="68580" marT="0" marB="0" anchor="b"/>
                </a:tc>
                <a:tc>
                  <a:txBody>
                    <a:bodyPr/>
                    <a:lstStyle/>
                    <a:p>
                      <a:pPr algn="ctr"/>
                      <a:r>
                        <a:rPr lang="en-US" sz="2400" dirty="0">
                          <a:effectLst/>
                        </a:rPr>
                        <a:t>-0.099</a:t>
                      </a:r>
                      <a:endParaRPr lang="en-US" sz="2400" dirty="0">
                        <a:effectLst/>
                        <a:latin typeface="Calibri"/>
                      </a:endParaRPr>
                    </a:p>
                  </a:txBody>
                  <a:tcPr marL="68580" marR="68580" marT="0" marB="0" anchor="b"/>
                </a:tc>
                <a:tc>
                  <a:txBody>
                    <a:bodyPr/>
                    <a:lstStyle/>
                    <a:p>
                      <a:pPr algn="ctr"/>
                      <a:r>
                        <a:rPr lang="en-US" sz="2400" dirty="0">
                          <a:effectLst/>
                        </a:rPr>
                        <a:t>0.264</a:t>
                      </a:r>
                      <a:endParaRPr lang="en-US" sz="2400" dirty="0">
                        <a:effectLst/>
                        <a:latin typeface="Calibri"/>
                      </a:endParaRPr>
                    </a:p>
                  </a:txBody>
                  <a:tcPr marL="68580" marR="68580" marT="0" marB="0" anchor="b"/>
                </a:tc>
              </a:tr>
              <a:tr h="375000">
                <a:tc>
                  <a:txBody>
                    <a:bodyPr/>
                    <a:lstStyle/>
                    <a:p>
                      <a:r>
                        <a:rPr lang="en-US" sz="2400" b="0" dirty="0">
                          <a:effectLst/>
                        </a:rPr>
                        <a:t>NCO</a:t>
                      </a:r>
                      <a:endParaRPr lang="en-US" sz="2400" b="0" dirty="0">
                        <a:effectLst/>
                        <a:latin typeface="Calibri"/>
                      </a:endParaRPr>
                    </a:p>
                  </a:txBody>
                  <a:tcPr marL="68580" marR="68580" marT="0" marB="0" anchor="b"/>
                </a:tc>
                <a:tc>
                  <a:txBody>
                    <a:bodyPr/>
                    <a:lstStyle/>
                    <a:p>
                      <a:pPr algn="ctr"/>
                      <a:r>
                        <a:rPr lang="en-US" sz="2400">
                          <a:effectLst/>
                        </a:rPr>
                        <a:t>0.141</a:t>
                      </a:r>
                      <a:endParaRPr lang="en-US" sz="2400">
                        <a:effectLst/>
                        <a:latin typeface="Calibri"/>
                      </a:endParaRPr>
                    </a:p>
                  </a:txBody>
                  <a:tcPr marL="68580" marR="68580" marT="0" marB="0" anchor="b"/>
                </a:tc>
                <a:tc>
                  <a:txBody>
                    <a:bodyPr/>
                    <a:lstStyle/>
                    <a:p>
                      <a:pPr algn="ctr"/>
                      <a:r>
                        <a:rPr lang="en-US" sz="2400">
                          <a:effectLst/>
                        </a:rPr>
                        <a:t>0.090</a:t>
                      </a:r>
                      <a:endParaRPr lang="en-US" sz="2400">
                        <a:effectLst/>
                        <a:latin typeface="Calibri"/>
                      </a:endParaRPr>
                    </a:p>
                  </a:txBody>
                  <a:tcPr marL="68580" marR="68580" marT="0" marB="0" anchor="b"/>
                </a:tc>
                <a:tc>
                  <a:txBody>
                    <a:bodyPr/>
                    <a:lstStyle/>
                    <a:p>
                      <a:pPr algn="ctr"/>
                      <a:r>
                        <a:rPr lang="en-US" sz="2400" dirty="0">
                          <a:effectLst/>
                        </a:rPr>
                        <a:t>-0.034</a:t>
                      </a:r>
                      <a:endParaRPr lang="en-US" sz="2400" dirty="0">
                        <a:effectLst/>
                        <a:latin typeface="Calibri"/>
                      </a:endParaRPr>
                    </a:p>
                  </a:txBody>
                  <a:tcPr marL="68580" marR="68580" marT="0" marB="0" anchor="b"/>
                </a:tc>
                <a:tc>
                  <a:txBody>
                    <a:bodyPr/>
                    <a:lstStyle/>
                    <a:p>
                      <a:pPr algn="ctr"/>
                      <a:r>
                        <a:rPr lang="en-US" sz="2400" dirty="0">
                          <a:effectLst/>
                        </a:rPr>
                        <a:t>0.320</a:t>
                      </a:r>
                      <a:endParaRPr lang="en-US" sz="2400" dirty="0">
                        <a:effectLst/>
                        <a:latin typeface="Calibri"/>
                      </a:endParaRPr>
                    </a:p>
                  </a:txBody>
                  <a:tcPr marL="68580" marR="68580" marT="0" marB="0" anchor="b"/>
                </a:tc>
              </a:tr>
            </a:tbl>
          </a:graphicData>
        </a:graphic>
      </p:graphicFrame>
      <p:sp>
        <p:nvSpPr>
          <p:cNvPr id="176" name="TextBox 175"/>
          <p:cNvSpPr txBox="1"/>
          <p:nvPr/>
        </p:nvSpPr>
        <p:spPr>
          <a:xfrm>
            <a:off x="29806012" y="25932348"/>
            <a:ext cx="13189838" cy="3785652"/>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Future Directions</a:t>
            </a:r>
          </a:p>
          <a:p>
            <a:pPr marL="342900" indent="-342900">
              <a:buFont typeface="Arial" pitchFamily="34" charset="0"/>
              <a:buChar char="•"/>
            </a:pPr>
            <a:r>
              <a:rPr lang="en-US" sz="2400" dirty="0" smtClean="0"/>
              <a:t>Consider how best to include random effect of site on parameters other than just upper asymptote </a:t>
            </a:r>
          </a:p>
          <a:p>
            <a:pPr marL="342900" indent="-342900">
              <a:buFont typeface="Arial" pitchFamily="34" charset="0"/>
              <a:buChar char="•"/>
            </a:pPr>
            <a:r>
              <a:rPr lang="en-US" sz="2400" dirty="0" smtClean="0"/>
              <a:t>Examine effect of close proximity cuts where buffers overlap (as with group cuts)</a:t>
            </a:r>
          </a:p>
          <a:p>
            <a:pPr marL="342900" indent="-342900">
              <a:buFont typeface="Arial" pitchFamily="34" charset="0"/>
              <a:buChar char="•"/>
            </a:pPr>
            <a:r>
              <a:rPr lang="en-US" sz="2400" dirty="0" smtClean="0"/>
              <a:t>Examine if edge effects differ depending on the cut size and landscape characteristics</a:t>
            </a:r>
          </a:p>
          <a:p>
            <a:pPr marL="342900" indent="-342900">
              <a:buFont typeface="Arial" pitchFamily="34" charset="0"/>
              <a:buChar char="•"/>
            </a:pPr>
            <a:r>
              <a:rPr lang="en-US" sz="2400" dirty="0" smtClean="0"/>
              <a:t>Examine effects of re-entry and rotation times foe even and un—even aged timber harvests</a:t>
            </a:r>
          </a:p>
          <a:p>
            <a:pPr marL="342900" indent="-342900">
              <a:buFont typeface="Arial" pitchFamily="34" charset="0"/>
              <a:buChar char="•"/>
            </a:pPr>
            <a:r>
              <a:rPr lang="en-US" sz="2400" dirty="0" smtClean="0"/>
              <a:t>Simulate random landscapes to more precisely determine effects of size and shape on abundance</a:t>
            </a:r>
          </a:p>
          <a:p>
            <a:pPr marL="342900" indent="-342900">
              <a:buFont typeface="Arial" pitchFamily="34" charset="0"/>
              <a:buChar char="•"/>
            </a:pPr>
            <a:r>
              <a:rPr lang="en-US" sz="2400" dirty="0" smtClean="0"/>
              <a:t>Time to recovery including edge effects</a:t>
            </a:r>
          </a:p>
          <a:p>
            <a:pPr marL="342900" indent="-342900">
              <a:buFont typeface="Arial" pitchFamily="34" charset="0"/>
              <a:buChar char="•"/>
            </a:pPr>
            <a:r>
              <a:rPr lang="en-US" sz="2400" dirty="0" smtClean="0"/>
              <a:t>Estimate edge effects for additional species and </a:t>
            </a:r>
            <a:r>
              <a:rPr lang="en-US" sz="2400" dirty="0" err="1" smtClean="0"/>
              <a:t>ecotones</a:t>
            </a:r>
            <a:endParaRPr lang="en-US" sz="2400" dirty="0" smtClean="0"/>
          </a:p>
          <a:p>
            <a:pPr marL="342900" indent="-342900">
              <a:buFont typeface="Arial" pitchFamily="34" charset="0"/>
              <a:buChar char="•"/>
            </a:pPr>
            <a:r>
              <a:rPr lang="en-US" sz="2400" dirty="0" smtClean="0"/>
              <a:t>R package or automated system for land managers to apply this to a various harvest plans</a:t>
            </a:r>
          </a:p>
        </p:txBody>
      </p:sp>
      <p:sp>
        <p:nvSpPr>
          <p:cNvPr id="177" name="TextBox 176"/>
          <p:cNvSpPr txBox="1"/>
          <p:nvPr/>
        </p:nvSpPr>
        <p:spPr>
          <a:xfrm>
            <a:off x="15163800" y="18173234"/>
            <a:ext cx="14046938" cy="1569660"/>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Results</a:t>
            </a:r>
          </a:p>
          <a:p>
            <a:r>
              <a:rPr lang="en-US" sz="2400" dirty="0" smtClean="0"/>
              <a:t>We captured a total of 308 red-backed salamanders during 4 sampling occasions in fall 2000 at 110 plots over 9 cut-forest gradients</a:t>
            </a:r>
          </a:p>
        </p:txBody>
      </p:sp>
      <p:pic>
        <p:nvPicPr>
          <p:cNvPr id="1028" name="Picture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571958" y="7861245"/>
            <a:ext cx="4854987" cy="3641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15"/>
          <p:cNvPicPr>
            <a:picLocks noChangeAspect="1"/>
          </p:cNvPicPr>
          <p:nvPr/>
        </p:nvPicPr>
        <p:blipFill rotWithShape="1">
          <a:blip r:embed="rId12" cstate="print">
            <a:extLst>
              <a:ext uri="{28A0092B-C50C-407E-A947-70E740481C1C}">
                <a14:useLocalDpi xmlns:a14="http://schemas.microsoft.com/office/drawing/2010/main" val="0"/>
              </a:ext>
            </a:extLst>
          </a:blip>
          <a:srcRect t="17180" r="33761"/>
          <a:stretch/>
        </p:blipFill>
        <p:spPr>
          <a:xfrm>
            <a:off x="38557200" y="20145340"/>
            <a:ext cx="4199101" cy="3937680"/>
          </a:xfrm>
          <a:prstGeom prst="rect">
            <a:avLst/>
          </a:prstGeom>
        </p:spPr>
      </p:pic>
      <p:sp>
        <p:nvSpPr>
          <p:cNvPr id="119" name="TextBox 118"/>
          <p:cNvSpPr txBox="1"/>
          <p:nvPr/>
        </p:nvSpPr>
        <p:spPr>
          <a:xfrm>
            <a:off x="29767912" y="4953001"/>
            <a:ext cx="13227938" cy="3416320"/>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More Results</a:t>
            </a:r>
          </a:p>
          <a:p>
            <a:pPr marL="342900" indent="-342900">
              <a:buFont typeface="Arial" pitchFamily="34" charset="0"/>
              <a:buChar char="•"/>
            </a:pPr>
            <a:r>
              <a:rPr lang="en-US" sz="2400" dirty="0" smtClean="0"/>
              <a:t>Assume 460 ha area and want to harvest 100 ha</a:t>
            </a:r>
          </a:p>
          <a:p>
            <a:pPr marL="342900" indent="-342900">
              <a:buFont typeface="Arial" pitchFamily="34" charset="0"/>
              <a:buChar char="•"/>
            </a:pPr>
            <a:r>
              <a:rPr lang="en-US" sz="2400" dirty="0" smtClean="0"/>
              <a:t>Assume circular cuts ranging from 1 ha to 100 ha</a:t>
            </a:r>
          </a:p>
          <a:p>
            <a:pPr marL="342900" indent="-342900">
              <a:buFont typeface="Arial" pitchFamily="34" charset="0"/>
              <a:buChar char="•"/>
            </a:pPr>
            <a:r>
              <a:rPr lang="en-US" sz="2400" dirty="0" smtClean="0"/>
              <a:t>Result: 22% logged area = </a:t>
            </a:r>
          </a:p>
          <a:p>
            <a:pPr marL="2537460" lvl="1" indent="-342900">
              <a:buFont typeface="Arial" pitchFamily="34" charset="0"/>
              <a:buChar char="•"/>
            </a:pPr>
            <a:r>
              <a:rPr lang="en-US" sz="2400" dirty="0" smtClean="0"/>
              <a:t>21% decline in salamanders in 100 ha cuts (24% area effected)</a:t>
            </a:r>
          </a:p>
          <a:p>
            <a:pPr marL="2537460" lvl="1" indent="-342900">
              <a:buFont typeface="Arial" pitchFamily="34" charset="0"/>
              <a:buChar char="•"/>
            </a:pPr>
            <a:r>
              <a:rPr lang="en-US" sz="2400" dirty="0" smtClean="0"/>
              <a:t>22% decline in salamanders in 10 ha cuts (31% area effected)</a:t>
            </a:r>
          </a:p>
          <a:p>
            <a:pPr marL="2537460" lvl="1" indent="-342900">
              <a:buFont typeface="Arial" pitchFamily="34" charset="0"/>
              <a:buChar char="•"/>
            </a:pPr>
            <a:r>
              <a:rPr lang="en-US" sz="2400" dirty="0" smtClean="0"/>
              <a:t>26% decline in salamanders in 1 ha cuts (55% area effected)</a:t>
            </a:r>
          </a:p>
          <a:p>
            <a:pPr marL="342900" indent="-342900">
              <a:buFont typeface="Arial" pitchFamily="34" charset="0"/>
              <a:buChar char="•"/>
            </a:pPr>
            <a:endParaRPr lang="en-US" sz="2400" dirty="0" smtClean="0"/>
          </a:p>
        </p:txBody>
      </p:sp>
      <p:pic>
        <p:nvPicPr>
          <p:cNvPr id="1027" name="Picture 3" descr="C:\Users\Babbitt Office 12\Dropbox\Disturbance\Analysis\EdgeEffects\EdgeEffects\PercentEffect.tiff"/>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806012" y="8692878"/>
            <a:ext cx="7455788" cy="372789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2" name="Table 41"/>
          <p:cNvGraphicFramePr>
            <a:graphicFrameLocks noGrp="1"/>
          </p:cNvGraphicFramePr>
          <p:nvPr>
            <p:extLst>
              <p:ext uri="{D42A27DB-BD31-4B8C-83A1-F6EECF244321}">
                <p14:modId xmlns:p14="http://schemas.microsoft.com/office/powerpoint/2010/main" val="356326275"/>
              </p:ext>
            </p:extLst>
          </p:nvPr>
        </p:nvGraphicFramePr>
        <p:xfrm>
          <a:off x="37490400" y="10537585"/>
          <a:ext cx="5486400" cy="1867536"/>
        </p:xfrm>
        <a:graphic>
          <a:graphicData uri="http://schemas.openxmlformats.org/drawingml/2006/table">
            <a:tbl>
              <a:tblPr firstRow="1" bandRow="1">
                <a:tableStyleId>{5C22544A-7EE6-4342-B048-85BDC9FD1C3A}</a:tableStyleId>
              </a:tblPr>
              <a:tblGrid>
                <a:gridCol w="1852448"/>
                <a:gridCol w="990600"/>
                <a:gridCol w="838200"/>
                <a:gridCol w="914400"/>
                <a:gridCol w="890752"/>
              </a:tblGrid>
              <a:tr h="629286">
                <a:tc>
                  <a:txBody>
                    <a:bodyPr/>
                    <a:lstStyle/>
                    <a:p>
                      <a:pPr algn="l" fontAlgn="b"/>
                      <a:r>
                        <a:rPr lang="en-US" sz="2000" b="0" i="0" u="none" strike="noStrike" dirty="0" smtClean="0">
                          <a:solidFill>
                            <a:srgbClr val="000000"/>
                          </a:solidFill>
                          <a:effectLst/>
                          <a:latin typeface="Calibri"/>
                        </a:rPr>
                        <a:t>Variable</a:t>
                      </a:r>
                      <a:endParaRPr lang="en-US" sz="2000" b="0" i="0" u="none" strike="noStrike" dirty="0">
                        <a:solidFill>
                          <a:srgbClr val="000000"/>
                        </a:solidFill>
                        <a:effectLst/>
                        <a:latin typeface="Calibri"/>
                      </a:endParaRPr>
                    </a:p>
                  </a:txBody>
                  <a:tcPr marL="9525" marR="9525" marT="9525" marB="0" anchor="b"/>
                </a:tc>
                <a:tc>
                  <a:txBody>
                    <a:bodyPr/>
                    <a:lstStyle/>
                    <a:p>
                      <a:pPr algn="ctr" fontAlgn="b"/>
                      <a:r>
                        <a:rPr lang="en-US" sz="2000" u="none" strike="noStrike" dirty="0">
                          <a:effectLst/>
                        </a:rPr>
                        <a:t>Estimate</a:t>
                      </a:r>
                      <a:endParaRPr lang="en-US" sz="2000" b="0" i="0" u="none" strike="noStrike" dirty="0">
                        <a:solidFill>
                          <a:srgbClr val="000000"/>
                        </a:solidFill>
                        <a:effectLst/>
                        <a:latin typeface="Calibri"/>
                      </a:endParaRPr>
                    </a:p>
                  </a:txBody>
                  <a:tcPr marL="9525" marR="9525" marT="9525" marB="0" anchor="b"/>
                </a:tc>
                <a:tc>
                  <a:txBody>
                    <a:bodyPr/>
                    <a:lstStyle/>
                    <a:p>
                      <a:pPr algn="ctr" fontAlgn="b"/>
                      <a:r>
                        <a:rPr lang="en-US" sz="2000" u="none" strike="noStrike" dirty="0">
                          <a:effectLst/>
                        </a:rPr>
                        <a:t>SE</a:t>
                      </a:r>
                      <a:endParaRPr lang="en-US" sz="2000" b="0" i="0" u="none" strike="noStrike" dirty="0">
                        <a:solidFill>
                          <a:srgbClr val="000000"/>
                        </a:solidFill>
                        <a:effectLst/>
                        <a:latin typeface="Calibri"/>
                      </a:endParaRPr>
                    </a:p>
                  </a:txBody>
                  <a:tcPr marL="9525" marR="9525" marT="9525" marB="0" anchor="b"/>
                </a:tc>
                <a:tc>
                  <a:txBody>
                    <a:bodyPr/>
                    <a:lstStyle/>
                    <a:p>
                      <a:pPr algn="ctr" fontAlgn="b"/>
                      <a:r>
                        <a:rPr lang="en-US" sz="2000" u="none" strike="noStrike" dirty="0">
                          <a:effectLst/>
                        </a:rPr>
                        <a:t>t-value</a:t>
                      </a:r>
                      <a:endParaRPr lang="en-US" sz="2000" b="0" i="0" u="none" strike="noStrike" dirty="0">
                        <a:solidFill>
                          <a:srgbClr val="000000"/>
                        </a:solidFill>
                        <a:effectLst/>
                        <a:latin typeface="Calibri"/>
                      </a:endParaRPr>
                    </a:p>
                  </a:txBody>
                  <a:tcPr marL="9525" marR="9525" marT="9525" marB="0" anchor="b"/>
                </a:tc>
                <a:tc>
                  <a:txBody>
                    <a:bodyPr/>
                    <a:lstStyle/>
                    <a:p>
                      <a:pPr algn="ctr" fontAlgn="b"/>
                      <a:r>
                        <a:rPr lang="en-US" sz="2000" u="none" strike="noStrike">
                          <a:effectLst/>
                        </a:rPr>
                        <a:t>Pr(&gt;|t|)</a:t>
                      </a:r>
                      <a:endParaRPr lang="en-US" sz="2000" b="0" i="0" u="none" strike="noStrike">
                        <a:solidFill>
                          <a:srgbClr val="000000"/>
                        </a:solidFill>
                        <a:effectLst/>
                        <a:latin typeface="Calibri"/>
                      </a:endParaRPr>
                    </a:p>
                  </a:txBody>
                  <a:tcPr marL="9525" marR="9525" marT="9525" marB="0" anchor="b"/>
                </a:tc>
              </a:tr>
              <a:tr h="619125">
                <a:tc>
                  <a:txBody>
                    <a:bodyPr/>
                    <a:lstStyle/>
                    <a:p>
                      <a:pPr algn="l" fontAlgn="b"/>
                      <a:r>
                        <a:rPr lang="en-US" sz="2000" u="none" strike="noStrike" dirty="0">
                          <a:effectLst/>
                        </a:rPr>
                        <a:t>(Intercept)</a:t>
                      </a:r>
                      <a:endParaRPr lang="en-US" sz="2000" b="0" i="0" u="none" strike="noStrike" dirty="0">
                        <a:solidFill>
                          <a:srgbClr val="000000"/>
                        </a:solidFill>
                        <a:effectLst/>
                        <a:latin typeface="Calibri"/>
                      </a:endParaRPr>
                    </a:p>
                  </a:txBody>
                  <a:tcPr marL="9525" marR="9525" marT="9525" marB="0" anchor="b"/>
                </a:tc>
                <a:tc>
                  <a:txBody>
                    <a:bodyPr/>
                    <a:lstStyle/>
                    <a:p>
                      <a:pPr algn="ctr" fontAlgn="b"/>
                      <a:r>
                        <a:rPr lang="en-US" sz="2000" u="none" strike="noStrike" dirty="0" smtClean="0">
                          <a:effectLst/>
                        </a:rPr>
                        <a:t>112865</a:t>
                      </a:r>
                      <a:endParaRPr lang="en-US" sz="2000" b="0" i="0" u="none" strike="noStrike" dirty="0">
                        <a:solidFill>
                          <a:srgbClr val="000000"/>
                        </a:solidFill>
                        <a:effectLst/>
                        <a:latin typeface="Calibri"/>
                      </a:endParaRPr>
                    </a:p>
                  </a:txBody>
                  <a:tcPr marL="9525" marR="9525" marT="9525" marB="0" anchor="b"/>
                </a:tc>
                <a:tc>
                  <a:txBody>
                    <a:bodyPr/>
                    <a:lstStyle/>
                    <a:p>
                      <a:pPr algn="ctr" fontAlgn="b"/>
                      <a:r>
                        <a:rPr lang="en-US" sz="2000" u="none" strike="noStrike">
                          <a:effectLst/>
                        </a:rPr>
                        <a:t>448.4</a:t>
                      </a:r>
                      <a:endParaRPr lang="en-US" sz="2000" b="0" i="0" u="none" strike="noStrike">
                        <a:solidFill>
                          <a:srgbClr val="000000"/>
                        </a:solidFill>
                        <a:effectLst/>
                        <a:latin typeface="Calibri"/>
                      </a:endParaRPr>
                    </a:p>
                  </a:txBody>
                  <a:tcPr marL="9525" marR="9525" marT="9525" marB="0" anchor="b"/>
                </a:tc>
                <a:tc>
                  <a:txBody>
                    <a:bodyPr/>
                    <a:lstStyle/>
                    <a:p>
                      <a:pPr algn="ctr" fontAlgn="b"/>
                      <a:r>
                        <a:rPr lang="en-US" sz="2000" u="none" strike="noStrike" dirty="0">
                          <a:effectLst/>
                        </a:rPr>
                        <a:t>251.69</a:t>
                      </a:r>
                      <a:endParaRPr lang="en-US" sz="2000" b="0" i="0" u="none" strike="noStrike" dirty="0">
                        <a:solidFill>
                          <a:srgbClr val="000000"/>
                        </a:solidFill>
                        <a:effectLst/>
                        <a:latin typeface="Calibri"/>
                      </a:endParaRPr>
                    </a:p>
                  </a:txBody>
                  <a:tcPr marL="9525" marR="9525" marT="9525" marB="0" anchor="b"/>
                </a:tc>
                <a:tc>
                  <a:txBody>
                    <a:bodyPr/>
                    <a:lstStyle/>
                    <a:p>
                      <a:pPr algn="ctr" fontAlgn="b"/>
                      <a:r>
                        <a:rPr lang="en-US" sz="2000" u="none" strike="noStrike" dirty="0">
                          <a:effectLst/>
                        </a:rPr>
                        <a:t>&lt;2e-16</a:t>
                      </a:r>
                      <a:endParaRPr lang="en-US" sz="2000" b="0" i="0" u="none" strike="noStrike" dirty="0">
                        <a:solidFill>
                          <a:srgbClr val="000000"/>
                        </a:solidFill>
                        <a:effectLst/>
                        <a:latin typeface="Calibri"/>
                      </a:endParaRPr>
                    </a:p>
                  </a:txBody>
                  <a:tcPr marL="9525" marR="9525" marT="9525" marB="0" anchor="b"/>
                </a:tc>
              </a:tr>
              <a:tr h="619125">
                <a:tc>
                  <a:txBody>
                    <a:bodyPr/>
                    <a:lstStyle/>
                    <a:p>
                      <a:pPr algn="l" fontAlgn="b"/>
                      <a:r>
                        <a:rPr lang="en-US" sz="2000" u="none" strike="noStrike" dirty="0" smtClean="0">
                          <a:effectLst/>
                        </a:rPr>
                        <a:t>Perimeter/Area</a:t>
                      </a:r>
                      <a:endParaRPr lang="en-US" sz="2000" b="0" i="0" u="none" strike="noStrike" dirty="0">
                        <a:solidFill>
                          <a:srgbClr val="000000"/>
                        </a:solidFill>
                        <a:effectLst/>
                        <a:latin typeface="Calibri"/>
                      </a:endParaRPr>
                    </a:p>
                  </a:txBody>
                  <a:tcPr marL="9525" marR="9525" marT="9525" marB="0" anchor="b"/>
                </a:tc>
                <a:tc>
                  <a:txBody>
                    <a:bodyPr/>
                    <a:lstStyle/>
                    <a:p>
                      <a:pPr algn="ctr" fontAlgn="b"/>
                      <a:r>
                        <a:rPr lang="en-US" sz="2000" u="none" strike="noStrike" dirty="0" smtClean="0">
                          <a:effectLst/>
                        </a:rPr>
                        <a:t>11758</a:t>
                      </a:r>
                      <a:endParaRPr lang="en-US" sz="2000" b="0" i="0" u="none" strike="noStrike" dirty="0">
                        <a:solidFill>
                          <a:srgbClr val="000000"/>
                        </a:solidFill>
                        <a:effectLst/>
                        <a:latin typeface="Calibri"/>
                      </a:endParaRPr>
                    </a:p>
                  </a:txBody>
                  <a:tcPr marL="9525" marR="9525" marT="9525" marB="0" anchor="b"/>
                </a:tc>
                <a:tc>
                  <a:txBody>
                    <a:bodyPr/>
                    <a:lstStyle/>
                    <a:p>
                      <a:pPr algn="ctr" fontAlgn="b"/>
                      <a:r>
                        <a:rPr lang="en-US" sz="2000" u="none" strike="noStrike">
                          <a:effectLst/>
                        </a:rPr>
                        <a:t>235.8</a:t>
                      </a:r>
                      <a:endParaRPr lang="en-US" sz="2000" b="0" i="0" u="none" strike="noStrike">
                        <a:solidFill>
                          <a:srgbClr val="000000"/>
                        </a:solidFill>
                        <a:effectLst/>
                        <a:latin typeface="Calibri"/>
                      </a:endParaRPr>
                    </a:p>
                  </a:txBody>
                  <a:tcPr marL="9525" marR="9525" marT="9525" marB="0" anchor="b"/>
                </a:tc>
                <a:tc>
                  <a:txBody>
                    <a:bodyPr/>
                    <a:lstStyle/>
                    <a:p>
                      <a:pPr algn="ctr" fontAlgn="b"/>
                      <a:r>
                        <a:rPr lang="en-US" sz="2000" u="none" strike="noStrike">
                          <a:effectLst/>
                        </a:rPr>
                        <a:t>49.86</a:t>
                      </a:r>
                      <a:endParaRPr lang="en-US" sz="2000" b="0" i="0" u="none" strike="noStrike">
                        <a:solidFill>
                          <a:srgbClr val="000000"/>
                        </a:solidFill>
                        <a:effectLst/>
                        <a:latin typeface="Calibri"/>
                      </a:endParaRPr>
                    </a:p>
                  </a:txBody>
                  <a:tcPr marL="9525" marR="9525" marT="9525" marB="0" anchor="b"/>
                </a:tc>
                <a:tc>
                  <a:txBody>
                    <a:bodyPr/>
                    <a:lstStyle/>
                    <a:p>
                      <a:pPr algn="ctr" fontAlgn="b"/>
                      <a:r>
                        <a:rPr lang="en-US" sz="2000" u="none" strike="noStrike" dirty="0">
                          <a:effectLst/>
                        </a:rPr>
                        <a:t>&lt;2e-16</a:t>
                      </a:r>
                      <a:endParaRPr lang="en-US" sz="2000" b="0" i="0" u="none" strike="noStrike" dirty="0">
                        <a:solidFill>
                          <a:srgbClr val="000000"/>
                        </a:solidFill>
                        <a:effectLst/>
                        <a:latin typeface="Calibri"/>
                      </a:endParaRPr>
                    </a:p>
                  </a:txBody>
                  <a:tcPr marL="9525" marR="9525" marT="9525" marB="0" anchor="b"/>
                </a:tc>
              </a:tr>
            </a:tbl>
          </a:graphicData>
        </a:graphic>
      </p:graphicFrame>
      <p:sp>
        <p:nvSpPr>
          <p:cNvPr id="44" name="TextBox 43"/>
          <p:cNvSpPr txBox="1"/>
          <p:nvPr/>
        </p:nvSpPr>
        <p:spPr>
          <a:xfrm>
            <a:off x="37509450" y="8692878"/>
            <a:ext cx="5486400" cy="1692771"/>
          </a:xfrm>
          <a:prstGeom prst="rect">
            <a:avLst/>
          </a:prstGeom>
          <a:solidFill>
            <a:schemeClr val="bg1">
              <a:alpha val="50000"/>
            </a:schemeClr>
          </a:solidFill>
        </p:spPr>
        <p:txBody>
          <a:bodyPr wrap="square" rtlCol="0">
            <a:spAutoFit/>
          </a:bodyPr>
          <a:lstStyle/>
          <a:p>
            <a:pPr algn="ctr"/>
            <a:r>
              <a:rPr lang="en-US" sz="2400" dirty="0" smtClean="0"/>
              <a:t>Projection on Real Landscape</a:t>
            </a:r>
          </a:p>
          <a:p>
            <a:r>
              <a:rPr lang="en-US" sz="2000" dirty="0" smtClean="0"/>
              <a:t>Linear Regression Results</a:t>
            </a:r>
          </a:p>
          <a:p>
            <a:r>
              <a:rPr lang="en-US" sz="2000" dirty="0" smtClean="0"/>
              <a:t>Number of salamanders lost per hectare following logging as function of </a:t>
            </a:r>
            <a:r>
              <a:rPr lang="en-US" sz="2000" dirty="0" err="1" smtClean="0"/>
              <a:t>Perimeter|Area</a:t>
            </a:r>
            <a:endParaRPr lang="en-US" sz="2000" dirty="0" smtClean="0"/>
          </a:p>
          <a:p>
            <a:r>
              <a:rPr lang="en-US" sz="2000" dirty="0" smtClean="0"/>
              <a:t>adj-R</a:t>
            </a:r>
            <a:r>
              <a:rPr lang="en-US" sz="2000" baseline="30000" dirty="0" smtClean="0"/>
              <a:t>2</a:t>
            </a:r>
            <a:r>
              <a:rPr lang="en-US" sz="2000" dirty="0" smtClean="0"/>
              <a:t> = 0.988; F = 2486, DF = 1, 35</a:t>
            </a:r>
            <a:endParaRPr lang="en-US" sz="2000" dirty="0"/>
          </a:p>
        </p:txBody>
      </p:sp>
      <p:sp>
        <p:nvSpPr>
          <p:cNvPr id="60" name="TextBox 59"/>
          <p:cNvSpPr txBox="1"/>
          <p:nvPr/>
        </p:nvSpPr>
        <p:spPr>
          <a:xfrm>
            <a:off x="31318200" y="9220200"/>
            <a:ext cx="2514600" cy="461665"/>
          </a:xfrm>
          <a:prstGeom prst="rect">
            <a:avLst/>
          </a:prstGeom>
          <a:noFill/>
        </p:spPr>
        <p:txBody>
          <a:bodyPr wrap="square" rtlCol="0">
            <a:spAutoFit/>
          </a:bodyPr>
          <a:lstStyle/>
          <a:p>
            <a:r>
              <a:rPr lang="en-US" sz="2400" dirty="0" smtClean="0"/>
              <a:t>Circular Harvests</a:t>
            </a:r>
            <a:endParaRPr lang="en-US" sz="2400" dirty="0"/>
          </a:p>
        </p:txBody>
      </p:sp>
      <p:sp>
        <p:nvSpPr>
          <p:cNvPr id="120" name="TextBox 119"/>
          <p:cNvSpPr txBox="1"/>
          <p:nvPr/>
        </p:nvSpPr>
        <p:spPr>
          <a:xfrm>
            <a:off x="898450" y="13652480"/>
            <a:ext cx="13731950" cy="3416320"/>
          </a:xfrm>
          <a:prstGeom prst="rect">
            <a:avLst/>
          </a:prstGeom>
          <a:solidFill>
            <a:schemeClr val="bg1">
              <a:alpha val="50000"/>
            </a:schemeClr>
          </a:solidFill>
          <a:ln>
            <a:solidFill>
              <a:schemeClr val="tx1"/>
            </a:solidFill>
          </a:ln>
        </p:spPr>
        <p:txBody>
          <a:bodyPr wrap="square" rtlCol="0">
            <a:spAutoFit/>
          </a:bodyPr>
          <a:lstStyle/>
          <a:p>
            <a:r>
              <a:rPr lang="en-US" sz="4800" cap="small" dirty="0" smtClean="0"/>
              <a:t>Objectives</a:t>
            </a:r>
          </a:p>
          <a:p>
            <a:endParaRPr lang="en-US" sz="2400" dirty="0" smtClean="0"/>
          </a:p>
          <a:p>
            <a:pPr marL="457200" indent="-457200">
              <a:buFont typeface="+mj-lt"/>
              <a:buAutoNum type="arabicPeriod"/>
            </a:pPr>
            <a:r>
              <a:rPr lang="en-US" sz="2400" dirty="0" smtClean="0"/>
              <a:t>To account for imperfect detection to determine unbiased salamander abundance along a harvest-forest edge</a:t>
            </a:r>
          </a:p>
          <a:p>
            <a:pPr marL="457200" indent="-457200">
              <a:buFont typeface="+mj-lt"/>
              <a:buAutoNum type="arabicPeriod"/>
            </a:pPr>
            <a:r>
              <a:rPr lang="en-US" sz="2400" dirty="0" smtClean="0"/>
              <a:t>To use nonlinear, parametric regression to quantify salamander abundance along this edge gradient</a:t>
            </a:r>
          </a:p>
          <a:p>
            <a:pPr marL="457200" indent="-457200">
              <a:buFont typeface="+mj-lt"/>
              <a:buAutoNum type="arabicPeriod"/>
            </a:pPr>
            <a:r>
              <a:rPr lang="en-US" sz="2400" dirty="0" smtClean="0"/>
              <a:t>Quantify the change in abundance accounting for edge effects for harvests (patches) varying in size and shape</a:t>
            </a:r>
          </a:p>
          <a:p>
            <a:pPr marL="342900" indent="-342900">
              <a:buFont typeface="Arial" pitchFamily="34" charset="0"/>
              <a:buChar char="•"/>
            </a:pPr>
            <a:endParaRPr lang="en-US" sz="2400" dirty="0" smtClean="0"/>
          </a:p>
        </p:txBody>
      </p:sp>
      <p:pic>
        <p:nvPicPr>
          <p:cNvPr id="121" name="Picture 1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588157" y="2272427"/>
            <a:ext cx="3159738" cy="2100889"/>
          </a:xfrm>
          <a:prstGeom prst="rect">
            <a:avLst/>
          </a:prstGeom>
        </p:spPr>
      </p:pic>
      <p:sp>
        <p:nvSpPr>
          <p:cNvPr id="4" name="TextBox 3"/>
          <p:cNvSpPr txBox="1"/>
          <p:nvPr/>
        </p:nvSpPr>
        <p:spPr>
          <a:xfrm>
            <a:off x="29806012" y="20205296"/>
            <a:ext cx="8751188" cy="4524315"/>
          </a:xfrm>
          <a:prstGeom prst="rect">
            <a:avLst/>
          </a:prstGeom>
          <a:noFill/>
        </p:spPr>
        <p:txBody>
          <a:bodyPr wrap="square" rtlCol="0">
            <a:spAutoFit/>
          </a:bodyPr>
          <a:lstStyle/>
          <a:p>
            <a:pPr marL="342900" indent="-342900">
              <a:buFont typeface="Arial" pitchFamily="34" charset="0"/>
              <a:buChar char="•"/>
              <a:tabLst>
                <a:tab pos="9220200" algn="l"/>
                <a:tab pos="12877800" algn="l"/>
              </a:tabLst>
            </a:pPr>
            <a:r>
              <a:rPr lang="en-US" sz="2400" dirty="0"/>
              <a:t>This method can be applied to other species and habitat gradients</a:t>
            </a:r>
          </a:p>
          <a:p>
            <a:pPr marL="342900" indent="-342900">
              <a:buFont typeface="Arial" pitchFamily="34" charset="0"/>
              <a:buChar char="•"/>
              <a:tabLst>
                <a:tab pos="9220200" algn="l"/>
                <a:tab pos="12877800" algn="l"/>
              </a:tabLst>
            </a:pPr>
            <a:r>
              <a:rPr lang="en-US" sz="2400" dirty="0"/>
              <a:t>The balance of the interior vs. exterior edge effects depends on </a:t>
            </a:r>
            <a:r>
              <a:rPr lang="en-US" sz="2400" dirty="0" smtClean="0"/>
              <a:t>the shape </a:t>
            </a:r>
            <a:r>
              <a:rPr lang="en-US" sz="2400" dirty="0"/>
              <a:t>of the curve, especially the steepness of the response (B) </a:t>
            </a:r>
            <a:r>
              <a:rPr lang="en-US" sz="2400" dirty="0" smtClean="0"/>
              <a:t>and the location </a:t>
            </a:r>
            <a:r>
              <a:rPr lang="en-US" sz="2400" dirty="0"/>
              <a:t>of the inflection point (D)</a:t>
            </a:r>
          </a:p>
          <a:p>
            <a:pPr marL="342900" indent="-342900">
              <a:buFont typeface="Arial" pitchFamily="34" charset="0"/>
              <a:buChar char="•"/>
            </a:pPr>
            <a:r>
              <a:rPr lang="en-US" sz="2400" dirty="0"/>
              <a:t>If inflection point shifted right (into forest) and the response </a:t>
            </a:r>
            <a:r>
              <a:rPr lang="en-US" sz="2400" dirty="0" smtClean="0"/>
              <a:t>is shallower </a:t>
            </a:r>
            <a:r>
              <a:rPr lang="en-US" sz="2400" dirty="0"/>
              <a:t>(smaller B = longer edge effect) then smaller cuts </a:t>
            </a:r>
            <a:r>
              <a:rPr lang="en-US" sz="2400" dirty="0" smtClean="0"/>
              <a:t>and more irregular </a:t>
            </a:r>
            <a:r>
              <a:rPr lang="en-US" sz="2400" dirty="0"/>
              <a:t>cuts might be more detrimental</a:t>
            </a:r>
          </a:p>
          <a:p>
            <a:pPr marL="342900" indent="-342900">
              <a:buFont typeface="Arial" pitchFamily="34" charset="0"/>
              <a:buChar char="•"/>
            </a:pPr>
            <a:r>
              <a:rPr lang="en-US" sz="2400" dirty="0"/>
              <a:t>While many small cuts initially appear detrimental to red-backed </a:t>
            </a:r>
            <a:r>
              <a:rPr lang="en-US" sz="2400" dirty="0" smtClean="0"/>
              <a:t>salamander </a:t>
            </a:r>
            <a:r>
              <a:rPr lang="en-US" sz="2400" dirty="0"/>
              <a:t>abundance, these findings have to be balances with timber </a:t>
            </a:r>
            <a:r>
              <a:rPr lang="en-US" sz="2400" dirty="0" smtClean="0"/>
              <a:t>and </a:t>
            </a:r>
            <a:r>
              <a:rPr lang="en-US" sz="2400" dirty="0"/>
              <a:t>multi-species management as well as long-term management goals</a:t>
            </a:r>
          </a:p>
          <a:p>
            <a:endParaRPr lang="en-US" sz="2400" dirty="0"/>
          </a:p>
        </p:txBody>
      </p:sp>
      <p:sp>
        <p:nvSpPr>
          <p:cNvPr id="9" name="TextBox 8"/>
          <p:cNvSpPr txBox="1"/>
          <p:nvPr/>
        </p:nvSpPr>
        <p:spPr>
          <a:xfrm>
            <a:off x="898450" y="19181302"/>
            <a:ext cx="7940750" cy="3785652"/>
          </a:xfrm>
          <a:prstGeom prst="rect">
            <a:avLst/>
          </a:prstGeom>
          <a:noFill/>
        </p:spPr>
        <p:txBody>
          <a:bodyPr wrap="square" rtlCol="0">
            <a:spAutoFit/>
          </a:bodyPr>
          <a:lstStyle/>
          <a:p>
            <a:pPr marL="457200" indent="-457200">
              <a:buFont typeface="Arial" pitchFamily="34" charset="0"/>
              <a:buChar char="•"/>
            </a:pPr>
            <a:r>
              <a:rPr lang="en-US" sz="2400" dirty="0"/>
              <a:t>Transect at each harvest site with plots from -80 into cut to 80 m outside the cut at 10-20 m intervals. Three plots were located in each reference site</a:t>
            </a:r>
          </a:p>
          <a:p>
            <a:pPr marL="457200" indent="-457200">
              <a:buFont typeface="Arial" pitchFamily="34" charset="0"/>
              <a:buChar char="•"/>
            </a:pPr>
            <a:r>
              <a:rPr lang="en-US" sz="2400" dirty="0"/>
              <a:t>At each plot red-backed salamanders (</a:t>
            </a:r>
            <a:r>
              <a:rPr lang="en-US" sz="2400" i="1" dirty="0" err="1"/>
              <a:t>Plethodon</a:t>
            </a:r>
            <a:r>
              <a:rPr lang="en-US" sz="2400" i="1" dirty="0"/>
              <a:t> </a:t>
            </a:r>
            <a:r>
              <a:rPr lang="en-US" sz="2400" i="1" dirty="0" err="1"/>
              <a:t>cinereus</a:t>
            </a:r>
            <a:r>
              <a:rPr lang="en-US" sz="2400" dirty="0"/>
              <a:t>) were counted under </a:t>
            </a:r>
            <a:r>
              <a:rPr lang="en-US" sz="2400" dirty="0" err="1"/>
              <a:t>coverboards</a:t>
            </a:r>
            <a:r>
              <a:rPr lang="en-US" sz="2400" dirty="0"/>
              <a:t> and adjacent 1m</a:t>
            </a:r>
            <a:r>
              <a:rPr lang="en-US" sz="2400" baseline="30000" dirty="0"/>
              <a:t>2</a:t>
            </a:r>
            <a:r>
              <a:rPr lang="en-US" sz="2400" dirty="0"/>
              <a:t> searches of leaf litter and natural cover objects (NCO)</a:t>
            </a:r>
          </a:p>
          <a:p>
            <a:pPr marL="457200" indent="-457200">
              <a:buFont typeface="Arial" pitchFamily="34" charset="0"/>
              <a:buChar char="•"/>
            </a:pPr>
            <a:r>
              <a:rPr lang="en-US" sz="2400" dirty="0"/>
              <a:t>We sampled each plot 4 times in fall 2000, assuming population closure</a:t>
            </a:r>
          </a:p>
          <a:p>
            <a:pPr marL="457200" indent="-457200">
              <a:buFont typeface="Arial" pitchFamily="34" charset="0"/>
              <a:buChar char="•"/>
            </a:pPr>
            <a:r>
              <a:rPr lang="en-US" sz="2400" dirty="0"/>
              <a:t>At each plot and sampling occasion, we measured soil temperature, number of NCO searched, and soil moisture</a:t>
            </a:r>
          </a:p>
        </p:txBody>
      </p:sp>
      <p:sp>
        <p:nvSpPr>
          <p:cNvPr id="23" name="TextBox 22"/>
          <p:cNvSpPr txBox="1"/>
          <p:nvPr/>
        </p:nvSpPr>
        <p:spPr>
          <a:xfrm>
            <a:off x="898450" y="7553401"/>
            <a:ext cx="8931349" cy="4893647"/>
          </a:xfrm>
          <a:prstGeom prst="rect">
            <a:avLst/>
          </a:prstGeom>
          <a:noFill/>
        </p:spPr>
        <p:txBody>
          <a:bodyPr wrap="square" rtlCol="0">
            <a:spAutoFit/>
          </a:bodyPr>
          <a:lstStyle/>
          <a:p>
            <a:pPr marL="342900" indent="-342900">
              <a:buFont typeface="Arial" pitchFamily="34" charset="0"/>
              <a:buChar char="•"/>
            </a:pPr>
            <a:r>
              <a:rPr lang="en-US" sz="2400" dirty="0"/>
              <a:t>Amphibians are especially sensitive to changes in moisture and temperature and may alter their behavior and distributions in response to edge habitat</a:t>
            </a:r>
          </a:p>
          <a:p>
            <a:pPr marL="342900" indent="-342900">
              <a:buFont typeface="Arial" pitchFamily="34" charset="0"/>
              <a:buChar char="•"/>
            </a:pPr>
            <a:r>
              <a:rPr lang="en-US" sz="2400" dirty="0"/>
              <a:t>Forestry edge effects on amphibians vary by species, season, and </a:t>
            </a:r>
            <a:r>
              <a:rPr lang="en-US" sz="2400" dirty="0" smtClean="0"/>
              <a:t>location</a:t>
            </a:r>
            <a:r>
              <a:rPr lang="en-US" sz="2400" dirty="0"/>
              <a:t>, but in the northeastern US, forest-dependent amphibian </a:t>
            </a:r>
            <a:r>
              <a:rPr lang="en-US" sz="2400" dirty="0" smtClean="0"/>
              <a:t>abundance </a:t>
            </a:r>
            <a:r>
              <a:rPr lang="en-US" sz="2400" dirty="0"/>
              <a:t>is reduced 20-35 m into forests surrounding recent timber </a:t>
            </a:r>
            <a:r>
              <a:rPr lang="en-US" sz="2400" dirty="0" smtClean="0"/>
              <a:t>harvests </a:t>
            </a:r>
            <a:r>
              <a:rPr lang="en-US" sz="2400" dirty="0"/>
              <a:t>((</a:t>
            </a:r>
            <a:r>
              <a:rPr lang="en-US" sz="2400" dirty="0" err="1"/>
              <a:t>DeGraaf</a:t>
            </a:r>
            <a:r>
              <a:rPr lang="en-US" sz="2400" dirty="0"/>
              <a:t> and Yamasaki 2002; </a:t>
            </a:r>
            <a:r>
              <a:rPr lang="en-US" sz="2400" dirty="0" err="1"/>
              <a:t>deMaynadier</a:t>
            </a:r>
            <a:r>
              <a:rPr lang="en-US" sz="2400" dirty="0"/>
              <a:t> and Hunter 1998; </a:t>
            </a:r>
            <a:r>
              <a:rPr lang="en-US" sz="2400" dirty="0" err="1" smtClean="0"/>
              <a:t>Urbina</a:t>
            </a:r>
            <a:r>
              <a:rPr lang="en-US" sz="2400" dirty="0" smtClean="0"/>
              <a:t>-Cardona </a:t>
            </a:r>
            <a:r>
              <a:rPr lang="en-US" sz="2400" dirty="0"/>
              <a:t>et al. 2006)</a:t>
            </a:r>
          </a:p>
          <a:p>
            <a:pPr marL="342900" indent="-342900">
              <a:buFont typeface="Arial" pitchFamily="34" charset="0"/>
              <a:buChar char="•"/>
            </a:pPr>
            <a:r>
              <a:rPr lang="en-US" sz="2400" dirty="0"/>
              <a:t>Most previous studies of edge effects used ANOVA, </a:t>
            </a:r>
            <a:r>
              <a:rPr lang="en-US" sz="2400" dirty="0" smtClean="0"/>
              <a:t>Linear Regression</a:t>
            </a:r>
            <a:r>
              <a:rPr lang="en-US" sz="2400" dirty="0"/>
              <a:t>, or Nonparametric methods (Loess regression or </a:t>
            </a:r>
            <a:r>
              <a:rPr lang="en-US" sz="2400" dirty="0" smtClean="0"/>
              <a:t>smoothing </a:t>
            </a:r>
            <a:r>
              <a:rPr lang="en-US" sz="2400" dirty="0"/>
              <a:t>splines) on count data to determine edge effect distances</a:t>
            </a:r>
          </a:p>
          <a:p>
            <a:endParaRPr lang="en-US" sz="2400" dirty="0"/>
          </a:p>
        </p:txBody>
      </p:sp>
    </p:spTree>
    <p:extLst>
      <p:ext uri="{BB962C8B-B14F-4D97-AF65-F5344CB8AC3E}">
        <p14:creationId xmlns:p14="http://schemas.microsoft.com/office/powerpoint/2010/main" val="20851430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2694</TotalTime>
  <Words>1613</Words>
  <Application>Microsoft Office PowerPoint</Application>
  <PresentationFormat>Custom</PresentationFormat>
  <Paragraphs>222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Author</cp:lastModifiedBy>
  <cp:revision>67</cp:revision>
  <dcterms:created xsi:type="dcterms:W3CDTF">2013-07-19T20:45:00Z</dcterms:created>
  <dcterms:modified xsi:type="dcterms:W3CDTF">2013-07-29T22:15:13Z</dcterms:modified>
</cp:coreProperties>
</file>